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595" r:id="rId3"/>
    <p:sldId id="596" r:id="rId4"/>
    <p:sldId id="574" r:id="rId5"/>
    <p:sldId id="575" r:id="rId6"/>
    <p:sldId id="598" r:id="rId7"/>
    <p:sldId id="600" r:id="rId8"/>
    <p:sldId id="436" r:id="rId9"/>
    <p:sldId id="437" r:id="rId10"/>
    <p:sldId id="626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261" r:id="rId19"/>
    <p:sldId id="599" r:id="rId20"/>
    <p:sldId id="602" r:id="rId21"/>
    <p:sldId id="625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27" r:id="rId33"/>
    <p:sldId id="62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62B54-6CFD-5B49-A832-511508273AD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B84A5-6654-7B45-95BD-41C7F5C7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005F-CD9E-E440-83CF-C7BAA3211D44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AE796-4B72-504D-946E-37E0F893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92A2D-79C4-164D-86A9-51DB5AC01B51}" type="slidenum">
              <a:rPr lang="en-US"/>
              <a:pPr/>
              <a:t>23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Need to stress that although he was working in the document domain – he did not specify “selective dissemination” – so clearly he was thinking beyond ordinary document delivery system.</a:t>
            </a:r>
          </a:p>
          <a:p>
            <a:pPr>
              <a:buFontTx/>
              <a:buChar char="•"/>
            </a:pPr>
            <a:r>
              <a:rPr lang="en-US"/>
              <a:t>He was already thinking of technologies well-beyond stored data and information – in that – he was thinking in terms of machine learning and data mining.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Finally, his original vision was well-beyond ordinary reporting and analysis – he was determined to use the “business intelligence” as an actionable control tool.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C431-12E8-6C4D-A790-7893253C2878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F052-F6DF-B344-8230-02DA318F72E8}" type="datetime1">
              <a:rPr lang="en-US" smtClean="0"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BB4F-3DAD-324C-9C84-9975EFAD3AF4}" type="datetime1">
              <a:rPr lang="en-US" smtClean="0"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C4FE7BB-36CF-D34F-BA04-B2DE7FED5B87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9E4868C-D255-2841-BC5F-4BB987A3D048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E0DB-3EBD-864D-90F3-7648EB208DE4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286F6-A9C1-D548-8D2F-6A1C96F237CB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079577-2534-DE46-B69E-FAF5E4EF080B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97EC3A6-01C1-1546-BF93-E430429899F3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1B6C-DAEA-5E48-B83F-F416611C361C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98512C9-B099-8A46-BC55-753C2628AAB3}" type="slidenum">
              <a:rPr lang="en-US" smtClean="0"/>
              <a:pPr algn="ctr"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E86-DA84-984A-87FD-EAD21144E791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68C0-D6FF-8843-92D6-FE3B2D77294D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94F7-4977-5F42-AC0A-F5F0C53F72C9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"/>
            <a:ext cx="2109109" cy="2072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62200"/>
            <a:ext cx="2078038" cy="2054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79701D8-A466-C543-B6AF-74201EF22A82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371600"/>
            <a:ext cx="3657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371600"/>
            <a:ext cx="3657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3A1C-41EC-B347-9A05-47D46B308E0F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D66D-2161-F84B-8580-A9DA0CB9299A}" type="datetime1">
              <a:rPr lang="en-US" smtClean="0"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D76F-67CA-CB47-B1B3-94C74C948AD9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0F3A-C7C0-C84A-A685-96071BBA990F}" type="datetime1">
              <a:rPr lang="en-US" smtClean="0"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90D58748-460F-C74A-83A7-3752B06EED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89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295400"/>
            <a:ext cx="7556313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D4CA95-7971-9B47-A838-B1AE777B7BDD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CMPSC 274: Advance Topics on Database System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Divyakant Agrawal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California at Santa Barbara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3733800" cy="2040905"/>
          </a:xfrm>
        </p:spPr>
        <p:txBody>
          <a:bodyPr/>
          <a:lstStyle/>
          <a:p>
            <a:r>
              <a:rPr lang="en-US" sz="3200" dirty="0" smtClean="0"/>
              <a:t>Data-Management for Data-intensive Computing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F. </a:t>
            </a:r>
            <a:r>
              <a:rPr lang="en-US" dirty="0" err="1" smtClean="0"/>
              <a:t>Codd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3E7C-592B-2F4F-80F5-5C9E942266E5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34734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Codd’69: 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Relational Data Model:</a:t>
            </a:r>
          </a:p>
          <a:p>
            <a:pPr lvl="1"/>
            <a:r>
              <a:rPr lang="en-US" dirty="0" smtClean="0"/>
              <a:t>Tabular framework for data representation</a:t>
            </a:r>
          </a:p>
          <a:p>
            <a:pPr lvl="1"/>
            <a:r>
              <a:rPr lang="en-US" dirty="0" smtClean="0"/>
              <a:t>Intuitive and easy to comprehend</a:t>
            </a:r>
          </a:p>
          <a:p>
            <a:pPr lvl="1"/>
            <a:r>
              <a:rPr lang="en-US" dirty="0" smtClean="0"/>
              <a:t>Complete theoretical framework</a:t>
            </a:r>
          </a:p>
          <a:p>
            <a:r>
              <a:rPr lang="en-US" dirty="0" smtClean="0"/>
              <a:t>Relational algebra (operational framework):</a:t>
            </a:r>
          </a:p>
          <a:p>
            <a:pPr lvl="1"/>
            <a:r>
              <a:rPr lang="en-US" dirty="0" smtClean="0"/>
              <a:t>An algebraic framework for operating on relational data</a:t>
            </a:r>
          </a:p>
          <a:p>
            <a:pPr lvl="1"/>
            <a:r>
              <a:rPr lang="en-US" dirty="0" smtClean="0"/>
              <a:t>Well-defined algebraic operators</a:t>
            </a:r>
          </a:p>
          <a:p>
            <a:r>
              <a:rPr lang="en-US" dirty="0" smtClean="0"/>
              <a:t>Relational calculus (theoretical framework):</a:t>
            </a:r>
          </a:p>
          <a:p>
            <a:pPr lvl="1"/>
            <a:r>
              <a:rPr lang="en-US" dirty="0" smtClean="0"/>
              <a:t>First-order logic</a:t>
            </a:r>
          </a:p>
          <a:p>
            <a:pPr lvl="1"/>
            <a:r>
              <a:rPr lang="en-US" dirty="0" smtClean="0"/>
              <a:t>Declarative querying framework</a:t>
            </a:r>
          </a:p>
          <a:p>
            <a:pPr lvl="1"/>
            <a:r>
              <a:rPr lang="en-US" dirty="0" smtClean="0"/>
              <a:t>Equivalent to relational algebra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0A4A-79D4-0F4A-80B2-7C3C22D59C76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RDBMS model became extremely successful.</a:t>
            </a:r>
          </a:p>
          <a:p>
            <a:r>
              <a:rPr lang="en-US" dirty="0" smtClean="0"/>
              <a:t>Logical Data Model:</a:t>
            </a:r>
          </a:p>
          <a:p>
            <a:pPr lvl="1"/>
            <a:r>
              <a:rPr lang="en-US" dirty="0" smtClean="0"/>
              <a:t>Intuitive</a:t>
            </a:r>
          </a:p>
          <a:p>
            <a:pPr lvl="1"/>
            <a:r>
              <a:rPr lang="en-US" dirty="0" smtClean="0"/>
              <a:t>Well-defined</a:t>
            </a:r>
          </a:p>
          <a:p>
            <a:pPr lvl="1"/>
            <a:r>
              <a:rPr lang="en-US" dirty="0" smtClean="0"/>
              <a:t>Design time considerations need not focus on physical issues</a:t>
            </a:r>
          </a:p>
          <a:p>
            <a:r>
              <a:rPr lang="en-US" dirty="0" smtClean="0"/>
              <a:t>Physical storage independence:</a:t>
            </a:r>
          </a:p>
          <a:p>
            <a:pPr lvl="1"/>
            <a:r>
              <a:rPr lang="en-US" dirty="0" smtClean="0"/>
              <a:t>Run-time system maintains the access methods</a:t>
            </a:r>
          </a:p>
          <a:p>
            <a:pPr lvl="1"/>
            <a:r>
              <a:rPr lang="en-US" dirty="0" smtClean="0"/>
              <a:t>Dynamic mapping from logical to physical level</a:t>
            </a:r>
          </a:p>
          <a:p>
            <a:r>
              <a:rPr lang="en-US" dirty="0" smtClean="0"/>
              <a:t>Declarative Query Interface:</a:t>
            </a:r>
          </a:p>
          <a:p>
            <a:pPr lvl="1"/>
            <a:r>
              <a:rPr lang="en-US" dirty="0" smtClean="0"/>
              <a:t>Users did not need to be expert programmers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F2D6-D8D7-B54B-A3C3-329ABD988B35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RDBMS became highly successful:</a:t>
            </a:r>
          </a:p>
          <a:p>
            <a:pPr lvl="1"/>
            <a:r>
              <a:rPr lang="en-US" dirty="0" smtClean="0"/>
              <a:t>Widely adopted by both large and small business entities</a:t>
            </a:r>
          </a:p>
          <a:p>
            <a:r>
              <a:rPr lang="en-US" dirty="0" smtClean="0"/>
              <a:t>Enterprises became increasingly reliant on databases</a:t>
            </a:r>
          </a:p>
          <a:p>
            <a:r>
              <a:rPr lang="en-US" dirty="0" smtClean="0"/>
              <a:t>Primarily used for day-to-day operations:</a:t>
            </a:r>
          </a:p>
          <a:p>
            <a:pPr lvl="1"/>
            <a:r>
              <a:rPr lang="en-US" dirty="0" smtClean="0"/>
              <a:t>Banking operations</a:t>
            </a:r>
          </a:p>
          <a:p>
            <a:pPr lvl="1"/>
            <a:r>
              <a:rPr lang="en-US" dirty="0" smtClean="0"/>
              <a:t>Retail operations</a:t>
            </a:r>
          </a:p>
          <a:p>
            <a:pPr lvl="1"/>
            <a:r>
              <a:rPr lang="en-US" dirty="0" smtClean="0"/>
              <a:t>Travel industry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5AF5-D59B-C149-A9D3-F4AF5302BBD7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5401"/>
            <a:ext cx="7556313" cy="1828799"/>
          </a:xfrm>
        </p:spPr>
        <p:txBody>
          <a:bodyPr/>
          <a:lstStyle/>
          <a:p>
            <a:r>
              <a:rPr lang="en-US" dirty="0" smtClean="0"/>
              <a:t>Typically:</a:t>
            </a:r>
          </a:p>
          <a:p>
            <a:pPr lvl="1"/>
            <a:r>
              <a:rPr lang="en-US" dirty="0" smtClean="0"/>
              <a:t>Database modeled the state of the enterprise</a:t>
            </a:r>
          </a:p>
          <a:p>
            <a:pPr lvl="1"/>
            <a:r>
              <a:rPr lang="en-US" dirty="0" smtClean="0"/>
              <a:t>Client operations were applied to update the state.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04800" y="3124200"/>
            <a:ext cx="2438400" cy="2895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State </a:t>
            </a:r>
          </a:p>
          <a:p>
            <a:pPr algn="ctr"/>
            <a:r>
              <a:rPr lang="en-US" sz="2800" dirty="0" smtClean="0"/>
              <a:t>Of the </a:t>
            </a:r>
          </a:p>
          <a:p>
            <a:pPr algn="ctr"/>
            <a:r>
              <a:rPr lang="en-US" sz="2800" dirty="0" smtClean="0"/>
              <a:t>Enterprise</a:t>
            </a:r>
            <a:endParaRPr lang="en-US" sz="2800" dirty="0"/>
          </a:p>
        </p:txBody>
      </p:sp>
      <p:sp>
        <p:nvSpPr>
          <p:cNvPr id="6" name="Can 5"/>
          <p:cNvSpPr/>
          <p:nvPr/>
        </p:nvSpPr>
        <p:spPr>
          <a:xfrm>
            <a:off x="6477000" y="2895600"/>
            <a:ext cx="2438400" cy="2895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Modified</a:t>
            </a:r>
          </a:p>
          <a:p>
            <a:pPr algn="ctr"/>
            <a:r>
              <a:rPr lang="en-US" sz="2800" dirty="0" smtClean="0"/>
              <a:t>State </a:t>
            </a:r>
          </a:p>
          <a:p>
            <a:pPr algn="ctr"/>
            <a:r>
              <a:rPr lang="en-US" sz="2800" dirty="0" smtClean="0"/>
              <a:t>Of the </a:t>
            </a:r>
          </a:p>
          <a:p>
            <a:pPr algn="ctr"/>
            <a:r>
              <a:rPr lang="en-US" sz="2800" dirty="0" smtClean="0"/>
              <a:t>Enterprise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743200" y="4191000"/>
            <a:ext cx="37338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Client Operations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(Transactions)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88F1-611B-7541-8F8B-568CC758B329}" type="datetime1">
              <a:rPr lang="en-US" smtClean="0"/>
              <a:t>3/28/11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Nomenclature:</a:t>
            </a:r>
          </a:p>
          <a:p>
            <a:pPr lvl="1"/>
            <a:r>
              <a:rPr lang="en-US" dirty="0" smtClean="0"/>
              <a:t>Transaction Processing Systems</a:t>
            </a:r>
          </a:p>
          <a:p>
            <a:r>
              <a:rPr lang="en-US" dirty="0" smtClean="0"/>
              <a:t>Typical usage:</a:t>
            </a:r>
          </a:p>
          <a:p>
            <a:pPr lvl="1"/>
            <a:r>
              <a:rPr lang="en-US" dirty="0" smtClean="0"/>
              <a:t>Spool client transactions during the day</a:t>
            </a:r>
          </a:p>
          <a:p>
            <a:pPr lvl="1"/>
            <a:r>
              <a:rPr lang="en-US" dirty="0" smtClean="0"/>
              <a:t>During the night, spooled transactions applied to the database state of previous night</a:t>
            </a:r>
          </a:p>
          <a:p>
            <a:pPr lvl="1"/>
            <a:r>
              <a:rPr lang="en-US" dirty="0" smtClean="0"/>
              <a:t>New database state becomes available for the next working day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Almost up-to-date information on the finger-tips</a:t>
            </a:r>
          </a:p>
          <a:p>
            <a:pPr lvl="1"/>
            <a:r>
              <a:rPr lang="en-US" dirty="0" smtClean="0"/>
              <a:t>Failure-recovery is in-built in the paradigm</a:t>
            </a:r>
          </a:p>
          <a:p>
            <a:pPr lvl="1"/>
            <a:r>
              <a:rPr lang="en-US" dirty="0" smtClean="0"/>
              <a:t>No issues of concurrency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39B2-4CAA-364C-81AD-F9FA6E0EDCDD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Problem:</a:t>
            </a:r>
          </a:p>
          <a:p>
            <a:pPr lvl="1"/>
            <a:r>
              <a:rPr lang="en-US" dirty="0" smtClean="0"/>
              <a:t>Database state did not reflect up-to-date information</a:t>
            </a:r>
          </a:p>
          <a:p>
            <a:r>
              <a:rPr lang="en-US" dirty="0" smtClean="0"/>
              <a:t>Impact on daily operations:</a:t>
            </a:r>
          </a:p>
          <a:p>
            <a:pPr lvl="1"/>
            <a:r>
              <a:rPr lang="en-US" dirty="0" smtClean="0"/>
              <a:t>Some amount of guess-work in formulating the application state of client transactions: </a:t>
            </a:r>
          </a:p>
          <a:p>
            <a:pPr lvl="2"/>
            <a:r>
              <a:rPr lang="en-US" dirty="0" smtClean="0"/>
              <a:t>seat availability on a flight</a:t>
            </a:r>
          </a:p>
          <a:p>
            <a:pPr lvl="2"/>
            <a:r>
              <a:rPr lang="en-US" dirty="0" smtClean="0"/>
              <a:t>funds availability in a bank account</a:t>
            </a:r>
          </a:p>
          <a:p>
            <a:pPr lvl="2"/>
            <a:r>
              <a:rPr lang="en-US" dirty="0" smtClean="0"/>
              <a:t> inventory information for re-order</a:t>
            </a:r>
          </a:p>
          <a:p>
            <a:r>
              <a:rPr lang="en-US" dirty="0" smtClean="0"/>
              <a:t>Impact on batch update:</a:t>
            </a:r>
          </a:p>
          <a:p>
            <a:pPr lvl="1"/>
            <a:r>
              <a:rPr lang="en-US" dirty="0" smtClean="0"/>
              <a:t>Transaction </a:t>
            </a:r>
            <a:r>
              <a:rPr lang="en-US" b="1" dirty="0" smtClean="0">
                <a:solidFill>
                  <a:schemeClr val="accent1"/>
                </a:solidFill>
              </a:rPr>
              <a:t>failures</a:t>
            </a:r>
            <a:r>
              <a:rPr lang="en-US" dirty="0" smtClean="0"/>
              <a:t> if the “guess” is wrong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D74E-953F-9A41-8DEA-4842F4494F7A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OLTP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On-line Transaction Processing:</a:t>
            </a:r>
          </a:p>
          <a:p>
            <a:pPr lvl="1"/>
            <a:r>
              <a:rPr lang="en-US" dirty="0" smtClean="0"/>
              <a:t>Database state is up-to-date at all times</a:t>
            </a:r>
          </a:p>
          <a:p>
            <a:r>
              <a:rPr lang="en-US" dirty="0" smtClean="0"/>
              <a:t>Significant challenges:</a:t>
            </a:r>
          </a:p>
          <a:p>
            <a:pPr lvl="1"/>
            <a:r>
              <a:rPr lang="en-US" dirty="0" smtClean="0"/>
              <a:t>Multiple users/clients need to be supported</a:t>
            </a:r>
          </a:p>
          <a:p>
            <a:pPr lvl="1"/>
            <a:r>
              <a:rPr lang="en-US" dirty="0" smtClean="0"/>
              <a:t>Handle hardware and software failures</a:t>
            </a:r>
          </a:p>
          <a:p>
            <a:r>
              <a:rPr lang="en-US" dirty="0" smtClean="0"/>
              <a:t>Emergence of what is now commonly referred to as:</a:t>
            </a:r>
          </a:p>
          <a:p>
            <a:pPr lvl="1"/>
            <a:r>
              <a:rPr lang="en-US" dirty="0" smtClean="0"/>
              <a:t>The Transaction Concept:</a:t>
            </a:r>
          </a:p>
          <a:p>
            <a:pPr lvl="2"/>
            <a:r>
              <a:rPr lang="en-US" dirty="0" smtClean="0"/>
              <a:t>Concurrency</a:t>
            </a:r>
          </a:p>
          <a:p>
            <a:pPr lvl="2"/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245-2FF3-0947-9414-611F6EE5E1A9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Concurrency &amp; Failures: A Quick Preview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List maintenance:</a:t>
            </a:r>
          </a:p>
          <a:p>
            <a:pPr lvl="1"/>
            <a:r>
              <a:rPr lang="en-US" smtClean="0"/>
              <a:t>lookup/find operations in O(log N) time.</a:t>
            </a:r>
          </a:p>
          <a:p>
            <a:pPr lvl="1"/>
            <a:r>
              <a:rPr lang="en-US" smtClean="0"/>
              <a:t>Read-only operations:</a:t>
            </a:r>
          </a:p>
          <a:p>
            <a:pPr lvl="2"/>
            <a:r>
              <a:rPr lang="en-US" smtClean="0"/>
              <a:t>Concurrency does not cause any difficulties.</a:t>
            </a:r>
          </a:p>
          <a:p>
            <a:r>
              <a:rPr lang="en-US" smtClean="0"/>
              <a:t>List updates:</a:t>
            </a:r>
          </a:p>
          <a:p>
            <a:pPr lvl="1"/>
            <a:r>
              <a:rPr lang="en-US" smtClean="0"/>
              <a:t>Inserts/deletes also in O(log N) time if executed sequentially.</a:t>
            </a:r>
          </a:p>
          <a:p>
            <a:pPr lvl="1"/>
            <a:r>
              <a:rPr lang="en-US" smtClean="0"/>
              <a:t>What if I specify that operations are arbitrarily interleaved?</a:t>
            </a:r>
          </a:p>
          <a:p>
            <a:pPr lvl="1"/>
            <a:r>
              <a:rPr lang="en-US" smtClean="0"/>
              <a:t>Worse yet: what happens if the updaters can fail?</a:t>
            </a:r>
          </a:p>
          <a:p>
            <a:pPr lvl="1"/>
            <a:r>
              <a:rPr lang="en-US" smtClean="0"/>
              <a:t>Can you do it safely? Do you have the necessary tools to solve this problem?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E604-C026-E242-8234-800D9E85B53C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Data Analysis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423025"/>
            <a:ext cx="2133600" cy="365125"/>
          </a:xfrm>
        </p:spPr>
        <p:txBody>
          <a:bodyPr/>
          <a:lstStyle/>
          <a:p>
            <a:fld id="{059C8979-2279-734A-8047-81BA5CFE6B7F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122988" cy="365125"/>
          </a:xfrm>
        </p:spPr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management is at the cross-roads:</a:t>
            </a:r>
          </a:p>
          <a:p>
            <a:pPr lvl="1"/>
            <a:r>
              <a:rPr lang="en-US" dirty="0" smtClean="0"/>
              <a:t>New models for data-intensive computing</a:t>
            </a:r>
          </a:p>
          <a:p>
            <a:pPr lvl="1"/>
            <a:r>
              <a:rPr lang="en-US" dirty="0" smtClean="0"/>
              <a:t>Significant turmoil in terms of technological advances </a:t>
            </a:r>
          </a:p>
          <a:p>
            <a:pPr lvl="1"/>
            <a:r>
              <a:rPr lang="en-US" dirty="0" smtClean="0"/>
              <a:t>Rapid changes have presented the data management research community with unprecedented challenges.</a:t>
            </a:r>
          </a:p>
          <a:p>
            <a:r>
              <a:rPr lang="en-US" dirty="0" smtClean="0"/>
              <a:t>Inevitable to re-examine the context in which data management evolved in </a:t>
            </a:r>
            <a:r>
              <a:rPr lang="en-US" b="1" dirty="0" smtClean="0">
                <a:solidFill>
                  <a:srgbClr val="663366"/>
                </a:solidFill>
              </a:rPr>
              <a:t>the past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same vein, we need to explore the role of data management in </a:t>
            </a:r>
            <a:r>
              <a:rPr lang="en-US" b="1" dirty="0" smtClean="0">
                <a:solidFill>
                  <a:srgbClr val="663366"/>
                </a:solidFill>
              </a:rPr>
              <a:t>the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Course Objective: Comprehensive understanding of data management and data analysis paradigms.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2326-9265-BA47-97E2-0B9DEE053B25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447800" y="3089275"/>
            <a:ext cx="68309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 i="0" dirty="0" smtClean="0">
                <a:latin typeface="Arial Black" charset="0"/>
              </a:rPr>
              <a:t>Data Analysis </a:t>
            </a:r>
            <a:r>
              <a:rPr lang="en-US" sz="4400" b="0" i="0" dirty="0" err="1" smtClean="0">
                <a:latin typeface="Arial Black" charset="0"/>
                <a:sym typeface="Wingdings"/>
              </a:rPr>
              <a:t></a:t>
            </a:r>
            <a:r>
              <a:rPr lang="en-US" sz="4400" b="0" i="0" dirty="0" smtClean="0">
                <a:latin typeface="Arial Black" charset="0"/>
                <a:sym typeface="Wingdings"/>
              </a:rPr>
              <a:t> </a:t>
            </a:r>
          </a:p>
          <a:p>
            <a:r>
              <a:rPr lang="en-US" sz="4400" b="0" i="0" dirty="0" smtClean="0">
                <a:latin typeface="Arial Black" charset="0"/>
                <a:sym typeface="Wingdings"/>
              </a:rPr>
              <a:t>Business Intelligence</a:t>
            </a:r>
            <a:endParaRPr lang="en-US" sz="4400" b="0" i="0" dirty="0">
              <a:latin typeface="Arial Black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A7AE-562C-9840-9A72-960E7AEB37F9}" type="datetime1">
              <a:rPr lang="en-US" smtClean="0"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Hans Peter Luhn</a:t>
            </a:r>
          </a:p>
        </p:txBody>
      </p:sp>
      <p:pic>
        <p:nvPicPr>
          <p:cNvPr id="3077" name="Picture 5" descr="hpluh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65425" y="1384300"/>
            <a:ext cx="4678363" cy="4384675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1EC1-4518-3A4C-A487-D0381C9E760D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 Years of Business Intelligence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Vision of Business Intelligence:</a:t>
            </a:r>
          </a:p>
          <a:p>
            <a:pPr lvl="1"/>
            <a:r>
              <a:rPr lang="en-US"/>
              <a:t>Hans Peter Luhn in a 1958 article.</a:t>
            </a:r>
          </a:p>
          <a:p>
            <a:pPr lvl="1"/>
            <a:r>
              <a:rPr lang="en-US"/>
              <a:t>Predates the notions of Databases and Data Management.</a:t>
            </a:r>
          </a:p>
          <a:p>
            <a:pPr lvl="1">
              <a:buFont typeface="Wingdings" charset="2"/>
              <a:buNone/>
            </a:pPr>
            <a:endParaRPr lang="en-US"/>
          </a:p>
          <a:p>
            <a:r>
              <a:rPr lang="en-US"/>
              <a:t>A pioneer in Information Sciences:</a:t>
            </a:r>
          </a:p>
          <a:p>
            <a:pPr lvl="1"/>
            <a:r>
              <a:rPr lang="en-US"/>
              <a:t>New use of the term </a:t>
            </a:r>
            <a:r>
              <a:rPr lang="en-US" b="1" i="1"/>
              <a:t>thesaurus</a:t>
            </a:r>
          </a:p>
          <a:p>
            <a:pPr lvl="1"/>
            <a:r>
              <a:rPr lang="en-US"/>
              <a:t>Automatic creation of literature abstracts</a:t>
            </a:r>
          </a:p>
          <a:p>
            <a:pPr lvl="1"/>
            <a:r>
              <a:rPr lang="en-US"/>
              <a:t>16 digit Luhn’s number widely used for credit cards and other banking instruments</a:t>
            </a:r>
          </a:p>
          <a:p>
            <a:pPr lvl="1"/>
            <a:r>
              <a:rPr lang="en-US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BBE8-C1EA-254D-8A23-25AED9A20C12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Luhn’s Vision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Defined BI as: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  </a:t>
            </a:r>
            <a:r>
              <a:rPr lang="en-US" sz="1400" dirty="0"/>
              <a:t>“… </a:t>
            </a:r>
            <a:r>
              <a:rPr lang="en-US" sz="1600" dirty="0"/>
              <a:t>provides means for selective dissemination to each of its action points in accordance with their current requirements or desires.</a:t>
            </a:r>
            <a:r>
              <a:rPr lang="en-US" sz="16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Key technologies: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Auto-abstracting of documents,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Auto-encoding of documents, and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 creation and updating of </a:t>
            </a:r>
            <a:r>
              <a:rPr lang="en-US" sz="2000" dirty="0" smtClean="0"/>
              <a:t>profiles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Breadth of the vision: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1400" dirty="0"/>
              <a:t>     </a:t>
            </a:r>
            <a:r>
              <a:rPr lang="en-US" sz="1600" dirty="0"/>
              <a:t>“… </a:t>
            </a:r>
            <a:r>
              <a:rPr lang="en-US" sz="1600" i="1" dirty="0"/>
              <a:t>business </a:t>
            </a:r>
            <a:r>
              <a:rPr lang="en-US" sz="1600" dirty="0"/>
              <a:t>is a collection of activities carried on … be it </a:t>
            </a:r>
            <a:r>
              <a:rPr lang="en-US" sz="1600" b="1" dirty="0">
                <a:solidFill>
                  <a:schemeClr val="folHlink"/>
                </a:solidFill>
              </a:rPr>
              <a:t>science,</a:t>
            </a:r>
            <a:r>
              <a:rPr lang="en-US" sz="1600" b="1" i="1" dirty="0">
                <a:solidFill>
                  <a:schemeClr val="folHlink"/>
                </a:solidFill>
              </a:rPr>
              <a:t> </a:t>
            </a:r>
            <a:r>
              <a:rPr lang="en-US" sz="1600" b="1" dirty="0">
                <a:solidFill>
                  <a:schemeClr val="folHlink"/>
                </a:solidFill>
              </a:rPr>
              <a:t>technology, commerce, industry, law, government, defense</a:t>
            </a:r>
            <a:r>
              <a:rPr lang="en-US" sz="1600" dirty="0">
                <a:solidFill>
                  <a:schemeClr val="folHlink"/>
                </a:solidFill>
              </a:rPr>
              <a:t>,</a:t>
            </a:r>
            <a:r>
              <a:rPr lang="en-US" sz="1600" dirty="0"/>
              <a:t> et </a:t>
            </a:r>
            <a:r>
              <a:rPr lang="en-US" sz="1600" dirty="0" err="1"/>
              <a:t>cetra</a:t>
            </a:r>
            <a:r>
              <a:rPr lang="en-US" sz="1600" dirty="0"/>
              <a:t>.”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1600" dirty="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1400" dirty="0"/>
              <a:t>     </a:t>
            </a:r>
            <a:r>
              <a:rPr lang="en-US" sz="1600" dirty="0"/>
              <a:t>“… </a:t>
            </a:r>
            <a:r>
              <a:rPr lang="en-US" sz="1600" i="1" dirty="0"/>
              <a:t>intelligence </a:t>
            </a:r>
            <a:r>
              <a:rPr lang="en-US" sz="1600" dirty="0"/>
              <a:t>is also defined … as the ability to </a:t>
            </a:r>
            <a:r>
              <a:rPr lang="en-US" sz="1600" b="1" dirty="0">
                <a:solidFill>
                  <a:schemeClr val="folHlink"/>
                </a:solidFill>
              </a:rPr>
              <a:t>apprehend the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folHlink"/>
                </a:solidFill>
              </a:rPr>
              <a:t>interrelationships</a:t>
            </a:r>
            <a:r>
              <a:rPr lang="en-US" sz="1600" dirty="0"/>
              <a:t> of presented </a:t>
            </a:r>
            <a:r>
              <a:rPr lang="en-US" sz="1600" b="1" dirty="0">
                <a:solidFill>
                  <a:schemeClr val="folHlink"/>
                </a:solidFill>
              </a:rPr>
              <a:t>facts</a:t>
            </a:r>
            <a:r>
              <a:rPr lang="en-US" sz="1600" dirty="0"/>
              <a:t> in such a way as </a:t>
            </a:r>
            <a:r>
              <a:rPr lang="en-US" sz="1600" b="1" dirty="0">
                <a:solidFill>
                  <a:schemeClr val="folHlink"/>
                </a:solidFill>
              </a:rPr>
              <a:t>to guide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folHlink"/>
                </a:solidFill>
              </a:rPr>
              <a:t>action</a:t>
            </a:r>
            <a:r>
              <a:rPr lang="en-US" sz="1600" dirty="0"/>
              <a:t> towards a desired goal.”	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2C4C-A91C-7E4F-856C-6158B02C1795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The intervening years</a:t>
            </a:r>
          </a:p>
        </p:txBody>
      </p:sp>
      <p:pic>
        <p:nvPicPr>
          <p:cNvPr id="71687" name="Picture 7" descr="ocean_waters_t147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447800"/>
            <a:ext cx="7315200" cy="47244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388-E895-6549-802F-82CA105AA801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Early Years (1970s-1980s)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Contrary to </a:t>
            </a:r>
            <a:r>
              <a:rPr lang="en-US" sz="2400" dirty="0" err="1"/>
              <a:t>Luhn’s</a:t>
            </a:r>
            <a:r>
              <a:rPr lang="en-US" sz="2400" dirty="0"/>
              <a:t> overarching vision – early efforts on business information remained focused on </a:t>
            </a:r>
            <a:r>
              <a:rPr lang="en-US" sz="2400" b="1" i="1" dirty="0"/>
              <a:t>database management technology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the advent of the relational model: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DBMS technology became pervasive and matured.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Widely adapted by most enterprises.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Online Transaction Processing became a proven paradigm for business operations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Consequence: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Massive proliferation of OLTP systems especially within a single enterprise.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Data-driven decision making became a norm.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Disparate reporting from multiple operational data sources.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A2FA-1643-7448-8E1D-9D6E60809309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Notion of “Data</a:t>
            </a:r>
            <a:r>
              <a:rPr lang="en-US" sz="2800" dirty="0" smtClean="0"/>
              <a:t> Analytics” </a:t>
            </a:r>
            <a:r>
              <a:rPr lang="en-US" sz="2800" dirty="0"/>
              <a:t>(1990s)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Presence of multiple operational systems created a </a:t>
            </a:r>
            <a:r>
              <a:rPr lang="en-US" sz="2000" b="1" i="1" dirty="0"/>
              <a:t>fractured</a:t>
            </a:r>
            <a:r>
              <a:rPr lang="en-US" sz="2000" dirty="0"/>
              <a:t> view of an enterprise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Devlin &amp; Murphy introduced the term </a:t>
            </a:r>
            <a:r>
              <a:rPr lang="en-US" sz="2000" b="1" i="1" dirty="0"/>
              <a:t>business data warehouse </a:t>
            </a:r>
            <a:r>
              <a:rPr lang="en-US" sz="2000" dirty="0"/>
              <a:t>in 1988: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 unified view of the enterprise primarily for integrated reporting</a:t>
            </a:r>
            <a:r>
              <a:rPr lang="en-US" sz="1800" dirty="0" smtClean="0"/>
              <a:t>.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Catalysts: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Demand for reporting – key factors being PCs and spread-sheets.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Market potential – </a:t>
            </a:r>
            <a:r>
              <a:rPr lang="en-US" sz="1800" dirty="0" err="1"/>
              <a:t>Teradata</a:t>
            </a:r>
            <a:r>
              <a:rPr lang="en-US" sz="1800" dirty="0"/>
              <a:t>, Red-brick Systems, etc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Negative factors: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Unproven, immature, and expensive technology proposition.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Distinction between DBMS and DW: no clarity, </a:t>
            </a:r>
            <a:r>
              <a:rPr lang="en-US" sz="1800" b="1" i="1" dirty="0"/>
              <a:t>?duplication?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Fairly laborious and time-consuming data integration process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 clear stake-holders </a:t>
            </a:r>
            <a:r>
              <a:rPr lang="en-US" sz="1800" dirty="0" err="1">
                <a:sym typeface="Wingdings" charset="2"/>
              </a:rPr>
              <a:t></a:t>
            </a:r>
            <a:r>
              <a:rPr lang="en-US" sz="1800" dirty="0">
                <a:sym typeface="Wingdings" charset="2"/>
              </a:rPr>
              <a:t> </a:t>
            </a:r>
            <a:r>
              <a:rPr lang="en-US" sz="1800" b="1" i="1" dirty="0">
                <a:sym typeface="Wingdings" charset="2"/>
              </a:rPr>
              <a:t>2</a:t>
            </a:r>
            <a:r>
              <a:rPr lang="en-US" sz="1800" b="1" i="1" baseline="30000" dirty="0">
                <a:sym typeface="Wingdings" charset="2"/>
              </a:rPr>
              <a:t>nd</a:t>
            </a:r>
            <a:r>
              <a:rPr lang="en-US" sz="1800" b="1" i="1" dirty="0">
                <a:sym typeface="Wingdings" charset="2"/>
              </a:rPr>
              <a:t> Class Entity</a:t>
            </a:r>
            <a:r>
              <a:rPr lang="en-US" sz="1800" dirty="0">
                <a:sym typeface="Wingdings" charset="2"/>
              </a:rPr>
              <a:t> often resulting in adversarial atmosphere.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9E4-3689-0E4A-A0A6-FBE14569F929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Warehousing: Current State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Keys to success: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Enormous contribution of DW evangelist Ralph Kimball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STAR schema &amp; Dimensional model for DW: intuitive and scalable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 compromise on the autonomy of operational data </a:t>
            </a:r>
            <a:r>
              <a:rPr lang="en-US" sz="1800" dirty="0" smtClean="0"/>
              <a:t>sources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Persisting head-winds: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Since does not directly contribute to P&amp;L: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ROI question still persists.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Not a plug &amp; play technology: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charset="2"/>
              </a:rPr>
              <a:t>Very high consulting costs.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Legacy of significant time and cost over-runs of most data warehousing projects.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charset="2"/>
              </a:rPr>
              <a:t>Batch-oriented DW Architecture: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charset="2"/>
              </a:rPr>
              <a:t>Deemed too costly just for integrated reporting.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Needed intuitive analytical capabilities.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0D5-EE4C-6E43-B855-8201141E2EF0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Hither “Business Intelligence” (2000-)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Gray et al. [1996] introduced the CUBE operator for roll-up and drill-down analysis of multi-dimensional data (i.e., DW Model).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DW enterprises (Hyperion, Cognos, Analysis Services, etc.) adapted the CUBE architecture and called it: </a:t>
            </a:r>
          </a:p>
          <a:p>
            <a:pPr lvl="1">
              <a:lnSpc>
                <a:spcPct val="90000"/>
              </a:lnSpc>
            </a:pPr>
            <a:r>
              <a:rPr lang="en-US" sz="2000" b="1" i="1"/>
              <a:t>business intelligence.</a:t>
            </a:r>
            <a:endParaRPr lang="en-US" sz="2000"/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Early BI (CUBE) technology had serious issues of scaling </a:t>
            </a:r>
            <a:r>
              <a:rPr lang="en-US" sz="2000">
                <a:sym typeface="Wingdings" charset="2"/>
              </a:rPr>
              <a:t> only accentuated the ill-repute of DW/BI technologies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Underlying problem: exponential explosion of data 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D0B8-77C4-2144-B65F-DE3DB32A5430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Business Intelligence: Current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While the BI/Cube technology was still evolving – the spin doctors needed to undo the early damage.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Hence, perhaps the term </a:t>
            </a:r>
            <a:r>
              <a:rPr lang="en-US" sz="2000">
                <a:latin typeface="Arial Black" charset="0"/>
              </a:rPr>
              <a:t>Real-time Business Intelligence – </a:t>
            </a:r>
            <a:r>
              <a:rPr lang="en-US" sz="2000"/>
              <a:t>to convey the “criticality” of such technology to business leaders.</a:t>
            </a:r>
            <a:r>
              <a:rPr lang="en-US" sz="2000">
                <a:latin typeface="Arial Black" charset="0"/>
              </a:rPr>
              <a:t> </a:t>
            </a:r>
            <a:endParaRPr lang="en-US" sz="20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Current debate: what exactly is meant by “real-time” in Business Intelligence?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 2006, in this workshop, Donovan Schneider – gave numerous examples of “degree of timeliness” for a variety of analysis tasks.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My personal view is that the correct term should have been: </a:t>
            </a:r>
            <a:r>
              <a:rPr lang="en-US" sz="1800" b="1" i="1"/>
              <a:t>Online Business Intelligence</a:t>
            </a:r>
            <a:r>
              <a:rPr lang="en-US" sz="1800"/>
              <a:t>.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Assuming that – redefine the DW/BI architecture to support RTBI.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A3B6-D9C5-5E40-BB91-864D348115CF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and retrieval management of persistent data.</a:t>
            </a:r>
          </a:p>
          <a:p>
            <a:endParaRPr lang="en-US" dirty="0" smtClean="0"/>
          </a:p>
          <a:p>
            <a:r>
              <a:rPr lang="en-US" dirty="0" smtClean="0"/>
              <a:t>Large-scale data analysis for data-centric decision making.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19F6-C596-0441-B995-C4F05DF3ED2F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 &amp; the future</a:t>
            </a:r>
          </a:p>
        </p:txBody>
      </p:sp>
      <p:pic>
        <p:nvPicPr>
          <p:cNvPr id="72713" name="Picture 9" descr="Sail_Boat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74938" y="1219200"/>
            <a:ext cx="3573462" cy="491331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4B15-F617-1248-B4EF-BFA9630DAAB3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Real-time Business Intelligence: Required?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Anecdotal evidence from Sam Walton</a:t>
            </a:r>
          </a:p>
          <a:p>
            <a:pPr lvl="1">
              <a:buFont typeface="Wingdings" charset="2"/>
              <a:buNone/>
            </a:pPr>
            <a:endParaRPr lang="en-US"/>
          </a:p>
        </p:txBody>
      </p:sp>
      <p:pic>
        <p:nvPicPr>
          <p:cNvPr id="83973" name="Picture 5" descr="sam_wal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1292225" cy="1524000"/>
          </a:xfrm>
          <a:prstGeom prst="rect">
            <a:avLst/>
          </a:prstGeom>
          <a:noFill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733800" y="2209800"/>
            <a:ext cx="351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Airplane &amp; Parking Lot Story 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219200" y="3581400"/>
            <a:ext cx="7391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b="0" i="0"/>
              <a:t> Demonstrates the power of 10,000 feet view (from the airplane) versus the local view (from the parking lot).</a:t>
            </a:r>
          </a:p>
          <a:p>
            <a:endParaRPr lang="en-US" b="0" i="0">
              <a:sym typeface="Wingdings" charset="2"/>
            </a:endParaRPr>
          </a:p>
          <a:p>
            <a:pPr>
              <a:buFontTx/>
              <a:buChar char="•"/>
            </a:pPr>
            <a:r>
              <a:rPr lang="en-US" b="0" i="0">
                <a:sym typeface="Wingdings" charset="2"/>
              </a:rPr>
              <a:t> Numerous cases where “timeliness” of “intelligence” is extremely valuable.</a:t>
            </a:r>
          </a:p>
          <a:p>
            <a:pPr>
              <a:buFontTx/>
              <a:buChar char="•"/>
            </a:pPr>
            <a:endParaRPr lang="en-US" b="0" i="0">
              <a:sym typeface="Wingdings" charset="2"/>
            </a:endParaRPr>
          </a:p>
          <a:p>
            <a:r>
              <a:rPr lang="en-US" b="0" i="0">
                <a:sym typeface="Wingdings" charset="2"/>
              </a:rPr>
              <a:t> The case of RTBI is very-well justified. </a:t>
            </a:r>
          </a:p>
          <a:p>
            <a:r>
              <a:rPr lang="en-US" b="0" i="0">
                <a:sym typeface="Wingdings" charset="2"/>
              </a:rPr>
              <a:t> The question however is at what cost?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91CF-9538-3443-BD18-CAD86A0DD95E}" type="datetime1">
              <a:rPr lang="en-US" smtClean="0"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Management:</a:t>
            </a:r>
          </a:p>
          <a:p>
            <a:pPr lvl="1"/>
            <a:r>
              <a:rPr lang="en-US" dirty="0" smtClean="0"/>
              <a:t>Will study the models, paradigms, theory, and algorithms needed for Enterprise Scale Data Management (&amp; application development)</a:t>
            </a:r>
          </a:p>
          <a:p>
            <a:pPr lvl="1"/>
            <a:r>
              <a:rPr lang="en-US" dirty="0" smtClean="0"/>
              <a:t>Will then examine the disruption that has occurred with the Internet and Web-based application:</a:t>
            </a:r>
          </a:p>
          <a:p>
            <a:pPr lvl="2"/>
            <a:r>
              <a:rPr lang="en-US" dirty="0" smtClean="0"/>
              <a:t> underlying factors for this disruption and</a:t>
            </a:r>
          </a:p>
          <a:p>
            <a:pPr lvl="2"/>
            <a:r>
              <a:rPr lang="en-US" dirty="0" smtClean="0"/>
              <a:t>Proposed solution 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02C-D0D0-2146-A61C-9CC5C294DCDD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Analysis:</a:t>
            </a:r>
          </a:p>
          <a:p>
            <a:pPr lvl="1"/>
            <a:r>
              <a:rPr lang="en-US" dirty="0" smtClean="0"/>
              <a:t>Will study the well-accepted principles, architecture, and solutions for enterprise class Data Analysis platforms.</a:t>
            </a:r>
          </a:p>
          <a:p>
            <a:pPr lvl="1"/>
            <a:r>
              <a:rPr lang="en-US" dirty="0" smtClean="0"/>
              <a:t>Will then explore the disruption caused by Internet and Web-scale Applications.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 permitting:</a:t>
            </a:r>
          </a:p>
          <a:p>
            <a:pPr lvl="1"/>
            <a:r>
              <a:rPr lang="en-US" dirty="0" smtClean="0"/>
              <a:t>Multi-core processors</a:t>
            </a:r>
          </a:p>
          <a:p>
            <a:pPr lvl="1"/>
            <a:r>
              <a:rPr lang="en-US" dirty="0" smtClean="0"/>
              <a:t>GPU platforms and databases</a:t>
            </a:r>
          </a:p>
          <a:p>
            <a:pPr lvl="1"/>
            <a:r>
              <a:rPr lang="en-US" dirty="0" smtClean="0"/>
              <a:t>Data </a:t>
            </a:r>
            <a:r>
              <a:rPr lang="en-US" smtClean="0"/>
              <a:t>stream processing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9783-6997-0C42-AC64-6C205C6E6B12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Half of the Course (4 weeks):</a:t>
            </a:r>
          </a:p>
          <a:p>
            <a:pPr lvl="1"/>
            <a:r>
              <a:rPr lang="en-US" dirty="0" smtClean="0"/>
              <a:t>Persistent Stores for Enterprise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half of the Course (2 Weeks):</a:t>
            </a:r>
          </a:p>
          <a:p>
            <a:pPr lvl="1"/>
            <a:r>
              <a:rPr lang="en-US" dirty="0" smtClean="0"/>
              <a:t>Persistent Stores for Internet and Web-scale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39FD-9A19-594E-8156-C67825423BE3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half of the course (2 Weeks):</a:t>
            </a:r>
          </a:p>
          <a:p>
            <a:pPr lvl="1"/>
            <a:r>
              <a:rPr lang="en-US" dirty="0" smtClean="0"/>
              <a:t>Enterprise-class Solutions for Large-scale Data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 half of the course (2 Weeks):</a:t>
            </a:r>
          </a:p>
          <a:p>
            <a:pPr lvl="1"/>
            <a:r>
              <a:rPr lang="en-US" dirty="0" smtClean="0"/>
              <a:t>Internet and Web-scale Solutions for Large-scale Data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092C-9FB7-1642-9635-5937D380BBEF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Grading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half of the course (assignment/assessment based):</a:t>
            </a:r>
          </a:p>
          <a:p>
            <a:pPr lvl="1"/>
            <a:r>
              <a:rPr lang="en-US" dirty="0" smtClean="0"/>
              <a:t>Home-works </a:t>
            </a:r>
          </a:p>
          <a:p>
            <a:pPr lvl="1"/>
            <a:r>
              <a:rPr lang="en-US" dirty="0" smtClean="0"/>
              <a:t>Mid-term Exams</a:t>
            </a:r>
          </a:p>
          <a:p>
            <a:pPr lvl="1"/>
            <a:r>
              <a:rPr lang="en-US" dirty="0" smtClean="0"/>
              <a:t>Text book</a:t>
            </a:r>
          </a:p>
          <a:p>
            <a:r>
              <a:rPr lang="en-US" dirty="0" smtClean="0"/>
              <a:t>Second half of the course:</a:t>
            </a:r>
          </a:p>
          <a:p>
            <a:pPr lvl="1"/>
            <a:r>
              <a:rPr lang="en-US" dirty="0" smtClean="0"/>
              <a:t>Project based</a:t>
            </a:r>
          </a:p>
          <a:p>
            <a:pPr lvl="1"/>
            <a:r>
              <a:rPr lang="en-US" dirty="0" smtClean="0"/>
              <a:t>Large programming/implementation project (2 person)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9A76-992D-594B-AE78-231115F41AD9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04800" y="1779494"/>
            <a:ext cx="4114800" cy="2040905"/>
          </a:xfrm>
        </p:spPr>
        <p:txBody>
          <a:bodyPr/>
          <a:lstStyle/>
          <a:p>
            <a:r>
              <a:rPr lang="en-US" dirty="0" smtClean="0"/>
              <a:t>Data Management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423025"/>
            <a:ext cx="2133600" cy="365125"/>
          </a:xfrm>
        </p:spPr>
        <p:txBody>
          <a:bodyPr/>
          <a:lstStyle/>
          <a:p>
            <a:fld id="{99FA4F73-0FE9-9142-8C9B-84A3F10ED29B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122988" cy="365125"/>
          </a:xfrm>
        </p:spPr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Advent of computer technology:</a:t>
            </a:r>
          </a:p>
          <a:p>
            <a:pPr lvl="1"/>
            <a:r>
              <a:rPr lang="en-US" dirty="0" smtClean="0"/>
              <a:t>Persistent storage of data and information</a:t>
            </a:r>
          </a:p>
          <a:p>
            <a:pPr lvl="1"/>
            <a:r>
              <a:rPr lang="en-US" dirty="0" smtClean="0"/>
              <a:t>Value of data/information realized very early especially in the context of business entities</a:t>
            </a:r>
          </a:p>
          <a:p>
            <a:r>
              <a:rPr lang="en-US" dirty="0" smtClean="0"/>
              <a:t>Early efforts in the industry:</a:t>
            </a:r>
          </a:p>
          <a:p>
            <a:pPr lvl="1"/>
            <a:r>
              <a:rPr lang="en-US" dirty="0" smtClean="0"/>
              <a:t>Effective data management solutions</a:t>
            </a:r>
          </a:p>
          <a:p>
            <a:pPr lvl="1"/>
            <a:r>
              <a:rPr lang="en-US" dirty="0" smtClean="0"/>
              <a:t>Based on storing data:</a:t>
            </a:r>
          </a:p>
          <a:p>
            <a:pPr lvl="2"/>
            <a:r>
              <a:rPr lang="en-US" dirty="0" smtClean="0"/>
              <a:t> Files: logical abstraction</a:t>
            </a:r>
          </a:p>
          <a:p>
            <a:pPr lvl="2"/>
            <a:r>
              <a:rPr lang="en-US" dirty="0" smtClean="0"/>
              <a:t> Tapes: physical realization</a:t>
            </a:r>
          </a:p>
          <a:p>
            <a:r>
              <a:rPr lang="en-US" dirty="0" smtClean="0"/>
              <a:t>File based data management</a:t>
            </a:r>
          </a:p>
          <a:p>
            <a:pPr lvl="1"/>
            <a:r>
              <a:rPr lang="en-US" dirty="0" smtClean="0"/>
              <a:t>Problems in accessing data </a:t>
            </a:r>
          </a:p>
          <a:p>
            <a:pPr lvl="1"/>
            <a:r>
              <a:rPr lang="en-US" dirty="0" smtClean="0"/>
              <a:t>Problems in processing data</a:t>
            </a:r>
          </a:p>
          <a:p>
            <a:pPr lvl="1"/>
            <a:r>
              <a:rPr lang="en-US" dirty="0" smtClean="0"/>
              <a:t>In general, problems in effective usage of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96E-6930-F34B-B150-E58E4777A2E7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Emergence of alternative storage models:</a:t>
            </a:r>
          </a:p>
          <a:p>
            <a:pPr lvl="1"/>
            <a:r>
              <a:rPr lang="en-US" dirty="0" smtClean="0"/>
              <a:t>Departure from file-based storage</a:t>
            </a:r>
          </a:p>
          <a:p>
            <a:pPr lvl="1"/>
            <a:r>
              <a:rPr lang="en-US" dirty="0" smtClean="0"/>
              <a:t>New data models to enable data access based on its attributes</a:t>
            </a:r>
          </a:p>
          <a:p>
            <a:pPr lvl="1"/>
            <a:r>
              <a:rPr lang="en-US" dirty="0" smtClean="0"/>
              <a:t>New language models to enable effective manipulation of data</a:t>
            </a:r>
          </a:p>
          <a:p>
            <a:r>
              <a:rPr lang="en-US" dirty="0" smtClean="0"/>
              <a:t>Data models (circa 1965):</a:t>
            </a:r>
          </a:p>
          <a:p>
            <a:pPr lvl="1"/>
            <a:r>
              <a:rPr lang="en-US" dirty="0" smtClean="0"/>
              <a:t>Network model: essentially to model business entities using the information paradigm</a:t>
            </a:r>
          </a:p>
          <a:p>
            <a:pPr lvl="1"/>
            <a:r>
              <a:rPr lang="en-US" dirty="0" smtClean="0"/>
              <a:t>Hierarchical model: another variant</a:t>
            </a:r>
          </a:p>
          <a:p>
            <a:r>
              <a:rPr lang="en-US" dirty="0" smtClean="0"/>
              <a:t>Standardization efforts:</a:t>
            </a:r>
          </a:p>
          <a:p>
            <a:pPr lvl="1"/>
            <a:r>
              <a:rPr lang="en-US" dirty="0" smtClean="0"/>
              <a:t>Economies-of-scale/minimize duplication</a:t>
            </a:r>
          </a:p>
          <a:p>
            <a:pPr lvl="1"/>
            <a:r>
              <a:rPr lang="en-US" dirty="0" smtClean="0"/>
              <a:t>CODASYL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EB0-2456-9949-98F1-F75902BE6F66}" type="datetime1">
              <a:rPr lang="en-US" smtClean="0"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SPRING'2011: CMPSC 274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806</TotalTime>
  <Words>2112</Words>
  <Application>Microsoft Macintosh PowerPoint</Application>
  <PresentationFormat>On-screen Show (4:3)</PresentationFormat>
  <Paragraphs>323</Paragraphs>
  <Slides>33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Advantage</vt:lpstr>
      <vt:lpstr>CMPSC 274: Advance Topics on Database System </vt:lpstr>
      <vt:lpstr>Prelude</vt:lpstr>
      <vt:lpstr>Data-intensive Computing</vt:lpstr>
      <vt:lpstr>Course Organization</vt:lpstr>
      <vt:lpstr>Course Organization</vt:lpstr>
      <vt:lpstr>Course Grading</vt:lpstr>
      <vt:lpstr>Slide 7</vt:lpstr>
      <vt:lpstr>Historical Perspective</vt:lpstr>
      <vt:lpstr>Historical Perspective</vt:lpstr>
      <vt:lpstr>E. F. Codd</vt:lpstr>
      <vt:lpstr>Codd’69: Relational Data Model</vt:lpstr>
      <vt:lpstr>Relational Data Model</vt:lpstr>
      <vt:lpstr>Data Management Evolution</vt:lpstr>
      <vt:lpstr>Data Management Evolution</vt:lpstr>
      <vt:lpstr>Batched Transaction Processing</vt:lpstr>
      <vt:lpstr>Batched Transaction Processing</vt:lpstr>
      <vt:lpstr>The OLTP Paradigm</vt:lpstr>
      <vt:lpstr>Concurrency &amp; Failures: A Quick Preview </vt:lpstr>
      <vt:lpstr>Slide 19</vt:lpstr>
      <vt:lpstr>Slide 20</vt:lpstr>
      <vt:lpstr>Hans Peter Luhn</vt:lpstr>
      <vt:lpstr>50 Years of Business Intelligence</vt:lpstr>
      <vt:lpstr>Luhn’s Vision</vt:lpstr>
      <vt:lpstr>The intervening years</vt:lpstr>
      <vt:lpstr>The Early Years (1970s-1980s)</vt:lpstr>
      <vt:lpstr>Notion of “Data Analytics” (1990s)</vt:lpstr>
      <vt:lpstr>Data Warehousing: Current State</vt:lpstr>
      <vt:lpstr>Hither “Business Intelligence” (2000-)</vt:lpstr>
      <vt:lpstr>Business Intelligence: Current State</vt:lpstr>
      <vt:lpstr>The present &amp; the future</vt:lpstr>
      <vt:lpstr>Real-time Business Intelligence: Required?</vt:lpstr>
      <vt:lpstr>Concluding Remarks</vt:lpstr>
      <vt:lpstr>Concluding Remarks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VLDB Summer School</dc:title>
  <dc:creator>Divyakant Agrawal</dc:creator>
  <cp:lastModifiedBy>Divyakant Agrawal</cp:lastModifiedBy>
  <cp:revision>19</cp:revision>
  <cp:lastPrinted>2009-07-23T16:54:45Z</cp:lastPrinted>
  <dcterms:created xsi:type="dcterms:W3CDTF">2011-03-28T19:05:50Z</dcterms:created>
  <dcterms:modified xsi:type="dcterms:W3CDTF">2011-03-28T19:10:48Z</dcterms:modified>
</cp:coreProperties>
</file>