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68.xml" ContentType="application/vnd.openxmlformats-officedocument.presentationml.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66.xml" ContentType="application/vnd.openxmlformats-officedocument.presentationml.slide+xml"/>
  <Override PartName="/ppt/slides/slide85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Default Extension="wmf" ContentType="image/x-wmf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87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78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png" ContentType="image/png"/>
  <Override PartName="/ppt/slides/slide83.xml" ContentType="application/vnd.openxmlformats-officedocument.presentationml.slide+xml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s/slide53.xml" ContentType="application/vnd.openxmlformats-officedocument.presentationml.slide+xml"/>
  <Override PartName="/ppt/slides/slide76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55.xml" ContentType="application/vnd.openxmlformats-officedocument.presentationml.slide+xml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84.xml" ContentType="application/vnd.openxmlformats-officedocument.presentationml.slide+xml"/>
  <Override PartName="/ppt/slides/slide2.xml" ContentType="application/vnd.openxmlformats-officedocument.presentationml.slide+xml"/>
  <Override PartName="/ppt/slides/slide80.xml" ContentType="application/vnd.openxmlformats-officedocument.presentationml.slide+xml"/>
  <Override PartName="/ppt/slides/slide69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86.xml" ContentType="application/vnd.openxmlformats-officedocument.presentationml.slide+xml"/>
  <Override PartName="/ppt/slides/slide81.xml" ContentType="application/vnd.openxmlformats-officedocument.presentationml.slide+xml"/>
  <Override PartName="/ppt/slides/slide25.xml" ContentType="application/vnd.openxmlformats-officedocument.presentationml.slide+xml"/>
  <Override PartName="/ppt/slides/slide6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82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49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70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77.xml" ContentType="application/vnd.openxmlformats-officedocument.presentationml.sl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Override PartName="/ppt/slides/slide79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2.xml" ContentType="application/vnd.openxmlformats-officedocument.presentationml.slide+xml"/>
  <Override PartName="/ppt/slides/slide74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5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73.xml" ContentType="application/vnd.openxmlformats-officedocument.presentationml.slide+xml"/>
  <Override PartName="/ppt/slides/slide32.xml" ContentType="application/vnd.openxmlformats-officedocument.presentationml.slide+xml"/>
  <Override PartName="/ppt/slides/slide71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89"/>
  </p:notesMasterIdLst>
  <p:handoutMasterIdLst>
    <p:handoutMasterId r:id="rId90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89" r:id="rId9"/>
    <p:sldId id="290" r:id="rId10"/>
    <p:sldId id="573" r:id="rId11"/>
    <p:sldId id="577" r:id="rId12"/>
    <p:sldId id="578" r:id="rId13"/>
    <p:sldId id="293" r:id="rId14"/>
    <p:sldId id="295" r:id="rId15"/>
    <p:sldId id="597" r:id="rId16"/>
    <p:sldId id="296" r:id="rId17"/>
    <p:sldId id="297" r:id="rId18"/>
    <p:sldId id="579" r:id="rId19"/>
    <p:sldId id="301" r:id="rId20"/>
    <p:sldId id="304" r:id="rId21"/>
    <p:sldId id="591" r:id="rId22"/>
    <p:sldId id="305" r:id="rId23"/>
    <p:sldId id="306" r:id="rId24"/>
    <p:sldId id="598" r:id="rId25"/>
    <p:sldId id="580" r:id="rId26"/>
    <p:sldId id="581" r:id="rId27"/>
    <p:sldId id="582" r:id="rId28"/>
    <p:sldId id="583" r:id="rId29"/>
    <p:sldId id="584" r:id="rId30"/>
    <p:sldId id="585" r:id="rId31"/>
    <p:sldId id="586" r:id="rId32"/>
    <p:sldId id="412" r:id="rId33"/>
    <p:sldId id="414" r:id="rId34"/>
    <p:sldId id="415" r:id="rId35"/>
    <p:sldId id="416" r:id="rId36"/>
    <p:sldId id="589" r:id="rId37"/>
    <p:sldId id="590" r:id="rId38"/>
    <p:sldId id="587" r:id="rId39"/>
    <p:sldId id="419" r:id="rId40"/>
    <p:sldId id="421" r:id="rId41"/>
    <p:sldId id="423" r:id="rId42"/>
    <p:sldId id="424" r:id="rId43"/>
    <p:sldId id="425" r:id="rId44"/>
    <p:sldId id="429" r:id="rId45"/>
    <p:sldId id="445" r:id="rId46"/>
    <p:sldId id="592" r:id="rId47"/>
    <p:sldId id="446" r:id="rId48"/>
    <p:sldId id="447" r:id="rId49"/>
    <p:sldId id="452" r:id="rId50"/>
    <p:sldId id="453" r:id="rId51"/>
    <p:sldId id="454" r:id="rId52"/>
    <p:sldId id="455" r:id="rId53"/>
    <p:sldId id="461" r:id="rId54"/>
    <p:sldId id="463" r:id="rId55"/>
    <p:sldId id="554" r:id="rId56"/>
    <p:sldId id="555" r:id="rId57"/>
    <p:sldId id="556" r:id="rId58"/>
    <p:sldId id="557" r:id="rId59"/>
    <p:sldId id="467" r:id="rId60"/>
    <p:sldId id="558" r:id="rId61"/>
    <p:sldId id="472" r:id="rId62"/>
    <p:sldId id="473" r:id="rId63"/>
    <p:sldId id="474" r:id="rId64"/>
    <p:sldId id="475" r:id="rId65"/>
    <p:sldId id="559" r:id="rId66"/>
    <p:sldId id="560" r:id="rId67"/>
    <p:sldId id="484" r:id="rId68"/>
    <p:sldId id="561" r:id="rId69"/>
    <p:sldId id="489" r:id="rId70"/>
    <p:sldId id="562" r:id="rId71"/>
    <p:sldId id="563" r:id="rId72"/>
    <p:sldId id="564" r:id="rId73"/>
    <p:sldId id="565" r:id="rId74"/>
    <p:sldId id="520" r:id="rId75"/>
    <p:sldId id="522" r:id="rId76"/>
    <p:sldId id="523" r:id="rId77"/>
    <p:sldId id="524" r:id="rId78"/>
    <p:sldId id="566" r:id="rId79"/>
    <p:sldId id="525" r:id="rId80"/>
    <p:sldId id="567" r:id="rId81"/>
    <p:sldId id="568" r:id="rId82"/>
    <p:sldId id="569" r:id="rId83"/>
    <p:sldId id="570" r:id="rId84"/>
    <p:sldId id="571" r:id="rId85"/>
    <p:sldId id="572" r:id="rId86"/>
    <p:sldId id="551" r:id="rId87"/>
    <p:sldId id="552" r:id="rId8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95" Type="http://schemas.openxmlformats.org/officeDocument/2006/relationships/tableStyles" Target="tableStyles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74" Type="http://schemas.openxmlformats.org/officeDocument/2006/relationships/slide" Target="slides/slide73.xml"/><Relationship Id="rId25" Type="http://schemas.openxmlformats.org/officeDocument/2006/relationships/slide" Target="slides/slide24.xml"/><Relationship Id="rId94" Type="http://schemas.openxmlformats.org/officeDocument/2006/relationships/theme" Target="theme/theme1.xml"/><Relationship Id="rId10" Type="http://schemas.openxmlformats.org/officeDocument/2006/relationships/slide" Target="slides/slide9.xml"/><Relationship Id="rId90" Type="http://schemas.openxmlformats.org/officeDocument/2006/relationships/handoutMaster" Target="handoutMasters/handoutMaster1.xml"/><Relationship Id="rId50" Type="http://schemas.openxmlformats.org/officeDocument/2006/relationships/slide" Target="slides/slide49.xml"/><Relationship Id="rId77" Type="http://schemas.openxmlformats.org/officeDocument/2006/relationships/slide" Target="slides/slide76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85" Type="http://schemas.openxmlformats.org/officeDocument/2006/relationships/slide" Target="slides/slide84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slide" Target="slides/slide70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92" Type="http://schemas.openxmlformats.org/officeDocument/2006/relationships/presProps" Target="presProps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slide" Target="slides/slide72.xml"/><Relationship Id="rId89" Type="http://schemas.openxmlformats.org/officeDocument/2006/relationships/notesMaster" Target="notesMasters/notesMaster1.xml"/><Relationship Id="rId88" Type="http://schemas.openxmlformats.org/officeDocument/2006/relationships/slide" Target="slides/slide87.xml"/><Relationship Id="rId87" Type="http://schemas.openxmlformats.org/officeDocument/2006/relationships/slide" Target="slides/slide86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82" Type="http://schemas.openxmlformats.org/officeDocument/2006/relationships/slide" Target="slides/slide81.xml"/><Relationship Id="rId69" Type="http://schemas.openxmlformats.org/officeDocument/2006/relationships/slide" Target="slides/slide68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slide" Target="slides/slide65.xml"/><Relationship Id="rId36" Type="http://schemas.openxmlformats.org/officeDocument/2006/relationships/slide" Target="slides/slide35.xml"/><Relationship Id="rId72" Type="http://schemas.openxmlformats.org/officeDocument/2006/relationships/slide" Target="slides/slide7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75" Type="http://schemas.openxmlformats.org/officeDocument/2006/relationships/slide" Target="slides/slide7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slide" Target="slides/slide66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76" Type="http://schemas.openxmlformats.org/officeDocument/2006/relationships/slide" Target="slides/slide75.xml"/><Relationship Id="rId79" Type="http://schemas.openxmlformats.org/officeDocument/2006/relationships/slide" Target="slides/slide7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3" Type="http://schemas.openxmlformats.org/officeDocument/2006/relationships/slide" Target="slides/slide2.xml"/><Relationship Id="rId86" Type="http://schemas.openxmlformats.org/officeDocument/2006/relationships/slide" Target="slides/slide85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84" Type="http://schemas.openxmlformats.org/officeDocument/2006/relationships/slide" Target="slides/slide83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slide" Target="slides/slide67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91" Type="http://schemas.openxmlformats.org/officeDocument/2006/relationships/printerSettings" Target="printerSettings/printerSettings1.bin"/><Relationship Id="rId83" Type="http://schemas.openxmlformats.org/officeDocument/2006/relationships/slide" Target="slides/slide82.xml"/><Relationship Id="rId93" Type="http://schemas.openxmlformats.org/officeDocument/2006/relationships/viewProps" Target="viewProps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78" Type="http://schemas.openxmlformats.org/officeDocument/2006/relationships/slide" Target="slides/slide77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62B54-6CFD-5B49-A832-511508273AD7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B84A5-6654-7B45-95BD-41C7F5C7A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4005F-CD9E-E440-83CF-C7BAA3211D44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AE796-4B72-504D-946E-37E0F893F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7633B-1698-4844-B86A-A8BC62024266}" type="slidenum">
              <a:rPr lang="en-US"/>
              <a:pPr/>
              <a:t>5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Bank operation: traditional teller or home PC with Internet access or credit card reader at a merchant or a cyber cash carrier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4778E-969B-1544-A75E-E80FD4EF57B6}" type="slidenum">
              <a:rPr lang="en-US"/>
              <a:pPr/>
              <a:t>87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7762" y="4342939"/>
            <a:ext cx="5499282" cy="411600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BE36-9357-8D40-82AB-C7D225C5DA36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90D58748-460F-C74A-83A7-3752B06EED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2760-DE0F-6D4D-BFEA-49369CA6A013}" type="datetime1">
              <a:rPr lang="en-US" smtClean="0"/>
              <a:t>3/30/11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60C1-88F2-FA42-BEBF-308606C052A1}" type="datetime1">
              <a:rPr lang="en-US" smtClean="0"/>
              <a:t>3/30/11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B2724C5-95A3-9E42-B63F-5159989E05AB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CD9B378-8719-7B4B-94F9-7D79E7AD7A06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90D58748-460F-C74A-83A7-3752B06EED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EEDF-E13A-1B47-83F6-9802047A0A6F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90D58748-460F-C74A-83A7-3752B06EED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360ADC-59B2-E64D-8FCE-95C840B39B29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90D58748-460F-C74A-83A7-3752B06EED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2555EC-7B6E-B44E-83E0-408493337FF7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90D58748-460F-C74A-83A7-3752B06EED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9FABDF0-0A6D-5C4A-9C7F-6F3D4B69B079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90D58748-460F-C74A-83A7-3752B06EED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B97B-FFCE-0C43-B1EF-BBF1DE3C3D7D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90D58748-460F-C74A-83A7-3752B06EE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98512C9-B099-8A46-BC55-753C2628AAB3}" type="slidenum">
              <a:rPr lang="en-US" smtClean="0"/>
              <a:pPr algn="ctr"/>
              <a:t>‹#›</a:t>
            </a:fld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538A-023A-DA47-A890-658737342066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4A64-5BEB-8A4D-A57C-66F168DE1C05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90D58748-460F-C74A-83A7-3752B06EED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1B86-8ABB-E14C-B427-D08FB0193192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13360"/>
            <a:ext cx="2109109" cy="207264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2362200"/>
            <a:ext cx="2078038" cy="20543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FC61398E-9A94-BA44-8705-C071CA01CB87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  <a:prstGeom prst="rect">
            <a:avLst/>
          </a:prstGeom>
        </p:spPr>
        <p:txBody>
          <a:bodyPr/>
          <a:lstStyle/>
          <a:p>
            <a:fld id="{90D58748-460F-C74A-83A7-3752B06EED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71600"/>
            <a:ext cx="3657600" cy="47545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371600"/>
            <a:ext cx="3657600" cy="47545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1C49-6C60-1947-93C6-52770A305251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D4B2-E03C-2549-8142-7B26EAFF0BEE}" type="datetime1">
              <a:rPr lang="en-US" smtClean="0"/>
              <a:t>3/30/11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90D58748-460F-C74A-83A7-3752B06EED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705B-3728-B64C-97DF-4A8D46B20CC0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90D58748-460F-C74A-83A7-3752B06EE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9C5F-9018-F34F-936D-FA74C6EC524D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90D58748-460F-C74A-83A7-3752B06EED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589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295400"/>
            <a:ext cx="7556313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8C4A4AF-0BD6-3D4C-BC15-94AF5AF86CC7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wmf"/><Relationship Id="rId3" Type="http://schemas.openxmlformats.org/officeDocument/2006/relationships/image" Target="../media/image4.wmf"/><Relationship Id="rId5" Type="http://schemas.openxmlformats.org/officeDocument/2006/relationships/image" Target="../media/image6.jpe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Enterprise Scale Data Management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Divy</a:t>
            </a:r>
            <a:r>
              <a:rPr lang="en-US" dirty="0" smtClean="0"/>
              <a:t> Agrawal</a:t>
            </a:r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University of California at Santa Barbara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828800"/>
            <a:ext cx="25997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Transaction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Processing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Elementary Operations (read and write)</a:t>
            </a:r>
          </a:p>
          <a:p>
            <a:r>
              <a:rPr lang="en-US" dirty="0" smtClean="0"/>
              <a:t>Transactions (i.e., transaction program executions)</a:t>
            </a:r>
          </a:p>
          <a:p>
            <a:r>
              <a:rPr lang="en-US" dirty="0" smtClean="0"/>
              <a:t> Execution histories</a:t>
            </a:r>
          </a:p>
          <a:p>
            <a:r>
              <a:rPr lang="en-US" dirty="0" smtClean="0"/>
              <a:t> Characterization of correct executions</a:t>
            </a:r>
          </a:p>
          <a:p>
            <a:r>
              <a:rPr lang="en-US" dirty="0" smtClean="0"/>
              <a:t> Protocols (i.e., online algorithms to ensure correctness)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8A99-B4BB-4148-BC75-E1B8266BEAE0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Page Model: Syntax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0" y="1800225"/>
            <a:ext cx="7620000" cy="3533775"/>
            <a:chOff x="457200" y="1343025"/>
            <a:chExt cx="7620000" cy="1628775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457200" y="1343025"/>
              <a:ext cx="7620000" cy="16287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457200" y="1524000"/>
              <a:ext cx="7620000" cy="1271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b="1" dirty="0" smtClean="0"/>
                <a:t>Page</a:t>
              </a:r>
              <a:r>
                <a:rPr lang="de-DE" sz="2400" b="1" dirty="0" smtClean="0"/>
                <a:t> </a:t>
              </a:r>
              <a:r>
                <a:rPr lang="en-US" sz="2400" b="1" dirty="0" smtClean="0"/>
                <a:t>Model of Transaction:</a:t>
              </a:r>
            </a:p>
            <a:p>
              <a:pPr>
                <a:lnSpc>
                  <a:spcPct val="90000"/>
                </a:lnSpc>
              </a:pPr>
              <a:endParaRPr lang="en-US" sz="2400" b="1" dirty="0" smtClean="0"/>
            </a:p>
            <a:p>
              <a:pPr>
                <a:lnSpc>
                  <a:spcPct val="90000"/>
                </a:lnSpc>
              </a:pPr>
              <a:r>
                <a:rPr lang="en-US" sz="2400" dirty="0"/>
                <a:t>A </a:t>
              </a:r>
              <a:r>
                <a:rPr lang="en-US" sz="2400" b="1" dirty="0">
                  <a:solidFill>
                    <a:srgbClr val="FF0000"/>
                  </a:solidFill>
                </a:rPr>
                <a:t>transaction</a:t>
              </a:r>
              <a:r>
                <a:rPr lang="en-US" sz="2400" dirty="0" smtClean="0"/>
                <a:t> </a:t>
              </a:r>
              <a:r>
                <a:rPr lang="en-US" sz="2400" dirty="0"/>
                <a:t>T</a:t>
              </a:r>
              <a:r>
                <a:rPr lang="en-US" sz="2400" dirty="0" smtClean="0"/>
                <a:t> </a:t>
              </a:r>
              <a:r>
                <a:rPr lang="en-US" sz="2400" dirty="0"/>
                <a:t>is a partial order of steps (actions) of the form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r</a:t>
              </a:r>
              <a:r>
                <a:rPr lang="en-US" sz="2400" dirty="0" err="1"/>
                <a:t>[</a:t>
              </a:r>
              <a:r>
                <a:rPr lang="en-US" sz="2400" dirty="0" err="1" smtClean="0"/>
                <a:t>x</a:t>
              </a:r>
              <a:r>
                <a:rPr lang="en-US" sz="2400" dirty="0"/>
                <a:t>]</a:t>
              </a:r>
              <a:r>
                <a:rPr lang="en-US" sz="2400" dirty="0" smtClean="0"/>
                <a:t> </a:t>
              </a:r>
              <a:r>
                <a:rPr lang="en-US" sz="2400" dirty="0"/>
                <a:t>or </a:t>
              </a:r>
              <a:r>
                <a:rPr lang="en-US" sz="2400" dirty="0" err="1" smtClean="0"/>
                <a:t>w[x</a:t>
              </a:r>
              <a:r>
                <a:rPr lang="en-US" sz="2400" dirty="0" smtClean="0"/>
                <a:t>], </a:t>
              </a:r>
              <a:r>
                <a:rPr lang="en-US" sz="2400" dirty="0"/>
                <a:t>where </a:t>
              </a:r>
              <a:r>
                <a:rPr lang="en-US" sz="2400" dirty="0" err="1"/>
                <a:t>x</a:t>
              </a:r>
              <a:r>
                <a:rPr lang="en-US" sz="2400" dirty="0"/>
                <a:t> </a:t>
              </a:r>
              <a:r>
                <a:rPr lang="en-US" sz="2400" dirty="0" err="1">
                  <a:sym typeface="Symbol" charset="2"/>
                </a:rPr>
                <a:t></a:t>
              </a:r>
              <a:r>
                <a:rPr lang="en-US" sz="2400" dirty="0">
                  <a:sym typeface="Symbol" charset="2"/>
                </a:rPr>
                <a:t> D and reads and writes as well as multiple</a:t>
              </a:r>
              <a:r>
                <a:rPr lang="en-US" sz="2400" dirty="0" smtClean="0">
                  <a:sym typeface="Symbol" charset="2"/>
                </a:rPr>
                <a:t>  writes </a:t>
              </a:r>
              <a:r>
                <a:rPr lang="en-US" sz="2400" dirty="0">
                  <a:sym typeface="Symbol" charset="2"/>
                </a:rPr>
                <a:t>applied to the same object are ordered</a:t>
              </a:r>
              <a:r>
                <a:rPr lang="en-US" sz="2400" dirty="0" smtClean="0">
                  <a:sym typeface="Symbol" charset="2"/>
                </a:rPr>
                <a:t>.  </a:t>
              </a:r>
            </a:p>
            <a:p>
              <a:pPr>
                <a:lnSpc>
                  <a:spcPct val="90000"/>
                </a:lnSpc>
              </a:pPr>
              <a:r>
                <a:rPr lang="en-US" sz="2400" dirty="0" smtClean="0">
                  <a:sym typeface="Symbol" charset="2"/>
                </a:rPr>
                <a:t>We </a:t>
              </a:r>
              <a:r>
                <a:rPr lang="en-US" sz="2400" dirty="0">
                  <a:sym typeface="Symbol" charset="2"/>
                </a:rPr>
                <a:t>write</a:t>
              </a:r>
              <a:r>
                <a:rPr lang="en-US" sz="2400" dirty="0" smtClean="0">
                  <a:sym typeface="Symbol" charset="2"/>
                </a:rPr>
                <a:t> </a:t>
              </a:r>
              <a:r>
                <a:rPr lang="en-US" sz="2400" dirty="0">
                  <a:sym typeface="Symbol" charset="2"/>
                </a:rPr>
                <a:t>T</a:t>
              </a:r>
              <a:r>
                <a:rPr lang="en-US" sz="2400" dirty="0" smtClean="0">
                  <a:sym typeface="Symbol" charset="2"/>
                </a:rPr>
                <a:t> </a:t>
              </a:r>
              <a:r>
                <a:rPr lang="en-US" sz="2400" dirty="0">
                  <a:sym typeface="Symbol" charset="2"/>
                </a:rPr>
                <a:t>= (op, &lt;)</a:t>
              </a:r>
              <a:r>
                <a:rPr lang="en-US" sz="2400" dirty="0" smtClean="0">
                  <a:sym typeface="Symbol" charset="2"/>
                </a:rPr>
                <a:t> for </a:t>
              </a:r>
              <a:r>
                <a:rPr lang="en-US" sz="2400" dirty="0">
                  <a:sym typeface="Symbol" charset="2"/>
                </a:rPr>
                <a:t>transaction</a:t>
              </a:r>
              <a:r>
                <a:rPr lang="en-US" sz="2400" dirty="0" smtClean="0">
                  <a:sym typeface="Symbol" charset="2"/>
                </a:rPr>
                <a:t> T with </a:t>
              </a:r>
              <a:r>
                <a:rPr lang="en-US" sz="2400" dirty="0">
                  <a:sym typeface="Symbol" charset="2"/>
                </a:rPr>
                <a:t>step set op and partial order &lt;.</a:t>
              </a:r>
              <a:endParaRPr lang="en-US" sz="2400" dirty="0"/>
            </a:p>
          </p:txBody>
        </p:sp>
      </p:grp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295400" y="5638800"/>
            <a:ext cx="63317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dirty="0"/>
              <a:t>Example:</a:t>
            </a:r>
            <a:r>
              <a:rPr lang="de-DE" sz="3600" dirty="0"/>
              <a:t> </a:t>
            </a:r>
            <a:r>
              <a:rPr lang="de-DE" sz="3600" dirty="0" err="1" smtClean="0"/>
              <a:t>r[x</a:t>
            </a:r>
            <a:r>
              <a:rPr lang="de-DE" sz="3600" dirty="0" smtClean="0"/>
              <a:t>] </a:t>
            </a:r>
            <a:r>
              <a:rPr lang="de-DE" sz="3600" dirty="0" err="1" smtClean="0"/>
              <a:t>w[x</a:t>
            </a:r>
            <a:r>
              <a:rPr lang="de-DE" sz="3600" dirty="0" smtClean="0"/>
              <a:t>] </a:t>
            </a:r>
            <a:r>
              <a:rPr lang="de-DE" sz="3600" dirty="0" err="1" smtClean="0"/>
              <a:t>r[y</a:t>
            </a:r>
            <a:r>
              <a:rPr lang="de-DE" sz="3600" dirty="0" smtClean="0"/>
              <a:t>] </a:t>
            </a:r>
            <a:r>
              <a:rPr lang="de-DE" sz="3600" dirty="0" err="1" smtClean="0"/>
              <a:t>w[y</a:t>
            </a:r>
            <a:r>
              <a:rPr lang="de-DE" sz="3600" dirty="0" smtClean="0"/>
              <a:t>]</a:t>
            </a:r>
            <a:endParaRPr lang="de-DE" sz="3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F849-0037-B847-8B34-4C2FFD8B4F27}" type="datetime1">
              <a:rPr lang="en-US" smtClean="0"/>
              <a:t>3/30/11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Page Model: Semantics</a:t>
            </a:r>
            <a:endParaRPr lang="en-US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77839" y="1828800"/>
            <a:ext cx="7599362" cy="42575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Interpretation of </a:t>
            </a:r>
            <a:r>
              <a:rPr lang="en-US" sz="2800" dirty="0" err="1"/>
              <a:t>j</a:t>
            </a:r>
            <a:r>
              <a:rPr lang="en-US" sz="2800" baseline="30000" dirty="0" err="1"/>
              <a:t>th</a:t>
            </a:r>
            <a:r>
              <a:rPr lang="en-US" sz="2800" dirty="0"/>
              <a:t> step, </a:t>
            </a:r>
            <a:r>
              <a:rPr lang="en-US" sz="2800" dirty="0" err="1"/>
              <a:t>p</a:t>
            </a:r>
            <a:r>
              <a:rPr lang="en-US" sz="2800" baseline="-25000" dirty="0" err="1"/>
              <a:t>j</a:t>
            </a:r>
            <a:r>
              <a:rPr lang="en-US" sz="2800" dirty="0"/>
              <a:t>, of</a:t>
            </a:r>
            <a:r>
              <a:rPr lang="en-US" sz="2800" dirty="0" smtClean="0"/>
              <a:t> </a:t>
            </a:r>
            <a:r>
              <a:rPr lang="en-US" sz="2800" dirty="0"/>
              <a:t>T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r>
              <a:rPr lang="en-US" sz="2800" dirty="0"/>
              <a:t>If </a:t>
            </a:r>
            <a:r>
              <a:rPr lang="en-US" sz="2800" dirty="0" err="1"/>
              <a:t>p</a:t>
            </a:r>
            <a:r>
              <a:rPr lang="en-US" sz="2800" baseline="-25000" dirty="0" err="1"/>
              <a:t>j</a:t>
            </a:r>
            <a:r>
              <a:rPr lang="en-US" sz="2800" dirty="0"/>
              <a:t>=</a:t>
            </a:r>
            <a:r>
              <a:rPr lang="en-US" sz="2800" dirty="0" err="1" smtClean="0"/>
              <a:t>r[x</a:t>
            </a:r>
            <a:r>
              <a:rPr lang="en-US" sz="2800" dirty="0"/>
              <a:t>]</a:t>
            </a:r>
            <a:r>
              <a:rPr lang="en-US" sz="2800" dirty="0" smtClean="0"/>
              <a:t>, </a:t>
            </a:r>
            <a:r>
              <a:rPr lang="en-US" sz="2800" dirty="0"/>
              <a:t>then interpretation is assignment </a:t>
            </a:r>
            <a:r>
              <a:rPr lang="en-US" sz="2800" dirty="0" err="1"/>
              <a:t>v</a:t>
            </a:r>
            <a:r>
              <a:rPr lang="en-US" sz="2800" baseline="-25000" dirty="0" err="1"/>
              <a:t>j</a:t>
            </a:r>
            <a:r>
              <a:rPr lang="en-US" sz="2800" baseline="-25000" dirty="0"/>
              <a:t> </a:t>
            </a:r>
            <a:r>
              <a:rPr lang="en-US" sz="2800" dirty="0"/>
              <a:t>:= </a:t>
            </a:r>
            <a:r>
              <a:rPr lang="en-US" sz="2800" dirty="0" err="1"/>
              <a:t>x</a:t>
            </a:r>
            <a:r>
              <a:rPr lang="en-US" sz="2800" dirty="0"/>
              <a:t> to local variable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j</a:t>
            </a:r>
            <a:endParaRPr lang="en-US" sz="2800" baseline="-25000" dirty="0" smtClean="0"/>
          </a:p>
          <a:p>
            <a:endParaRPr lang="en-US" sz="2800" baseline="-25000" dirty="0" smtClean="0"/>
          </a:p>
          <a:p>
            <a:endParaRPr lang="en-US" sz="2800" baseline="-25000" dirty="0" smtClean="0"/>
          </a:p>
          <a:p>
            <a:endParaRPr lang="en-US" sz="2800" baseline="-25000" dirty="0" smtClean="0"/>
          </a:p>
          <a:p>
            <a:endParaRPr lang="en-US" sz="2800" baseline="-25000" dirty="0" smtClean="0"/>
          </a:p>
          <a:p>
            <a:r>
              <a:rPr lang="en-US" sz="2800" dirty="0"/>
              <a:t>If </a:t>
            </a:r>
            <a:r>
              <a:rPr lang="en-US" sz="2800" dirty="0" err="1"/>
              <a:t>p</a:t>
            </a:r>
            <a:r>
              <a:rPr lang="en-US" sz="2800" baseline="-25000" dirty="0" err="1"/>
              <a:t>j</a:t>
            </a:r>
            <a:r>
              <a:rPr lang="en-US" sz="2800" dirty="0"/>
              <a:t>=</a:t>
            </a:r>
            <a:r>
              <a:rPr lang="en-US" sz="2800" dirty="0" err="1" smtClean="0"/>
              <a:t>w[x</a:t>
            </a:r>
            <a:r>
              <a:rPr lang="en-US" sz="2800" dirty="0"/>
              <a:t>]</a:t>
            </a:r>
            <a:r>
              <a:rPr lang="en-US" sz="2800" dirty="0" smtClean="0"/>
              <a:t> </a:t>
            </a:r>
            <a:r>
              <a:rPr lang="en-US" sz="2800" dirty="0"/>
              <a:t>then interpretation is assignment </a:t>
            </a:r>
            <a:r>
              <a:rPr lang="en-US" sz="2800" dirty="0" err="1"/>
              <a:t>x</a:t>
            </a:r>
            <a:r>
              <a:rPr lang="en-US" sz="2800" dirty="0"/>
              <a:t> := </a:t>
            </a:r>
            <a:r>
              <a:rPr lang="en-US" sz="2800" dirty="0" err="1"/>
              <a:t>f</a:t>
            </a:r>
            <a:r>
              <a:rPr lang="en-US" sz="2800" baseline="-25000" dirty="0" err="1"/>
              <a:t>j</a:t>
            </a:r>
            <a:r>
              <a:rPr lang="en-US" sz="2800" dirty="0"/>
              <a:t> (v</a:t>
            </a:r>
            <a:r>
              <a:rPr lang="en-US" sz="2800" baseline="-25000" dirty="0"/>
              <a:t>j1</a:t>
            </a:r>
            <a:r>
              <a:rPr lang="en-US" sz="2800" dirty="0"/>
              <a:t>, ..., </a:t>
            </a:r>
            <a:r>
              <a:rPr lang="en-US" sz="2800" dirty="0" err="1"/>
              <a:t>v</a:t>
            </a:r>
            <a:r>
              <a:rPr lang="en-US" sz="2800" baseline="-25000" dirty="0" err="1"/>
              <a:t>jk</a:t>
            </a:r>
            <a:r>
              <a:rPr lang="en-US" sz="2800" dirty="0" smtClean="0"/>
              <a:t>) with </a:t>
            </a:r>
            <a:r>
              <a:rPr lang="en-US" sz="2800" dirty="0"/>
              <a:t>unknown function </a:t>
            </a:r>
            <a:r>
              <a:rPr lang="en-US" sz="2800" dirty="0" err="1"/>
              <a:t>f</a:t>
            </a:r>
            <a:r>
              <a:rPr lang="en-US" sz="2800" baseline="-25000" dirty="0" err="1"/>
              <a:t>j</a:t>
            </a:r>
            <a:r>
              <a:rPr lang="en-US" sz="2800" dirty="0"/>
              <a:t> and j</a:t>
            </a:r>
            <a:r>
              <a:rPr lang="en-US" sz="2800" baseline="-25000" dirty="0"/>
              <a:t>1</a:t>
            </a:r>
            <a:r>
              <a:rPr lang="en-US" sz="2800" dirty="0"/>
              <a:t>, ..., </a:t>
            </a:r>
            <a:r>
              <a:rPr lang="en-US" sz="2800" dirty="0" err="1"/>
              <a:t>j</a:t>
            </a:r>
            <a:r>
              <a:rPr lang="en-US" sz="2800" baseline="-25000" dirty="0" err="1"/>
              <a:t>k</a:t>
            </a:r>
            <a:r>
              <a:rPr lang="en-US" sz="2800" dirty="0"/>
              <a:t> denoting</a:t>
            </a:r>
            <a:r>
              <a:rPr lang="en-US" sz="2800" dirty="0" smtClean="0"/>
              <a:t> </a:t>
            </a:r>
            <a:r>
              <a:rPr lang="en-US" sz="2800" dirty="0"/>
              <a:t>T</a:t>
            </a:r>
            <a:r>
              <a:rPr lang="en-US" sz="2800" dirty="0" smtClean="0"/>
              <a:t>‘</a:t>
            </a:r>
            <a:r>
              <a:rPr lang="en-US" sz="2800" dirty="0"/>
              <a:t>s prior read steps</a:t>
            </a:r>
            <a:r>
              <a:rPr lang="de-DE" sz="28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309B-8849-3040-8F21-9E1A288EB86D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Lost Update Problem</a:t>
            </a: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371600"/>
            <a:ext cx="8305800" cy="3429000"/>
            <a:chOff x="192" y="609"/>
            <a:chExt cx="5232" cy="1503"/>
          </a:xfrm>
        </p:grpSpPr>
        <p:sp>
          <p:nvSpPr>
            <p:cNvPr id="148484" name="Text Box 4"/>
            <p:cNvSpPr txBox="1">
              <a:spLocks noChangeArrowheads="1"/>
            </p:cNvSpPr>
            <p:nvPr/>
          </p:nvSpPr>
          <p:spPr bwMode="auto">
            <a:xfrm>
              <a:off x="388" y="753"/>
              <a:ext cx="4508" cy="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2000" dirty="0"/>
                <a:t>           </a:t>
              </a:r>
              <a:r>
                <a:rPr lang="en-US" sz="2000" b="1" dirty="0"/>
                <a:t>P1			Time			P2</a:t>
              </a:r>
            </a:p>
            <a:p>
              <a:pPr>
                <a:lnSpc>
                  <a:spcPct val="70000"/>
                </a:lnSpc>
              </a:pPr>
              <a:endParaRPr lang="en-US" sz="2000" b="1" dirty="0"/>
            </a:p>
            <a:p>
              <a:pPr>
                <a:lnSpc>
                  <a:spcPct val="70000"/>
                </a:lnSpc>
              </a:pPr>
              <a:r>
                <a:rPr lang="en-US" sz="2000" b="1" dirty="0"/>
                <a:t>			          </a:t>
              </a:r>
              <a:r>
                <a:rPr lang="en-US" sz="2000" dirty="0"/>
                <a:t>/* </a:t>
              </a:r>
              <a:r>
                <a:rPr lang="en-US" sz="2000" dirty="0" err="1"/>
                <a:t>x</a:t>
              </a:r>
              <a:r>
                <a:rPr lang="en-US" sz="2000" dirty="0"/>
                <a:t> = 100 */</a:t>
              </a:r>
            </a:p>
            <a:p>
              <a:pPr>
                <a:lnSpc>
                  <a:spcPct val="70000"/>
                </a:lnSpc>
              </a:pPr>
              <a:r>
                <a:rPr lang="en-US" sz="2000" b="1" dirty="0" err="1">
                  <a:solidFill>
                    <a:srgbClr val="FF0000"/>
                  </a:solidFill>
                </a:rPr>
                <a:t>r</a:t>
              </a:r>
              <a:r>
                <a:rPr lang="en-US" sz="2000" b="1" dirty="0">
                  <a:solidFill>
                    <a:srgbClr val="FF0000"/>
                  </a:solidFill>
                </a:rPr>
                <a:t> (</a:t>
              </a:r>
              <a:r>
                <a:rPr lang="en-US" sz="2000" b="1" dirty="0" err="1">
                  <a:solidFill>
                    <a:srgbClr val="FF0000"/>
                  </a:solidFill>
                </a:rPr>
                <a:t>x</a:t>
              </a:r>
              <a:r>
                <a:rPr lang="en-US" sz="2000" b="1" dirty="0">
                  <a:solidFill>
                    <a:srgbClr val="FF0000"/>
                  </a:solidFill>
                </a:rPr>
                <a:t>)</a:t>
              </a:r>
              <a:r>
                <a:rPr lang="en-US" sz="2000" b="1" dirty="0"/>
                <a:t>				   1</a:t>
              </a:r>
            </a:p>
            <a:p>
              <a:pPr>
                <a:lnSpc>
                  <a:spcPct val="70000"/>
                </a:lnSpc>
              </a:pPr>
              <a:r>
                <a:rPr lang="en-US" sz="2000" b="1" dirty="0"/>
                <a:t>				</a:t>
              </a:r>
              <a:r>
                <a:rPr lang="en-US" sz="2000" b="1" dirty="0" smtClean="0"/>
                <a:t> 	    </a:t>
              </a:r>
              <a:r>
                <a:rPr lang="en-US" sz="2000" b="1" dirty="0"/>
                <a:t>2		</a:t>
              </a:r>
              <a:r>
                <a:rPr lang="en-US" sz="2000" b="1" dirty="0" smtClean="0"/>
                <a:t>	 </a:t>
              </a:r>
              <a:r>
                <a:rPr lang="en-US" sz="2000" b="1" dirty="0" err="1" smtClean="0">
                  <a:solidFill>
                    <a:schemeClr val="accent2"/>
                  </a:solidFill>
                </a:rPr>
                <a:t>r</a:t>
              </a:r>
              <a:r>
                <a:rPr lang="en-US" sz="20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2000" b="1" dirty="0">
                  <a:solidFill>
                    <a:schemeClr val="accent2"/>
                  </a:solidFill>
                </a:rPr>
                <a:t>(</a:t>
              </a:r>
              <a:r>
                <a:rPr lang="en-US" sz="2000" b="1" dirty="0" err="1">
                  <a:solidFill>
                    <a:schemeClr val="accent2"/>
                  </a:solidFill>
                </a:rPr>
                <a:t>x</a:t>
              </a:r>
              <a:r>
                <a:rPr lang="en-US" sz="2000" b="1" dirty="0">
                  <a:solidFill>
                    <a:schemeClr val="accent2"/>
                  </a:solidFill>
                </a:rPr>
                <a:t>)</a:t>
              </a:r>
            </a:p>
            <a:p>
              <a:pPr>
                <a:lnSpc>
                  <a:spcPct val="70000"/>
                </a:lnSpc>
              </a:pPr>
              <a:r>
                <a:rPr lang="en-US" sz="2000" b="1" dirty="0" err="1"/>
                <a:t>x</a:t>
              </a:r>
              <a:r>
                <a:rPr lang="en-US" sz="2000" b="1" dirty="0"/>
                <a:t> := x+100</a:t>
              </a:r>
              <a:r>
                <a:rPr lang="en-US" sz="2000" dirty="0"/>
                <a:t>			  </a:t>
              </a:r>
              <a:r>
                <a:rPr lang="en-US" sz="2000" dirty="0" smtClean="0"/>
                <a:t> </a:t>
              </a:r>
              <a:r>
                <a:rPr lang="en-US" sz="2000" b="1" dirty="0"/>
                <a:t>3</a:t>
              </a:r>
              <a:r>
                <a:rPr lang="en-US" sz="2000" b="1" dirty="0" smtClean="0"/>
                <a:t>	</a:t>
              </a:r>
              <a:r>
                <a:rPr lang="en-US" sz="2000" b="1" dirty="0"/>
                <a:t>		</a:t>
              </a:r>
              <a:r>
                <a:rPr lang="en-US" sz="2000" b="1" dirty="0" err="1"/>
                <a:t>x</a:t>
              </a:r>
              <a:r>
                <a:rPr lang="en-US" sz="2000" b="1" dirty="0"/>
                <a:t> := x+200</a:t>
              </a:r>
            </a:p>
            <a:p>
              <a:pPr>
                <a:lnSpc>
                  <a:spcPct val="70000"/>
                </a:lnSpc>
              </a:pPr>
              <a:r>
                <a:rPr lang="en-US" sz="2000" b="1" dirty="0" err="1">
                  <a:solidFill>
                    <a:srgbClr val="FF0000"/>
                  </a:solidFill>
                </a:rPr>
                <a:t>w</a:t>
              </a:r>
              <a:r>
                <a:rPr lang="en-US" sz="2000" b="1" dirty="0">
                  <a:solidFill>
                    <a:srgbClr val="FF0000"/>
                  </a:solidFill>
                </a:rPr>
                <a:t> (</a:t>
              </a:r>
              <a:r>
                <a:rPr lang="en-US" sz="2000" b="1" dirty="0" err="1">
                  <a:solidFill>
                    <a:srgbClr val="FF0000"/>
                  </a:solidFill>
                </a:rPr>
                <a:t>x</a:t>
              </a:r>
              <a:r>
                <a:rPr lang="en-US" sz="2000" b="1" dirty="0">
                  <a:solidFill>
                    <a:srgbClr val="FF0000"/>
                  </a:solidFill>
                </a:rPr>
                <a:t>)	</a:t>
              </a:r>
              <a:r>
                <a:rPr lang="en-US" sz="2000" b="1" dirty="0"/>
                <a:t>			  </a:t>
              </a:r>
              <a:r>
                <a:rPr lang="en-US" sz="2000" b="1" dirty="0" smtClean="0"/>
                <a:t> 4</a:t>
              </a:r>
            </a:p>
            <a:p>
              <a:pPr>
                <a:lnSpc>
                  <a:spcPct val="70000"/>
                </a:lnSpc>
              </a:pPr>
              <a:r>
                <a:rPr lang="en-US" sz="2000" b="1" dirty="0"/>
                <a:t>			         </a:t>
              </a:r>
              <a:r>
                <a:rPr lang="en-US" sz="2000" dirty="0"/>
                <a:t>/* </a:t>
              </a:r>
              <a:r>
                <a:rPr lang="en-US" sz="2000" dirty="0" err="1"/>
                <a:t>x</a:t>
              </a:r>
              <a:r>
                <a:rPr lang="en-US" sz="2000" dirty="0"/>
                <a:t> = 200 */</a:t>
              </a:r>
            </a:p>
            <a:p>
              <a:pPr>
                <a:lnSpc>
                  <a:spcPct val="70000"/>
                </a:lnSpc>
              </a:pPr>
              <a:r>
                <a:rPr lang="en-US" sz="2000" b="1" dirty="0"/>
                <a:t>				 </a:t>
              </a:r>
              <a:r>
                <a:rPr lang="en-US" sz="2000" b="1" dirty="0" smtClean="0"/>
                <a:t>           </a:t>
              </a:r>
              <a:r>
                <a:rPr lang="en-US" sz="2000" b="1" dirty="0"/>
                <a:t>5</a:t>
              </a:r>
              <a:r>
                <a:rPr lang="en-US" sz="2000" b="1" dirty="0" smtClean="0"/>
                <a:t>	</a:t>
              </a:r>
              <a:r>
                <a:rPr lang="en-US" sz="2000" b="1" dirty="0"/>
                <a:t>		</a:t>
              </a:r>
              <a:r>
                <a:rPr lang="en-US" sz="2000" b="1" dirty="0" err="1">
                  <a:solidFill>
                    <a:schemeClr val="accent2"/>
                  </a:solidFill>
                </a:rPr>
                <a:t>w</a:t>
              </a:r>
              <a:r>
                <a:rPr lang="en-US" sz="2000" b="1" dirty="0">
                  <a:solidFill>
                    <a:schemeClr val="accent2"/>
                  </a:solidFill>
                </a:rPr>
                <a:t> (</a:t>
              </a:r>
              <a:r>
                <a:rPr lang="en-US" sz="2000" b="1" dirty="0" err="1">
                  <a:solidFill>
                    <a:schemeClr val="accent2"/>
                  </a:solidFill>
                </a:rPr>
                <a:t>x</a:t>
              </a:r>
              <a:r>
                <a:rPr lang="en-US" sz="2000" b="1" dirty="0">
                  <a:solidFill>
                    <a:schemeClr val="accent2"/>
                  </a:solidFill>
                </a:rPr>
                <a:t>)</a:t>
              </a:r>
            </a:p>
            <a:p>
              <a:pPr>
                <a:lnSpc>
                  <a:spcPct val="70000"/>
                </a:lnSpc>
              </a:pPr>
              <a:r>
                <a:rPr lang="en-US" sz="2000" dirty="0"/>
                <a:t>			         /* </a:t>
              </a:r>
              <a:r>
                <a:rPr lang="en-US" sz="2000" dirty="0" err="1"/>
                <a:t>x</a:t>
              </a:r>
              <a:r>
                <a:rPr lang="en-US" sz="2000" dirty="0"/>
                <a:t> = 300 */</a:t>
              </a:r>
            </a:p>
          </p:txBody>
        </p:sp>
        <p:sp>
          <p:nvSpPr>
            <p:cNvPr id="148485" name="Rectangle 5"/>
            <p:cNvSpPr>
              <a:spLocks noChangeArrowheads="1"/>
            </p:cNvSpPr>
            <p:nvPr/>
          </p:nvSpPr>
          <p:spPr bwMode="auto">
            <a:xfrm>
              <a:off x="192" y="609"/>
              <a:ext cx="5232" cy="15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486" name="Line 6"/>
            <p:cNvSpPr>
              <a:spLocks noChangeShapeType="1"/>
            </p:cNvSpPr>
            <p:nvPr/>
          </p:nvSpPr>
          <p:spPr bwMode="auto">
            <a:xfrm>
              <a:off x="192" y="897"/>
              <a:ext cx="52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8487" name="Line 7"/>
          <p:cNvSpPr>
            <a:spLocks noChangeShapeType="1"/>
          </p:cNvSpPr>
          <p:nvPr/>
        </p:nvSpPr>
        <p:spPr bwMode="auto">
          <a:xfrm flipV="1">
            <a:off x="7620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457200" y="4343400"/>
            <a:ext cx="178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update </a:t>
            </a:r>
            <a:r>
              <a:rPr lang="en-US">
                <a:ea typeface="Times New Roman" charset="0"/>
                <a:cs typeface="Times New Roman" charset="0"/>
              </a:rPr>
              <a:t>“</a:t>
            </a:r>
            <a:r>
              <a:rPr lang="en-US"/>
              <a:t>lost</a:t>
            </a:r>
            <a:r>
              <a:rPr lang="en-US">
                <a:ea typeface="Times New Roman" charset="0"/>
                <a:cs typeface="Times New Roman" charset="0"/>
              </a:rPr>
              <a:t>”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381000" y="4953000"/>
            <a:ext cx="7866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Observation:</a:t>
            </a:r>
            <a:r>
              <a:rPr lang="en-US" i="1"/>
              <a:t> problem is the interleaving </a:t>
            </a:r>
            <a:r>
              <a:rPr lang="en-US" i="1">
                <a:solidFill>
                  <a:srgbClr val="FF0000"/>
                </a:solidFill>
              </a:rPr>
              <a:t>r</a:t>
            </a:r>
            <a:r>
              <a:rPr lang="en-US" i="1" baseline="-25000">
                <a:solidFill>
                  <a:srgbClr val="FF0000"/>
                </a:solidFill>
              </a:rPr>
              <a:t>1</a:t>
            </a:r>
            <a:r>
              <a:rPr lang="en-US" i="1">
                <a:solidFill>
                  <a:srgbClr val="FF0000"/>
                </a:solidFill>
              </a:rPr>
              <a:t>(x)</a:t>
            </a:r>
            <a:r>
              <a:rPr lang="en-US" i="1"/>
              <a:t> </a:t>
            </a:r>
            <a:r>
              <a:rPr lang="en-US" i="1">
                <a:solidFill>
                  <a:schemeClr val="accent2"/>
                </a:solidFill>
              </a:rPr>
              <a:t>r</a:t>
            </a:r>
            <a:r>
              <a:rPr lang="en-US" i="1" baseline="-25000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(x)</a:t>
            </a:r>
            <a:r>
              <a:rPr lang="en-US" i="1"/>
              <a:t> </a:t>
            </a:r>
            <a:r>
              <a:rPr lang="en-US" i="1">
                <a:solidFill>
                  <a:srgbClr val="FF0000"/>
                </a:solidFill>
              </a:rPr>
              <a:t>w</a:t>
            </a:r>
            <a:r>
              <a:rPr lang="en-US" i="1" baseline="-25000">
                <a:solidFill>
                  <a:srgbClr val="FF0000"/>
                </a:solidFill>
              </a:rPr>
              <a:t>1</a:t>
            </a:r>
            <a:r>
              <a:rPr lang="en-US" i="1">
                <a:solidFill>
                  <a:srgbClr val="FF0000"/>
                </a:solidFill>
              </a:rPr>
              <a:t>(x)</a:t>
            </a:r>
            <a:r>
              <a:rPr lang="en-US" i="1"/>
              <a:t> </a:t>
            </a:r>
            <a:r>
              <a:rPr lang="en-US" i="1">
                <a:solidFill>
                  <a:schemeClr val="accent2"/>
                </a:solidFill>
              </a:rPr>
              <a:t>w</a:t>
            </a:r>
            <a:r>
              <a:rPr lang="en-US" i="1" baseline="-25000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(x)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C4FA-9952-0F4D-B52D-33CEC577644C}" type="datetime1">
              <a:rPr lang="en-US" smtClean="0"/>
              <a:t>3/30/11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Dirty Read Problem</a:t>
            </a: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600200"/>
            <a:ext cx="8305800" cy="2146301"/>
            <a:chOff x="192" y="609"/>
            <a:chExt cx="5232" cy="1352"/>
          </a:xfrm>
        </p:grpSpPr>
        <p:sp>
          <p:nvSpPr>
            <p:cNvPr id="150532" name="Text Box 4"/>
            <p:cNvSpPr txBox="1">
              <a:spLocks noChangeArrowheads="1"/>
            </p:cNvSpPr>
            <p:nvPr/>
          </p:nvSpPr>
          <p:spPr bwMode="auto">
            <a:xfrm>
              <a:off x="240" y="672"/>
              <a:ext cx="4147" cy="1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2000" dirty="0"/>
                <a:t>           </a:t>
              </a:r>
              <a:r>
                <a:rPr lang="en-US" sz="2000" b="1" dirty="0"/>
                <a:t>P1			Time			P2</a:t>
              </a:r>
            </a:p>
            <a:p>
              <a:pPr>
                <a:lnSpc>
                  <a:spcPct val="70000"/>
                </a:lnSpc>
              </a:pPr>
              <a:endParaRPr lang="en-US" sz="2000" b="1" dirty="0"/>
            </a:p>
            <a:p>
              <a:pPr>
                <a:lnSpc>
                  <a:spcPct val="70000"/>
                </a:lnSpc>
              </a:pPr>
              <a:r>
                <a:rPr lang="en-US" sz="2000" b="1" dirty="0" err="1">
                  <a:solidFill>
                    <a:srgbClr val="FF0000"/>
                  </a:solidFill>
                </a:rPr>
                <a:t>r</a:t>
              </a:r>
              <a:r>
                <a:rPr lang="en-US" sz="2000" b="1" dirty="0">
                  <a:solidFill>
                    <a:srgbClr val="FF0000"/>
                  </a:solidFill>
                </a:rPr>
                <a:t> (</a:t>
              </a:r>
              <a:r>
                <a:rPr lang="en-US" sz="2000" b="1" dirty="0" err="1">
                  <a:solidFill>
                    <a:srgbClr val="FF0000"/>
                  </a:solidFill>
                </a:rPr>
                <a:t>x</a:t>
              </a:r>
              <a:r>
                <a:rPr lang="en-US" sz="2000" b="1" dirty="0">
                  <a:solidFill>
                    <a:srgbClr val="FF0000"/>
                  </a:solidFill>
                </a:rPr>
                <a:t>)</a:t>
              </a:r>
              <a:r>
                <a:rPr lang="en-US" sz="2000" b="1" dirty="0"/>
                <a:t>				   1</a:t>
              </a:r>
            </a:p>
            <a:p>
              <a:pPr>
                <a:lnSpc>
                  <a:spcPct val="70000"/>
                </a:lnSpc>
              </a:pPr>
              <a:r>
                <a:rPr lang="en-US" sz="2000" b="1" dirty="0" err="1"/>
                <a:t>x</a:t>
              </a:r>
              <a:r>
                <a:rPr lang="en-US" sz="2000" b="1" dirty="0"/>
                <a:t> := </a:t>
              </a:r>
              <a:r>
                <a:rPr lang="en-US" sz="2000" b="1" dirty="0" err="1"/>
                <a:t>x</a:t>
              </a:r>
              <a:r>
                <a:rPr lang="en-US" sz="2000" b="1" dirty="0"/>
                <a:t> + 100	</a:t>
              </a:r>
              <a:r>
                <a:rPr lang="en-US" sz="2000" b="1" dirty="0" smtClean="0"/>
                <a:t>	   2</a:t>
              </a:r>
              <a:endParaRPr lang="en-US" sz="2000" b="1" dirty="0"/>
            </a:p>
            <a:p>
              <a:pPr>
                <a:lnSpc>
                  <a:spcPct val="70000"/>
                </a:lnSpc>
              </a:pPr>
              <a:r>
                <a:rPr lang="en-US" sz="2000" b="1" dirty="0" err="1">
                  <a:solidFill>
                    <a:srgbClr val="FF0000"/>
                  </a:solidFill>
                </a:rPr>
                <a:t>w</a:t>
              </a:r>
              <a:r>
                <a:rPr lang="en-US" sz="2000" b="1" dirty="0">
                  <a:solidFill>
                    <a:srgbClr val="FF0000"/>
                  </a:solidFill>
                </a:rPr>
                <a:t> (</a:t>
              </a:r>
              <a:r>
                <a:rPr lang="en-US" sz="2000" b="1" dirty="0" err="1">
                  <a:solidFill>
                    <a:srgbClr val="FF0000"/>
                  </a:solidFill>
                </a:rPr>
                <a:t>x</a:t>
              </a:r>
              <a:r>
                <a:rPr lang="en-US" sz="2000" b="1" dirty="0">
                  <a:solidFill>
                    <a:srgbClr val="FF0000"/>
                  </a:solidFill>
                </a:rPr>
                <a:t>)</a:t>
              </a:r>
              <a:r>
                <a:rPr lang="en-US" sz="2000" b="1" dirty="0"/>
                <a:t>				   3		</a:t>
              </a:r>
            </a:p>
            <a:p>
              <a:pPr>
                <a:lnSpc>
                  <a:spcPct val="70000"/>
                </a:lnSpc>
              </a:pPr>
              <a:r>
                <a:rPr lang="en-US" sz="2000" b="1" dirty="0"/>
                <a:t>	 </a:t>
              </a:r>
              <a:r>
                <a:rPr lang="en-US" sz="2000" dirty="0"/>
                <a:t>			  </a:t>
              </a:r>
              <a:r>
                <a:rPr lang="en-US" sz="2000" dirty="0" smtClean="0"/>
                <a:t>         </a:t>
              </a:r>
              <a:r>
                <a:rPr lang="en-US" sz="2000" b="1" dirty="0" smtClean="0"/>
                <a:t>4</a:t>
              </a:r>
              <a:r>
                <a:rPr lang="en-US" sz="2000" b="1" dirty="0"/>
                <a:t>		</a:t>
              </a:r>
              <a:r>
                <a:rPr lang="en-US" sz="2000" b="1" dirty="0" smtClean="0"/>
                <a:t>	        </a:t>
              </a:r>
              <a:r>
                <a:rPr lang="en-US" sz="2000" b="1" dirty="0" err="1" smtClean="0">
                  <a:solidFill>
                    <a:schemeClr val="accent2"/>
                  </a:solidFill>
                </a:rPr>
                <a:t>r</a:t>
              </a:r>
              <a:r>
                <a:rPr lang="en-US" sz="20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2000" b="1" dirty="0">
                  <a:solidFill>
                    <a:schemeClr val="accent2"/>
                  </a:solidFill>
                </a:rPr>
                <a:t>(</a:t>
              </a:r>
              <a:r>
                <a:rPr lang="en-US" sz="2000" b="1" dirty="0" err="1">
                  <a:solidFill>
                    <a:schemeClr val="accent2"/>
                  </a:solidFill>
                </a:rPr>
                <a:t>x</a:t>
              </a:r>
              <a:r>
                <a:rPr lang="en-US" sz="2000" b="1" dirty="0">
                  <a:solidFill>
                    <a:schemeClr val="accent2"/>
                  </a:solidFill>
                </a:rPr>
                <a:t>)</a:t>
              </a:r>
            </a:p>
            <a:p>
              <a:pPr>
                <a:lnSpc>
                  <a:spcPct val="70000"/>
                </a:lnSpc>
              </a:pPr>
              <a:r>
                <a:rPr lang="en-US" sz="2000" b="1" dirty="0"/>
                <a:t>				  </a:t>
              </a:r>
              <a:r>
                <a:rPr lang="en-US" sz="2000" b="1" dirty="0" smtClean="0"/>
                <a:t>         5</a:t>
              </a:r>
              <a:r>
                <a:rPr lang="en-US" sz="2000" b="1" dirty="0"/>
                <a:t>		</a:t>
              </a:r>
              <a:r>
                <a:rPr lang="en-US" sz="2000" b="1" dirty="0" smtClean="0"/>
                <a:t>	        </a:t>
              </a:r>
              <a:r>
                <a:rPr lang="en-US" sz="2000" b="1" dirty="0" err="1" smtClean="0"/>
                <a:t>x</a:t>
              </a:r>
              <a:r>
                <a:rPr lang="en-US" sz="2000" b="1" dirty="0" smtClean="0"/>
                <a:t> </a:t>
              </a:r>
              <a:r>
                <a:rPr lang="en-US" sz="2000" b="1" dirty="0"/>
                <a:t>:= </a:t>
              </a:r>
              <a:r>
                <a:rPr lang="en-US" sz="2000" b="1" dirty="0" err="1"/>
                <a:t>x</a:t>
              </a:r>
              <a:r>
                <a:rPr lang="en-US" sz="2000" b="1" dirty="0"/>
                <a:t> - 100		</a:t>
              </a:r>
            </a:p>
            <a:p>
              <a:pPr>
                <a:lnSpc>
                  <a:spcPct val="70000"/>
                </a:lnSpc>
              </a:pPr>
              <a:r>
                <a:rPr lang="en-US" sz="2000" b="1" dirty="0">
                  <a:solidFill>
                    <a:srgbClr val="FF0000"/>
                  </a:solidFill>
                </a:rPr>
                <a:t>failure &amp;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rollback</a:t>
              </a:r>
              <a:r>
                <a:rPr lang="en-US" sz="2000" b="1" dirty="0" smtClean="0"/>
                <a:t>    6</a:t>
              </a:r>
              <a:r>
                <a:rPr lang="en-US" sz="2000" b="1" dirty="0"/>
                <a:t>	</a:t>
              </a:r>
            </a:p>
            <a:p>
              <a:pPr>
                <a:lnSpc>
                  <a:spcPct val="70000"/>
                </a:lnSpc>
              </a:pPr>
              <a:r>
                <a:rPr lang="en-US" sz="2000" b="1" dirty="0"/>
                <a:t>				  </a:t>
              </a:r>
              <a:r>
                <a:rPr lang="en-US" sz="2000" b="1" dirty="0" smtClean="0"/>
                <a:t>         7</a:t>
              </a:r>
              <a:r>
                <a:rPr lang="en-US" sz="2000" b="1" dirty="0"/>
                <a:t>		</a:t>
              </a:r>
              <a:r>
                <a:rPr lang="en-US" sz="2000" b="1" dirty="0" smtClean="0"/>
                <a:t>	       </a:t>
              </a:r>
              <a:r>
                <a:rPr lang="en-US" sz="2000" b="1" dirty="0" err="1" smtClean="0">
                  <a:solidFill>
                    <a:schemeClr val="accent2"/>
                  </a:solidFill>
                </a:rPr>
                <a:t>w</a:t>
              </a:r>
              <a:r>
                <a:rPr lang="en-US" sz="20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2000" b="1" dirty="0">
                  <a:solidFill>
                    <a:schemeClr val="accent2"/>
                  </a:solidFill>
                </a:rPr>
                <a:t>(</a:t>
              </a:r>
              <a:r>
                <a:rPr lang="en-US" sz="2000" b="1" dirty="0" err="1">
                  <a:solidFill>
                    <a:schemeClr val="accent2"/>
                  </a:solidFill>
                </a:rPr>
                <a:t>x</a:t>
              </a:r>
              <a:r>
                <a:rPr lang="en-US" sz="2000" b="1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150533" name="Rectangle 5"/>
            <p:cNvSpPr>
              <a:spLocks noChangeArrowheads="1"/>
            </p:cNvSpPr>
            <p:nvPr/>
          </p:nvSpPr>
          <p:spPr bwMode="auto">
            <a:xfrm>
              <a:off x="192" y="609"/>
              <a:ext cx="5232" cy="13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534" name="Line 6"/>
            <p:cNvSpPr>
              <a:spLocks noChangeShapeType="1"/>
            </p:cNvSpPr>
            <p:nvPr/>
          </p:nvSpPr>
          <p:spPr bwMode="auto">
            <a:xfrm>
              <a:off x="192" y="897"/>
              <a:ext cx="52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0535" name="Line 7"/>
          <p:cNvSpPr>
            <a:spLocks noChangeShapeType="1"/>
          </p:cNvSpPr>
          <p:nvPr/>
        </p:nvSpPr>
        <p:spPr bwMode="auto">
          <a:xfrm flipV="1">
            <a:off x="70104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5867400" y="4343400"/>
            <a:ext cx="29829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cannot rely on validity</a:t>
            </a:r>
          </a:p>
          <a:p>
            <a:r>
              <a:rPr lang="en-US"/>
              <a:t>of previously read data</a:t>
            </a: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0" y="5486400"/>
            <a:ext cx="8964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Observation:</a:t>
            </a:r>
            <a:r>
              <a:rPr lang="en-US" i="1"/>
              <a:t> transaction rollbacks could affect concurrent transactions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DEA9-E332-7141-92C8-2BDF0B8F8CFB}" type="datetime1">
              <a:rPr lang="en-US" smtClean="0"/>
              <a:t>3/30/11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Requirements: ACID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ATOMICITY:</a:t>
            </a:r>
          </a:p>
          <a:p>
            <a:pPr lvl="1"/>
            <a:r>
              <a:rPr lang="en-US" dirty="0" smtClean="0"/>
              <a:t>All-or-none property of user programs</a:t>
            </a:r>
          </a:p>
          <a:p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User program is a consistent unit of execution</a:t>
            </a:r>
          </a:p>
          <a:p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User programs are isolated with the side-effects of other user programs</a:t>
            </a:r>
          </a:p>
          <a:p>
            <a:r>
              <a:rPr lang="en-US" dirty="0" smtClean="0"/>
              <a:t>DURABILITY:</a:t>
            </a:r>
          </a:p>
          <a:p>
            <a:pPr lvl="1"/>
            <a:r>
              <a:rPr lang="en-US" dirty="0" smtClean="0"/>
              <a:t>Effects of user programs are persistent forever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C593-6EF6-A24A-98C9-2D9CD11A1012}" type="datetime1">
              <a:rPr lang="en-US" smtClean="0"/>
              <a:t>3/30/11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 Executions: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History:</a:t>
            </a:r>
          </a:p>
          <a:p>
            <a:pPr lvl="1"/>
            <a:r>
              <a:rPr lang="en-US" dirty="0" smtClean="0"/>
              <a:t>Contains all operations from all transactions</a:t>
            </a:r>
          </a:p>
          <a:p>
            <a:pPr lvl="1"/>
            <a:r>
              <a:rPr lang="en-US" dirty="0" smtClean="0"/>
              <a:t>Distinct termination for every transaction</a:t>
            </a:r>
          </a:p>
          <a:p>
            <a:pPr lvl="1"/>
            <a:r>
              <a:rPr lang="en-US" dirty="0" smtClean="0"/>
              <a:t>Preserves the order of operations of all transactions</a:t>
            </a:r>
          </a:p>
          <a:p>
            <a:pPr lvl="1"/>
            <a:r>
              <a:rPr lang="en-US" dirty="0" smtClean="0"/>
              <a:t>Termination is the final step </a:t>
            </a:r>
          </a:p>
          <a:p>
            <a:pPr lvl="1"/>
            <a:r>
              <a:rPr lang="en-US" dirty="0" smtClean="0"/>
              <a:t>Conflicting operations are ordered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AA13-A2B6-2347-B7C5-FCCC88B2EBAD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Notion of Transaction Histories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A technique/algorithm/scheduler that prevents incorrect or bad execution.</a:t>
            </a:r>
          </a:p>
          <a:p>
            <a:r>
              <a:rPr lang="en-US" dirty="0" smtClean="0"/>
              <a:t>Develop the notion of correctness – or characterize what does correct execution means.</a:t>
            </a:r>
          </a:p>
          <a:p>
            <a:r>
              <a:rPr lang="en-US" dirty="0" smtClean="0"/>
              <a:t>This characterization will be based on the histories of transaction execution:</a:t>
            </a:r>
          </a:p>
          <a:p>
            <a:pPr lvl="1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048000" y="5257800"/>
            <a:ext cx="1371600" cy="228600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48000" y="5486400"/>
            <a:ext cx="1371600" cy="381000"/>
          </a:xfrm>
          <a:prstGeom prst="straightConnector1">
            <a:avLst/>
          </a:prstGeom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4600" y="5144869"/>
            <a:ext cx="472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4916269"/>
            <a:ext cx="1205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Good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5525869"/>
            <a:ext cx="899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Bad</a:t>
            </a:r>
            <a:endParaRPr lang="en-US" sz="36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9A7D-C87D-B84A-9DE2-A3BEB52818CE}" type="datetime1">
              <a:rPr lang="en-US" smtClean="0"/>
              <a:t>3/30/11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Executions: Histories 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7696200" cy="4216539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95300" indent="-495300"/>
            <a:r>
              <a:rPr lang="en-US" sz="2400" dirty="0" smtClean="0"/>
              <a:t>Let </a:t>
            </a:r>
            <a:r>
              <a:rPr lang="en-US" sz="2400" dirty="0"/>
              <a:t>T=</a:t>
            </a:r>
            <a:r>
              <a:rPr lang="en-US" sz="2400" dirty="0" smtClean="0"/>
              <a:t>{T</a:t>
            </a:r>
            <a:r>
              <a:rPr lang="en-US" sz="2400" baseline="-25000" dirty="0" smtClean="0"/>
              <a:t>1</a:t>
            </a:r>
            <a:r>
              <a:rPr lang="en-US" sz="2400" dirty="0"/>
              <a:t>, ...,</a:t>
            </a:r>
            <a:r>
              <a:rPr lang="en-US" sz="2400" dirty="0" smtClean="0"/>
              <a:t> </a:t>
            </a:r>
            <a:r>
              <a:rPr lang="en-US" sz="2400" dirty="0" err="1"/>
              <a:t>T</a:t>
            </a:r>
            <a:r>
              <a:rPr lang="en-US" sz="2400" baseline="-25000" dirty="0" err="1" smtClean="0"/>
              <a:t>n</a:t>
            </a:r>
            <a:r>
              <a:rPr lang="en-US" sz="2400" dirty="0"/>
              <a:t>} be a set of transactions, </a:t>
            </a:r>
            <a:r>
              <a:rPr lang="en-US" sz="2400" dirty="0" smtClean="0"/>
              <a:t>where</a:t>
            </a:r>
          </a:p>
          <a:p>
            <a:pPr marL="495300" indent="-495300"/>
            <a:r>
              <a:rPr lang="en-US" sz="2400" dirty="0" smtClean="0"/>
              <a:t>each T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>
                <a:sym typeface="Symbol" charset="2"/>
              </a:rPr>
              <a:t>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smtClean="0">
                <a:sym typeface="Symbol" charset="2"/>
              </a:rPr>
              <a:t>T has </a:t>
            </a:r>
            <a:r>
              <a:rPr lang="en-US" sz="2400" dirty="0">
                <a:sym typeface="Symbol" charset="2"/>
              </a:rPr>
              <a:t>the form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T</a:t>
            </a:r>
            <a:r>
              <a:rPr lang="en-US" sz="2400" baseline="-25000" dirty="0" smtClean="0">
                <a:sym typeface="Symbol" charset="2"/>
              </a:rPr>
              <a:t>i</a:t>
            </a:r>
            <a:r>
              <a:rPr lang="en-US" sz="2400" dirty="0">
                <a:sym typeface="Symbol" charset="2"/>
              </a:rPr>
              <a:t>=(</a:t>
            </a:r>
            <a:r>
              <a:rPr lang="en-US" sz="2400" dirty="0" err="1">
                <a:sym typeface="Symbol" charset="2"/>
              </a:rPr>
              <a:t>op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sz="2400" dirty="0">
                <a:sym typeface="Symbol" charset="2"/>
              </a:rPr>
              <a:t>, &lt;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sz="2400" dirty="0" smtClean="0">
                <a:sym typeface="Symbol" charset="2"/>
              </a:rPr>
              <a:t>).</a:t>
            </a:r>
          </a:p>
          <a:p>
            <a:pPr marL="495300" indent="-495300"/>
            <a:endParaRPr lang="en-US" sz="2400" dirty="0" smtClean="0">
              <a:sym typeface="Symbol" charset="2"/>
            </a:endParaRPr>
          </a:p>
          <a:p>
            <a:pPr marL="495300" indent="-495300"/>
            <a:r>
              <a:rPr lang="en-US" sz="2800" dirty="0">
                <a:sym typeface="Symbol" charset="2"/>
              </a:rPr>
              <a:t>A </a:t>
            </a:r>
            <a:r>
              <a:rPr lang="en-US" sz="2800" b="1" dirty="0">
                <a:solidFill>
                  <a:srgbClr val="FF0000"/>
                </a:solidFill>
                <a:sym typeface="Symbol" charset="2"/>
              </a:rPr>
              <a:t>history</a:t>
            </a:r>
            <a:r>
              <a:rPr lang="en-US" sz="2800" dirty="0">
                <a:sym typeface="Symbol" charset="2"/>
              </a:rPr>
              <a:t> for </a:t>
            </a:r>
            <a:r>
              <a:rPr lang="en-US" sz="2800" dirty="0" smtClean="0">
                <a:sym typeface="Symbol" charset="2"/>
              </a:rPr>
              <a:t>T is </a:t>
            </a:r>
            <a:r>
              <a:rPr lang="en-US" sz="2800" dirty="0">
                <a:sym typeface="Symbol" charset="2"/>
              </a:rPr>
              <a:t>H</a:t>
            </a:r>
            <a:r>
              <a:rPr lang="en-US" sz="2800" dirty="0" smtClean="0">
                <a:sym typeface="Symbol" charset="2"/>
              </a:rPr>
              <a:t>=</a:t>
            </a:r>
            <a:r>
              <a:rPr lang="en-US" sz="2800" dirty="0">
                <a:sym typeface="Symbol" charset="2"/>
              </a:rPr>
              <a:t>(</a:t>
            </a:r>
            <a:r>
              <a:rPr lang="en-US" sz="2800" dirty="0" err="1">
                <a:sym typeface="Symbol" charset="2"/>
              </a:rPr>
              <a:t>op</a:t>
            </a:r>
            <a:r>
              <a:rPr lang="en-US" sz="2800" dirty="0" err="1" smtClean="0">
                <a:sym typeface="Symbol" charset="2"/>
              </a:rPr>
              <a:t>(H</a:t>
            </a:r>
            <a:r>
              <a:rPr lang="en-US" sz="2800" dirty="0" smtClean="0">
                <a:sym typeface="Symbol" charset="2"/>
              </a:rPr>
              <a:t>)</a:t>
            </a:r>
            <a:r>
              <a:rPr lang="en-US" sz="2800" dirty="0">
                <a:sym typeface="Symbol" charset="2"/>
              </a:rPr>
              <a:t>,</a:t>
            </a:r>
            <a:r>
              <a:rPr lang="en-US" sz="2800" dirty="0" smtClean="0">
                <a:sym typeface="Symbol" charset="2"/>
              </a:rPr>
              <a:t>&lt;</a:t>
            </a:r>
            <a:r>
              <a:rPr lang="en-US" sz="2800" baseline="-25000" dirty="0">
                <a:sym typeface="Symbol" charset="2"/>
              </a:rPr>
              <a:t>H</a:t>
            </a:r>
            <a:r>
              <a:rPr lang="en-US" sz="2800" dirty="0" smtClean="0">
                <a:sym typeface="Symbol" charset="2"/>
              </a:rPr>
              <a:t>) such that:</a:t>
            </a:r>
          </a:p>
          <a:p>
            <a:pPr marL="495300" indent="-495300"/>
            <a:r>
              <a:rPr lang="en-US" sz="2400" dirty="0" smtClean="0"/>
              <a:t> 1. </a:t>
            </a:r>
            <a:r>
              <a:rPr lang="en-US" sz="2400" dirty="0" err="1"/>
              <a:t>op(s</a:t>
            </a:r>
            <a:r>
              <a:rPr lang="en-US" sz="2400" dirty="0"/>
              <a:t>)  </a:t>
            </a:r>
            <a:r>
              <a:rPr lang="en-US" sz="2400" dirty="0" err="1">
                <a:sym typeface="Symbol" charset="2"/>
              </a:rPr>
              <a:t>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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sz="2400" baseline="-25000" dirty="0">
                <a:sym typeface="Symbol" charset="2"/>
              </a:rPr>
              <a:t>=1..n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op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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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sz="2400" baseline="-25000" dirty="0">
                <a:sym typeface="Symbol" charset="2"/>
              </a:rPr>
              <a:t>=1..n</a:t>
            </a:r>
            <a:r>
              <a:rPr lang="en-US" sz="2400" dirty="0">
                <a:sym typeface="Symbol" charset="2"/>
              </a:rPr>
              <a:t> {</a:t>
            </a:r>
            <a:r>
              <a:rPr lang="en-US" sz="2400" dirty="0" err="1">
                <a:sym typeface="Symbol" charset="2"/>
              </a:rPr>
              <a:t>a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sz="2400" dirty="0">
                <a:sym typeface="Symbol" charset="2"/>
              </a:rPr>
              <a:t>, </a:t>
            </a:r>
            <a:r>
              <a:rPr lang="en-US" sz="2400" dirty="0" err="1">
                <a:sym typeface="Symbol" charset="2"/>
              </a:rPr>
              <a:t>c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sz="2400" dirty="0" smtClean="0">
                <a:sym typeface="Symbol" charset="2"/>
              </a:rPr>
              <a:t>}</a:t>
            </a:r>
          </a:p>
          <a:p>
            <a:pPr marL="495300" indent="-495300"/>
            <a:r>
              <a:rPr lang="en-US" sz="2400" dirty="0" smtClean="0">
                <a:sym typeface="Symbol" charset="2"/>
              </a:rPr>
              <a:t> 2. </a:t>
            </a:r>
            <a:r>
              <a:rPr lang="en-US" sz="2400" dirty="0">
                <a:sym typeface="Symbol" charset="2"/>
              </a:rPr>
              <a:t>for all </a:t>
            </a:r>
            <a:r>
              <a:rPr lang="en-US" sz="2400" dirty="0" err="1">
                <a:sym typeface="Symbol" charset="2"/>
              </a:rPr>
              <a:t>i</a:t>
            </a:r>
            <a:r>
              <a:rPr lang="en-US" sz="2400" dirty="0">
                <a:sym typeface="Symbol" charset="2"/>
              </a:rPr>
              <a:t>, 1in:  </a:t>
            </a:r>
            <a:r>
              <a:rPr lang="en-US" sz="2400" dirty="0" err="1">
                <a:sym typeface="Symbol" charset="2"/>
              </a:rPr>
              <a:t>c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sz="2400" i="1" baseline="-250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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op(s</a:t>
            </a:r>
            <a:r>
              <a:rPr lang="en-US" sz="2400" dirty="0">
                <a:sym typeface="Symbol" charset="2"/>
              </a:rPr>
              <a:t>) </a:t>
            </a:r>
            <a:r>
              <a:rPr lang="en-US" sz="2400" dirty="0" err="1">
                <a:sym typeface="Symbol" charset="2"/>
              </a:rPr>
              <a:t>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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op(s</a:t>
            </a:r>
            <a:r>
              <a:rPr lang="en-US" sz="2400" dirty="0">
                <a:sym typeface="Symbol" charset="2"/>
              </a:rPr>
              <a:t>)</a:t>
            </a:r>
          </a:p>
          <a:p>
            <a:pPr marL="495300" indent="-495300"/>
            <a:r>
              <a:rPr lang="en-US" sz="2400" dirty="0" smtClean="0">
                <a:sym typeface="Symbol" charset="2"/>
              </a:rPr>
              <a:t> 3. </a:t>
            </a:r>
            <a:r>
              <a:rPr lang="en-US" sz="2400" dirty="0" err="1">
                <a:sym typeface="Symbol" charset="2"/>
              </a:rPr>
              <a:t>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sz="2400" baseline="-25000" dirty="0">
                <a:sym typeface="Symbol" charset="2"/>
              </a:rPr>
              <a:t>=1..n</a:t>
            </a:r>
            <a:r>
              <a:rPr lang="en-US" sz="2400" dirty="0">
                <a:sym typeface="Symbol" charset="2"/>
              </a:rPr>
              <a:t> &lt;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</a:t>
            </a:r>
            <a:r>
              <a:rPr lang="en-US" sz="2400" dirty="0">
                <a:sym typeface="Symbol" charset="2"/>
              </a:rPr>
              <a:t>  &lt;</a:t>
            </a:r>
            <a:r>
              <a:rPr lang="en-US" sz="2400" baseline="-25000" dirty="0" err="1">
                <a:sym typeface="Symbol" charset="2"/>
              </a:rPr>
              <a:t>s</a:t>
            </a:r>
            <a:endParaRPr lang="en-US" sz="2400" baseline="-25000" dirty="0" smtClean="0">
              <a:sym typeface="Symbol" charset="2"/>
            </a:endParaRPr>
          </a:p>
          <a:p>
            <a:pPr marL="495300" indent="-495300"/>
            <a:r>
              <a:rPr lang="en-US" sz="2400" dirty="0" smtClean="0">
                <a:sym typeface="Symbol" charset="2"/>
              </a:rPr>
              <a:t> 4. for </a:t>
            </a:r>
            <a:r>
              <a:rPr lang="en-US" sz="2400" dirty="0">
                <a:sym typeface="Symbol" charset="2"/>
              </a:rPr>
              <a:t>all </a:t>
            </a:r>
            <a:r>
              <a:rPr lang="en-US" sz="2400" dirty="0" err="1">
                <a:sym typeface="Symbol" charset="2"/>
              </a:rPr>
              <a:t>i</a:t>
            </a:r>
            <a:r>
              <a:rPr lang="en-US" sz="2400" dirty="0">
                <a:sym typeface="Symbol" charset="2"/>
              </a:rPr>
              <a:t>, 1in, and all </a:t>
            </a:r>
            <a:r>
              <a:rPr lang="en-US" sz="2400" dirty="0" err="1">
                <a:sym typeface="Symbol" charset="2"/>
              </a:rPr>
              <a:t>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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op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sz="2400" dirty="0">
                <a:sym typeface="Symbol" charset="2"/>
              </a:rPr>
              <a:t>: </a:t>
            </a:r>
            <a:r>
              <a:rPr lang="en-US" sz="2400" dirty="0" err="1">
                <a:sym typeface="Symbol" charset="2"/>
              </a:rPr>
              <a:t>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smtClean="0">
                <a:sym typeface="Symbol" charset="2"/>
              </a:rPr>
              <a:t>&lt;</a:t>
            </a:r>
            <a:r>
              <a:rPr lang="en-US" sz="2400" baseline="-25000" dirty="0" smtClean="0">
                <a:sym typeface="Symbol" charset="2"/>
              </a:rPr>
              <a:t>H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c</a:t>
            </a:r>
            <a:r>
              <a:rPr lang="en-US" sz="2400" baseline="-25000" dirty="0" err="1" smtClean="0">
                <a:sym typeface="Symbol" charset="2"/>
              </a:rPr>
              <a:t>i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or </a:t>
            </a:r>
            <a:r>
              <a:rPr lang="en-US" sz="2400" dirty="0" err="1">
                <a:sym typeface="Symbol" charset="2"/>
              </a:rPr>
              <a:t>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smtClean="0">
                <a:sym typeface="Symbol" charset="2"/>
              </a:rPr>
              <a:t>&lt;</a:t>
            </a:r>
            <a:r>
              <a:rPr lang="en-US" sz="2400" baseline="-25000" dirty="0" smtClean="0">
                <a:sym typeface="Symbol" charset="2"/>
              </a:rPr>
              <a:t>H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a</a:t>
            </a:r>
            <a:r>
              <a:rPr lang="en-US" sz="2400" baseline="-25000" dirty="0" err="1" smtClean="0">
                <a:sym typeface="Symbol" charset="2"/>
              </a:rPr>
              <a:t>i</a:t>
            </a:r>
            <a:endParaRPr lang="en-US" sz="2400" baseline="-25000" dirty="0">
              <a:sym typeface="Symbol" charset="2"/>
            </a:endParaRPr>
          </a:p>
          <a:p>
            <a:pPr marL="495300" indent="-495300"/>
            <a:r>
              <a:rPr lang="en-US" sz="2400" dirty="0" smtClean="0">
                <a:sym typeface="Symbol" charset="2"/>
              </a:rPr>
              <a:t> 5. </a:t>
            </a:r>
            <a:r>
              <a:rPr lang="en-US" sz="2400" dirty="0">
                <a:sym typeface="Symbol" charset="2"/>
              </a:rPr>
              <a:t>for all </a:t>
            </a:r>
            <a:r>
              <a:rPr lang="en-US" sz="2400" dirty="0" err="1">
                <a:sym typeface="Symbol" charset="2"/>
              </a:rPr>
              <a:t>p</a:t>
            </a:r>
            <a:r>
              <a:rPr lang="en-US" sz="2400" dirty="0">
                <a:sym typeface="Symbol" charset="2"/>
              </a:rPr>
              <a:t>, </a:t>
            </a:r>
            <a:r>
              <a:rPr lang="en-US" sz="2400" dirty="0" err="1">
                <a:sym typeface="Symbol" charset="2"/>
              </a:rPr>
              <a:t>q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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op(s</a:t>
            </a:r>
            <a:r>
              <a:rPr lang="en-US" sz="2400" dirty="0">
                <a:sym typeface="Symbol" charset="2"/>
              </a:rPr>
              <a:t>) </a:t>
            </a:r>
            <a:r>
              <a:rPr lang="en-US" sz="2400" dirty="0" err="1">
                <a:sym typeface="Symbol" charset="2"/>
              </a:rPr>
              <a:t>s.t</a:t>
            </a:r>
            <a:r>
              <a:rPr lang="en-US" sz="2400" dirty="0">
                <a:sym typeface="Symbol" charset="2"/>
              </a:rPr>
              <a:t>. at least one of them is a write </a:t>
            </a:r>
          </a:p>
          <a:p>
            <a:pPr marL="495300" indent="-495300"/>
            <a:r>
              <a:rPr lang="en-US" sz="2400" dirty="0" smtClean="0">
                <a:sym typeface="Symbol" charset="2"/>
              </a:rPr>
              <a:t> and </a:t>
            </a:r>
            <a:r>
              <a:rPr lang="en-US" sz="2400" dirty="0">
                <a:sym typeface="Symbol" charset="2"/>
              </a:rPr>
              <a:t>both access the same data item: </a:t>
            </a:r>
            <a:r>
              <a:rPr lang="en-US" sz="2400" dirty="0" err="1">
                <a:sym typeface="Symbol" charset="2"/>
              </a:rPr>
              <a:t>p</a:t>
            </a:r>
            <a:r>
              <a:rPr lang="en-US" sz="2400" dirty="0">
                <a:sym typeface="Symbol" charset="2"/>
              </a:rPr>
              <a:t> &lt;</a:t>
            </a:r>
            <a:r>
              <a:rPr lang="en-US" sz="2400" baseline="-25000" dirty="0" err="1">
                <a:sym typeface="Symbol" charset="2"/>
              </a:rPr>
              <a:t>s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q</a:t>
            </a:r>
            <a:r>
              <a:rPr lang="en-US" sz="2400" dirty="0">
                <a:sym typeface="Symbol" charset="2"/>
              </a:rPr>
              <a:t>  or  </a:t>
            </a:r>
            <a:r>
              <a:rPr lang="en-US" sz="2400" dirty="0" err="1">
                <a:sym typeface="Symbol" charset="2"/>
              </a:rPr>
              <a:t>q</a:t>
            </a:r>
            <a:r>
              <a:rPr lang="en-US" sz="2400" dirty="0">
                <a:sym typeface="Symbol" charset="2"/>
              </a:rPr>
              <a:t> &lt;</a:t>
            </a:r>
            <a:r>
              <a:rPr lang="en-US" sz="2400" baseline="-25000" dirty="0" err="1">
                <a:sym typeface="Symbol" charset="2"/>
              </a:rPr>
              <a:t>s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p</a:t>
            </a:r>
            <a:endParaRPr lang="en-US" sz="2400" dirty="0" smtClean="0">
              <a:sym typeface="Symbol" charset="2"/>
            </a:endParaRPr>
          </a:p>
          <a:p>
            <a:pPr marL="495300" indent="-495300"/>
            <a:endParaRPr lang="en-US" sz="2400" dirty="0">
              <a:sym typeface="Symbol" charset="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6371-5E23-344E-9B9D-E0A56DB41750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R1[x]</a:t>
            </a:r>
          </a:p>
          <a:p>
            <a:pPr>
              <a:buNone/>
            </a:pPr>
            <a:r>
              <a:rPr lang="en-US" dirty="0" smtClean="0"/>
              <a:t>	                           w1[x]                  c1</a:t>
            </a:r>
          </a:p>
          <a:p>
            <a:pPr>
              <a:buNone/>
            </a:pPr>
            <a:r>
              <a:rPr lang="en-US" dirty="0" smtClean="0"/>
              <a:t>R1[z]</a:t>
            </a:r>
          </a:p>
          <a:p>
            <a:pPr>
              <a:buNone/>
            </a:pPr>
            <a:r>
              <a:rPr lang="en-US" dirty="0" smtClean="0"/>
              <a:t>R2[x]                      w2[y]                 c2</a:t>
            </a:r>
          </a:p>
          <a:p>
            <a:pPr>
              <a:buNone/>
            </a:pPr>
            <a:r>
              <a:rPr lang="en-US" dirty="0" smtClean="0"/>
              <a:t>                                w3[y]</a:t>
            </a:r>
          </a:p>
          <a:p>
            <a:pPr>
              <a:buNone/>
            </a:pPr>
            <a:r>
              <a:rPr lang="en-US" dirty="0" smtClean="0"/>
              <a:t>R3[z]                                                 c3</a:t>
            </a:r>
          </a:p>
          <a:p>
            <a:pPr>
              <a:buNone/>
            </a:pPr>
            <a:r>
              <a:rPr lang="en-US" dirty="0" smtClean="0"/>
              <a:t>                                </a:t>
            </a:r>
            <a:r>
              <a:rPr lang="en-US" dirty="0" smtClean="0">
                <a:ln>
                  <a:solidFill>
                    <a:srgbClr val="000000"/>
                  </a:solidFill>
                </a:ln>
              </a:rPr>
              <a:t>w3</a:t>
            </a:r>
            <a:r>
              <a:rPr lang="en-US" dirty="0" smtClean="0"/>
              <a:t>[z]       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5400" y="1905000"/>
            <a:ext cx="2133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295400" y="2514600"/>
            <a:ext cx="2133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267200" y="25146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95400" y="3733800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267200" y="37338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295400" y="4343400"/>
            <a:ext cx="2133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95400" y="4876800"/>
            <a:ext cx="2133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267200" y="4343400"/>
            <a:ext cx="1752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267200" y="48768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295400" y="2516188"/>
            <a:ext cx="2133600" cy="121761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1181100" y="3238500"/>
            <a:ext cx="2362200" cy="2133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4076700" y="3924300"/>
            <a:ext cx="3810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1EB8-177C-1E48-9362-0418BDE32F37}" type="datetime1">
              <a:rPr lang="en-US" smtClean="0"/>
              <a:t>3/30/11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Transaction Concept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Multiple online users:</a:t>
            </a:r>
          </a:p>
          <a:p>
            <a:pPr lvl="1"/>
            <a:r>
              <a:rPr lang="en-US" dirty="0" smtClean="0"/>
              <a:t>Gives rise to the </a:t>
            </a:r>
            <a:r>
              <a:rPr lang="en-US" b="1" dirty="0" smtClean="0">
                <a:solidFill>
                  <a:srgbClr val="660066"/>
                </a:solidFill>
              </a:rPr>
              <a:t>concurrency problem.</a:t>
            </a:r>
          </a:p>
          <a:p>
            <a:r>
              <a:rPr lang="en-US" dirty="0" smtClean="0"/>
              <a:t>Component unreliability:</a:t>
            </a:r>
          </a:p>
          <a:p>
            <a:pPr lvl="1"/>
            <a:r>
              <a:rPr lang="en-US" dirty="0" smtClean="0"/>
              <a:t>Gives rise to the </a:t>
            </a:r>
            <a:r>
              <a:rPr lang="en-US" b="1" dirty="0" smtClean="0">
                <a:solidFill>
                  <a:srgbClr val="660066"/>
                </a:solidFill>
              </a:rPr>
              <a:t>failure problem.</a:t>
            </a:r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Database designers confronted these problems in the context of managing persistent data: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Online transaction processing system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Design, implementation, and operation of large application system with hundreds of terminals, tens of computers, providing service with no downtime, guaranteeing application correctness and data consistency.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A1C6-3A7E-774E-8E91-F1FD15369F82}" type="datetime1">
              <a:rPr lang="en-US" smtClean="0"/>
              <a:t>3/30/11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Syntactical </a:t>
            </a:r>
            <a:r>
              <a:rPr lang="en-US" dirty="0" smtClean="0"/>
              <a:t>semantics for schedules based on an intuitive notion:</a:t>
            </a:r>
          </a:p>
          <a:p>
            <a:pPr lvl="1"/>
            <a:r>
              <a:rPr lang="en-US" dirty="0" smtClean="0"/>
              <a:t>Each transaction is a correct mapping, i.e.,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Hence, serial execution of transactions will be correct.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14600" y="29718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791200" y="29718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DB’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3429000" y="34290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53004" y="38100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39624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Consistent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62084" y="39624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Consistent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FF77-5FCB-924F-9525-FF88CB3B415C}" type="datetime1">
              <a:rPr lang="en-US" smtClean="0"/>
              <a:t>3/30/11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History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history H is serial if for any two transactions T</a:t>
            </a:r>
            <a:r>
              <a:rPr lang="en-US" baseline="-25000" dirty="0" smtClean="0"/>
              <a:t>i </a:t>
            </a:r>
            <a:r>
              <a:rPr lang="en-US" dirty="0" smtClean="0"/>
              <a:t>and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in H, all operations of T</a:t>
            </a:r>
            <a:r>
              <a:rPr lang="en-US" baseline="-25000" dirty="0" smtClean="0"/>
              <a:t>i</a:t>
            </a:r>
            <a:r>
              <a:rPr lang="en-US" dirty="0" smtClean="0"/>
              <a:t> are ordered in H before all operations of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baseline="-25000" dirty="0" smtClean="0"/>
              <a:t>or</a:t>
            </a:r>
            <a:r>
              <a:rPr lang="en-US" dirty="0" smtClean="0"/>
              <a:t> vice-versa.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2317-2CA4-D24A-9068-80AC2982B61B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Notion of equivalence of two histories H</a:t>
            </a:r>
            <a:r>
              <a:rPr lang="en-US" baseline="-25000" dirty="0" smtClean="0"/>
              <a:t>1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Use this notion of equivalence to accept all histories which are “equivalent” to some serial history as being correct.</a:t>
            </a:r>
          </a:p>
          <a:p>
            <a:endParaRPr lang="en-US" dirty="0" smtClean="0"/>
          </a:p>
          <a:p>
            <a:r>
              <a:rPr lang="en-US" dirty="0" smtClean="0"/>
              <a:t>How to establish this equivalence notion?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6733-9E05-B549-8CFE-41652BAD0136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Equivalence via a notion of semantics:</a:t>
            </a:r>
          </a:p>
          <a:p>
            <a:pPr lvl="1"/>
            <a:r>
              <a:rPr lang="en-US" dirty="0" smtClean="0"/>
              <a:t>We do not know the semantics of transaction programs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need a general notion that can capture all potential transaction semantics</a:t>
            </a:r>
          </a:p>
          <a:p>
            <a:pPr>
              <a:buNone/>
            </a:pP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Need a general enough and powerful notion that can capture all possible semantics of transactions.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789E-DD4E-7B42-B586-83A4A3818D01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E3F3-5B85-D149-A2E1-5282AF5EC62F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62200" y="3276600"/>
            <a:ext cx="3961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Transition over to Lecture2add.pptx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Notion of Conflicts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on different objects do not  conflict.</a:t>
            </a:r>
          </a:p>
          <a:p>
            <a:r>
              <a:rPr lang="en-US" dirty="0" smtClean="0"/>
              <a:t>Read operations on the same object do not conflict: </a:t>
            </a:r>
          </a:p>
          <a:p>
            <a:pPr lvl="1"/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[x]R</a:t>
            </a:r>
            <a:r>
              <a:rPr lang="en-US" baseline="-25000" dirty="0" smtClean="0"/>
              <a:t>2</a:t>
            </a:r>
            <a:r>
              <a:rPr lang="en-US" dirty="0" smtClean="0"/>
              <a:t>[x] = R</a:t>
            </a:r>
            <a:r>
              <a:rPr lang="en-US" baseline="-25000" dirty="0" smtClean="0"/>
              <a:t>2</a:t>
            </a:r>
            <a:r>
              <a:rPr lang="en-US" dirty="0" smtClean="0"/>
              <a:t>[x]R</a:t>
            </a:r>
            <a:r>
              <a:rPr lang="en-US" baseline="-25000" dirty="0" smtClean="0"/>
              <a:t>1</a:t>
            </a:r>
            <a:r>
              <a:rPr lang="en-US" dirty="0" smtClean="0"/>
              <a:t>[x]</a:t>
            </a:r>
          </a:p>
          <a:p>
            <a:r>
              <a:rPr lang="en-US" dirty="0" smtClean="0"/>
              <a:t>Operations on the same object, and at least one of them is write </a:t>
            </a:r>
            <a:r>
              <a:rPr lang="en-US" b="1" dirty="0" smtClean="0">
                <a:solidFill>
                  <a:srgbClr val="330F42"/>
                </a:solidFill>
              </a:rPr>
              <a:t>conflict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R1[x] and W2[x], or</a:t>
            </a:r>
          </a:p>
          <a:p>
            <a:pPr lvl="1"/>
            <a:r>
              <a:rPr lang="en-US" dirty="0" smtClean="0"/>
              <a:t>W1[x] and W2[x]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103C3-1378-4145-AD49-EDBD09703212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Equivalence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histories H1 and H2 are conflict equivalent if:</a:t>
            </a:r>
          </a:p>
          <a:p>
            <a:pPr lvl="1"/>
            <a:r>
              <a:rPr lang="en-US" dirty="0" smtClean="0"/>
              <a:t>Defined over the same set of operations (and therefore same set of transactions)</a:t>
            </a:r>
          </a:p>
          <a:p>
            <a:pPr lvl="1"/>
            <a:r>
              <a:rPr lang="en-US" dirty="0" smtClean="0"/>
              <a:t>Order the conflicting operations in the same order.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Intuition?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C570-DAA7-C245-BC55-78F726629294}" type="datetime1">
              <a:rPr lang="en-US" smtClean="0"/>
              <a:t>3/30/11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</a:t>
            </a:r>
            <a:r>
              <a:rPr lang="en-US" dirty="0" err="1" smtClean="0"/>
              <a:t>Serializability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95401"/>
            <a:ext cx="7556313" cy="2743200"/>
          </a:xfrm>
        </p:spPr>
        <p:txBody>
          <a:bodyPr/>
          <a:lstStyle/>
          <a:p>
            <a:r>
              <a:rPr lang="en-US" dirty="0" smtClean="0"/>
              <a:t>A history H is conflict </a:t>
            </a:r>
            <a:r>
              <a:rPr lang="en-US" dirty="0" err="1" smtClean="0"/>
              <a:t>serializable</a:t>
            </a:r>
            <a:r>
              <a:rPr lang="en-US" dirty="0" smtClean="0"/>
              <a:t> (CSR) if it is conflict equivalent to some serial history Hs.</a:t>
            </a:r>
          </a:p>
          <a:p>
            <a:r>
              <a:rPr lang="en-US" dirty="0" smtClean="0"/>
              <a:t>Since serial execution are correct, this ensures that CSR history is correct</a:t>
            </a:r>
            <a:endParaRPr lang="en-US" dirty="0"/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200025" y="4419600"/>
            <a:ext cx="8639175" cy="822325"/>
            <a:chOff x="326" y="3338"/>
            <a:chExt cx="5442" cy="518"/>
          </a:xfrm>
        </p:grpSpPr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326" y="3338"/>
              <a:ext cx="429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000" b="1" dirty="0"/>
                <a:t>Example </a:t>
              </a:r>
              <a:r>
                <a:rPr lang="de-DE" sz="2000" b="1" dirty="0"/>
                <a:t>a</a:t>
              </a:r>
              <a:r>
                <a:rPr lang="en-US" sz="2000" b="1" dirty="0"/>
                <a:t>:</a:t>
              </a:r>
              <a:r>
                <a:rPr lang="en-US" sz="2000" dirty="0"/>
                <a:t> </a:t>
              </a:r>
              <a:r>
                <a:rPr lang="en-US" sz="2000" dirty="0">
                  <a:solidFill>
                    <a:srgbClr val="FF0000"/>
                  </a:solidFill>
                </a:rPr>
                <a:t>r</a:t>
              </a:r>
              <a:r>
                <a:rPr lang="en-US" sz="2000" baseline="-25000" dirty="0">
                  <a:solidFill>
                    <a:srgbClr val="FF0000"/>
                  </a:solidFill>
                </a:rPr>
                <a:t>1</a:t>
              </a:r>
              <a:r>
                <a:rPr lang="en-US" sz="2000" dirty="0">
                  <a:solidFill>
                    <a:srgbClr val="FF0000"/>
                  </a:solidFill>
                </a:rPr>
                <a:t>(x)</a:t>
              </a:r>
              <a:r>
                <a:rPr lang="en-US" sz="2000" dirty="0"/>
                <a:t> </a:t>
              </a:r>
              <a:r>
                <a:rPr lang="en-US" sz="2000" dirty="0">
                  <a:solidFill>
                    <a:schemeClr val="accent2"/>
                  </a:solidFill>
                </a:rPr>
                <a:t>r</a:t>
              </a:r>
              <a:r>
                <a:rPr lang="en-US" sz="2000" baseline="-25000" dirty="0">
                  <a:solidFill>
                    <a:schemeClr val="accent2"/>
                  </a:solidFill>
                </a:rPr>
                <a:t>2</a:t>
              </a:r>
              <a:r>
                <a:rPr lang="en-US" sz="2000" dirty="0">
                  <a:solidFill>
                    <a:schemeClr val="accent2"/>
                  </a:solidFill>
                </a:rPr>
                <a:t>(x)</a:t>
              </a:r>
              <a:r>
                <a:rPr lang="en-US" sz="2000" dirty="0"/>
                <a:t> </a:t>
              </a:r>
              <a:r>
                <a:rPr lang="en-US" sz="2000" dirty="0">
                  <a:solidFill>
                    <a:srgbClr val="FF0000"/>
                  </a:solidFill>
                </a:rPr>
                <a:t>r</a:t>
              </a:r>
              <a:r>
                <a:rPr lang="en-US" sz="2000" baseline="-25000" dirty="0">
                  <a:solidFill>
                    <a:srgbClr val="FF0000"/>
                  </a:solidFill>
                </a:rPr>
                <a:t>1</a:t>
              </a:r>
              <a:r>
                <a:rPr lang="en-US" sz="2000" dirty="0">
                  <a:solidFill>
                    <a:srgbClr val="FF0000"/>
                  </a:solidFill>
                </a:rPr>
                <a:t>(z)</a:t>
              </a:r>
              <a:r>
                <a:rPr lang="en-US" sz="2000" dirty="0"/>
                <a:t> </a:t>
              </a:r>
              <a:r>
                <a:rPr lang="en-US" sz="2000" dirty="0">
                  <a:solidFill>
                    <a:srgbClr val="FF0000"/>
                  </a:solidFill>
                </a:rPr>
                <a:t>w</a:t>
              </a:r>
              <a:r>
                <a:rPr lang="en-US" sz="2000" baseline="-25000" dirty="0">
                  <a:solidFill>
                    <a:srgbClr val="FF0000"/>
                  </a:solidFill>
                </a:rPr>
                <a:t>1</a:t>
              </a:r>
              <a:r>
                <a:rPr lang="en-US" sz="2000" dirty="0">
                  <a:solidFill>
                    <a:srgbClr val="FF0000"/>
                  </a:solidFill>
                </a:rPr>
                <a:t>(x)</a:t>
              </a:r>
              <a:r>
                <a:rPr lang="en-US" sz="2000" dirty="0"/>
                <a:t> </a:t>
              </a:r>
              <a:r>
                <a:rPr lang="en-US" sz="2000" dirty="0">
                  <a:solidFill>
                    <a:schemeClr val="accent2"/>
                  </a:solidFill>
                </a:rPr>
                <a:t>w</a:t>
              </a:r>
              <a:r>
                <a:rPr lang="en-US" sz="2000" baseline="-25000" dirty="0">
                  <a:solidFill>
                    <a:schemeClr val="accent2"/>
                  </a:solidFill>
                </a:rPr>
                <a:t>2</a:t>
              </a:r>
              <a:r>
                <a:rPr lang="en-US" sz="2000" dirty="0">
                  <a:solidFill>
                    <a:schemeClr val="accent2"/>
                  </a:solidFill>
                </a:rPr>
                <a:t>(y)</a:t>
              </a:r>
              <a:r>
                <a:rPr lang="en-US" sz="2000" dirty="0"/>
                <a:t> r</a:t>
              </a:r>
              <a:r>
                <a:rPr lang="en-US" sz="2000" baseline="-25000" dirty="0"/>
                <a:t>3</a:t>
              </a:r>
              <a:r>
                <a:rPr lang="en-US" sz="2000" dirty="0"/>
                <a:t>(z) w</a:t>
              </a:r>
              <a:r>
                <a:rPr lang="en-US" sz="2000" baseline="-25000" dirty="0"/>
                <a:t>3</a:t>
              </a:r>
              <a:r>
                <a:rPr lang="en-US" sz="2000" dirty="0"/>
                <a:t>(y) </a:t>
              </a:r>
              <a:r>
                <a:rPr lang="en-US" sz="2000" dirty="0">
                  <a:solidFill>
                    <a:srgbClr val="FF0000"/>
                  </a:solidFill>
                </a:rPr>
                <a:t>c</a:t>
              </a:r>
              <a:r>
                <a:rPr lang="en-US" sz="2000" baseline="-25000" dirty="0">
                  <a:solidFill>
                    <a:srgbClr val="FF0000"/>
                  </a:solidFill>
                </a:rPr>
                <a:t>1</a:t>
              </a:r>
              <a:r>
                <a:rPr lang="en-US" sz="2000" dirty="0">
                  <a:solidFill>
                    <a:schemeClr val="accent2"/>
                  </a:solidFill>
                </a:rPr>
                <a:t> c</a:t>
              </a:r>
              <a:r>
                <a:rPr lang="en-US" sz="2000" baseline="-25000" dirty="0">
                  <a:solidFill>
                    <a:schemeClr val="accent2"/>
                  </a:solidFill>
                </a:rPr>
                <a:t>2</a:t>
              </a:r>
              <a:r>
                <a:rPr lang="en-US" sz="2000" dirty="0"/>
                <a:t> w</a:t>
              </a:r>
              <a:r>
                <a:rPr lang="en-US" sz="2000" baseline="-25000" dirty="0"/>
                <a:t>3</a:t>
              </a:r>
              <a:r>
                <a:rPr lang="en-US" sz="2000" dirty="0"/>
                <a:t>(z) c</a:t>
              </a:r>
              <a:r>
                <a:rPr lang="en-US" sz="2000" baseline="-25000" dirty="0"/>
                <a:t>3</a:t>
              </a:r>
              <a:r>
                <a:rPr lang="en-US" sz="2000" dirty="0"/>
                <a:t> </a:t>
              </a:r>
            </a:p>
            <a:p>
              <a:pPr>
                <a:lnSpc>
                  <a:spcPct val="120000"/>
                </a:lnSpc>
              </a:pPr>
              <a:r>
                <a:rPr lang="en-US" sz="2000" b="1" dirty="0"/>
                <a:t>Example </a:t>
              </a:r>
              <a:r>
                <a:rPr lang="de-DE" sz="2000" b="1" dirty="0"/>
                <a:t>b</a:t>
              </a:r>
              <a:r>
                <a:rPr lang="en-US" sz="2000" b="1" dirty="0"/>
                <a:t>:</a:t>
              </a:r>
              <a:r>
                <a:rPr lang="en-US" sz="2000" dirty="0"/>
                <a:t> </a:t>
              </a:r>
              <a:r>
                <a:rPr lang="en-US" sz="2000" dirty="0">
                  <a:solidFill>
                    <a:schemeClr val="accent2"/>
                  </a:solidFill>
                </a:rPr>
                <a:t>r</a:t>
              </a:r>
              <a:r>
                <a:rPr lang="en-US" sz="2000" baseline="-25000" dirty="0">
                  <a:solidFill>
                    <a:schemeClr val="accent2"/>
                  </a:solidFill>
                </a:rPr>
                <a:t>2</a:t>
              </a:r>
              <a:r>
                <a:rPr lang="en-US" sz="2000" dirty="0">
                  <a:solidFill>
                    <a:schemeClr val="accent2"/>
                  </a:solidFill>
                </a:rPr>
                <a:t>(x) w</a:t>
              </a:r>
              <a:r>
                <a:rPr lang="en-US" sz="2000" baseline="-25000" dirty="0">
                  <a:solidFill>
                    <a:schemeClr val="accent2"/>
                  </a:solidFill>
                </a:rPr>
                <a:t>2</a:t>
              </a:r>
              <a:r>
                <a:rPr lang="en-US" sz="2000" dirty="0">
                  <a:solidFill>
                    <a:schemeClr val="accent2"/>
                  </a:solidFill>
                </a:rPr>
                <a:t>(x)</a:t>
              </a:r>
              <a:r>
                <a:rPr lang="en-US" sz="2000" dirty="0"/>
                <a:t> </a:t>
              </a:r>
              <a:r>
                <a:rPr lang="en-US" sz="2000" dirty="0">
                  <a:solidFill>
                    <a:srgbClr val="FF0000"/>
                  </a:solidFill>
                </a:rPr>
                <a:t>r</a:t>
              </a:r>
              <a:r>
                <a:rPr lang="en-US" sz="2000" baseline="-25000" dirty="0">
                  <a:solidFill>
                    <a:srgbClr val="FF0000"/>
                  </a:solidFill>
                </a:rPr>
                <a:t>1</a:t>
              </a:r>
              <a:r>
                <a:rPr lang="en-US" sz="2000" dirty="0">
                  <a:solidFill>
                    <a:srgbClr val="FF0000"/>
                  </a:solidFill>
                </a:rPr>
                <a:t>(x) r</a:t>
              </a:r>
              <a:r>
                <a:rPr lang="en-US" sz="2000" baseline="-25000" dirty="0">
                  <a:solidFill>
                    <a:srgbClr val="FF0000"/>
                  </a:solidFill>
                </a:rPr>
                <a:t>1</a:t>
              </a:r>
              <a:r>
                <a:rPr lang="en-US" sz="2000" dirty="0">
                  <a:solidFill>
                    <a:srgbClr val="FF0000"/>
                  </a:solidFill>
                </a:rPr>
                <a:t>(y)</a:t>
              </a:r>
              <a:r>
                <a:rPr lang="en-US" sz="2000" dirty="0"/>
                <a:t> </a:t>
              </a:r>
              <a:r>
                <a:rPr lang="en-US" sz="2000" dirty="0">
                  <a:solidFill>
                    <a:schemeClr val="accent2"/>
                  </a:solidFill>
                </a:rPr>
                <a:t>r</a:t>
              </a:r>
              <a:r>
                <a:rPr lang="en-US" sz="2000" baseline="-25000" dirty="0">
                  <a:solidFill>
                    <a:schemeClr val="accent2"/>
                  </a:solidFill>
                </a:rPr>
                <a:t>2</a:t>
              </a:r>
              <a:r>
                <a:rPr lang="en-US" sz="2000" dirty="0">
                  <a:solidFill>
                    <a:schemeClr val="accent2"/>
                  </a:solidFill>
                </a:rPr>
                <a:t>(y) w</a:t>
              </a:r>
              <a:r>
                <a:rPr lang="en-US" sz="2000" baseline="-25000" dirty="0">
                  <a:solidFill>
                    <a:schemeClr val="accent2"/>
                  </a:solidFill>
                </a:rPr>
                <a:t>2</a:t>
              </a:r>
              <a:r>
                <a:rPr lang="en-US" sz="2000" dirty="0">
                  <a:solidFill>
                    <a:schemeClr val="accent2"/>
                  </a:solidFill>
                </a:rPr>
                <a:t>(y)</a:t>
              </a:r>
              <a:r>
                <a:rPr lang="en-US" sz="2000" dirty="0"/>
                <a:t> </a:t>
              </a:r>
              <a:r>
                <a:rPr lang="en-US" sz="2000" dirty="0">
                  <a:solidFill>
                    <a:srgbClr val="FF0000"/>
                  </a:solidFill>
                </a:rPr>
                <a:t>c</a:t>
              </a:r>
              <a:r>
                <a:rPr lang="en-US" sz="2000" baseline="-25000" dirty="0">
                  <a:solidFill>
                    <a:srgbClr val="FF0000"/>
                  </a:solidFill>
                </a:rPr>
                <a:t>1</a:t>
              </a:r>
              <a:r>
                <a:rPr lang="en-US" sz="2000" dirty="0">
                  <a:solidFill>
                    <a:srgbClr val="FF0000"/>
                  </a:solidFill>
                </a:rPr>
                <a:t> </a:t>
              </a:r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  <a:r>
                <a:rPr lang="en-US" sz="2000" baseline="-25000" dirty="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4997" y="3356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buFont typeface="Symbol" charset="2"/>
                <a:buChar char="®"/>
              </a:pPr>
              <a:r>
                <a:rPr lang="en-US" sz="2000">
                  <a:sym typeface="Symbol" charset="2"/>
                </a:rPr>
                <a:t>  CSR</a:t>
              </a: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4997" y="3596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buFont typeface="Symbol" charset="2"/>
                <a:buChar char="®"/>
              </a:pPr>
              <a:r>
                <a:rPr lang="en-US" sz="2000">
                  <a:sym typeface="Symbol" charset="2"/>
                </a:rPr>
                <a:t>  CSR</a:t>
              </a:r>
              <a:endParaRPr lang="en-US" sz="2000"/>
            </a:p>
          </p:txBody>
        </p:sp>
      </p:grp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FDAB-65B2-E545-B913-8650855DA78C}" type="datetime1">
              <a:rPr lang="en-US" smtClean="0"/>
              <a:t>3/30/11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</a:t>
            </a:r>
            <a:r>
              <a:rPr lang="en-US" dirty="0" err="1" smtClean="0"/>
              <a:t>Serializability</a:t>
            </a:r>
            <a:r>
              <a:rPr lang="en-US" dirty="0" smtClean="0"/>
              <a:t> of 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Naïve approach:</a:t>
            </a:r>
          </a:p>
          <a:p>
            <a:pPr lvl="1"/>
            <a:r>
              <a:rPr lang="en-US" dirty="0" smtClean="0"/>
              <a:t>Consider </a:t>
            </a:r>
            <a:r>
              <a:rPr lang="en-US" b="1" dirty="0" err="1" smtClean="0">
                <a:solidFill>
                  <a:srgbClr val="330F42"/>
                </a:solidFill>
              </a:rPr>
              <a:t>n</a:t>
            </a:r>
            <a:r>
              <a:rPr lang="en-US" b="1" dirty="0" smtClean="0">
                <a:solidFill>
                  <a:srgbClr val="330F42"/>
                </a:solidFill>
              </a:rPr>
              <a:t>!</a:t>
            </a:r>
            <a:r>
              <a:rPr lang="en-US" dirty="0" smtClean="0"/>
              <a:t> possible serialization orders of transactions in H and check if any one of them is conflict equivalent to H.</a:t>
            </a:r>
          </a:p>
          <a:p>
            <a:pPr lvl="1"/>
            <a:r>
              <a:rPr lang="en-US" dirty="0" smtClean="0"/>
              <a:t>Computationally inefficient.</a:t>
            </a:r>
          </a:p>
          <a:p>
            <a:r>
              <a:rPr lang="en-US" dirty="0" smtClean="0"/>
              <a:t>Use a notion of a directed graph that captures the “conflict order” between transactions.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9B25-33B9-B145-805D-338D2BFA8B53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</a:t>
            </a:r>
            <a:r>
              <a:rPr lang="en-US" dirty="0" err="1" smtClean="0"/>
              <a:t>Serializability</a:t>
            </a:r>
            <a:r>
              <a:rPr lang="en-US" dirty="0" smtClean="0"/>
              <a:t> of 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2100" y="1295401"/>
            <a:ext cx="75565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Construct a serialization graph, SG(H):</a:t>
            </a:r>
          </a:p>
          <a:p>
            <a:pPr lvl="1"/>
            <a:r>
              <a:rPr lang="en-US" dirty="0" smtClean="0"/>
              <a:t>Vertices are the transaction in H</a:t>
            </a:r>
          </a:p>
          <a:p>
            <a:pPr lvl="1"/>
            <a:r>
              <a:rPr lang="en-US" dirty="0" smtClean="0"/>
              <a:t>T1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T2 in SG(H) if T1 and T2 conflict and the order is from T1 to T2.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533400" y="29718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 sz="2000" b="1" dirty="0" smtClean="0"/>
          </a:p>
          <a:p>
            <a:r>
              <a:rPr lang="en-US" sz="2000" dirty="0"/>
              <a:t>H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>
                <a:solidFill>
                  <a:srgbClr val="FF0000"/>
                </a:solidFill>
              </a:rPr>
              <a:t>r</a:t>
            </a:r>
            <a:r>
              <a:rPr lang="en-US" sz="2000" baseline="-25000" dirty="0">
                <a:solidFill>
                  <a:srgbClr val="FF0000"/>
                </a:solidFill>
              </a:rPr>
              <a:t>1</a:t>
            </a:r>
            <a:r>
              <a:rPr lang="en-US" sz="2000" dirty="0">
                <a:solidFill>
                  <a:srgbClr val="FF0000"/>
                </a:solidFill>
              </a:rPr>
              <a:t>(y)</a:t>
            </a:r>
            <a:r>
              <a:rPr lang="en-US" sz="2000" dirty="0"/>
              <a:t> r</a:t>
            </a:r>
            <a:r>
              <a:rPr lang="en-US" sz="2000" baseline="-25000" dirty="0"/>
              <a:t>3</a:t>
            </a:r>
            <a:r>
              <a:rPr lang="en-US" sz="2000" dirty="0"/>
              <a:t>(w) </a:t>
            </a:r>
            <a:r>
              <a:rPr lang="en-US" sz="2000" dirty="0">
                <a:solidFill>
                  <a:schemeClr val="accent2"/>
                </a:solidFill>
              </a:rPr>
              <a:t>r</a:t>
            </a:r>
            <a:r>
              <a:rPr lang="en-US" sz="2000" baseline="-25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(y)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w</a:t>
            </a:r>
            <a:r>
              <a:rPr lang="en-US" sz="2000" baseline="-25000" dirty="0">
                <a:solidFill>
                  <a:srgbClr val="FF0000"/>
                </a:solidFill>
              </a:rPr>
              <a:t>1</a:t>
            </a:r>
            <a:r>
              <a:rPr lang="en-US" sz="2000" dirty="0">
                <a:solidFill>
                  <a:srgbClr val="FF0000"/>
                </a:solidFill>
              </a:rPr>
              <a:t>(y)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w</a:t>
            </a:r>
            <a:r>
              <a:rPr lang="en-US" sz="2000" baseline="-25000" dirty="0">
                <a:solidFill>
                  <a:srgbClr val="FF0000"/>
                </a:solidFill>
              </a:rPr>
              <a:t>1</a:t>
            </a:r>
            <a:r>
              <a:rPr lang="en-US" sz="2000" dirty="0">
                <a:solidFill>
                  <a:srgbClr val="FF0000"/>
                </a:solidFill>
              </a:rPr>
              <a:t>(x)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2"/>
                </a:solidFill>
              </a:rPr>
              <a:t>w</a:t>
            </a:r>
            <a:r>
              <a:rPr lang="en-US" sz="2000" baseline="-25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(x) w</a:t>
            </a:r>
            <a:r>
              <a:rPr lang="en-US" sz="2000" baseline="-25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(z)</a:t>
            </a:r>
            <a:r>
              <a:rPr lang="en-US" sz="2000" dirty="0"/>
              <a:t> w</a:t>
            </a:r>
            <a:r>
              <a:rPr lang="en-US" sz="2000" baseline="-25000" dirty="0"/>
              <a:t>3</a:t>
            </a:r>
            <a:r>
              <a:rPr lang="en-US" sz="2000" dirty="0"/>
              <a:t>(x) </a:t>
            </a:r>
            <a:r>
              <a:rPr lang="en-US" sz="2000" dirty="0">
                <a:solidFill>
                  <a:srgbClr val="FF0000"/>
                </a:solidFill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</a:rPr>
              <a:t>1</a:t>
            </a:r>
            <a:r>
              <a:rPr lang="en-US" sz="2000" dirty="0"/>
              <a:t> c</a:t>
            </a:r>
            <a:r>
              <a:rPr lang="en-US" sz="2000" baseline="-25000" dirty="0"/>
              <a:t>3 </a:t>
            </a:r>
            <a:r>
              <a:rPr lang="en-US" sz="2000" dirty="0">
                <a:solidFill>
                  <a:schemeClr val="accent2"/>
                </a:solidFill>
              </a:rPr>
              <a:t>c</a:t>
            </a:r>
            <a:r>
              <a:rPr lang="en-US" sz="2000" baseline="-25000" dirty="0">
                <a:solidFill>
                  <a:schemeClr val="accent2"/>
                </a:solidFill>
              </a:rPr>
              <a:t>2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981200" y="4038600"/>
            <a:ext cx="3810000" cy="2209800"/>
            <a:chOff x="1981200" y="4038600"/>
            <a:chExt cx="3810000" cy="2209800"/>
          </a:xfrm>
        </p:grpSpPr>
        <p:sp>
          <p:nvSpPr>
            <p:cNvPr id="7" name="Oval 6"/>
            <p:cNvSpPr/>
            <p:nvPr/>
          </p:nvSpPr>
          <p:spPr>
            <a:xfrm>
              <a:off x="1981200" y="40386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T1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505200" y="53340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T3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876800" y="40386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T2</a:t>
              </a:r>
              <a:endParaRPr lang="en-US" dirty="0"/>
            </a:p>
          </p:txBody>
        </p:sp>
      </p:grpSp>
      <p:cxnSp>
        <p:nvCxnSpPr>
          <p:cNvPr id="18" name="Straight Arrow Connector 17"/>
          <p:cNvCxnSpPr>
            <a:stCxn id="9" idx="4"/>
          </p:cNvCxnSpPr>
          <p:nvPr/>
        </p:nvCxnSpPr>
        <p:spPr>
          <a:xfrm rot="5400000">
            <a:off x="4419600" y="4953000"/>
            <a:ext cx="914400" cy="91440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4"/>
            <a:endCxn id="8" idx="2"/>
          </p:cNvCxnSpPr>
          <p:nvPr/>
        </p:nvCxnSpPr>
        <p:spPr>
          <a:xfrm rot="16200000" flipH="1">
            <a:off x="2552700" y="4838700"/>
            <a:ext cx="838200" cy="106680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0"/>
            <a:endCxn id="9" idx="0"/>
          </p:cNvCxnSpPr>
          <p:nvPr/>
        </p:nvCxnSpPr>
        <p:spPr>
          <a:xfrm rot="5400000" flipH="1" flipV="1">
            <a:off x="3886200" y="2590800"/>
            <a:ext cx="1588" cy="289560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7" idx="6"/>
          </p:cNvCxnSpPr>
          <p:nvPr/>
        </p:nvCxnSpPr>
        <p:spPr>
          <a:xfrm rot="10800000">
            <a:off x="2895600" y="4495800"/>
            <a:ext cx="1981200" cy="1588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E34C-EF3F-BC45-8A41-509134CF143E}" type="datetime1">
              <a:rPr lang="en-US" smtClean="0"/>
              <a:t>3/30/11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Transaction Concept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Transactions provide an integrative framework in the presence of many “moving parts”.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Distributed transaction-oriented systems are the enabling technology:</a:t>
            </a:r>
          </a:p>
          <a:p>
            <a:pPr lvl="1"/>
            <a:r>
              <a:rPr lang="en-US" dirty="0" smtClean="0"/>
              <a:t>Distributed and Networked applications</a:t>
            </a:r>
          </a:p>
          <a:p>
            <a:pPr lvl="1"/>
            <a:r>
              <a:rPr lang="en-US" dirty="0" smtClean="0"/>
              <a:t>E-commerce and Workflow systems</a:t>
            </a:r>
          </a:p>
          <a:p>
            <a:pPr lvl="1"/>
            <a:r>
              <a:rPr lang="en-US" dirty="0" smtClean="0"/>
              <a:t>Large-scale Information Infrastructures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Without transactions, distributed systems/networked applications cannot be made to work.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8BEB-56B6-C94F-90AC-1F050908CF88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Correctness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98474" y="2667000"/>
            <a:ext cx="7959726" cy="1676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3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Serializability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Theorem.</a:t>
            </a:r>
          </a:p>
          <a:p>
            <a:pPr algn="ctr"/>
            <a:r>
              <a:rPr lang="en-US" sz="3200" dirty="0" smtClean="0"/>
              <a:t>H is CSR if and only if SG(H) is acyclic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ADF4-CCD5-8A4B-AA4D-E1D8230298A3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for </a:t>
            </a:r>
            <a:r>
              <a:rPr lang="en-US" dirty="0" err="1" smtClean="0"/>
              <a:t>Serializability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Too late</a:t>
            </a:r>
          </a:p>
          <a:p>
            <a:pPr lvl="1"/>
            <a:r>
              <a:rPr lang="en-US" dirty="0" smtClean="0"/>
              <a:t>Transactions are already gone</a:t>
            </a:r>
          </a:p>
          <a:p>
            <a:endParaRPr lang="en-US" dirty="0" smtClean="0"/>
          </a:p>
          <a:p>
            <a:r>
              <a:rPr lang="en-US" dirty="0" smtClean="0"/>
              <a:t>In order to enforce correctness:</a:t>
            </a:r>
          </a:p>
          <a:p>
            <a:pPr lvl="1"/>
            <a:r>
              <a:rPr lang="en-US" dirty="0" smtClean="0"/>
              <a:t>A protocol that will ensure that online execution of transaction remains “correct”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chemeClr val="accent2"/>
                </a:solidFill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Database Concurrency Control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13ED-24E7-0E41-A6F2-9CA1634FDC07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3733800" cy="238125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Concurrency Control </a:t>
            </a:r>
            <a:r>
              <a:rPr lang="en-US" sz="4000" dirty="0" smtClean="0"/>
              <a:t>Protocols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Divy</a:t>
            </a:r>
            <a:r>
              <a:rPr lang="en-US" dirty="0" smtClean="0"/>
              <a:t> </a:t>
            </a:r>
            <a:r>
              <a:rPr lang="en-US" dirty="0" err="1" smtClean="0"/>
              <a:t>Agrawal</a:t>
            </a:r>
            <a:endParaRPr lang="en-US" dirty="0" smtClean="0"/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UC Santa Barbara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800600" y="6425640"/>
            <a:ext cx="1232647" cy="365125"/>
          </a:xfrm>
        </p:spPr>
        <p:txBody>
          <a:bodyPr/>
          <a:lstStyle/>
          <a:p>
            <a:fld id="{008C07BC-3192-EC4F-B02A-53F026818233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311153" y="6425640"/>
            <a:ext cx="2617694" cy="365125"/>
          </a:xfrm>
        </p:spPr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CF43-B72C-D741-83F8-84F43C0BFA92}" type="datetime1">
              <a:rPr lang="en-US" smtClean="0"/>
              <a:t>3/30/11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de-DE" sz="3200" b="1"/>
              <a:t>Transaction Scheduler</a:t>
            </a:r>
          </a:p>
        </p:txBody>
      </p:sp>
      <p:sp>
        <p:nvSpPr>
          <p:cNvPr id="124931" name="AutoShape 3"/>
          <p:cNvSpPr>
            <a:spLocks noChangeArrowheads="1"/>
          </p:cNvSpPr>
          <p:nvPr/>
        </p:nvSpPr>
        <p:spPr bwMode="auto">
          <a:xfrm>
            <a:off x="4141788" y="5408613"/>
            <a:ext cx="1531937" cy="992187"/>
          </a:xfrm>
          <a:prstGeom prst="can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2819400" y="5738813"/>
            <a:ext cx="1325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de-DE" sz="2000"/>
              <a:t>Database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8026400" y="2735263"/>
            <a:ext cx="1005403" cy="65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/>
              <a:t>Data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Server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7162800" y="1346200"/>
            <a:ext cx="1092867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/>
              <a:t>Clients</a:t>
            </a:r>
          </a:p>
        </p:txBody>
      </p:sp>
      <p:sp>
        <p:nvSpPr>
          <p:cNvPr id="124935" name="Rectangle 7" descr="25%"/>
          <p:cNvSpPr>
            <a:spLocks noChangeArrowheads="1"/>
          </p:cNvSpPr>
          <p:nvPr/>
        </p:nvSpPr>
        <p:spPr bwMode="auto">
          <a:xfrm>
            <a:off x="2625725" y="1295400"/>
            <a:ext cx="874713" cy="463550"/>
          </a:xfrm>
          <a:prstGeom prst="rect">
            <a:avLst/>
          </a:prstGeom>
          <a:pattFill prst="pct25">
            <a:fgClr>
              <a:srgbClr val="EAEAEA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5673725" y="1308100"/>
            <a:ext cx="947738" cy="4619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1954213" y="2101850"/>
            <a:ext cx="1085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/>
              <a:t>Requests</a:t>
            </a:r>
          </a:p>
        </p:txBody>
      </p:sp>
      <p:sp>
        <p:nvSpPr>
          <p:cNvPr id="124938" name="Rectangle 10" descr="Horizontale Steine"/>
          <p:cNvSpPr>
            <a:spLocks noChangeArrowheads="1"/>
          </p:cNvSpPr>
          <p:nvPr/>
        </p:nvSpPr>
        <p:spPr bwMode="auto">
          <a:xfrm>
            <a:off x="2027238" y="2762250"/>
            <a:ext cx="5834062" cy="463550"/>
          </a:xfrm>
          <a:prstGeom prst="rect">
            <a:avLst/>
          </a:prstGeom>
          <a:pattFill prst="horzBrick">
            <a:fgClr>
              <a:srgbClr val="DDDDDD"/>
            </a:fgClr>
            <a:bgClr>
              <a:srgbClr val="FFFFFF"/>
            </a:bgClr>
          </a:patt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2000"/>
              <a:t>  Layer 5</a:t>
            </a:r>
          </a:p>
        </p:txBody>
      </p:sp>
      <p:sp>
        <p:nvSpPr>
          <p:cNvPr id="124939" name="Rectangle 11" descr="Horizontale Steine"/>
          <p:cNvSpPr>
            <a:spLocks noChangeArrowheads="1"/>
          </p:cNvSpPr>
          <p:nvPr/>
        </p:nvSpPr>
        <p:spPr bwMode="auto">
          <a:xfrm>
            <a:off x="2027238" y="3225800"/>
            <a:ext cx="5834062" cy="463550"/>
          </a:xfrm>
          <a:prstGeom prst="rect">
            <a:avLst/>
          </a:prstGeom>
          <a:pattFill prst="horzBrick">
            <a:fgClr>
              <a:srgbClr val="DDDDDD"/>
            </a:fgClr>
            <a:bgClr>
              <a:srgbClr val="FFFFFF"/>
            </a:bgClr>
          </a:patt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r">
              <a:lnSpc>
                <a:spcPct val="80000"/>
              </a:lnSpc>
            </a:pPr>
            <a:r>
              <a:rPr lang="en-US" sz="2000"/>
              <a:t>Layer 4</a:t>
            </a:r>
          </a:p>
        </p:txBody>
      </p:sp>
      <p:sp>
        <p:nvSpPr>
          <p:cNvPr id="124940" name="Rectangle 12" descr="Horizontale Steine"/>
          <p:cNvSpPr>
            <a:spLocks noChangeArrowheads="1"/>
          </p:cNvSpPr>
          <p:nvPr/>
        </p:nvSpPr>
        <p:spPr bwMode="auto">
          <a:xfrm>
            <a:off x="2027238" y="3689350"/>
            <a:ext cx="5834062" cy="461963"/>
          </a:xfrm>
          <a:prstGeom prst="rect">
            <a:avLst/>
          </a:prstGeom>
          <a:pattFill prst="horzBrick">
            <a:fgClr>
              <a:srgbClr val="DDDDDD"/>
            </a:fgClr>
            <a:bgClr>
              <a:srgbClr val="FFFFFF"/>
            </a:bgClr>
          </a:patt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2000"/>
              <a:t>Layer 3</a:t>
            </a:r>
          </a:p>
        </p:txBody>
      </p:sp>
      <p:sp>
        <p:nvSpPr>
          <p:cNvPr id="124941" name="Rectangle 13" descr="Horizontale Steine"/>
          <p:cNvSpPr>
            <a:spLocks noChangeArrowheads="1"/>
          </p:cNvSpPr>
          <p:nvPr/>
        </p:nvSpPr>
        <p:spPr bwMode="auto">
          <a:xfrm>
            <a:off x="2027238" y="4151313"/>
            <a:ext cx="5834062" cy="463550"/>
          </a:xfrm>
          <a:prstGeom prst="rect">
            <a:avLst/>
          </a:prstGeom>
          <a:pattFill prst="horzBrick">
            <a:fgClr>
              <a:srgbClr val="DDDDDD"/>
            </a:fgClr>
            <a:bgClr>
              <a:srgbClr val="FFFFFF"/>
            </a:bgClr>
          </a:patt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2000"/>
              <a:t>Layer 2</a:t>
            </a:r>
          </a:p>
        </p:txBody>
      </p:sp>
      <p:sp>
        <p:nvSpPr>
          <p:cNvPr id="124942" name="Rectangle 14" descr="Horizontale Steine"/>
          <p:cNvSpPr>
            <a:spLocks noChangeArrowheads="1"/>
          </p:cNvSpPr>
          <p:nvPr/>
        </p:nvSpPr>
        <p:spPr bwMode="auto">
          <a:xfrm>
            <a:off x="2027238" y="4614863"/>
            <a:ext cx="5834062" cy="463550"/>
          </a:xfrm>
          <a:prstGeom prst="rect">
            <a:avLst/>
          </a:prstGeom>
          <a:pattFill prst="horzBrick">
            <a:fgClr>
              <a:srgbClr val="DDDDDD"/>
            </a:fgClr>
            <a:bgClr>
              <a:srgbClr val="FFFFFF"/>
            </a:bgClr>
          </a:patt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2000"/>
              <a:t> Layer 1</a:t>
            </a:r>
          </a:p>
        </p:txBody>
      </p:sp>
      <p:sp>
        <p:nvSpPr>
          <p:cNvPr id="124943" name="Rectangle 15"/>
          <p:cNvSpPr>
            <a:spLocks noChangeArrowheads="1"/>
          </p:cNvSpPr>
          <p:nvPr/>
        </p:nvSpPr>
        <p:spPr bwMode="auto">
          <a:xfrm>
            <a:off x="4141788" y="1308100"/>
            <a:ext cx="874712" cy="4619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Client 2</a:t>
            </a:r>
          </a:p>
        </p:txBody>
      </p:sp>
      <p:cxnSp>
        <p:nvCxnSpPr>
          <p:cNvPr id="124944" name="AutoShape 16"/>
          <p:cNvCxnSpPr>
            <a:cxnSpLocks noChangeShapeType="1"/>
            <a:stCxn id="124935" idx="2"/>
          </p:cNvCxnSpPr>
          <p:nvPr/>
        </p:nvCxnSpPr>
        <p:spPr bwMode="auto">
          <a:xfrm rot="16200000" flipH="1">
            <a:off x="3021806" y="1801019"/>
            <a:ext cx="871538" cy="787400"/>
          </a:xfrm>
          <a:prstGeom prst="curvedConnector3">
            <a:avLst>
              <a:gd name="adj1" fmla="val 4992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45" name="AutoShape 17"/>
          <p:cNvCxnSpPr>
            <a:cxnSpLocks noChangeShapeType="1"/>
            <a:stCxn id="124943" idx="2"/>
          </p:cNvCxnSpPr>
          <p:nvPr/>
        </p:nvCxnSpPr>
        <p:spPr bwMode="auto">
          <a:xfrm rot="5400000">
            <a:off x="4149725" y="2200276"/>
            <a:ext cx="8604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46" name="AutoShape 18"/>
          <p:cNvCxnSpPr>
            <a:cxnSpLocks noChangeShapeType="1"/>
            <a:stCxn id="124936" idx="2"/>
          </p:cNvCxnSpPr>
          <p:nvPr/>
        </p:nvCxnSpPr>
        <p:spPr bwMode="auto">
          <a:xfrm rot="5400000">
            <a:off x="5478463" y="1893888"/>
            <a:ext cx="793750" cy="5461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4947" name="Rectangle 19"/>
          <p:cNvSpPr>
            <a:spLocks noChangeArrowheads="1"/>
          </p:cNvSpPr>
          <p:nvPr/>
        </p:nvSpPr>
        <p:spPr bwMode="auto">
          <a:xfrm>
            <a:off x="4433888" y="3689350"/>
            <a:ext cx="801687" cy="1389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8" name="AutoShape 20"/>
          <p:cNvSpPr>
            <a:spLocks noChangeArrowheads="1"/>
          </p:cNvSpPr>
          <p:nvPr/>
        </p:nvSpPr>
        <p:spPr bwMode="auto">
          <a:xfrm>
            <a:off x="3486150" y="2762250"/>
            <a:ext cx="2697163" cy="927100"/>
          </a:xfrm>
          <a:custGeom>
            <a:avLst/>
            <a:gdLst>
              <a:gd name="G0" fmla="+- 7796 0 0"/>
              <a:gd name="G1" fmla="+- 21600 0 7796"/>
              <a:gd name="G2" fmla="*/ 7796 1 2"/>
              <a:gd name="G3" fmla="+- 21600 0 G2"/>
              <a:gd name="G4" fmla="+/ 7796 21600 2"/>
              <a:gd name="G5" fmla="+/ G1 0 2"/>
              <a:gd name="G6" fmla="*/ 21600 21600 7796"/>
              <a:gd name="G7" fmla="*/ G6 1 2"/>
              <a:gd name="G8" fmla="+- 21600 0 G7"/>
              <a:gd name="G9" fmla="*/ 21600 1 2"/>
              <a:gd name="G10" fmla="+- 7796 0 G9"/>
              <a:gd name="G11" fmla="?: G10 G8 0"/>
              <a:gd name="G12" fmla="?: G10 G7 21600"/>
              <a:gd name="T0" fmla="*/ 17702 w 21600"/>
              <a:gd name="T1" fmla="*/ 10800 h 21600"/>
              <a:gd name="T2" fmla="*/ 10800 w 21600"/>
              <a:gd name="T3" fmla="*/ 21600 h 21600"/>
              <a:gd name="T4" fmla="*/ 3898 w 21600"/>
              <a:gd name="T5" fmla="*/ 10800 h 21600"/>
              <a:gd name="T6" fmla="*/ 10800 w 21600"/>
              <a:gd name="T7" fmla="*/ 0 h 21600"/>
              <a:gd name="T8" fmla="*/ 5698 w 21600"/>
              <a:gd name="T9" fmla="*/ 5698 h 21600"/>
              <a:gd name="T10" fmla="*/ 15902 w 21600"/>
              <a:gd name="T11" fmla="*/ 1590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796" y="21600"/>
                </a:lnTo>
                <a:lnTo>
                  <a:pt x="13804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9" name="Line 21"/>
          <p:cNvSpPr>
            <a:spLocks noChangeShapeType="1"/>
          </p:cNvSpPr>
          <p:nvPr/>
        </p:nvSpPr>
        <p:spPr bwMode="auto">
          <a:xfrm>
            <a:off x="3486150" y="2762250"/>
            <a:ext cx="947738" cy="927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0" name="Line 22"/>
          <p:cNvSpPr>
            <a:spLocks noChangeShapeType="1"/>
          </p:cNvSpPr>
          <p:nvPr/>
        </p:nvSpPr>
        <p:spPr bwMode="auto">
          <a:xfrm flipH="1">
            <a:off x="4433888" y="3689350"/>
            <a:ext cx="0" cy="1389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1" name="Line 23"/>
          <p:cNvSpPr>
            <a:spLocks noChangeShapeType="1"/>
          </p:cNvSpPr>
          <p:nvPr/>
        </p:nvSpPr>
        <p:spPr bwMode="auto">
          <a:xfrm>
            <a:off x="5235575" y="3689350"/>
            <a:ext cx="0" cy="1389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2" name="Line 24"/>
          <p:cNvSpPr>
            <a:spLocks noChangeShapeType="1"/>
          </p:cNvSpPr>
          <p:nvPr/>
        </p:nvSpPr>
        <p:spPr bwMode="auto">
          <a:xfrm flipV="1">
            <a:off x="5235575" y="2762250"/>
            <a:ext cx="947738" cy="927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3" name="Text Box 25"/>
          <p:cNvSpPr txBox="1">
            <a:spLocks noChangeArrowheads="1"/>
          </p:cNvSpPr>
          <p:nvPr/>
        </p:nvSpPr>
        <p:spPr bwMode="auto">
          <a:xfrm>
            <a:off x="2611438" y="1373188"/>
            <a:ext cx="993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Client 1</a:t>
            </a:r>
          </a:p>
        </p:txBody>
      </p:sp>
      <p:sp>
        <p:nvSpPr>
          <p:cNvPr id="124954" name="Text Box 26"/>
          <p:cNvSpPr txBox="1">
            <a:spLocks noChangeArrowheads="1"/>
          </p:cNvSpPr>
          <p:nvPr/>
        </p:nvSpPr>
        <p:spPr bwMode="auto">
          <a:xfrm>
            <a:off x="561657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4955" name="Text Box 27"/>
          <p:cNvSpPr txBox="1">
            <a:spLocks noChangeArrowheads="1"/>
          </p:cNvSpPr>
          <p:nvPr/>
        </p:nvSpPr>
        <p:spPr bwMode="auto">
          <a:xfrm>
            <a:off x="5657850" y="1385888"/>
            <a:ext cx="993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Client 3</a:t>
            </a:r>
          </a:p>
        </p:txBody>
      </p:sp>
      <p:sp>
        <p:nvSpPr>
          <p:cNvPr id="124956" name="Line 28"/>
          <p:cNvSpPr>
            <a:spLocks noChangeShapeType="1"/>
          </p:cNvSpPr>
          <p:nvPr/>
        </p:nvSpPr>
        <p:spPr bwMode="auto">
          <a:xfrm>
            <a:off x="2027238" y="5078413"/>
            <a:ext cx="5834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7" name="Line 29"/>
          <p:cNvSpPr>
            <a:spLocks noChangeShapeType="1"/>
          </p:cNvSpPr>
          <p:nvPr/>
        </p:nvSpPr>
        <p:spPr bwMode="auto">
          <a:xfrm flipV="1">
            <a:off x="2027238" y="2762250"/>
            <a:ext cx="0" cy="2316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8" name="Line 30"/>
          <p:cNvSpPr>
            <a:spLocks noChangeShapeType="1"/>
          </p:cNvSpPr>
          <p:nvPr/>
        </p:nvSpPr>
        <p:spPr bwMode="auto">
          <a:xfrm flipV="1">
            <a:off x="7861300" y="2762250"/>
            <a:ext cx="0" cy="2316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9" name="Line 31"/>
          <p:cNvSpPr>
            <a:spLocks noChangeShapeType="1"/>
          </p:cNvSpPr>
          <p:nvPr/>
        </p:nvSpPr>
        <p:spPr bwMode="auto">
          <a:xfrm>
            <a:off x="6183313" y="2762250"/>
            <a:ext cx="1677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0" name="Line 32"/>
          <p:cNvSpPr>
            <a:spLocks noChangeShapeType="1"/>
          </p:cNvSpPr>
          <p:nvPr/>
        </p:nvSpPr>
        <p:spPr bwMode="auto">
          <a:xfrm>
            <a:off x="2027238" y="2762250"/>
            <a:ext cx="14589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1" name="Line 33"/>
          <p:cNvSpPr>
            <a:spLocks noChangeShapeType="1"/>
          </p:cNvSpPr>
          <p:nvPr/>
        </p:nvSpPr>
        <p:spPr bwMode="auto">
          <a:xfrm>
            <a:off x="3486150" y="2762250"/>
            <a:ext cx="26971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2" name="Rectangle 34" descr="25%"/>
          <p:cNvSpPr>
            <a:spLocks noChangeArrowheads="1"/>
          </p:cNvSpPr>
          <p:nvPr/>
        </p:nvSpPr>
        <p:spPr bwMode="auto">
          <a:xfrm>
            <a:off x="3778250" y="2035175"/>
            <a:ext cx="290513" cy="265113"/>
          </a:xfrm>
          <a:prstGeom prst="rect">
            <a:avLst/>
          </a:prstGeom>
          <a:pattFill prst="pct25">
            <a:fgClr>
              <a:srgbClr val="EAEAEA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4963" name="Rectangle 35" descr="25%"/>
          <p:cNvSpPr>
            <a:spLocks noChangeArrowheads="1"/>
          </p:cNvSpPr>
          <p:nvPr/>
        </p:nvSpPr>
        <p:spPr bwMode="auto">
          <a:xfrm>
            <a:off x="3995738" y="2630488"/>
            <a:ext cx="292100" cy="265112"/>
          </a:xfrm>
          <a:prstGeom prst="rect">
            <a:avLst/>
          </a:prstGeom>
          <a:pattFill prst="pct25">
            <a:fgClr>
              <a:srgbClr val="EAEAEA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4964" name="Rectangle 36" descr="25%"/>
          <p:cNvSpPr>
            <a:spLocks noChangeArrowheads="1"/>
          </p:cNvSpPr>
          <p:nvPr/>
        </p:nvSpPr>
        <p:spPr bwMode="auto">
          <a:xfrm>
            <a:off x="3340100" y="1836738"/>
            <a:ext cx="292100" cy="265112"/>
          </a:xfrm>
          <a:prstGeom prst="rect">
            <a:avLst/>
          </a:prstGeom>
          <a:pattFill prst="pct25">
            <a:fgClr>
              <a:srgbClr val="EAEAEA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4965" name="Rectangle 37" descr="25%"/>
          <p:cNvSpPr>
            <a:spLocks noChangeArrowheads="1"/>
          </p:cNvSpPr>
          <p:nvPr/>
        </p:nvSpPr>
        <p:spPr bwMode="auto">
          <a:xfrm>
            <a:off x="4287838" y="3159125"/>
            <a:ext cx="292100" cy="265113"/>
          </a:xfrm>
          <a:prstGeom prst="rect">
            <a:avLst/>
          </a:prstGeom>
          <a:pattFill prst="pct25">
            <a:fgClr>
              <a:srgbClr val="EAEAEA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4966" name="Rectangle 38"/>
          <p:cNvSpPr>
            <a:spLocks noChangeArrowheads="1"/>
          </p:cNvSpPr>
          <p:nvPr/>
        </p:nvSpPr>
        <p:spPr bwMode="auto">
          <a:xfrm>
            <a:off x="4725988" y="1836738"/>
            <a:ext cx="290512" cy="2651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67" name="Rectangle 39"/>
          <p:cNvSpPr>
            <a:spLocks noChangeArrowheads="1"/>
          </p:cNvSpPr>
          <p:nvPr/>
        </p:nvSpPr>
        <p:spPr bwMode="auto">
          <a:xfrm>
            <a:off x="4725988" y="2233613"/>
            <a:ext cx="290512" cy="2651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68" name="Rectangle 40"/>
          <p:cNvSpPr>
            <a:spLocks noChangeArrowheads="1"/>
          </p:cNvSpPr>
          <p:nvPr/>
        </p:nvSpPr>
        <p:spPr bwMode="auto">
          <a:xfrm>
            <a:off x="4725988" y="2630488"/>
            <a:ext cx="290512" cy="2651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69" name="Rectangle 41"/>
          <p:cNvSpPr>
            <a:spLocks noChangeArrowheads="1"/>
          </p:cNvSpPr>
          <p:nvPr/>
        </p:nvSpPr>
        <p:spPr bwMode="auto">
          <a:xfrm>
            <a:off x="6256338" y="1836738"/>
            <a:ext cx="292100" cy="2651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4970" name="Rectangle 42"/>
          <p:cNvSpPr>
            <a:spLocks noChangeArrowheads="1"/>
          </p:cNvSpPr>
          <p:nvPr/>
        </p:nvSpPr>
        <p:spPr bwMode="auto">
          <a:xfrm>
            <a:off x="6038850" y="2101850"/>
            <a:ext cx="290513" cy="2635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4971" name="Rectangle 43"/>
          <p:cNvSpPr>
            <a:spLocks noChangeArrowheads="1"/>
          </p:cNvSpPr>
          <p:nvPr/>
        </p:nvSpPr>
        <p:spPr bwMode="auto">
          <a:xfrm>
            <a:off x="5673725" y="2365375"/>
            <a:ext cx="292100" cy="26511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4972" name="Rectangle 44"/>
          <p:cNvSpPr>
            <a:spLocks noChangeArrowheads="1"/>
          </p:cNvSpPr>
          <p:nvPr/>
        </p:nvSpPr>
        <p:spPr bwMode="auto">
          <a:xfrm>
            <a:off x="5527675" y="2697163"/>
            <a:ext cx="292100" cy="2635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4973" name="Rectangle 45"/>
          <p:cNvSpPr>
            <a:spLocks noChangeArrowheads="1"/>
          </p:cNvSpPr>
          <p:nvPr/>
        </p:nvSpPr>
        <p:spPr bwMode="auto">
          <a:xfrm>
            <a:off x="5235575" y="3027363"/>
            <a:ext cx="292100" cy="2651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4974" name="Text Box 46"/>
          <p:cNvSpPr txBox="1">
            <a:spLocks noChangeArrowheads="1"/>
          </p:cNvSpPr>
          <p:nvPr/>
        </p:nvSpPr>
        <p:spPr bwMode="auto">
          <a:xfrm rot="-5400000">
            <a:off x="4491038" y="3097213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/>
              <a:t>...</a:t>
            </a:r>
          </a:p>
        </p:txBody>
      </p:sp>
      <p:sp>
        <p:nvSpPr>
          <p:cNvPr id="124975" name="Text Box 47"/>
          <p:cNvSpPr txBox="1">
            <a:spLocks noChangeArrowheads="1"/>
          </p:cNvSpPr>
          <p:nvPr/>
        </p:nvSpPr>
        <p:spPr bwMode="auto">
          <a:xfrm>
            <a:off x="381000" y="4019550"/>
            <a:ext cx="11144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de-DE" sz="2000" i="1"/>
              <a:t>Data </a:t>
            </a:r>
          </a:p>
          <a:p>
            <a:pPr>
              <a:lnSpc>
                <a:spcPct val="90000"/>
              </a:lnSpc>
            </a:pPr>
            <a:r>
              <a:rPr lang="de-DE" sz="2000" i="1"/>
              <a:t>Manager</a:t>
            </a:r>
          </a:p>
          <a:p>
            <a:pPr>
              <a:lnSpc>
                <a:spcPct val="90000"/>
              </a:lnSpc>
            </a:pPr>
            <a:r>
              <a:rPr lang="de-DE" sz="2000" i="1"/>
              <a:t>(DM)</a:t>
            </a:r>
            <a:endParaRPr lang="en-GB" sz="2000" i="1"/>
          </a:p>
        </p:txBody>
      </p:sp>
      <p:sp>
        <p:nvSpPr>
          <p:cNvPr id="124976" name="Text Box 48"/>
          <p:cNvSpPr txBox="1">
            <a:spLocks noChangeArrowheads="1"/>
          </p:cNvSpPr>
          <p:nvPr/>
        </p:nvSpPr>
        <p:spPr bwMode="auto">
          <a:xfrm>
            <a:off x="381000" y="3159125"/>
            <a:ext cx="17494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de-DE" sz="2000" i="1"/>
              <a:t>Transaction</a:t>
            </a:r>
          </a:p>
          <a:p>
            <a:pPr>
              <a:lnSpc>
                <a:spcPct val="90000"/>
              </a:lnSpc>
            </a:pPr>
            <a:r>
              <a:rPr lang="de-DE" sz="2000" i="1"/>
              <a:t>Manager </a:t>
            </a:r>
          </a:p>
          <a:p>
            <a:pPr>
              <a:lnSpc>
                <a:spcPct val="90000"/>
              </a:lnSpc>
            </a:pPr>
            <a:r>
              <a:rPr lang="de-DE" sz="2000" i="1"/>
              <a:t>(TM)</a:t>
            </a:r>
            <a:endParaRPr lang="en-GB" sz="2000" i="1"/>
          </a:p>
        </p:txBody>
      </p:sp>
      <p:sp>
        <p:nvSpPr>
          <p:cNvPr id="124977" name="Rectangle 49" descr="25%"/>
          <p:cNvSpPr>
            <a:spLocks noChangeArrowheads="1"/>
          </p:cNvSpPr>
          <p:nvPr/>
        </p:nvSpPr>
        <p:spPr bwMode="auto">
          <a:xfrm>
            <a:off x="4725988" y="4284663"/>
            <a:ext cx="290512" cy="263525"/>
          </a:xfrm>
          <a:prstGeom prst="rect">
            <a:avLst/>
          </a:prstGeom>
          <a:pattFill prst="pct25">
            <a:fgClr>
              <a:srgbClr val="EAEAEA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4978" name="Rectangle 50" descr="25%"/>
          <p:cNvSpPr>
            <a:spLocks noChangeArrowheads="1"/>
          </p:cNvSpPr>
          <p:nvPr/>
        </p:nvSpPr>
        <p:spPr bwMode="auto">
          <a:xfrm>
            <a:off x="4725988" y="4813300"/>
            <a:ext cx="290512" cy="265113"/>
          </a:xfrm>
          <a:prstGeom prst="rect">
            <a:avLst/>
          </a:prstGeom>
          <a:pattFill prst="pct25">
            <a:fgClr>
              <a:srgbClr val="EAEAEA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4979" name="Rectangle 51"/>
          <p:cNvSpPr>
            <a:spLocks noChangeArrowheads="1"/>
          </p:cNvSpPr>
          <p:nvPr/>
        </p:nvSpPr>
        <p:spPr bwMode="auto">
          <a:xfrm>
            <a:off x="4725988" y="2960688"/>
            <a:ext cx="290512" cy="2651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80" name="Rectangle 52"/>
          <p:cNvSpPr>
            <a:spLocks noChangeArrowheads="1"/>
          </p:cNvSpPr>
          <p:nvPr/>
        </p:nvSpPr>
        <p:spPr bwMode="auto">
          <a:xfrm>
            <a:off x="4725988" y="4019550"/>
            <a:ext cx="290512" cy="26511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81" name="Rectangle 53"/>
          <p:cNvSpPr>
            <a:spLocks noChangeArrowheads="1"/>
          </p:cNvSpPr>
          <p:nvPr/>
        </p:nvSpPr>
        <p:spPr bwMode="auto">
          <a:xfrm>
            <a:off x="4725988" y="3754438"/>
            <a:ext cx="290512" cy="2651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4982" name="Rectangle 54"/>
          <p:cNvSpPr>
            <a:spLocks noChangeArrowheads="1"/>
          </p:cNvSpPr>
          <p:nvPr/>
        </p:nvSpPr>
        <p:spPr bwMode="auto">
          <a:xfrm>
            <a:off x="4725988" y="4548188"/>
            <a:ext cx="290512" cy="2651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4983" name="Line 55"/>
          <p:cNvSpPr>
            <a:spLocks noChangeShapeType="1"/>
          </p:cNvSpPr>
          <p:nvPr/>
        </p:nvSpPr>
        <p:spPr bwMode="auto">
          <a:xfrm>
            <a:off x="4872038" y="5078413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839913" y="3689350"/>
            <a:ext cx="6197600" cy="1520825"/>
            <a:chOff x="1152" y="1872"/>
            <a:chExt cx="4080" cy="1104"/>
          </a:xfrm>
        </p:grpSpPr>
        <p:sp>
          <p:nvSpPr>
            <p:cNvPr id="124985" name="AutoShape 57"/>
            <p:cNvSpPr>
              <a:spLocks noChangeArrowheads="1"/>
            </p:cNvSpPr>
            <p:nvPr/>
          </p:nvSpPr>
          <p:spPr bwMode="auto">
            <a:xfrm rot="-5400000">
              <a:off x="4646" y="2342"/>
              <a:ext cx="1056" cy="116"/>
            </a:xfrm>
            <a:prstGeom prst="roundRect">
              <a:avLst>
                <a:gd name="adj" fmla="val 16667"/>
              </a:avLst>
            </a:prstGeom>
            <a:solidFill>
              <a:srgbClr val="3366CC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86" name="AutoShape 58"/>
            <p:cNvSpPr>
              <a:spLocks noChangeArrowheads="1"/>
            </p:cNvSpPr>
            <p:nvPr/>
          </p:nvSpPr>
          <p:spPr bwMode="auto">
            <a:xfrm rot="-5400000">
              <a:off x="662" y="2362"/>
              <a:ext cx="1104" cy="124"/>
            </a:xfrm>
            <a:prstGeom prst="roundRect">
              <a:avLst>
                <a:gd name="adj" fmla="val 16667"/>
              </a:avLst>
            </a:prstGeom>
            <a:solidFill>
              <a:srgbClr val="3366CC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87" name="AutoShape 59"/>
            <p:cNvSpPr>
              <a:spLocks noChangeArrowheads="1"/>
            </p:cNvSpPr>
            <p:nvPr/>
          </p:nvSpPr>
          <p:spPr bwMode="auto">
            <a:xfrm>
              <a:off x="1180" y="1872"/>
              <a:ext cx="4032" cy="96"/>
            </a:xfrm>
            <a:prstGeom prst="roundRect">
              <a:avLst>
                <a:gd name="adj" fmla="val 16667"/>
              </a:avLst>
            </a:prstGeom>
            <a:solidFill>
              <a:srgbClr val="3366CC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88" name="AutoShape 60"/>
            <p:cNvSpPr>
              <a:spLocks noChangeArrowheads="1"/>
            </p:cNvSpPr>
            <p:nvPr/>
          </p:nvSpPr>
          <p:spPr bwMode="auto">
            <a:xfrm>
              <a:off x="1180" y="2880"/>
              <a:ext cx="4032" cy="96"/>
            </a:xfrm>
            <a:prstGeom prst="roundRect">
              <a:avLst>
                <a:gd name="adj" fmla="val 16667"/>
              </a:avLst>
            </a:prstGeom>
            <a:solidFill>
              <a:srgbClr val="3366CC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4989" name="AutoShape 61"/>
          <p:cNvSpPr>
            <a:spLocks noChangeArrowheads="1"/>
          </p:cNvSpPr>
          <p:nvPr/>
        </p:nvSpPr>
        <p:spPr bwMode="auto">
          <a:xfrm>
            <a:off x="1693863" y="3490913"/>
            <a:ext cx="6489700" cy="198437"/>
          </a:xfrm>
          <a:prstGeom prst="roundRect">
            <a:avLst>
              <a:gd name="adj" fmla="val 16667"/>
            </a:avLst>
          </a:prstGeom>
          <a:solidFill>
            <a:srgbClr val="CC66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90" name="Line 62"/>
          <p:cNvSpPr>
            <a:spLocks noChangeShapeType="1"/>
          </p:cNvSpPr>
          <p:nvPr/>
        </p:nvSpPr>
        <p:spPr bwMode="auto">
          <a:xfrm flipH="1">
            <a:off x="1474788" y="3556000"/>
            <a:ext cx="2190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91" name="AutoShape 63"/>
          <p:cNvSpPr>
            <a:spLocks/>
          </p:cNvSpPr>
          <p:nvPr/>
        </p:nvSpPr>
        <p:spPr bwMode="auto">
          <a:xfrm>
            <a:off x="1474788" y="3754438"/>
            <a:ext cx="292100" cy="1389062"/>
          </a:xfrm>
          <a:prstGeom prst="leftBrace">
            <a:avLst>
              <a:gd name="adj1" fmla="val 396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744D-E4E9-6743-A0B9-9638ECB64DFD}" type="datetime1">
              <a:rPr lang="en-US" smtClean="0"/>
              <a:t>3/30/11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de-DE" sz="3200" b="1"/>
              <a:t>Scheduler Actions and Transaction States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47800" y="1905000"/>
            <a:ext cx="6019800" cy="3810000"/>
            <a:chOff x="912" y="720"/>
            <a:chExt cx="3792" cy="2400"/>
          </a:xfrm>
        </p:grpSpPr>
        <p:sp>
          <p:nvSpPr>
            <p:cNvPr id="125956" name="Oval 4"/>
            <p:cNvSpPr>
              <a:spLocks noChangeArrowheads="1"/>
            </p:cNvSpPr>
            <p:nvPr/>
          </p:nvSpPr>
          <p:spPr bwMode="auto">
            <a:xfrm>
              <a:off x="1440" y="864"/>
              <a:ext cx="3264" cy="13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57" name="Oval 5"/>
            <p:cNvSpPr>
              <a:spLocks noChangeArrowheads="1"/>
            </p:cNvSpPr>
            <p:nvPr/>
          </p:nvSpPr>
          <p:spPr bwMode="auto">
            <a:xfrm>
              <a:off x="1680" y="1392"/>
              <a:ext cx="91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58" name="Text Box 6"/>
            <p:cNvSpPr txBox="1">
              <a:spLocks noChangeArrowheads="1"/>
            </p:cNvSpPr>
            <p:nvPr/>
          </p:nvSpPr>
          <p:spPr bwMode="auto">
            <a:xfrm>
              <a:off x="1776" y="1440"/>
              <a:ext cx="7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running</a:t>
              </a:r>
            </a:p>
          </p:txBody>
        </p:sp>
        <p:sp>
          <p:nvSpPr>
            <p:cNvPr id="125959" name="Oval 7"/>
            <p:cNvSpPr>
              <a:spLocks noChangeArrowheads="1"/>
            </p:cNvSpPr>
            <p:nvPr/>
          </p:nvSpPr>
          <p:spPr bwMode="auto">
            <a:xfrm>
              <a:off x="3504" y="1392"/>
              <a:ext cx="91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60" name="Text Box 8"/>
            <p:cNvSpPr txBox="1">
              <a:spLocks noChangeArrowheads="1"/>
            </p:cNvSpPr>
            <p:nvPr/>
          </p:nvSpPr>
          <p:spPr bwMode="auto">
            <a:xfrm>
              <a:off x="3600" y="1440"/>
              <a:ext cx="7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blocked</a:t>
              </a:r>
            </a:p>
          </p:txBody>
        </p:sp>
        <p:sp>
          <p:nvSpPr>
            <p:cNvPr id="125961" name="Oval 9"/>
            <p:cNvSpPr>
              <a:spLocks noChangeArrowheads="1"/>
            </p:cNvSpPr>
            <p:nvPr/>
          </p:nvSpPr>
          <p:spPr bwMode="auto">
            <a:xfrm>
              <a:off x="1968" y="2688"/>
              <a:ext cx="91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62" name="Text Box 10"/>
            <p:cNvSpPr txBox="1">
              <a:spLocks noChangeArrowheads="1"/>
            </p:cNvSpPr>
            <p:nvPr/>
          </p:nvSpPr>
          <p:spPr bwMode="auto">
            <a:xfrm>
              <a:off x="2064" y="2736"/>
              <a:ext cx="6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aborted</a:t>
              </a:r>
            </a:p>
          </p:txBody>
        </p:sp>
        <p:sp>
          <p:nvSpPr>
            <p:cNvPr id="125963" name="Oval 11"/>
            <p:cNvSpPr>
              <a:spLocks noChangeArrowheads="1"/>
            </p:cNvSpPr>
            <p:nvPr/>
          </p:nvSpPr>
          <p:spPr bwMode="auto">
            <a:xfrm>
              <a:off x="3504" y="2688"/>
              <a:ext cx="1056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64" name="Text Box 12"/>
            <p:cNvSpPr txBox="1">
              <a:spLocks noChangeArrowheads="1"/>
            </p:cNvSpPr>
            <p:nvPr/>
          </p:nvSpPr>
          <p:spPr bwMode="auto">
            <a:xfrm>
              <a:off x="3600" y="2736"/>
              <a:ext cx="9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committed</a:t>
              </a:r>
            </a:p>
          </p:txBody>
        </p:sp>
        <p:sp>
          <p:nvSpPr>
            <p:cNvPr id="125965" name="Text Box 13"/>
            <p:cNvSpPr txBox="1">
              <a:spLocks noChangeArrowheads="1"/>
            </p:cNvSpPr>
            <p:nvPr/>
          </p:nvSpPr>
          <p:spPr bwMode="auto">
            <a:xfrm>
              <a:off x="2784" y="864"/>
              <a:ext cx="5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active</a:t>
              </a:r>
            </a:p>
          </p:txBody>
        </p:sp>
        <p:cxnSp>
          <p:nvCxnSpPr>
            <p:cNvPr id="125966" name="AutoShape 14"/>
            <p:cNvCxnSpPr>
              <a:cxnSpLocks noChangeShapeType="1"/>
              <a:stCxn id="125957" idx="7"/>
              <a:endCxn id="125959" idx="1"/>
            </p:cNvCxnSpPr>
            <p:nvPr/>
          </p:nvCxnSpPr>
          <p:spPr bwMode="auto">
            <a:xfrm rot="5400000" flipV="1">
              <a:off x="3047" y="866"/>
              <a:ext cx="1" cy="1180"/>
            </a:xfrm>
            <a:prstGeom prst="curvedConnector3">
              <a:avLst>
                <a:gd name="adj1" fmla="val -159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5967" name="AutoShape 15"/>
            <p:cNvCxnSpPr>
              <a:cxnSpLocks noChangeShapeType="1"/>
              <a:stCxn id="125959" idx="3"/>
              <a:endCxn id="125957" idx="5"/>
            </p:cNvCxnSpPr>
            <p:nvPr/>
          </p:nvCxnSpPr>
          <p:spPr bwMode="auto">
            <a:xfrm rot="5400000">
              <a:off x="3047" y="1172"/>
              <a:ext cx="1" cy="1180"/>
            </a:xfrm>
            <a:prstGeom prst="curvedConnector3">
              <a:avLst>
                <a:gd name="adj1" fmla="val 207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5968" name="Text Box 16"/>
            <p:cNvSpPr txBox="1">
              <a:spLocks noChangeArrowheads="1"/>
            </p:cNvSpPr>
            <p:nvPr/>
          </p:nvSpPr>
          <p:spPr bwMode="auto">
            <a:xfrm>
              <a:off x="2736" y="1279"/>
              <a:ext cx="4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sz="2000" b="1" i="1"/>
                <a:t>block</a:t>
              </a:r>
            </a:p>
          </p:txBody>
        </p:sp>
        <p:sp>
          <p:nvSpPr>
            <p:cNvPr id="125969" name="Text Box 17"/>
            <p:cNvSpPr txBox="1">
              <a:spLocks noChangeArrowheads="1"/>
            </p:cNvSpPr>
            <p:nvPr/>
          </p:nvSpPr>
          <p:spPr bwMode="auto">
            <a:xfrm>
              <a:off x="2832" y="1728"/>
              <a:ext cx="59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sz="2000" b="1" i="1"/>
                <a:t>resume</a:t>
              </a:r>
            </a:p>
          </p:txBody>
        </p:sp>
        <p:sp>
          <p:nvSpPr>
            <p:cNvPr id="125970" name="Line 18"/>
            <p:cNvSpPr>
              <a:spLocks noChangeShapeType="1"/>
            </p:cNvSpPr>
            <p:nvPr/>
          </p:nvSpPr>
          <p:spPr bwMode="auto">
            <a:xfrm>
              <a:off x="1344" y="960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71" name="Line 19"/>
            <p:cNvSpPr>
              <a:spLocks noChangeShapeType="1"/>
            </p:cNvSpPr>
            <p:nvPr/>
          </p:nvSpPr>
          <p:spPr bwMode="auto">
            <a:xfrm>
              <a:off x="3552" y="2160"/>
              <a:ext cx="43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72" name="Line 20"/>
            <p:cNvSpPr>
              <a:spLocks noChangeShapeType="1"/>
            </p:cNvSpPr>
            <p:nvPr/>
          </p:nvSpPr>
          <p:spPr bwMode="auto">
            <a:xfrm flipH="1">
              <a:off x="2400" y="2160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73" name="Text Box 21"/>
            <p:cNvSpPr txBox="1">
              <a:spLocks noChangeArrowheads="1"/>
            </p:cNvSpPr>
            <p:nvPr/>
          </p:nvSpPr>
          <p:spPr bwMode="auto">
            <a:xfrm>
              <a:off x="3744" y="2208"/>
              <a:ext cx="6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sz="2000" b="1" i="1"/>
                <a:t>commit</a:t>
              </a:r>
            </a:p>
          </p:txBody>
        </p:sp>
        <p:sp>
          <p:nvSpPr>
            <p:cNvPr id="125974" name="Text Box 22"/>
            <p:cNvSpPr txBox="1">
              <a:spLocks noChangeArrowheads="1"/>
            </p:cNvSpPr>
            <p:nvPr/>
          </p:nvSpPr>
          <p:spPr bwMode="auto">
            <a:xfrm>
              <a:off x="1968" y="2256"/>
              <a:ext cx="4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sz="2000" b="1" i="1"/>
                <a:t>reject</a:t>
              </a:r>
            </a:p>
          </p:txBody>
        </p:sp>
        <p:sp>
          <p:nvSpPr>
            <p:cNvPr id="125975" name="Text Box 23"/>
            <p:cNvSpPr txBox="1">
              <a:spLocks noChangeArrowheads="1"/>
            </p:cNvSpPr>
            <p:nvPr/>
          </p:nvSpPr>
          <p:spPr bwMode="auto">
            <a:xfrm>
              <a:off x="912" y="720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sz="2000" b="1" i="1"/>
                <a:t>begin</a:t>
              </a:r>
            </a:p>
          </p:txBody>
        </p:sp>
        <p:sp>
          <p:nvSpPr>
            <p:cNvPr id="125976" name="Text Box 24"/>
            <p:cNvSpPr txBox="1">
              <a:spLocks noChangeArrowheads="1"/>
            </p:cNvSpPr>
            <p:nvPr/>
          </p:nvSpPr>
          <p:spPr bwMode="auto">
            <a:xfrm>
              <a:off x="912" y="2400"/>
              <a:ext cx="54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sz="2000" b="1" i="1"/>
                <a:t>restart</a:t>
              </a:r>
            </a:p>
          </p:txBody>
        </p:sp>
        <p:cxnSp>
          <p:nvCxnSpPr>
            <p:cNvPr id="125977" name="AutoShape 25"/>
            <p:cNvCxnSpPr>
              <a:cxnSpLocks noChangeShapeType="1"/>
              <a:stCxn id="125961" idx="2"/>
              <a:endCxn id="125975" idx="2"/>
            </p:cNvCxnSpPr>
            <p:nvPr/>
          </p:nvCxnSpPr>
          <p:spPr bwMode="auto">
            <a:xfrm rot="10800000">
              <a:off x="1152" y="970"/>
              <a:ext cx="816" cy="193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316788" cy="457200"/>
          </a:xfrm>
        </p:spPr>
        <p:txBody>
          <a:bodyPr>
            <a:normAutofit fontScale="90000"/>
          </a:bodyPr>
          <a:lstStyle/>
          <a:p>
            <a:r>
              <a:rPr lang="de-DE" sz="3200" b="1" dirty="0" err="1" smtClean="0"/>
              <a:t>Scheduler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Classification</a:t>
            </a:r>
            <a:endParaRPr lang="de-DE" sz="3200" b="1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2588" y="914400"/>
            <a:ext cx="8380412" cy="5791200"/>
            <a:chOff x="720" y="480"/>
            <a:chExt cx="5279" cy="3648"/>
          </a:xfrm>
        </p:grpSpPr>
        <p:sp>
          <p:nvSpPr>
            <p:cNvPr id="126980" name="Text Box 4"/>
            <p:cNvSpPr txBox="1">
              <a:spLocks noChangeArrowheads="1"/>
            </p:cNvSpPr>
            <p:nvPr/>
          </p:nvSpPr>
          <p:spPr bwMode="auto">
            <a:xfrm>
              <a:off x="1776" y="480"/>
              <a:ext cx="25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b="1">
                  <a:solidFill>
                    <a:schemeClr val="accent2"/>
                  </a:solidFill>
                </a:rPr>
                <a:t>concurrency control protocols</a:t>
              </a:r>
            </a:p>
          </p:txBody>
        </p:sp>
        <p:sp>
          <p:nvSpPr>
            <p:cNvPr id="126981" name="Text Box 5"/>
            <p:cNvSpPr txBox="1">
              <a:spLocks noChangeArrowheads="1"/>
            </p:cNvSpPr>
            <p:nvPr/>
          </p:nvSpPr>
          <p:spPr bwMode="auto">
            <a:xfrm>
              <a:off x="1248" y="1056"/>
              <a:ext cx="10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b="1">
                  <a:solidFill>
                    <a:schemeClr val="accent2"/>
                  </a:solidFill>
                </a:rPr>
                <a:t>pessimistic</a:t>
              </a:r>
            </a:p>
          </p:txBody>
        </p:sp>
        <p:sp>
          <p:nvSpPr>
            <p:cNvPr id="126982" name="Text Box 6"/>
            <p:cNvSpPr txBox="1">
              <a:spLocks noChangeArrowheads="1"/>
            </p:cNvSpPr>
            <p:nvPr/>
          </p:nvSpPr>
          <p:spPr bwMode="auto">
            <a:xfrm>
              <a:off x="4032" y="1056"/>
              <a:ext cx="9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b="1">
                  <a:solidFill>
                    <a:schemeClr val="accent2"/>
                  </a:solidFill>
                </a:rPr>
                <a:t>optimistic</a:t>
              </a:r>
            </a:p>
          </p:txBody>
        </p:sp>
        <p:sp>
          <p:nvSpPr>
            <p:cNvPr id="126983" name="Text Box 7"/>
            <p:cNvSpPr txBox="1">
              <a:spLocks noChangeArrowheads="1"/>
            </p:cNvSpPr>
            <p:nvPr/>
          </p:nvSpPr>
          <p:spPr bwMode="auto">
            <a:xfrm>
              <a:off x="768" y="1680"/>
              <a:ext cx="10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b="1">
                  <a:solidFill>
                    <a:schemeClr val="accent2"/>
                  </a:solidFill>
                </a:rPr>
                <a:t>non-locking</a:t>
              </a:r>
            </a:p>
          </p:txBody>
        </p:sp>
        <p:sp>
          <p:nvSpPr>
            <p:cNvPr id="126984" name="Text Box 8"/>
            <p:cNvSpPr txBox="1">
              <a:spLocks noChangeArrowheads="1"/>
            </p:cNvSpPr>
            <p:nvPr/>
          </p:nvSpPr>
          <p:spPr bwMode="auto">
            <a:xfrm>
              <a:off x="2544" y="1680"/>
              <a:ext cx="7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b="1">
                  <a:solidFill>
                    <a:schemeClr val="accent2"/>
                  </a:solidFill>
                </a:rPr>
                <a:t>locking</a:t>
              </a:r>
            </a:p>
          </p:txBody>
        </p:sp>
        <p:sp>
          <p:nvSpPr>
            <p:cNvPr id="126985" name="Text Box 9"/>
            <p:cNvSpPr txBox="1">
              <a:spLocks noChangeArrowheads="1"/>
            </p:cNvSpPr>
            <p:nvPr/>
          </p:nvSpPr>
          <p:spPr bwMode="auto">
            <a:xfrm>
              <a:off x="3792" y="1680"/>
              <a:ext cx="6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BOCC</a:t>
              </a:r>
            </a:p>
          </p:txBody>
        </p:sp>
        <p:sp>
          <p:nvSpPr>
            <p:cNvPr id="126986" name="Text Box 10"/>
            <p:cNvSpPr txBox="1">
              <a:spLocks noChangeArrowheads="1"/>
            </p:cNvSpPr>
            <p:nvPr/>
          </p:nvSpPr>
          <p:spPr bwMode="auto">
            <a:xfrm>
              <a:off x="4800" y="1680"/>
              <a:ext cx="6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FOCC</a:t>
              </a:r>
            </a:p>
          </p:txBody>
        </p:sp>
        <p:sp>
          <p:nvSpPr>
            <p:cNvPr id="126987" name="Line 11"/>
            <p:cNvSpPr>
              <a:spLocks noChangeShapeType="1"/>
            </p:cNvSpPr>
            <p:nvPr/>
          </p:nvSpPr>
          <p:spPr bwMode="auto">
            <a:xfrm flipH="1">
              <a:off x="1776" y="768"/>
              <a:ext cx="120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88" name="Line 12"/>
            <p:cNvSpPr>
              <a:spLocks noChangeShapeType="1"/>
            </p:cNvSpPr>
            <p:nvPr/>
          </p:nvSpPr>
          <p:spPr bwMode="auto">
            <a:xfrm>
              <a:off x="2976" y="768"/>
              <a:ext cx="14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89" name="Line 13"/>
            <p:cNvSpPr>
              <a:spLocks noChangeShapeType="1"/>
            </p:cNvSpPr>
            <p:nvPr/>
          </p:nvSpPr>
          <p:spPr bwMode="auto">
            <a:xfrm flipH="1">
              <a:off x="4128" y="1296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90" name="Line 14"/>
            <p:cNvSpPr>
              <a:spLocks noChangeShapeType="1"/>
            </p:cNvSpPr>
            <p:nvPr/>
          </p:nvSpPr>
          <p:spPr bwMode="auto">
            <a:xfrm>
              <a:off x="4512" y="1296"/>
              <a:ext cx="52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91" name="Line 15"/>
            <p:cNvSpPr>
              <a:spLocks noChangeShapeType="1"/>
            </p:cNvSpPr>
            <p:nvPr/>
          </p:nvSpPr>
          <p:spPr bwMode="auto">
            <a:xfrm flipH="1">
              <a:off x="1248" y="1296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92" name="Line 16"/>
            <p:cNvSpPr>
              <a:spLocks noChangeShapeType="1"/>
            </p:cNvSpPr>
            <p:nvPr/>
          </p:nvSpPr>
          <p:spPr bwMode="auto">
            <a:xfrm>
              <a:off x="1680" y="1296"/>
              <a:ext cx="105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93" name="Text Box 17"/>
            <p:cNvSpPr txBox="1">
              <a:spLocks noChangeArrowheads="1"/>
            </p:cNvSpPr>
            <p:nvPr/>
          </p:nvSpPr>
          <p:spPr bwMode="auto">
            <a:xfrm>
              <a:off x="720" y="2400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TO</a:t>
              </a:r>
            </a:p>
          </p:txBody>
        </p:sp>
        <p:sp>
          <p:nvSpPr>
            <p:cNvPr id="126994" name="Text Box 18"/>
            <p:cNvSpPr txBox="1">
              <a:spLocks noChangeArrowheads="1"/>
            </p:cNvSpPr>
            <p:nvPr/>
          </p:nvSpPr>
          <p:spPr bwMode="auto">
            <a:xfrm>
              <a:off x="1392" y="2400"/>
              <a:ext cx="4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SGT</a:t>
              </a:r>
            </a:p>
          </p:txBody>
        </p:sp>
        <p:sp>
          <p:nvSpPr>
            <p:cNvPr id="126995" name="Line 19"/>
            <p:cNvSpPr>
              <a:spLocks noChangeShapeType="1"/>
            </p:cNvSpPr>
            <p:nvPr/>
          </p:nvSpPr>
          <p:spPr bwMode="auto">
            <a:xfrm flipH="1">
              <a:off x="912" y="1920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96" name="Line 20"/>
            <p:cNvSpPr>
              <a:spLocks noChangeShapeType="1"/>
            </p:cNvSpPr>
            <p:nvPr/>
          </p:nvSpPr>
          <p:spPr bwMode="auto">
            <a:xfrm>
              <a:off x="1296" y="1920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97" name="Text Box 21"/>
            <p:cNvSpPr txBox="1">
              <a:spLocks noChangeArrowheads="1"/>
            </p:cNvSpPr>
            <p:nvPr/>
          </p:nvSpPr>
          <p:spPr bwMode="auto">
            <a:xfrm>
              <a:off x="2016" y="2256"/>
              <a:ext cx="9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b="1">
                  <a:solidFill>
                    <a:schemeClr val="accent2"/>
                  </a:solidFill>
                </a:rPr>
                <a:t>two-phase</a:t>
              </a:r>
            </a:p>
          </p:txBody>
        </p:sp>
        <p:sp>
          <p:nvSpPr>
            <p:cNvPr id="126998" name="Text Box 22"/>
            <p:cNvSpPr txBox="1">
              <a:spLocks noChangeArrowheads="1"/>
            </p:cNvSpPr>
            <p:nvPr/>
          </p:nvSpPr>
          <p:spPr bwMode="auto">
            <a:xfrm>
              <a:off x="2976" y="2256"/>
              <a:ext cx="13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b="1">
                  <a:solidFill>
                    <a:schemeClr val="accent2"/>
                  </a:solidFill>
                </a:rPr>
                <a:t>non-two-phase</a:t>
              </a:r>
            </a:p>
          </p:txBody>
        </p:sp>
        <p:sp>
          <p:nvSpPr>
            <p:cNvPr id="126999" name="Text Box 23"/>
            <p:cNvSpPr txBox="1">
              <a:spLocks noChangeArrowheads="1"/>
            </p:cNvSpPr>
            <p:nvPr/>
          </p:nvSpPr>
          <p:spPr bwMode="auto">
            <a:xfrm>
              <a:off x="1680" y="2832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AL</a:t>
              </a:r>
            </a:p>
          </p:txBody>
        </p:sp>
        <p:sp>
          <p:nvSpPr>
            <p:cNvPr id="127000" name="Text Box 24"/>
            <p:cNvSpPr txBox="1">
              <a:spLocks noChangeArrowheads="1"/>
            </p:cNvSpPr>
            <p:nvPr/>
          </p:nvSpPr>
          <p:spPr bwMode="auto">
            <a:xfrm>
              <a:off x="2256" y="2832"/>
              <a:ext cx="5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O2PL</a:t>
              </a:r>
            </a:p>
          </p:txBody>
        </p:sp>
        <p:sp>
          <p:nvSpPr>
            <p:cNvPr id="127001" name="Text Box 25"/>
            <p:cNvSpPr txBox="1">
              <a:spLocks noChangeArrowheads="1"/>
            </p:cNvSpPr>
            <p:nvPr/>
          </p:nvSpPr>
          <p:spPr bwMode="auto">
            <a:xfrm>
              <a:off x="1968" y="3264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2PL</a:t>
              </a:r>
            </a:p>
          </p:txBody>
        </p:sp>
        <p:sp>
          <p:nvSpPr>
            <p:cNvPr id="127002" name="Text Box 26"/>
            <p:cNvSpPr txBox="1">
              <a:spLocks noChangeArrowheads="1"/>
            </p:cNvSpPr>
            <p:nvPr/>
          </p:nvSpPr>
          <p:spPr bwMode="auto">
            <a:xfrm>
              <a:off x="5328" y="1056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b="1">
                  <a:solidFill>
                    <a:schemeClr val="accent2"/>
                  </a:solidFill>
                </a:rPr>
                <a:t>hybrid</a:t>
              </a:r>
            </a:p>
          </p:txBody>
        </p:sp>
        <p:sp>
          <p:nvSpPr>
            <p:cNvPr id="127003" name="Line 27"/>
            <p:cNvSpPr>
              <a:spLocks noChangeShapeType="1"/>
            </p:cNvSpPr>
            <p:nvPr/>
          </p:nvSpPr>
          <p:spPr bwMode="auto">
            <a:xfrm>
              <a:off x="3024" y="768"/>
              <a:ext cx="24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04" name="Text Box 28"/>
            <p:cNvSpPr txBox="1">
              <a:spLocks noChangeArrowheads="1"/>
            </p:cNvSpPr>
            <p:nvPr/>
          </p:nvSpPr>
          <p:spPr bwMode="auto">
            <a:xfrm>
              <a:off x="1392" y="3696"/>
              <a:ext cx="5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C2PL</a:t>
              </a:r>
            </a:p>
          </p:txBody>
        </p:sp>
        <p:sp>
          <p:nvSpPr>
            <p:cNvPr id="127005" name="Text Box 29"/>
            <p:cNvSpPr txBox="1">
              <a:spLocks noChangeArrowheads="1"/>
            </p:cNvSpPr>
            <p:nvPr/>
          </p:nvSpPr>
          <p:spPr bwMode="auto">
            <a:xfrm>
              <a:off x="2304" y="3696"/>
              <a:ext cx="5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S2PL</a:t>
              </a:r>
            </a:p>
          </p:txBody>
        </p:sp>
        <p:sp>
          <p:nvSpPr>
            <p:cNvPr id="127006" name="Text Box 30"/>
            <p:cNvSpPr txBox="1">
              <a:spLocks noChangeArrowheads="1"/>
            </p:cNvSpPr>
            <p:nvPr/>
          </p:nvSpPr>
          <p:spPr bwMode="auto">
            <a:xfrm>
              <a:off x="3168" y="3840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SS2PL</a:t>
              </a:r>
            </a:p>
          </p:txBody>
        </p:sp>
        <p:sp>
          <p:nvSpPr>
            <p:cNvPr id="127007" name="Text Box 31"/>
            <p:cNvSpPr txBox="1">
              <a:spLocks noChangeArrowheads="1"/>
            </p:cNvSpPr>
            <p:nvPr/>
          </p:nvSpPr>
          <p:spPr bwMode="auto">
            <a:xfrm>
              <a:off x="3024" y="2832"/>
              <a:ext cx="5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WTL</a:t>
              </a:r>
            </a:p>
          </p:txBody>
        </p:sp>
        <p:sp>
          <p:nvSpPr>
            <p:cNvPr id="127008" name="Text Box 32"/>
            <p:cNvSpPr txBox="1">
              <a:spLocks noChangeArrowheads="1"/>
            </p:cNvSpPr>
            <p:nvPr/>
          </p:nvSpPr>
          <p:spPr bwMode="auto">
            <a:xfrm>
              <a:off x="3600" y="2832"/>
              <a:ext cx="6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RWTL</a:t>
              </a:r>
            </a:p>
          </p:txBody>
        </p:sp>
        <p:sp>
          <p:nvSpPr>
            <p:cNvPr id="127009" name="Line 33"/>
            <p:cNvSpPr>
              <a:spLocks noChangeShapeType="1"/>
            </p:cNvSpPr>
            <p:nvPr/>
          </p:nvSpPr>
          <p:spPr bwMode="auto">
            <a:xfrm flipH="1">
              <a:off x="2592" y="1920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10" name="Line 34"/>
            <p:cNvSpPr>
              <a:spLocks noChangeShapeType="1"/>
            </p:cNvSpPr>
            <p:nvPr/>
          </p:nvSpPr>
          <p:spPr bwMode="auto">
            <a:xfrm>
              <a:off x="2928" y="1920"/>
              <a:ext cx="81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11" name="Line 35"/>
            <p:cNvSpPr>
              <a:spLocks noChangeShapeType="1"/>
            </p:cNvSpPr>
            <p:nvPr/>
          </p:nvSpPr>
          <p:spPr bwMode="auto">
            <a:xfrm flipH="1">
              <a:off x="1872" y="2496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12" name="Line 36"/>
            <p:cNvSpPr>
              <a:spLocks noChangeShapeType="1"/>
            </p:cNvSpPr>
            <p:nvPr/>
          </p:nvSpPr>
          <p:spPr bwMode="auto">
            <a:xfrm>
              <a:off x="2304" y="2496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13" name="Line 37"/>
            <p:cNvSpPr>
              <a:spLocks noChangeShapeType="1"/>
            </p:cNvSpPr>
            <p:nvPr/>
          </p:nvSpPr>
          <p:spPr bwMode="auto">
            <a:xfrm flipH="1">
              <a:off x="3216" y="2496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14" name="Line 38"/>
            <p:cNvSpPr>
              <a:spLocks noChangeShapeType="1"/>
            </p:cNvSpPr>
            <p:nvPr/>
          </p:nvSpPr>
          <p:spPr bwMode="auto">
            <a:xfrm>
              <a:off x="3648" y="2496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15" name="Line 39"/>
            <p:cNvSpPr>
              <a:spLocks noChangeShapeType="1"/>
            </p:cNvSpPr>
            <p:nvPr/>
          </p:nvSpPr>
          <p:spPr bwMode="auto">
            <a:xfrm>
              <a:off x="1872" y="307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16" name="Line 40"/>
            <p:cNvSpPr>
              <a:spLocks noChangeShapeType="1"/>
            </p:cNvSpPr>
            <p:nvPr/>
          </p:nvSpPr>
          <p:spPr bwMode="auto">
            <a:xfrm flipH="1">
              <a:off x="2208" y="3072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17" name="Line 41"/>
            <p:cNvSpPr>
              <a:spLocks noChangeShapeType="1"/>
            </p:cNvSpPr>
            <p:nvPr/>
          </p:nvSpPr>
          <p:spPr bwMode="auto">
            <a:xfrm flipH="1">
              <a:off x="1728" y="3504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18" name="Line 42"/>
            <p:cNvSpPr>
              <a:spLocks noChangeShapeType="1"/>
            </p:cNvSpPr>
            <p:nvPr/>
          </p:nvSpPr>
          <p:spPr bwMode="auto">
            <a:xfrm>
              <a:off x="2208" y="3504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19" name="Line 43"/>
            <p:cNvSpPr>
              <a:spLocks noChangeShapeType="1"/>
            </p:cNvSpPr>
            <p:nvPr/>
          </p:nvSpPr>
          <p:spPr bwMode="auto">
            <a:xfrm>
              <a:off x="2784" y="3840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64D4-4B7E-044E-9BDC-B7DBF9487AFD}" type="datetime1">
              <a:rPr lang="en-US" smtClean="0"/>
              <a:t>3/30/11</a:t>
            </a:fld>
            <a:endParaRPr lang="en-US"/>
          </a:p>
        </p:txBody>
      </p:sp>
      <p:sp>
        <p:nvSpPr>
          <p:cNvPr id="48" name="Footer Placeholder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 Protocol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each step the scheduler </a:t>
            </a:r>
            <a:r>
              <a:rPr lang="en-US" b="1" dirty="0" smtClean="0"/>
              <a:t>requests a lock</a:t>
            </a:r>
            <a:r>
              <a:rPr lang="en-US" dirty="0" smtClean="0"/>
              <a:t> on behalf of the step‘s transaction.</a:t>
            </a:r>
          </a:p>
          <a:p>
            <a:r>
              <a:rPr lang="en-US" dirty="0" smtClean="0"/>
              <a:t>Each lock is requested in a specific </a:t>
            </a:r>
            <a:r>
              <a:rPr lang="en-US" b="1" dirty="0" smtClean="0"/>
              <a:t>mode (read or write).</a:t>
            </a:r>
          </a:p>
          <a:p>
            <a:r>
              <a:rPr lang="en-US" dirty="0" smtClean="0"/>
              <a:t>If the data item is not yet locked in an </a:t>
            </a:r>
            <a:r>
              <a:rPr lang="en-US" b="1" dirty="0" smtClean="0"/>
              <a:t>incompatible mode</a:t>
            </a:r>
            <a:r>
              <a:rPr lang="en-US" dirty="0" smtClean="0"/>
              <a:t> the lock is granted;</a:t>
            </a:r>
          </a:p>
          <a:p>
            <a:r>
              <a:rPr lang="en-US" dirty="0" smtClean="0"/>
              <a:t>Otherwise there is a </a:t>
            </a:r>
            <a:r>
              <a:rPr lang="en-US" b="1" dirty="0" smtClean="0"/>
              <a:t>lock conflict</a:t>
            </a:r>
            <a:r>
              <a:rPr lang="en-US" dirty="0" smtClean="0"/>
              <a:t> and the transaction becomes </a:t>
            </a:r>
            <a:r>
              <a:rPr lang="en-US" b="1" dirty="0" smtClean="0"/>
              <a:t>blocked </a:t>
            </a:r>
            <a:r>
              <a:rPr lang="en-US" dirty="0" smtClean="0"/>
              <a:t>(suffers a </a:t>
            </a:r>
            <a:r>
              <a:rPr lang="en-US" b="1" dirty="0" smtClean="0"/>
              <a:t>lock wait</a:t>
            </a:r>
            <a:r>
              <a:rPr lang="en-US" dirty="0" smtClean="0"/>
              <a:t>) until the current lock holder </a:t>
            </a:r>
            <a:r>
              <a:rPr lang="en-US" b="1" dirty="0" smtClean="0"/>
              <a:t>releases the lock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CD0F-7FF4-4B4F-95BC-86BC369AA6EA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Compatibility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2788921"/>
          <a:ext cx="7556499" cy="2712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8833"/>
                <a:gridCol w="2518833"/>
                <a:gridCol w="2518833"/>
              </a:tblGrid>
              <a:tr h="82296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Lock</a:t>
                      </a:r>
                    </a:p>
                    <a:p>
                      <a:r>
                        <a:rPr lang="en-US" sz="3200" dirty="0" smtClean="0"/>
                        <a:t>Holder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smtClean="0"/>
                        <a:t>Read Lock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Write</a:t>
                      </a:r>
                      <a:r>
                        <a:rPr lang="en-US" sz="2800" baseline="0" dirty="0" smtClean="0"/>
                        <a:t> Lock</a:t>
                      </a:r>
                      <a:endParaRPr lang="en-US" sz="28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Read Lock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Write Lock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68579" y="2057400"/>
            <a:ext cx="372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Lock Requestor</a:t>
            </a:r>
            <a:endParaRPr lang="en-US" sz="36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612F-B63C-EC4F-B721-9FCEA53833BB}" type="datetime1">
              <a:rPr lang="en-US" smtClean="0"/>
              <a:t>3/30/11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 Rules</a:t>
            </a:r>
            <a:endParaRPr lang="en-US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381001" y="1828800"/>
            <a:ext cx="8229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LR1</a:t>
            </a:r>
            <a:r>
              <a:rPr lang="en-US" sz="2800" dirty="0"/>
              <a:t>: Each data operation </a:t>
            </a:r>
            <a:r>
              <a:rPr lang="en-US" sz="2800" dirty="0" err="1"/>
              <a:t>o</a:t>
            </a:r>
            <a:r>
              <a:rPr lang="en-US" sz="2800" baseline="-25000" dirty="0" err="1"/>
              <a:t>i</a:t>
            </a:r>
            <a:r>
              <a:rPr lang="en-US" sz="2800" dirty="0" err="1"/>
              <a:t>(x</a:t>
            </a:r>
            <a:r>
              <a:rPr lang="en-US" sz="2800" dirty="0"/>
              <a:t>) must be preceded by </a:t>
            </a:r>
            <a:r>
              <a:rPr lang="en-US" sz="2800" dirty="0" err="1"/>
              <a:t>ol</a:t>
            </a:r>
            <a:r>
              <a:rPr lang="en-US" sz="2800" baseline="-25000" dirty="0" err="1"/>
              <a:t>i</a:t>
            </a:r>
            <a:r>
              <a:rPr lang="en-US" sz="2800" dirty="0" err="1"/>
              <a:t>(x</a:t>
            </a:r>
            <a:r>
              <a:rPr lang="en-US" sz="2800" dirty="0"/>
              <a:t>) and followed by </a:t>
            </a:r>
            <a:r>
              <a:rPr lang="en-US" sz="2800" dirty="0" err="1"/>
              <a:t>ou</a:t>
            </a:r>
            <a:r>
              <a:rPr lang="en-US" sz="2800" baseline="-25000" dirty="0" err="1"/>
              <a:t>i</a:t>
            </a:r>
            <a:r>
              <a:rPr lang="en-US" sz="2800" dirty="0" err="1"/>
              <a:t>(x</a:t>
            </a:r>
            <a:r>
              <a:rPr lang="en-US" sz="2800" dirty="0"/>
              <a:t>)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b="1" dirty="0"/>
              <a:t>LR2</a:t>
            </a:r>
            <a:r>
              <a:rPr lang="en-US" sz="2800" dirty="0"/>
              <a:t>: For each </a:t>
            </a:r>
            <a:r>
              <a:rPr lang="en-US" sz="2800" dirty="0" err="1"/>
              <a:t>x</a:t>
            </a:r>
            <a:r>
              <a:rPr lang="en-US" sz="2800" dirty="0"/>
              <a:t> and</a:t>
            </a:r>
            <a:r>
              <a:rPr lang="en-US" sz="2800" dirty="0" smtClean="0"/>
              <a:t> </a:t>
            </a:r>
            <a:r>
              <a:rPr lang="en-US" sz="2800" dirty="0"/>
              <a:t>T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there is at most one </a:t>
            </a:r>
            <a:r>
              <a:rPr lang="en-US" sz="2800" dirty="0" err="1"/>
              <a:t>ol</a:t>
            </a:r>
            <a:r>
              <a:rPr lang="en-US" sz="2800" baseline="-25000" dirty="0" err="1"/>
              <a:t>i</a:t>
            </a:r>
            <a:r>
              <a:rPr lang="en-US" sz="2800" dirty="0" err="1"/>
              <a:t>(x</a:t>
            </a:r>
            <a:r>
              <a:rPr lang="en-US" sz="2800" dirty="0"/>
              <a:t>) and at most one </a:t>
            </a:r>
            <a:r>
              <a:rPr lang="en-US" sz="2800" dirty="0" err="1"/>
              <a:t>ou</a:t>
            </a:r>
            <a:r>
              <a:rPr lang="en-US" sz="2800" baseline="-25000" dirty="0" err="1"/>
              <a:t>i</a:t>
            </a:r>
            <a:r>
              <a:rPr lang="en-US" sz="2800" dirty="0" err="1"/>
              <a:t>(x</a:t>
            </a:r>
            <a:r>
              <a:rPr lang="en-US" sz="2800" dirty="0"/>
              <a:t>)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b="1" dirty="0"/>
              <a:t>LR3</a:t>
            </a:r>
            <a:r>
              <a:rPr lang="en-US" sz="2800" dirty="0"/>
              <a:t>: No </a:t>
            </a:r>
            <a:r>
              <a:rPr lang="en-US" sz="2800" dirty="0" err="1"/>
              <a:t>ol</a:t>
            </a:r>
            <a:r>
              <a:rPr lang="en-US" sz="2800" baseline="-25000" dirty="0" err="1"/>
              <a:t>i</a:t>
            </a:r>
            <a:r>
              <a:rPr lang="en-US" sz="2800" dirty="0" err="1"/>
              <a:t>(x</a:t>
            </a:r>
            <a:r>
              <a:rPr lang="en-US" sz="2800" dirty="0"/>
              <a:t>) or </a:t>
            </a:r>
            <a:r>
              <a:rPr lang="en-US" sz="2800" dirty="0" err="1"/>
              <a:t>ou</a:t>
            </a:r>
            <a:r>
              <a:rPr lang="en-US" sz="2800" baseline="-25000" dirty="0" err="1"/>
              <a:t>i</a:t>
            </a:r>
            <a:r>
              <a:rPr lang="en-US" sz="2800" dirty="0" err="1"/>
              <a:t>(x</a:t>
            </a:r>
            <a:r>
              <a:rPr lang="en-US" sz="2800" dirty="0"/>
              <a:t>) is redundant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b="1" dirty="0"/>
              <a:t>LR4</a:t>
            </a:r>
            <a:r>
              <a:rPr lang="en-US" sz="2800" dirty="0"/>
              <a:t>: If </a:t>
            </a:r>
            <a:r>
              <a:rPr lang="en-US" sz="2800" dirty="0" err="1"/>
              <a:t>x</a:t>
            </a:r>
            <a:r>
              <a:rPr lang="en-US" sz="2800" dirty="0"/>
              <a:t> is locked by both</a:t>
            </a:r>
            <a:r>
              <a:rPr lang="en-US" sz="2800" dirty="0" smtClean="0"/>
              <a:t> </a:t>
            </a:r>
            <a:r>
              <a:rPr lang="en-US" sz="2800" dirty="0"/>
              <a:t>T</a:t>
            </a:r>
            <a:r>
              <a:rPr lang="en-US" sz="2800" baseline="-25000" dirty="0" smtClean="0"/>
              <a:t>i </a:t>
            </a:r>
            <a:r>
              <a:rPr lang="en-US" sz="2800" dirty="0"/>
              <a:t>and</a:t>
            </a:r>
            <a:r>
              <a:rPr lang="en-US" sz="2800" dirty="0" smtClean="0"/>
              <a:t>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j</a:t>
            </a:r>
            <a:r>
              <a:rPr lang="en-US" sz="2800" dirty="0"/>
              <a:t>, then these locks are compatible.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0C6-A8AF-BB4A-9A62-6DC95D2D537A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Locking alone is not enough: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[x]w</a:t>
            </a:r>
            <a:r>
              <a:rPr lang="en-US" baseline="-25000" dirty="0" smtClean="0"/>
              <a:t>2</a:t>
            </a:r>
            <a:r>
              <a:rPr lang="en-US" dirty="0" smtClean="0"/>
              <a:t>[x]w</a:t>
            </a:r>
            <a:r>
              <a:rPr lang="en-US" baseline="-25000" dirty="0" smtClean="0"/>
              <a:t>2</a:t>
            </a:r>
            <a:r>
              <a:rPr lang="en-US" dirty="0" smtClean="0"/>
              <a:t>[y]r</a:t>
            </a:r>
            <a:r>
              <a:rPr lang="en-US" baseline="-25000" dirty="0" smtClean="0"/>
              <a:t>1</a:t>
            </a:r>
            <a:r>
              <a:rPr lang="en-US" dirty="0" smtClean="0"/>
              <a:t>[y]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rl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[x]r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[x]ru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[x]wl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[x,y]w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[x]w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[y]wu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[x,y]rl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[y]r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[y]ru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[y]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9AA3-3902-024B-A002-0EDD3F8C707B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Transaction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Transactions were originally developed in the context of DBMS as a paradigm to deal with:</a:t>
            </a:r>
          </a:p>
          <a:p>
            <a:pPr lvl="1"/>
            <a:r>
              <a:rPr lang="en-US" dirty="0" smtClean="0"/>
              <a:t>Concurrent access to shared data</a:t>
            </a:r>
          </a:p>
          <a:p>
            <a:pPr lvl="1"/>
            <a:r>
              <a:rPr lang="en-US" dirty="0" smtClean="0"/>
              <a:t>Failures of different kinds/types.</a:t>
            </a:r>
          </a:p>
          <a:p>
            <a:r>
              <a:rPr lang="en-US" dirty="0" smtClean="0"/>
              <a:t>Typical and canonical application scenarios in the context of banking application: Debit/Credit operations, and fund Transfers.</a:t>
            </a:r>
          </a:p>
          <a:p>
            <a:r>
              <a:rPr lang="en-US" dirty="0" smtClean="0"/>
              <a:t>The key problem solved in an elegant manner:</a:t>
            </a:r>
          </a:p>
          <a:p>
            <a:pPr lvl="1"/>
            <a:r>
              <a:rPr lang="en-US" dirty="0" smtClean="0"/>
              <a:t>Subtle and difficult issue of keeping data consistent in the presence of concurrency and failures</a:t>
            </a:r>
          </a:p>
          <a:p>
            <a:pPr>
              <a:buNone/>
            </a:pPr>
            <a:r>
              <a:rPr lang="en-US" dirty="0" smtClean="0"/>
              <a:t>    while ensuring performance, reliability, and availability.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DBF0-8B6C-8E43-B271-49FF8BA69223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Phase Locking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2PL protocol: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On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dirty="0" err="1" smtClean="0"/>
              <a:t>[x</a:t>
            </a:r>
            <a:r>
              <a:rPr lang="en-US" dirty="0" smtClean="0"/>
              <a:t>], if </a:t>
            </a:r>
            <a:r>
              <a:rPr lang="en-US" dirty="0" err="1" smtClean="0"/>
              <a:t>pl</a:t>
            </a:r>
            <a:r>
              <a:rPr lang="en-US" baseline="-25000" dirty="0" err="1" smtClean="0"/>
              <a:t>i</a:t>
            </a:r>
            <a:r>
              <a:rPr lang="en-US" dirty="0" err="1" smtClean="0"/>
              <a:t>[x</a:t>
            </a:r>
            <a:r>
              <a:rPr lang="en-US" dirty="0" smtClean="0"/>
              <a:t>] conflicts delay it otherwise set </a:t>
            </a:r>
            <a:r>
              <a:rPr lang="en-US" dirty="0" err="1" smtClean="0"/>
              <a:t>pl</a:t>
            </a:r>
            <a:r>
              <a:rPr lang="en-US" baseline="-25000" dirty="0" err="1" smtClean="0"/>
              <a:t>i</a:t>
            </a:r>
            <a:r>
              <a:rPr lang="en-US" dirty="0" err="1" smtClean="0"/>
              <a:t>[x</a:t>
            </a:r>
            <a:r>
              <a:rPr lang="en-US" dirty="0" smtClean="0"/>
              <a:t>].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Once the scheduler has set </a:t>
            </a:r>
            <a:r>
              <a:rPr lang="en-US" dirty="0" err="1" smtClean="0"/>
              <a:t>pl</a:t>
            </a:r>
            <a:r>
              <a:rPr lang="en-US" baseline="-25000" dirty="0" err="1" smtClean="0"/>
              <a:t>i</a:t>
            </a:r>
            <a:r>
              <a:rPr lang="en-US" dirty="0" err="1" smtClean="0"/>
              <a:t>[x</a:t>
            </a:r>
            <a:r>
              <a:rPr lang="en-US" dirty="0" smtClean="0"/>
              <a:t>] it may not release it until the DM has acknowledged processing of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dirty="0" err="1" smtClean="0"/>
              <a:t>[x</a:t>
            </a:r>
            <a:r>
              <a:rPr lang="en-US" dirty="0" smtClean="0"/>
              <a:t>].</a:t>
            </a:r>
          </a:p>
          <a:p>
            <a:pPr marL="971550" lvl="1" indent="-514350">
              <a:buAutoNum type="arabicPeriod"/>
            </a:pPr>
            <a:r>
              <a:rPr lang="en-US" b="1" dirty="0" smtClean="0">
                <a:solidFill>
                  <a:schemeClr val="accent1"/>
                </a:solidFill>
              </a:rPr>
              <a:t>Once the scheduler has released a lock for a transaction, it may not subsequently obtain any more locks for that transaction (on any data item).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328B-71A6-D843-8CF0-906D73B3669D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 Properties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 I. If </a:t>
            </a:r>
            <a:r>
              <a:rPr lang="en-US" dirty="0" err="1" smtClean="0"/>
              <a:t>pi[x</a:t>
            </a:r>
            <a:r>
              <a:rPr lang="en-US" dirty="0" smtClean="0"/>
              <a:t>] in H (which is 2PL) then </a:t>
            </a:r>
            <a:r>
              <a:rPr lang="en-US" dirty="0" err="1" smtClean="0"/>
              <a:t>pli[x</a:t>
            </a:r>
            <a:r>
              <a:rPr lang="en-US" dirty="0" smtClean="0"/>
              <a:t>] &lt; </a:t>
            </a:r>
            <a:r>
              <a:rPr lang="en-US" dirty="0" err="1" smtClean="0"/>
              <a:t>pi[x</a:t>
            </a:r>
            <a:r>
              <a:rPr lang="en-US" dirty="0" smtClean="0"/>
              <a:t>] &lt; </a:t>
            </a:r>
            <a:r>
              <a:rPr lang="en-US" dirty="0" err="1" smtClean="0"/>
              <a:t>pui[x</a:t>
            </a:r>
            <a:r>
              <a:rPr lang="en-US" dirty="0" smtClean="0"/>
              <a:t>].</a:t>
            </a:r>
          </a:p>
          <a:p>
            <a:endParaRPr lang="en-US" dirty="0" smtClean="0"/>
          </a:p>
          <a:p>
            <a:r>
              <a:rPr lang="en-US" dirty="0" smtClean="0"/>
              <a:t>Prop II. If  conflicting </a:t>
            </a:r>
            <a:r>
              <a:rPr lang="en-US" dirty="0" err="1" smtClean="0"/>
              <a:t>pi[x</a:t>
            </a:r>
            <a:r>
              <a:rPr lang="en-US" dirty="0" smtClean="0"/>
              <a:t>] and </a:t>
            </a:r>
            <a:r>
              <a:rPr lang="en-US" dirty="0" err="1" smtClean="0"/>
              <a:t>qj[x</a:t>
            </a:r>
            <a:r>
              <a:rPr lang="en-US" dirty="0" smtClean="0"/>
              <a:t>] in H then either </a:t>
            </a:r>
            <a:r>
              <a:rPr lang="en-US" dirty="0" err="1" smtClean="0"/>
              <a:t>pui[x</a:t>
            </a:r>
            <a:r>
              <a:rPr lang="en-US" dirty="0" smtClean="0"/>
              <a:t>] &lt; </a:t>
            </a:r>
            <a:r>
              <a:rPr lang="en-US" dirty="0" err="1" smtClean="0"/>
              <a:t>qlj[x</a:t>
            </a:r>
            <a:r>
              <a:rPr lang="en-US" dirty="0" smtClean="0"/>
              <a:t>] or </a:t>
            </a:r>
            <a:r>
              <a:rPr lang="en-US" dirty="0" err="1" smtClean="0"/>
              <a:t>quj[x</a:t>
            </a:r>
            <a:r>
              <a:rPr lang="en-US" dirty="0" smtClean="0"/>
              <a:t>] &lt; </a:t>
            </a:r>
            <a:r>
              <a:rPr lang="en-US" dirty="0" err="1" smtClean="0"/>
              <a:t>pli[x</a:t>
            </a:r>
            <a:r>
              <a:rPr lang="en-US" dirty="0" smtClean="0"/>
              <a:t>].</a:t>
            </a:r>
          </a:p>
          <a:p>
            <a:endParaRPr lang="en-US" dirty="0" smtClean="0"/>
          </a:p>
          <a:p>
            <a:r>
              <a:rPr lang="en-US" dirty="0" smtClean="0"/>
              <a:t>Prop III. If conflicting </a:t>
            </a:r>
            <a:r>
              <a:rPr lang="en-US" dirty="0" err="1" smtClean="0"/>
              <a:t>pi[x</a:t>
            </a:r>
            <a:r>
              <a:rPr lang="en-US" dirty="0" smtClean="0"/>
              <a:t>] &lt; </a:t>
            </a:r>
            <a:r>
              <a:rPr lang="en-US" dirty="0" err="1" smtClean="0"/>
              <a:t>qi[y</a:t>
            </a:r>
            <a:r>
              <a:rPr lang="en-US" dirty="0" smtClean="0"/>
              <a:t>] in H then </a:t>
            </a:r>
            <a:r>
              <a:rPr lang="en-US" dirty="0" err="1" smtClean="0"/>
              <a:t>pui[x</a:t>
            </a:r>
            <a:r>
              <a:rPr lang="en-US" dirty="0" smtClean="0"/>
              <a:t>] &lt; </a:t>
            </a:r>
            <a:r>
              <a:rPr lang="en-US" dirty="0" err="1" smtClean="0"/>
              <a:t>qli[y</a:t>
            </a:r>
            <a:r>
              <a:rPr lang="en-US" dirty="0" smtClean="0"/>
              <a:t>].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4425-0C6C-5D49-AFA8-B14AF837237A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 History is CSR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Lemma 1. If Ti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Tj</a:t>
            </a:r>
            <a:r>
              <a:rPr lang="en-US" dirty="0" smtClean="0">
                <a:sym typeface="Wingdings"/>
              </a:rPr>
              <a:t> in SG(H) then for some </a:t>
            </a:r>
            <a:r>
              <a:rPr lang="en-US" dirty="0" err="1" smtClean="0">
                <a:sym typeface="Wingdings"/>
              </a:rPr>
              <a:t>x</a:t>
            </a:r>
            <a:r>
              <a:rPr lang="en-US" dirty="0" smtClean="0">
                <a:sym typeface="Wingdings"/>
              </a:rPr>
              <a:t> and some conflicting operations </a:t>
            </a:r>
            <a:r>
              <a:rPr lang="en-US" dirty="0" err="1" smtClean="0">
                <a:sym typeface="Wingdings"/>
              </a:rPr>
              <a:t>pi[x</a:t>
            </a:r>
            <a:r>
              <a:rPr lang="en-US" dirty="0" smtClean="0">
                <a:sym typeface="Wingdings"/>
              </a:rPr>
              <a:t>] and </a:t>
            </a:r>
            <a:r>
              <a:rPr lang="en-US" dirty="0" err="1" smtClean="0">
                <a:sym typeface="Wingdings"/>
              </a:rPr>
              <a:t>qj[x</a:t>
            </a:r>
            <a:r>
              <a:rPr lang="en-US" dirty="0" smtClean="0">
                <a:sym typeface="Wingdings"/>
              </a:rPr>
              <a:t>] in H, </a:t>
            </a:r>
            <a:r>
              <a:rPr lang="en-US" dirty="0" err="1" smtClean="0">
                <a:sym typeface="Wingdings"/>
              </a:rPr>
              <a:t>pui[x</a:t>
            </a:r>
            <a:r>
              <a:rPr lang="en-US" dirty="0" smtClean="0">
                <a:sym typeface="Wingdings"/>
              </a:rPr>
              <a:t>] &lt;  </a:t>
            </a:r>
            <a:r>
              <a:rPr lang="en-US" dirty="0" err="1" smtClean="0">
                <a:sym typeface="Wingdings"/>
              </a:rPr>
              <a:t>qlj[x</a:t>
            </a:r>
            <a:r>
              <a:rPr lang="en-US" dirty="0" smtClean="0">
                <a:sym typeface="Wingdings"/>
              </a:rPr>
              <a:t>].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Lemma 2. If T1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T2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…</a:t>
            </a:r>
            <a:r>
              <a:rPr lang="en-US" dirty="0" err="1" smtClean="0">
                <a:sym typeface="Wingdings"/>
              </a:rPr>
              <a:t>Tn</a:t>
            </a:r>
            <a:r>
              <a:rPr lang="en-US" dirty="0" smtClean="0">
                <a:sym typeface="Wingdings"/>
              </a:rPr>
              <a:t> be a path in SG(H), then there exist items </a:t>
            </a:r>
            <a:r>
              <a:rPr lang="en-US" dirty="0" err="1" smtClean="0">
                <a:sym typeface="Wingdings"/>
              </a:rPr>
              <a:t>x</a:t>
            </a:r>
            <a:r>
              <a:rPr lang="en-US" dirty="0" smtClean="0">
                <a:sym typeface="Wingdings"/>
              </a:rPr>
              <a:t> and </a:t>
            </a:r>
            <a:r>
              <a:rPr lang="en-US" dirty="0" err="1" smtClean="0">
                <a:sym typeface="Wingdings"/>
              </a:rPr>
              <a:t>y</a:t>
            </a:r>
            <a:r>
              <a:rPr lang="en-US" dirty="0" smtClean="0">
                <a:sym typeface="Wingdings"/>
              </a:rPr>
              <a:t> such that p1[x] and </a:t>
            </a:r>
            <a:r>
              <a:rPr lang="en-US" dirty="0" err="1" smtClean="0">
                <a:sym typeface="Wingdings"/>
              </a:rPr>
              <a:t>qn[y</a:t>
            </a:r>
            <a:r>
              <a:rPr lang="en-US" dirty="0" smtClean="0">
                <a:sym typeface="Wingdings"/>
              </a:rPr>
              <a:t>] in H such that pu1[x] &lt; </a:t>
            </a:r>
            <a:r>
              <a:rPr lang="en-US" dirty="0" err="1" smtClean="0">
                <a:sym typeface="Wingdings"/>
              </a:rPr>
              <a:t>qln[y</a:t>
            </a:r>
            <a:r>
              <a:rPr lang="en-US" dirty="0" smtClean="0">
                <a:sym typeface="Wingdings"/>
              </a:rPr>
              <a:t>].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8CB6-B80E-E142-AE28-ABD69717C8CA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of 2PL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SG(H) has a cycle: T1</a:t>
            </a:r>
            <a:r>
              <a:rPr lang="en-US" dirty="0" smtClean="0">
                <a:sym typeface="Wingdings"/>
              </a:rPr>
              <a:t>T2 …TnT1.</a:t>
            </a: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Establish contradiction by using Lemma 2.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9615-67A4-E647-B1F8-5BC02C38D8C4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Deadlock Detection</a:t>
            </a:r>
            <a:endParaRPr lang="de-DE"/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228600" y="1258669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 err="1"/>
              <a:t>Deadlocks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caused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cyclic</a:t>
            </a:r>
            <a:r>
              <a:rPr lang="de-DE" dirty="0"/>
              <a:t> lock </a:t>
            </a:r>
            <a:r>
              <a:rPr lang="de-DE" dirty="0" err="1" smtClean="0"/>
              <a:t>waits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/>
              <a:t>e.g</a:t>
            </a:r>
            <a:r>
              <a:rPr lang="de-DE" dirty="0"/>
              <a:t>., in </a:t>
            </a:r>
            <a:r>
              <a:rPr lang="de-DE" dirty="0" err="1"/>
              <a:t>conjunction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lock </a:t>
            </a:r>
            <a:r>
              <a:rPr lang="de-DE" dirty="0" err="1"/>
              <a:t>conversions</a:t>
            </a:r>
            <a:r>
              <a:rPr lang="de-DE" dirty="0"/>
              <a:t>).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147887"/>
            <a:ext cx="6629400" cy="1357313"/>
            <a:chOff x="144" y="1104"/>
            <a:chExt cx="4176" cy="85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20" y="1536"/>
              <a:ext cx="2400" cy="423"/>
              <a:chOff x="1920" y="1536"/>
              <a:chExt cx="2400" cy="423"/>
            </a:xfrm>
          </p:grpSpPr>
          <p:sp>
            <p:nvSpPr>
              <p:cNvPr id="132102" name="Line 6"/>
              <p:cNvSpPr>
                <a:spLocks noChangeShapeType="1"/>
              </p:cNvSpPr>
              <p:nvPr/>
            </p:nvSpPr>
            <p:spPr bwMode="auto">
              <a:xfrm>
                <a:off x="2256" y="182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03" name="Line 7"/>
              <p:cNvSpPr>
                <a:spLocks noChangeShapeType="1"/>
              </p:cNvSpPr>
              <p:nvPr/>
            </p:nvSpPr>
            <p:spPr bwMode="auto">
              <a:xfrm>
                <a:off x="2256" y="172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04" name="Text Box 8"/>
              <p:cNvSpPr txBox="1">
                <a:spLocks noChangeArrowheads="1"/>
              </p:cNvSpPr>
              <p:nvPr/>
            </p:nvSpPr>
            <p:spPr bwMode="auto">
              <a:xfrm>
                <a:off x="1920" y="1728"/>
                <a:ext cx="2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accent2"/>
                    </a:solidFill>
                  </a:rPr>
                  <a:t>t</a:t>
                </a:r>
                <a:r>
                  <a:rPr lang="en-US" sz="2000" baseline="-25000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132105" name="Line 9"/>
              <p:cNvSpPr>
                <a:spLocks noChangeShapeType="1"/>
              </p:cNvSpPr>
              <p:nvPr/>
            </p:nvSpPr>
            <p:spPr bwMode="auto">
              <a:xfrm flipH="1">
                <a:off x="2496" y="17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06" name="Line 10"/>
              <p:cNvSpPr>
                <a:spLocks noChangeShapeType="1"/>
              </p:cNvSpPr>
              <p:nvPr/>
            </p:nvSpPr>
            <p:spPr bwMode="auto">
              <a:xfrm flipH="1">
                <a:off x="2976" y="17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07" name="Text Box 11"/>
              <p:cNvSpPr txBox="1">
                <a:spLocks noChangeArrowheads="1"/>
              </p:cNvSpPr>
              <p:nvPr/>
            </p:nvSpPr>
            <p:spPr bwMode="auto">
              <a:xfrm>
                <a:off x="2304" y="1536"/>
                <a:ext cx="4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accent2"/>
                    </a:solidFill>
                  </a:rPr>
                  <a:t>w</a:t>
                </a:r>
                <a:r>
                  <a:rPr lang="en-US" sz="1800" baseline="-25000">
                    <a:solidFill>
                      <a:schemeClr val="accent2"/>
                    </a:solidFill>
                  </a:rPr>
                  <a:t>2</a:t>
                </a:r>
                <a:r>
                  <a:rPr lang="en-US" sz="1800">
                    <a:solidFill>
                      <a:schemeClr val="accent2"/>
                    </a:solidFill>
                  </a:rPr>
                  <a:t>(y)</a:t>
                </a:r>
              </a:p>
            </p:txBody>
          </p:sp>
          <p:sp>
            <p:nvSpPr>
              <p:cNvPr id="132108" name="Text Box 12"/>
              <p:cNvSpPr txBox="1">
                <a:spLocks noChangeArrowheads="1"/>
              </p:cNvSpPr>
              <p:nvPr/>
            </p:nvSpPr>
            <p:spPr bwMode="auto">
              <a:xfrm>
                <a:off x="2784" y="1536"/>
                <a:ext cx="4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accent2"/>
                    </a:solidFill>
                  </a:rPr>
                  <a:t>w</a:t>
                </a:r>
                <a:r>
                  <a:rPr lang="en-US" sz="1800" baseline="-25000">
                    <a:solidFill>
                      <a:schemeClr val="accent2"/>
                    </a:solidFill>
                  </a:rPr>
                  <a:t>2</a:t>
                </a:r>
                <a:r>
                  <a:rPr lang="en-US" sz="1800">
                    <a:solidFill>
                      <a:schemeClr val="accent2"/>
                    </a:solidFill>
                  </a:rPr>
                  <a:t>(x)</a:t>
                </a:r>
              </a:p>
            </p:txBody>
          </p:sp>
          <p:sp>
            <p:nvSpPr>
              <p:cNvPr id="132109" name="Line 13"/>
              <p:cNvSpPr>
                <a:spLocks noChangeShapeType="1"/>
              </p:cNvSpPr>
              <p:nvPr/>
            </p:nvSpPr>
            <p:spPr bwMode="auto">
              <a:xfrm>
                <a:off x="2976" y="1824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200" y="1152"/>
              <a:ext cx="3120" cy="423"/>
              <a:chOff x="1200" y="1152"/>
              <a:chExt cx="3120" cy="423"/>
            </a:xfrm>
          </p:grpSpPr>
          <p:sp>
            <p:nvSpPr>
              <p:cNvPr id="132111" name="Line 15"/>
              <p:cNvSpPr>
                <a:spLocks noChangeShapeType="1"/>
              </p:cNvSpPr>
              <p:nvPr/>
            </p:nvSpPr>
            <p:spPr bwMode="auto">
              <a:xfrm>
                <a:off x="1584" y="1440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12" name="Line 16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13" name="Text Box 17"/>
              <p:cNvSpPr txBox="1">
                <a:spLocks noChangeArrowheads="1"/>
              </p:cNvSpPr>
              <p:nvPr/>
            </p:nvSpPr>
            <p:spPr bwMode="auto">
              <a:xfrm>
                <a:off x="1200" y="1344"/>
                <a:ext cx="3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rgbClr val="FF0000"/>
                    </a:solidFill>
                  </a:rPr>
                  <a:t>t</a:t>
                </a:r>
                <a:r>
                  <a:rPr lang="en-US" sz="2000" baseline="-2500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32114" name="Line 18"/>
              <p:cNvSpPr>
                <a:spLocks noChangeShapeType="1"/>
              </p:cNvSpPr>
              <p:nvPr/>
            </p:nvSpPr>
            <p:spPr bwMode="auto">
              <a:xfrm flipH="1">
                <a:off x="1776" y="13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15" name="Line 19"/>
              <p:cNvSpPr>
                <a:spLocks noChangeShapeType="1"/>
              </p:cNvSpPr>
              <p:nvPr/>
            </p:nvSpPr>
            <p:spPr bwMode="auto">
              <a:xfrm flipH="1">
                <a:off x="3264" y="13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16" name="Text Box 20"/>
              <p:cNvSpPr txBox="1">
                <a:spLocks noChangeArrowheads="1"/>
              </p:cNvSpPr>
              <p:nvPr/>
            </p:nvSpPr>
            <p:spPr bwMode="auto">
              <a:xfrm>
                <a:off x="1584" y="1152"/>
                <a:ext cx="3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rgbClr val="FF0000"/>
                    </a:solidFill>
                  </a:rPr>
                  <a:t>r</a:t>
                </a:r>
                <a:r>
                  <a:rPr lang="en-US" sz="1800" baseline="-25000">
                    <a:solidFill>
                      <a:srgbClr val="FF0000"/>
                    </a:solidFill>
                  </a:rPr>
                  <a:t>1</a:t>
                </a:r>
                <a:r>
                  <a:rPr lang="en-US" sz="1800">
                    <a:solidFill>
                      <a:srgbClr val="FF0000"/>
                    </a:solidFill>
                  </a:rPr>
                  <a:t>(x)</a:t>
                </a:r>
              </a:p>
            </p:txBody>
          </p:sp>
          <p:sp>
            <p:nvSpPr>
              <p:cNvPr id="132117" name="Text Box 21"/>
              <p:cNvSpPr txBox="1">
                <a:spLocks noChangeArrowheads="1"/>
              </p:cNvSpPr>
              <p:nvPr/>
            </p:nvSpPr>
            <p:spPr bwMode="auto">
              <a:xfrm>
                <a:off x="3072" y="1152"/>
                <a:ext cx="4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rgbClr val="FF0000"/>
                    </a:solidFill>
                  </a:rPr>
                  <a:t>w</a:t>
                </a:r>
                <a:r>
                  <a:rPr lang="en-US" sz="1800" baseline="-25000">
                    <a:solidFill>
                      <a:srgbClr val="FF0000"/>
                    </a:solidFill>
                  </a:rPr>
                  <a:t>1</a:t>
                </a:r>
                <a:r>
                  <a:rPr lang="en-US" sz="1800">
                    <a:solidFill>
                      <a:srgbClr val="FF0000"/>
                    </a:solidFill>
                  </a:rPr>
                  <a:t>(y)</a:t>
                </a:r>
              </a:p>
            </p:txBody>
          </p:sp>
          <p:sp>
            <p:nvSpPr>
              <p:cNvPr id="132118" name="Line 22"/>
              <p:cNvSpPr>
                <a:spLocks noChangeShapeType="1"/>
              </p:cNvSpPr>
              <p:nvPr/>
            </p:nvSpPr>
            <p:spPr bwMode="auto">
              <a:xfrm>
                <a:off x="3264" y="1440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2119" name="Text Box 23"/>
            <p:cNvSpPr txBox="1">
              <a:spLocks noChangeArrowheads="1"/>
            </p:cNvSpPr>
            <p:nvPr/>
          </p:nvSpPr>
          <p:spPr bwMode="auto">
            <a:xfrm>
              <a:off x="144" y="1104"/>
              <a:ext cx="9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b="1" dirty="0" err="1"/>
                <a:t>Example</a:t>
              </a:r>
              <a:r>
                <a:rPr lang="de-DE" b="1" dirty="0"/>
                <a:t>:</a:t>
              </a:r>
            </a:p>
          </p:txBody>
        </p:sp>
      </p:grpSp>
      <p:sp>
        <p:nvSpPr>
          <p:cNvPr id="132120" name="Text Box 24"/>
          <p:cNvSpPr txBox="1">
            <a:spLocks noChangeArrowheads="1"/>
          </p:cNvSpPr>
          <p:nvPr/>
        </p:nvSpPr>
        <p:spPr bwMode="auto">
          <a:xfrm>
            <a:off x="304800" y="3657600"/>
            <a:ext cx="8555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95300" indent="-495300"/>
            <a:r>
              <a:rPr lang="de-DE" b="1" dirty="0" err="1">
                <a:solidFill>
                  <a:schemeClr val="accent2"/>
                </a:solidFill>
              </a:rPr>
              <a:t>Deadlock</a:t>
            </a:r>
            <a:r>
              <a:rPr lang="de-DE" b="1" dirty="0">
                <a:solidFill>
                  <a:schemeClr val="accent2"/>
                </a:solidFill>
              </a:rPr>
              <a:t> </a:t>
            </a:r>
            <a:r>
              <a:rPr lang="de-DE" b="1" dirty="0" err="1">
                <a:solidFill>
                  <a:schemeClr val="accent2"/>
                </a:solidFill>
              </a:rPr>
              <a:t>detection</a:t>
            </a:r>
            <a:r>
              <a:rPr lang="de-DE" b="1" dirty="0">
                <a:solidFill>
                  <a:schemeClr val="accent2"/>
                </a:solidFill>
              </a:rPr>
              <a:t>:</a:t>
            </a:r>
          </a:p>
          <a:p>
            <a:pPr marL="495300" indent="-495300">
              <a:buFontTx/>
              <a:buAutoNum type="romanLcParenBoth"/>
            </a:pPr>
            <a:r>
              <a:rPr lang="de-DE" dirty="0" err="1"/>
              <a:t>Maintain</a:t>
            </a:r>
            <a:r>
              <a:rPr lang="de-DE" dirty="0"/>
              <a:t> </a:t>
            </a:r>
            <a:r>
              <a:rPr lang="de-DE" dirty="0" err="1"/>
              <a:t>dynamic</a:t>
            </a:r>
            <a:r>
              <a:rPr lang="de-DE" dirty="0"/>
              <a:t> </a:t>
            </a:r>
            <a:r>
              <a:rPr lang="de-DE" b="1" dirty="0" err="1">
                <a:solidFill>
                  <a:srgbClr val="FF0000"/>
                </a:solidFill>
              </a:rPr>
              <a:t>waits-for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graph</a:t>
            </a:r>
            <a:r>
              <a:rPr lang="de-DE" b="1" dirty="0">
                <a:solidFill>
                  <a:srgbClr val="FF0000"/>
                </a:solidFill>
              </a:rPr>
              <a:t> (WFG)</a:t>
            </a:r>
            <a:r>
              <a:rPr lang="de-DE" dirty="0"/>
              <a:t> </a:t>
            </a:r>
            <a:r>
              <a:rPr lang="de-DE" dirty="0" err="1"/>
              <a:t>with</a:t>
            </a:r>
            <a:endParaRPr lang="de-DE" dirty="0"/>
          </a:p>
          <a:p>
            <a:pPr marL="495300" indent="-495300"/>
            <a:r>
              <a:rPr lang="de-DE" dirty="0"/>
              <a:t>	</a:t>
            </a:r>
            <a:r>
              <a:rPr lang="de-DE" dirty="0" err="1"/>
              <a:t>active</a:t>
            </a:r>
            <a:r>
              <a:rPr lang="de-DE" dirty="0"/>
              <a:t> </a:t>
            </a:r>
            <a:r>
              <a:rPr lang="de-DE" dirty="0" err="1"/>
              <a:t>transactions</a:t>
            </a:r>
            <a:r>
              <a:rPr lang="de-DE" dirty="0"/>
              <a:t> as </a:t>
            </a:r>
            <a:r>
              <a:rPr lang="de-DE" dirty="0" err="1"/>
              <a:t>nodes</a:t>
            </a:r>
            <a:r>
              <a:rPr lang="de-DE" dirty="0"/>
              <a:t> and</a:t>
            </a:r>
          </a:p>
          <a:p>
            <a:pPr marL="495300" indent="-495300"/>
            <a:r>
              <a:rPr lang="de-DE" dirty="0"/>
              <a:t>	an </a:t>
            </a:r>
            <a:r>
              <a:rPr lang="de-DE" dirty="0" err="1"/>
              <a:t>edge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</a:t>
            </a:r>
            <a:r>
              <a:rPr lang="de-DE" baseline="-25000" dirty="0" err="1"/>
              <a:t>i</a:t>
            </a:r>
            <a:r>
              <a:rPr lang="de-DE" dirty="0"/>
              <a:t> to </a:t>
            </a:r>
            <a:r>
              <a:rPr lang="de-DE" dirty="0" err="1"/>
              <a:t>t</a:t>
            </a:r>
            <a:r>
              <a:rPr lang="de-DE" baseline="-25000" dirty="0" err="1"/>
              <a:t>j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</a:t>
            </a:r>
            <a:r>
              <a:rPr lang="de-DE" baseline="-25000" dirty="0" err="1"/>
              <a:t>j</a:t>
            </a:r>
            <a:r>
              <a:rPr lang="de-DE" baseline="-25000" dirty="0"/>
              <a:t> </a:t>
            </a:r>
            <a:r>
              <a:rPr lang="de-DE" dirty="0" err="1"/>
              <a:t>waits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lock </a:t>
            </a:r>
            <a:r>
              <a:rPr lang="de-DE" dirty="0" err="1"/>
              <a:t>held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</a:t>
            </a:r>
            <a:r>
              <a:rPr lang="de-DE" baseline="-25000" dirty="0" err="1"/>
              <a:t>i</a:t>
            </a:r>
            <a:r>
              <a:rPr lang="de-DE" dirty="0"/>
              <a:t>.</a:t>
            </a:r>
          </a:p>
          <a:p>
            <a:pPr marL="495300" indent="-495300"/>
            <a:r>
              <a:rPr lang="de-DE" dirty="0"/>
              <a:t>(ii)	Test WFG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cycles</a:t>
            </a:r>
            <a:endParaRPr lang="de-DE" dirty="0"/>
          </a:p>
          <a:p>
            <a:pPr marL="952500" lvl="1" indent="-495300">
              <a:buFontTx/>
              <a:buChar char="•"/>
            </a:pPr>
            <a:r>
              <a:rPr lang="de-DE" dirty="0" err="1"/>
              <a:t>continuously</a:t>
            </a:r>
            <a:r>
              <a:rPr lang="de-DE" dirty="0"/>
              <a:t> (</a:t>
            </a:r>
            <a:r>
              <a:rPr lang="de-DE" dirty="0" err="1"/>
              <a:t>i.e</a:t>
            </a:r>
            <a:r>
              <a:rPr lang="de-DE" dirty="0"/>
              <a:t>., </a:t>
            </a:r>
            <a:r>
              <a:rPr lang="de-DE" dirty="0" err="1"/>
              <a:t>upon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lock </a:t>
            </a:r>
            <a:r>
              <a:rPr lang="de-DE" dirty="0" err="1"/>
              <a:t>wait</a:t>
            </a:r>
            <a:r>
              <a:rPr lang="de-DE" dirty="0"/>
              <a:t>) </a:t>
            </a:r>
            <a:r>
              <a:rPr lang="de-DE" dirty="0" err="1"/>
              <a:t>or</a:t>
            </a:r>
            <a:endParaRPr lang="de-DE" dirty="0"/>
          </a:p>
          <a:p>
            <a:pPr marL="952500" lvl="1" indent="-495300">
              <a:buFontTx/>
              <a:buChar char="•"/>
            </a:pPr>
            <a:r>
              <a:rPr lang="de-DE" dirty="0" err="1"/>
              <a:t>periodically</a:t>
            </a:r>
            <a:r>
              <a:rPr lang="de-DE" dirty="0"/>
              <a:t>.</a:t>
            </a:r>
          </a:p>
          <a:p>
            <a:pPr marL="495300" indent="-495300"/>
            <a:endParaRPr lang="de-DE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8831-365E-BA48-9D27-567E04F31917}" type="datetime1">
              <a:rPr lang="en-US" smtClean="0"/>
              <a:t>3/30/11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Control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Timestamp Ordering</a:t>
            </a:r>
          </a:p>
          <a:p>
            <a:r>
              <a:rPr lang="en-US" dirty="0" smtClean="0"/>
              <a:t>Optimistic Concurrency Control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35A4-CEE8-0E47-8066-F78B575FAB07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Pragmatic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2PL imposes significant constraints:</a:t>
            </a:r>
          </a:p>
          <a:p>
            <a:pPr lvl="1"/>
            <a:r>
              <a:rPr lang="en-US" dirty="0" smtClean="0"/>
              <a:t>Very high synchronization overhead</a:t>
            </a:r>
          </a:p>
          <a:p>
            <a:pPr lvl="1"/>
            <a:r>
              <a:rPr lang="en-US" dirty="0" smtClean="0"/>
              <a:t>Not enough concurrency</a:t>
            </a:r>
          </a:p>
          <a:p>
            <a:pPr lvl="1"/>
            <a:r>
              <a:rPr lang="en-US" dirty="0" smtClean="0"/>
              <a:t>Read-only transactions blocked </a:t>
            </a:r>
          </a:p>
          <a:p>
            <a:r>
              <a:rPr lang="en-US" dirty="0" smtClean="0"/>
              <a:t>Multi-version Databases:</a:t>
            </a:r>
          </a:p>
          <a:p>
            <a:pPr lvl="1"/>
            <a:r>
              <a:rPr lang="en-US" dirty="0" smtClean="0"/>
              <a:t>Read-only transaction incur no synchronization</a:t>
            </a:r>
          </a:p>
          <a:p>
            <a:pPr lvl="1"/>
            <a:r>
              <a:rPr lang="en-US" dirty="0" smtClean="0"/>
              <a:t>Some flexibility in scheduling write operations</a:t>
            </a:r>
          </a:p>
          <a:p>
            <a:r>
              <a:rPr lang="en-US" dirty="0" smtClean="0"/>
              <a:t>In practice:</a:t>
            </a:r>
          </a:p>
          <a:p>
            <a:pPr lvl="1"/>
            <a:r>
              <a:rPr lang="en-US" dirty="0" smtClean="0"/>
              <a:t>2-version 2PL in most commercial systems</a:t>
            </a:r>
          </a:p>
          <a:p>
            <a:pPr lvl="1"/>
            <a:r>
              <a:rPr lang="en-US" dirty="0" smtClean="0"/>
              <a:t>Correctness: </a:t>
            </a:r>
            <a:r>
              <a:rPr lang="en-US" b="1" dirty="0" smtClean="0">
                <a:solidFill>
                  <a:schemeClr val="accent1"/>
                </a:solidFill>
              </a:rPr>
              <a:t>SNAPSHOT ISOLATION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5DA1-F0B6-1B47-AD33-0CD87E717AB1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Persistence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Divy</a:t>
            </a:r>
            <a:r>
              <a:rPr lang="en-US" dirty="0" smtClean="0"/>
              <a:t> Agrawal</a:t>
            </a:r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University of California at Santa Barbara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1752600"/>
            <a:ext cx="23302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Failure </a:t>
            </a:r>
          </a:p>
          <a:p>
            <a:r>
              <a:rPr lang="en-US" sz="3600" b="1" dirty="0" smtClean="0">
                <a:solidFill>
                  <a:srgbClr val="FFFFFF"/>
                </a:solidFill>
              </a:rPr>
              <a:t>Recovery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4294967295"/>
          </p:nvPr>
        </p:nvSpPr>
        <p:spPr>
          <a:xfrm>
            <a:off x="4800600" y="6425640"/>
            <a:ext cx="1232647" cy="365125"/>
          </a:xfrm>
        </p:spPr>
        <p:txBody>
          <a:bodyPr/>
          <a:lstStyle/>
          <a:p>
            <a:fld id="{6E49D77E-BB77-7E4A-AD25-7E75EDEE81E9}" type="datetime1">
              <a:rPr lang="en-US" smtClean="0"/>
              <a:t>3/30/11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6311153" y="6425640"/>
            <a:ext cx="2617694" cy="365125"/>
          </a:xfrm>
        </p:spPr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transactions fail:</a:t>
            </a:r>
          </a:p>
          <a:p>
            <a:pPr lvl="1"/>
            <a:r>
              <a:rPr lang="en-US" dirty="0" smtClean="0"/>
              <a:t>They can cause side-effects on other transactions</a:t>
            </a:r>
          </a:p>
          <a:p>
            <a:pPr lvl="1"/>
            <a:r>
              <a:rPr lang="en-US" dirty="0" smtClean="0"/>
              <a:t>This is true when the failed transaction wrote something that was read or written by other transactions.</a:t>
            </a:r>
          </a:p>
          <a:p>
            <a:r>
              <a:rPr lang="en-US" dirty="0" smtClean="0"/>
              <a:t>Complication:</a:t>
            </a:r>
          </a:p>
          <a:p>
            <a:pPr lvl="1"/>
            <a:r>
              <a:rPr lang="en-US" dirty="0" smtClean="0"/>
              <a:t>If the affected transactions are still active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abort such transactions.</a:t>
            </a:r>
          </a:p>
          <a:p>
            <a:pPr lvl="1"/>
            <a:r>
              <a:rPr lang="en-US" dirty="0" smtClean="0">
                <a:sym typeface="Wingdings"/>
              </a:rPr>
              <a:t>The problem arises if such transactions have already committed.</a:t>
            </a:r>
          </a:p>
          <a:p>
            <a:r>
              <a:rPr lang="en-US" dirty="0" smtClean="0">
                <a:sym typeface="Wingdings"/>
              </a:rPr>
              <a:t>Resolution:</a:t>
            </a:r>
          </a:p>
          <a:p>
            <a:pPr lvl="1"/>
            <a:r>
              <a:rPr lang="en-US" dirty="0" smtClean="0">
                <a:sym typeface="Wingdings"/>
              </a:rPr>
              <a:t>Do not allow transactions to read uncommitted writes</a:t>
            </a:r>
          </a:p>
          <a:p>
            <a:pPr lvl="1"/>
            <a:r>
              <a:rPr lang="en-US" dirty="0" smtClean="0">
                <a:sym typeface="Wingdings"/>
              </a:rPr>
              <a:t>Easily implemented in 2PL: </a:t>
            </a:r>
            <a:r>
              <a:rPr lang="en-US" b="1" dirty="0" smtClean="0">
                <a:solidFill>
                  <a:schemeClr val="accent1"/>
                </a:solidFill>
                <a:sym typeface="Wingdings"/>
              </a:rPr>
              <a:t>strict 2PL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4BC4-C16C-4D47-9A02-1C7E968FB116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 of Crash Recovery</a:t>
            </a:r>
            <a:endParaRPr lang="en-US"/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7368987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Failure-resilience:</a:t>
            </a:r>
          </a:p>
          <a:p>
            <a:pPr>
              <a:buFontTx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redo</a:t>
            </a:r>
            <a:r>
              <a:rPr lang="en-US" sz="2400" dirty="0"/>
              <a:t> recovery for committed transactions</a:t>
            </a:r>
          </a:p>
          <a:p>
            <a:pPr>
              <a:buFontTx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undo</a:t>
            </a:r>
            <a:r>
              <a:rPr lang="en-US" sz="2400" dirty="0"/>
              <a:t> recovery for uncommitted </a:t>
            </a:r>
            <a:r>
              <a:rPr lang="en-US" sz="2400" dirty="0" smtClean="0"/>
              <a:t>transaction</a:t>
            </a:r>
            <a:endParaRPr lang="en-US" sz="2400" dirty="0"/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533400" y="274320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Failure model:</a:t>
            </a:r>
          </a:p>
          <a:p>
            <a:pPr>
              <a:buFontTx/>
              <a:buChar char="•"/>
            </a:pPr>
            <a:r>
              <a:rPr lang="en-US" sz="2400" dirty="0"/>
              <a:t> soft (no damage to secondary storage)</a:t>
            </a:r>
          </a:p>
          <a:p>
            <a:pPr>
              <a:buFontTx/>
              <a:buChar char="•"/>
            </a:pPr>
            <a:r>
              <a:rPr lang="en-US" sz="2400" dirty="0"/>
              <a:t> fail-stop (no unbounded failure propagation</a:t>
            </a:r>
            <a:r>
              <a:rPr lang="en-US" sz="2400" dirty="0" smtClean="0"/>
              <a:t>) captures </a:t>
            </a:r>
            <a:r>
              <a:rPr lang="en-US" sz="2400" dirty="0"/>
              <a:t>most (server) software </a:t>
            </a:r>
            <a:r>
              <a:rPr lang="en-US" sz="2400" dirty="0" smtClean="0"/>
              <a:t>failures</a:t>
            </a:r>
            <a:endParaRPr lang="en-US" sz="2400" dirty="0"/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304799" y="4602540"/>
            <a:ext cx="862404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Requirements:</a:t>
            </a:r>
          </a:p>
          <a:p>
            <a:pPr>
              <a:buFontTx/>
              <a:buChar char="•"/>
            </a:pPr>
            <a:r>
              <a:rPr lang="en-US" sz="2400" dirty="0"/>
              <a:t> fast restart for high availability (= MTTF / (MTTF + MTTR) )</a:t>
            </a:r>
          </a:p>
          <a:p>
            <a:pPr>
              <a:buFontTx/>
              <a:buChar char="•"/>
            </a:pPr>
            <a:r>
              <a:rPr lang="en-US" sz="2400" dirty="0"/>
              <a:t> low overhead during normal operation</a:t>
            </a:r>
          </a:p>
          <a:p>
            <a:pPr>
              <a:buFontTx/>
              <a:buChar char="•"/>
            </a:pPr>
            <a:r>
              <a:rPr lang="en-US" sz="2400" dirty="0"/>
              <a:t> simplicity, testability, very high confidence in correctness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E659-4142-FF47-903D-31227BAF7B44}" type="datetime1">
              <a:rPr lang="en-US" smtClean="0"/>
              <a:t>3/30/11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 autoUpdateAnimBg="0"/>
      <p:bldP spid="1607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OLTP Example: Debit/Credit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A938-EFD4-5645-9091-B808A712AE24}" type="datetime1">
              <a:rPr lang="en-US" smtClean="0"/>
              <a:t>3/30/11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33400" y="1371600"/>
            <a:ext cx="7467600" cy="5105400"/>
            <a:chOff x="381000" y="1143000"/>
            <a:chExt cx="7467600" cy="5105400"/>
          </a:xfrm>
        </p:grpSpPr>
        <p:sp>
          <p:nvSpPr>
            <p:cNvPr id="21570" name="Text Box 66"/>
            <p:cNvSpPr txBox="1">
              <a:spLocks noChangeArrowheads="1"/>
            </p:cNvSpPr>
            <p:nvPr/>
          </p:nvSpPr>
          <p:spPr bwMode="auto">
            <a:xfrm>
              <a:off x="457200" y="1370885"/>
              <a:ext cx="7391400" cy="4524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void main ( ) {</a:t>
              </a:r>
            </a:p>
            <a:p>
              <a:r>
                <a:rPr lang="en-US" dirty="0"/>
                <a:t>   </a:t>
              </a:r>
              <a:r>
                <a:rPr lang="en-US" b="1" dirty="0">
                  <a:solidFill>
                    <a:srgbClr val="000090"/>
                  </a:solidFill>
                </a:rPr>
                <a:t>EXEC SQL BEGIN DECLARE SECTION</a:t>
              </a:r>
            </a:p>
            <a:p>
              <a:r>
                <a:rPr lang="en-US" dirty="0"/>
                <a:t>      </a:t>
              </a:r>
              <a:r>
                <a:rPr lang="en-US" dirty="0" err="1"/>
                <a:t>int</a:t>
              </a:r>
              <a:r>
                <a:rPr lang="en-US" dirty="0" smtClean="0"/>
                <a:t> BAL, AID, </a:t>
              </a:r>
              <a:r>
                <a:rPr lang="en-US" dirty="0"/>
                <a:t>amount;</a:t>
              </a:r>
            </a:p>
            <a:p>
              <a:r>
                <a:rPr lang="en-US" dirty="0"/>
                <a:t>   </a:t>
              </a:r>
              <a:r>
                <a:rPr lang="en-US" b="1" dirty="0">
                  <a:solidFill>
                    <a:srgbClr val="000090"/>
                  </a:solidFill>
                </a:rPr>
                <a:t>EXEC SQL END DECLARE SECTION;</a:t>
              </a:r>
              <a:r>
                <a:rPr lang="en-US" b="1" dirty="0" smtClean="0">
                  <a:solidFill>
                    <a:srgbClr val="000090"/>
                  </a:solidFill>
                </a:rPr>
                <a:t> </a:t>
              </a:r>
            </a:p>
            <a:p>
              <a:endParaRPr lang="en-US" dirty="0" smtClean="0"/>
            </a:p>
            <a:p>
              <a:r>
                <a:rPr lang="en-US" dirty="0"/>
                <a:t>   </a:t>
              </a:r>
              <a:r>
                <a:rPr lang="en-US" dirty="0" err="1"/>
                <a:t>scanf</a:t>
              </a:r>
              <a:r>
                <a:rPr lang="en-US" dirty="0"/>
                <a:t> (</a:t>
              </a:r>
              <a:r>
                <a:rPr lang="en-US" dirty="0">
                  <a:ea typeface="Times New Roman" pitchFamily="-106" charset="0"/>
                  <a:cs typeface="Times New Roman" pitchFamily="-106" charset="0"/>
                </a:rPr>
                <a:t>“</a:t>
              </a:r>
              <a:r>
                <a:rPr lang="en-US" dirty="0"/>
                <a:t>%</a:t>
              </a:r>
              <a:r>
                <a:rPr lang="en-US" dirty="0" err="1"/>
                <a:t>d</a:t>
              </a:r>
              <a:r>
                <a:rPr lang="en-US" dirty="0"/>
                <a:t> %</a:t>
              </a:r>
              <a:r>
                <a:rPr lang="en-US" dirty="0" err="1"/>
                <a:t>d</a:t>
              </a:r>
              <a:r>
                <a:rPr lang="en-US" dirty="0">
                  <a:ea typeface="Times New Roman" pitchFamily="-106" charset="0"/>
                  <a:cs typeface="Times New Roman" pitchFamily="-106" charset="0"/>
                </a:rPr>
                <a:t>”</a:t>
              </a:r>
              <a:r>
                <a:rPr lang="en-US" dirty="0"/>
                <a:t>, </a:t>
              </a:r>
              <a:r>
                <a:rPr lang="en-US" dirty="0" smtClean="0"/>
                <a:t>&amp;AID, </a:t>
              </a:r>
              <a:r>
                <a:rPr lang="en-US" dirty="0"/>
                <a:t>&amp;amount)</a:t>
              </a:r>
              <a:r>
                <a:rPr lang="en-US" dirty="0" smtClean="0"/>
                <a:t>;  </a:t>
              </a:r>
              <a:r>
                <a:rPr lang="en-US" dirty="0" smtClean="0"/>
                <a:t>// </a:t>
              </a:r>
              <a:r>
                <a:rPr lang="en-US" dirty="0" smtClean="0"/>
                <a:t>USER INPUT</a:t>
              </a:r>
              <a:r>
                <a:rPr lang="en-US" dirty="0" smtClean="0"/>
                <a:t>  </a:t>
              </a:r>
              <a:endParaRPr lang="en-US" dirty="0" smtClean="0"/>
            </a:p>
            <a:p>
              <a:endParaRPr lang="en-US" dirty="0" smtClean="0"/>
            </a:p>
            <a:p>
              <a:r>
                <a:rPr lang="en-US" dirty="0" smtClean="0"/>
                <a:t>   </a:t>
              </a:r>
              <a:r>
                <a:rPr lang="en-US" b="1" dirty="0">
                  <a:solidFill>
                    <a:srgbClr val="000090"/>
                  </a:solidFill>
                </a:rPr>
                <a:t>EXEC SQL Select Balance into </a:t>
              </a:r>
              <a:r>
                <a:rPr lang="en-US" b="1" dirty="0" smtClean="0">
                  <a:solidFill>
                    <a:srgbClr val="000090"/>
                  </a:solidFill>
                </a:rPr>
                <a:t>:BAL </a:t>
              </a:r>
              <a:r>
                <a:rPr lang="en-US" b="1" dirty="0">
                  <a:solidFill>
                    <a:srgbClr val="000090"/>
                  </a:solidFill>
                </a:rPr>
                <a:t>From Account</a:t>
              </a:r>
            </a:p>
            <a:p>
              <a:r>
                <a:rPr lang="en-US" b="1" dirty="0">
                  <a:solidFill>
                    <a:srgbClr val="000090"/>
                  </a:solidFill>
                </a:rPr>
                <a:t>  </a:t>
              </a:r>
              <a:r>
                <a:rPr lang="en-US" b="1" dirty="0" smtClean="0">
                  <a:solidFill>
                    <a:srgbClr val="000090"/>
                  </a:solidFill>
                </a:rPr>
                <a:t> Where </a:t>
              </a:r>
              <a:r>
                <a:rPr lang="en-US" b="1" dirty="0" err="1">
                  <a:solidFill>
                    <a:srgbClr val="000090"/>
                  </a:solidFill>
                </a:rPr>
                <a:t>Account_Id</a:t>
              </a:r>
              <a:r>
                <a:rPr lang="en-US" b="1" dirty="0">
                  <a:solidFill>
                    <a:srgbClr val="000090"/>
                  </a:solidFill>
                </a:rPr>
                <a:t> = </a:t>
              </a:r>
              <a:r>
                <a:rPr lang="en-US" b="1" dirty="0" smtClean="0">
                  <a:solidFill>
                    <a:srgbClr val="000090"/>
                  </a:solidFill>
                </a:rPr>
                <a:t>:AID; </a:t>
              </a:r>
              <a:r>
                <a:rPr lang="en-US" b="1" dirty="0" smtClean="0">
                  <a:solidFill>
                    <a:srgbClr val="000090"/>
                  </a:solidFill>
                </a:rPr>
                <a:t> </a:t>
              </a:r>
              <a:r>
                <a:rPr lang="en-US" b="1" dirty="0" smtClean="0">
                  <a:solidFill>
                    <a:srgbClr val="000090"/>
                  </a:solidFill>
                </a:rPr>
                <a:t>//</a:t>
              </a:r>
              <a:r>
                <a:rPr lang="en-US" b="1" dirty="0" smtClean="0">
                  <a:solidFill>
                    <a:srgbClr val="000090"/>
                  </a:solidFill>
                </a:rPr>
                <a:t> </a:t>
              </a:r>
              <a:r>
                <a:rPr lang="en-US" b="1" dirty="0" smtClean="0">
                  <a:solidFill>
                    <a:srgbClr val="000090"/>
                  </a:solidFill>
                </a:rPr>
                <a:t>READ FROM DB</a:t>
              </a:r>
              <a:r>
                <a:rPr lang="en-US" b="1" dirty="0" smtClean="0">
                  <a:solidFill>
                    <a:srgbClr val="000090"/>
                  </a:solidFill>
                </a:rPr>
                <a:t> </a:t>
              </a:r>
            </a:p>
            <a:p>
              <a:endParaRPr lang="en-US" dirty="0" smtClean="0"/>
            </a:p>
            <a:p>
              <a:r>
                <a:rPr lang="en-US" dirty="0" smtClean="0"/>
                <a:t>   BAL </a:t>
              </a:r>
              <a:r>
                <a:rPr lang="en-US" dirty="0"/>
                <a:t>=</a:t>
              </a:r>
              <a:r>
                <a:rPr lang="en-US" dirty="0" smtClean="0"/>
                <a:t> BAL </a:t>
              </a:r>
              <a:r>
                <a:rPr lang="en-US" dirty="0"/>
                <a:t>+ amount</a:t>
              </a:r>
              <a:r>
                <a:rPr lang="en-US" dirty="0" smtClean="0"/>
                <a:t>;</a:t>
              </a:r>
              <a:r>
                <a:rPr lang="en-US" dirty="0" smtClean="0"/>
                <a:t> </a:t>
              </a:r>
              <a:r>
                <a:rPr lang="en-US" dirty="0" smtClean="0"/>
                <a:t>//</a:t>
              </a:r>
              <a:r>
                <a:rPr lang="en-US" dirty="0" smtClean="0"/>
                <a:t> </a:t>
              </a:r>
              <a:r>
                <a:rPr lang="en-US" dirty="0" smtClean="0"/>
                <a:t>update BALANCE</a:t>
              </a:r>
              <a:r>
                <a:rPr lang="en-US" dirty="0" smtClean="0"/>
                <a:t> </a:t>
              </a:r>
            </a:p>
            <a:p>
              <a:endParaRPr lang="en-US" b="1" dirty="0" smtClean="0">
                <a:solidFill>
                  <a:srgbClr val="000090"/>
                </a:solidFill>
              </a:endParaRPr>
            </a:p>
            <a:p>
              <a:r>
                <a:rPr lang="en-US" b="1" dirty="0" smtClean="0">
                  <a:solidFill>
                    <a:srgbClr val="000090"/>
                  </a:solidFill>
                </a:rPr>
                <a:t>  EXEC </a:t>
              </a:r>
              <a:r>
                <a:rPr lang="en-US" b="1" dirty="0">
                  <a:solidFill>
                    <a:srgbClr val="000090"/>
                  </a:solidFill>
                </a:rPr>
                <a:t>SQL Update Account</a:t>
              </a:r>
            </a:p>
            <a:p>
              <a:r>
                <a:rPr lang="en-US" b="1" dirty="0">
                  <a:solidFill>
                    <a:srgbClr val="000090"/>
                  </a:solidFill>
                </a:rPr>
                <a:t>      Set Balance = :</a:t>
              </a:r>
              <a:r>
                <a:rPr lang="en-US" b="1" dirty="0" err="1">
                  <a:solidFill>
                    <a:srgbClr val="000090"/>
                  </a:solidFill>
                </a:rPr>
                <a:t>b</a:t>
              </a:r>
              <a:r>
                <a:rPr lang="en-US" b="1" dirty="0">
                  <a:solidFill>
                    <a:srgbClr val="000090"/>
                  </a:solidFill>
                </a:rPr>
                <a:t> Where </a:t>
              </a:r>
              <a:r>
                <a:rPr lang="en-US" b="1" dirty="0" err="1">
                  <a:solidFill>
                    <a:srgbClr val="000090"/>
                  </a:solidFill>
                </a:rPr>
                <a:t>Account_Id</a:t>
              </a:r>
              <a:r>
                <a:rPr lang="en-US" b="1" dirty="0">
                  <a:solidFill>
                    <a:srgbClr val="000090"/>
                  </a:solidFill>
                </a:rPr>
                <a:t> = </a:t>
              </a:r>
              <a:r>
                <a:rPr lang="en-US" b="1" dirty="0" smtClean="0">
                  <a:solidFill>
                    <a:srgbClr val="000090"/>
                  </a:solidFill>
                </a:rPr>
                <a:t>:AID;  </a:t>
              </a:r>
              <a:r>
                <a:rPr lang="en-US" b="1" dirty="0" smtClean="0">
                  <a:solidFill>
                    <a:srgbClr val="000090"/>
                  </a:solidFill>
                </a:rPr>
                <a:t>// </a:t>
              </a:r>
              <a:r>
                <a:rPr lang="en-US" b="1" dirty="0" smtClean="0">
                  <a:solidFill>
                    <a:srgbClr val="000090"/>
                  </a:solidFill>
                </a:rPr>
                <a:t>WRITE</a:t>
              </a:r>
              <a:r>
                <a:rPr lang="en-US" b="1" dirty="0" smtClean="0">
                  <a:solidFill>
                    <a:srgbClr val="000090"/>
                  </a:solidFill>
                </a:rPr>
                <a:t> TO </a:t>
              </a:r>
              <a:r>
                <a:rPr lang="en-US" b="1" dirty="0" smtClean="0">
                  <a:solidFill>
                    <a:srgbClr val="000090"/>
                  </a:solidFill>
                </a:rPr>
                <a:t>DB</a:t>
              </a:r>
              <a:r>
                <a:rPr lang="en-US" b="1" dirty="0" smtClean="0">
                  <a:solidFill>
                    <a:srgbClr val="000090"/>
                  </a:solidFill>
                </a:rPr>
                <a:t> </a:t>
              </a:r>
            </a:p>
            <a:p>
              <a:r>
                <a:rPr lang="en-US" b="1" dirty="0">
                  <a:solidFill>
                    <a:srgbClr val="000090"/>
                  </a:solidFill>
                </a:rPr>
                <a:t>   EXEC SQL Commit Work; </a:t>
              </a:r>
            </a:p>
            <a:p>
              <a:r>
                <a:rPr lang="en-US" dirty="0"/>
                <a:t>}</a:t>
              </a:r>
            </a:p>
          </p:txBody>
        </p:sp>
        <p:sp>
          <p:nvSpPr>
            <p:cNvPr id="21571" name="Rectangle 67"/>
            <p:cNvSpPr>
              <a:spLocks noChangeArrowheads="1"/>
            </p:cNvSpPr>
            <p:nvPr/>
          </p:nvSpPr>
          <p:spPr bwMode="auto">
            <a:xfrm>
              <a:off x="381000" y="1143000"/>
              <a:ext cx="7467600" cy="510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Server fails once a month, recovery takes 2 hours</a:t>
            </a:r>
            <a:br>
              <a:rPr lang="en-US" dirty="0" smtClean="0"/>
            </a:br>
            <a:r>
              <a:rPr lang="en-US" dirty="0" err="1" smtClean="0">
                <a:sym typeface="Wingdings" charset="2"/>
              </a:rPr>
              <a:t></a:t>
            </a:r>
            <a:r>
              <a:rPr lang="en-US" dirty="0" smtClean="0">
                <a:sym typeface="Wingdings" charset="2"/>
              </a:rPr>
              <a:t> 720/722 = 0.997</a:t>
            </a:r>
            <a:br>
              <a:rPr lang="en-US" dirty="0" smtClean="0">
                <a:sym typeface="Wingdings" charset="2"/>
              </a:rPr>
            </a:br>
            <a:r>
              <a:rPr lang="en-US" dirty="0" smtClean="0">
                <a:sym typeface="Wingdings" charset="2"/>
              </a:rPr>
              <a:t>i.e., server availability is 99.7%</a:t>
            </a:r>
            <a:br>
              <a:rPr lang="en-US" dirty="0" smtClean="0">
                <a:sym typeface="Wingdings" charset="2"/>
              </a:rPr>
            </a:br>
            <a:r>
              <a:rPr lang="en-US" dirty="0" smtClean="0">
                <a:sym typeface="Wingdings" charset="2"/>
              </a:rPr>
              <a:t>server is down 26 hours per year</a:t>
            </a:r>
          </a:p>
          <a:p>
            <a:r>
              <a:rPr lang="en-US" dirty="0" smtClean="0">
                <a:sym typeface="Wingdings" charset="2"/>
              </a:rPr>
              <a:t>Server fails every 48 hours, but can recover within 30 sec</a:t>
            </a:r>
            <a:br>
              <a:rPr lang="en-US" dirty="0" smtClean="0">
                <a:sym typeface="Wingdings" charset="2"/>
              </a:rPr>
            </a:br>
            <a:r>
              <a:rPr lang="en-US" dirty="0" err="1" smtClean="0">
                <a:sym typeface="Wingdings" charset="2"/>
              </a:rPr>
              <a:t></a:t>
            </a:r>
            <a:r>
              <a:rPr lang="en-US" dirty="0" smtClean="0">
                <a:sym typeface="Wingdings" charset="2"/>
              </a:rPr>
              <a:t> 172800/172830 = 0.9998</a:t>
            </a:r>
            <a:br>
              <a:rPr lang="en-US" dirty="0" smtClean="0">
                <a:sym typeface="Wingdings" charset="2"/>
              </a:rPr>
            </a:br>
            <a:r>
              <a:rPr lang="en-US" dirty="0" smtClean="0">
                <a:sym typeface="Wingdings" charset="2"/>
              </a:rPr>
              <a:t>i.e., server availability is 99.98%</a:t>
            </a:r>
            <a:br>
              <a:rPr lang="en-US" dirty="0" smtClean="0">
                <a:sym typeface="Wingdings" charset="2"/>
              </a:rPr>
            </a:br>
            <a:r>
              <a:rPr lang="en-US" dirty="0" smtClean="0">
                <a:sym typeface="Wingdings" charset="2"/>
              </a:rPr>
              <a:t>server is down 105 min per year</a:t>
            </a:r>
          </a:p>
          <a:p>
            <a:r>
              <a:rPr lang="en-US" dirty="0" smtClean="0">
                <a:sym typeface="Wingdings" charset="2"/>
              </a:rPr>
              <a:t>Fast recovery is essential, not long uptime!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772E-7383-C84D-99E3-B86C064175D8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Actions During Normal Operation</a:t>
            </a:r>
            <a:endParaRPr lang="de-DE"/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354106" y="1226403"/>
            <a:ext cx="77992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2400" dirty="0"/>
              <a:t>All of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following</a:t>
            </a:r>
            <a:r>
              <a:rPr lang="de-DE" sz="2400" dirty="0"/>
              <a:t> </a:t>
            </a:r>
            <a:r>
              <a:rPr lang="de-DE" sz="2400" dirty="0" err="1"/>
              <a:t>actions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>
                <a:ea typeface="Times New Roman" charset="0"/>
                <a:cs typeface="Times New Roman" charset="0"/>
              </a:rPr>
              <a:t>“</a:t>
            </a:r>
            <a:r>
              <a:rPr lang="de-DE" sz="2400" dirty="0" err="1"/>
              <a:t>tagged</a:t>
            </a:r>
            <a:r>
              <a:rPr lang="de-DE" sz="2400" dirty="0">
                <a:ea typeface="Times New Roman" charset="0"/>
                <a:cs typeface="Times New Roman" charset="0"/>
              </a:rPr>
              <a:t>”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</a:p>
          <a:p>
            <a:r>
              <a:rPr lang="de-DE" sz="2400" dirty="0" err="1"/>
              <a:t>unique</a:t>
            </a:r>
            <a:r>
              <a:rPr lang="de-DE" sz="2400" dirty="0"/>
              <a:t>, </a:t>
            </a:r>
            <a:r>
              <a:rPr lang="de-DE" sz="2400" dirty="0" err="1"/>
              <a:t>monotonically</a:t>
            </a:r>
            <a:r>
              <a:rPr lang="de-DE" sz="2400" dirty="0"/>
              <a:t> </a:t>
            </a:r>
            <a:r>
              <a:rPr lang="de-DE" sz="2400" dirty="0" err="1"/>
              <a:t>increasing</a:t>
            </a:r>
            <a:r>
              <a:rPr lang="de-DE" sz="2400" dirty="0"/>
              <a:t> </a:t>
            </a:r>
            <a:r>
              <a:rPr lang="de-DE" sz="2400" b="1" dirty="0" err="1"/>
              <a:t>sequence</a:t>
            </a:r>
            <a:r>
              <a:rPr lang="de-DE" sz="2400" b="1" dirty="0"/>
              <a:t> </a:t>
            </a:r>
            <a:r>
              <a:rPr lang="de-DE" sz="2400" b="1" dirty="0" err="1"/>
              <a:t>numbers</a:t>
            </a:r>
            <a:endParaRPr lang="de-DE" sz="2400" b="1" dirty="0"/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685800" y="2468940"/>
            <a:ext cx="3429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2400" dirty="0" err="1">
                <a:solidFill>
                  <a:schemeClr val="accent2"/>
                </a:solidFill>
              </a:rPr>
              <a:t>Transaction</a:t>
            </a:r>
            <a:r>
              <a:rPr lang="de-DE" sz="2400" dirty="0">
                <a:solidFill>
                  <a:schemeClr val="accent2"/>
                </a:solidFill>
              </a:rPr>
              <a:t> </a:t>
            </a:r>
            <a:r>
              <a:rPr lang="de-DE" sz="2400" dirty="0" err="1">
                <a:solidFill>
                  <a:schemeClr val="accent2"/>
                </a:solidFill>
              </a:rPr>
              <a:t>actions</a:t>
            </a:r>
            <a:r>
              <a:rPr lang="de-DE" sz="2400" dirty="0">
                <a:solidFill>
                  <a:schemeClr val="accent2"/>
                </a:solidFill>
              </a:rPr>
              <a:t>:</a:t>
            </a:r>
          </a:p>
          <a:p>
            <a:pPr>
              <a:buFontTx/>
              <a:buChar char="•"/>
            </a:pPr>
            <a:r>
              <a:rPr lang="de-DE" sz="2400" dirty="0"/>
              <a:t> </a:t>
            </a:r>
            <a:r>
              <a:rPr lang="de-DE" sz="2400" i="1" dirty="0" err="1"/>
              <a:t>begin</a:t>
            </a:r>
            <a:r>
              <a:rPr lang="de-DE" sz="2400" i="1" dirty="0"/>
              <a:t> (t)</a:t>
            </a:r>
          </a:p>
          <a:p>
            <a:pPr>
              <a:buFontTx/>
              <a:buChar char="•"/>
            </a:pPr>
            <a:r>
              <a:rPr lang="de-DE" sz="2400" i="1" dirty="0"/>
              <a:t> </a:t>
            </a:r>
            <a:r>
              <a:rPr lang="de-DE" sz="2400" i="1" dirty="0" err="1"/>
              <a:t>commit</a:t>
            </a:r>
            <a:r>
              <a:rPr lang="de-DE" sz="2400" i="1" dirty="0"/>
              <a:t> (t)</a:t>
            </a:r>
          </a:p>
          <a:p>
            <a:pPr>
              <a:buFontTx/>
              <a:buChar char="•"/>
            </a:pPr>
            <a:r>
              <a:rPr lang="de-DE" sz="2400" i="1" dirty="0" smtClean="0"/>
              <a:t> </a:t>
            </a:r>
            <a:r>
              <a:rPr lang="de-DE" sz="2400" i="1" dirty="0" err="1" smtClean="0"/>
              <a:t>abort</a:t>
            </a:r>
            <a:r>
              <a:rPr lang="de-DE" sz="2400" i="1" dirty="0" smtClean="0"/>
              <a:t> </a:t>
            </a:r>
            <a:r>
              <a:rPr lang="de-DE" sz="2400" i="1" dirty="0"/>
              <a:t>(t</a:t>
            </a:r>
            <a:r>
              <a:rPr lang="de-DE" sz="2400" i="1" dirty="0" smtClean="0"/>
              <a:t>)</a:t>
            </a: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4724400" y="2685872"/>
            <a:ext cx="32766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2400" dirty="0">
                <a:solidFill>
                  <a:schemeClr val="accent2"/>
                </a:solidFill>
              </a:rPr>
              <a:t>Data </a:t>
            </a:r>
            <a:r>
              <a:rPr lang="de-DE" sz="2400" dirty="0" err="1">
                <a:solidFill>
                  <a:schemeClr val="accent2"/>
                </a:solidFill>
              </a:rPr>
              <a:t>actions</a:t>
            </a:r>
            <a:r>
              <a:rPr lang="de-DE" sz="2400" dirty="0">
                <a:solidFill>
                  <a:schemeClr val="accent2"/>
                </a:solidFill>
              </a:rPr>
              <a:t>:</a:t>
            </a:r>
          </a:p>
          <a:p>
            <a:pPr>
              <a:buFontTx/>
              <a:buChar char="•"/>
            </a:pPr>
            <a:r>
              <a:rPr lang="de-DE" sz="2400" dirty="0"/>
              <a:t> </a:t>
            </a:r>
            <a:r>
              <a:rPr lang="de-DE" sz="2400" i="1" dirty="0" err="1"/>
              <a:t>read</a:t>
            </a:r>
            <a:r>
              <a:rPr lang="de-DE" sz="2400" i="1" dirty="0"/>
              <a:t> (</a:t>
            </a:r>
            <a:r>
              <a:rPr lang="de-DE" sz="2400" i="1" dirty="0" err="1"/>
              <a:t>pageno</a:t>
            </a:r>
            <a:r>
              <a:rPr lang="de-DE" sz="2400" i="1" dirty="0"/>
              <a:t>, t)</a:t>
            </a:r>
          </a:p>
          <a:p>
            <a:pPr>
              <a:buFontTx/>
              <a:buChar char="•"/>
            </a:pPr>
            <a:r>
              <a:rPr lang="de-DE" sz="2400" i="1" dirty="0"/>
              <a:t> </a:t>
            </a:r>
            <a:r>
              <a:rPr lang="de-DE" sz="2400" i="1" dirty="0" err="1"/>
              <a:t>write</a:t>
            </a:r>
            <a:r>
              <a:rPr lang="de-DE" sz="2400" i="1" dirty="0"/>
              <a:t> (</a:t>
            </a:r>
            <a:r>
              <a:rPr lang="de-DE" sz="2400" i="1" dirty="0" err="1"/>
              <a:t>pageno</a:t>
            </a:r>
            <a:r>
              <a:rPr lang="de-DE" sz="2400" i="1" dirty="0"/>
              <a:t>, t</a:t>
            </a:r>
            <a:r>
              <a:rPr lang="de-DE" sz="2400" i="1" dirty="0" smtClean="0"/>
              <a:t>)</a:t>
            </a: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685800" y="4675188"/>
            <a:ext cx="251974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sz="2400" dirty="0" err="1">
                <a:solidFill>
                  <a:schemeClr val="accent2"/>
                </a:solidFill>
              </a:rPr>
              <a:t>Caching</a:t>
            </a:r>
            <a:r>
              <a:rPr lang="de-DE" sz="2400" dirty="0">
                <a:solidFill>
                  <a:schemeClr val="accent2"/>
                </a:solidFill>
              </a:rPr>
              <a:t> </a:t>
            </a:r>
            <a:r>
              <a:rPr lang="de-DE" sz="2400" dirty="0" err="1">
                <a:solidFill>
                  <a:schemeClr val="accent2"/>
                </a:solidFill>
              </a:rPr>
              <a:t>actions</a:t>
            </a:r>
            <a:r>
              <a:rPr lang="de-DE" sz="2400" dirty="0">
                <a:solidFill>
                  <a:schemeClr val="accent2"/>
                </a:solidFill>
              </a:rPr>
              <a:t>:</a:t>
            </a:r>
          </a:p>
          <a:p>
            <a:pPr>
              <a:buFontTx/>
              <a:buChar char="•"/>
            </a:pPr>
            <a:r>
              <a:rPr lang="de-DE" sz="2400" dirty="0"/>
              <a:t> </a:t>
            </a:r>
            <a:r>
              <a:rPr lang="de-DE" sz="2400" i="1" dirty="0" err="1"/>
              <a:t>fetch</a:t>
            </a:r>
            <a:r>
              <a:rPr lang="de-DE" sz="2400" i="1" dirty="0"/>
              <a:t> (</a:t>
            </a:r>
            <a:r>
              <a:rPr lang="de-DE" sz="2400" i="1" dirty="0" err="1"/>
              <a:t>pageno</a:t>
            </a:r>
            <a:r>
              <a:rPr lang="de-DE" sz="2400" i="1" dirty="0"/>
              <a:t>)</a:t>
            </a:r>
          </a:p>
          <a:p>
            <a:pPr>
              <a:buFontTx/>
              <a:buChar char="•"/>
            </a:pPr>
            <a:r>
              <a:rPr lang="de-DE" sz="2400" i="1" dirty="0"/>
              <a:t> </a:t>
            </a:r>
            <a:r>
              <a:rPr lang="de-DE" sz="2400" i="1" dirty="0" err="1"/>
              <a:t>flush</a:t>
            </a:r>
            <a:r>
              <a:rPr lang="de-DE" sz="2400" i="1" dirty="0"/>
              <a:t> (</a:t>
            </a:r>
            <a:r>
              <a:rPr lang="de-DE" sz="2400" i="1" dirty="0" err="1"/>
              <a:t>pageno</a:t>
            </a:r>
            <a:r>
              <a:rPr lang="de-DE" sz="2400" i="1" dirty="0"/>
              <a:t>)</a:t>
            </a:r>
          </a:p>
        </p:txBody>
      </p:sp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4724400" y="4648200"/>
            <a:ext cx="1856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sz="2400" dirty="0">
                <a:solidFill>
                  <a:schemeClr val="accent2"/>
                </a:solidFill>
              </a:rPr>
              <a:t>Log </a:t>
            </a:r>
            <a:r>
              <a:rPr lang="de-DE" sz="2400" dirty="0" err="1">
                <a:solidFill>
                  <a:schemeClr val="accent2"/>
                </a:solidFill>
              </a:rPr>
              <a:t>actions</a:t>
            </a:r>
            <a:r>
              <a:rPr lang="de-DE" sz="2400" dirty="0">
                <a:solidFill>
                  <a:schemeClr val="accent2"/>
                </a:solidFill>
              </a:rPr>
              <a:t>:</a:t>
            </a:r>
          </a:p>
          <a:p>
            <a:pPr>
              <a:buFontTx/>
              <a:buChar char="•"/>
            </a:pPr>
            <a:r>
              <a:rPr lang="de-DE" sz="2400" dirty="0"/>
              <a:t> </a:t>
            </a:r>
            <a:r>
              <a:rPr lang="de-DE" sz="2400" i="1" dirty="0"/>
              <a:t>force ( )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6BB9-92A0-524E-A266-7308E4D47694}" type="datetime1">
              <a:rPr lang="en-US" smtClean="0"/>
              <a:t>3/30/11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Overview</a:t>
            </a:r>
            <a:r>
              <a:rPr lang="de-DE" dirty="0" smtClean="0"/>
              <a:t> of System </a:t>
            </a:r>
            <a:r>
              <a:rPr lang="de-DE" dirty="0" err="1" smtClean="0"/>
              <a:t>Architecture</a:t>
            </a:r>
            <a:endParaRPr lang="de-DE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1706" y="1607004"/>
            <a:ext cx="8399369" cy="4717596"/>
            <a:chOff x="-10" y="144"/>
            <a:chExt cx="5610" cy="4032"/>
          </a:xfrm>
        </p:grpSpPr>
        <p:sp>
          <p:nvSpPr>
            <p:cNvPr id="162820" name="Rectangle 4" descr="Horizontale Steine"/>
            <p:cNvSpPr>
              <a:spLocks noChangeArrowheads="1"/>
            </p:cNvSpPr>
            <p:nvPr/>
          </p:nvSpPr>
          <p:spPr bwMode="auto">
            <a:xfrm>
              <a:off x="560" y="144"/>
              <a:ext cx="5040" cy="1962"/>
            </a:xfrm>
            <a:prstGeom prst="rect">
              <a:avLst/>
            </a:prstGeom>
            <a:pattFill prst="horzBrick">
              <a:fgClr>
                <a:srgbClr val="DDDDD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2821" name="Line 5"/>
            <p:cNvSpPr>
              <a:spLocks noChangeShapeType="1"/>
            </p:cNvSpPr>
            <p:nvPr/>
          </p:nvSpPr>
          <p:spPr bwMode="auto">
            <a:xfrm>
              <a:off x="768" y="1669"/>
              <a:ext cx="30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22" name="AutoShape 6"/>
            <p:cNvSpPr>
              <a:spLocks noChangeArrowheads="1"/>
            </p:cNvSpPr>
            <p:nvPr/>
          </p:nvSpPr>
          <p:spPr bwMode="auto">
            <a:xfrm>
              <a:off x="960" y="2400"/>
              <a:ext cx="1536" cy="1776"/>
            </a:xfrm>
            <a:prstGeom prst="can">
              <a:avLst>
                <a:gd name="adj" fmla="val 28906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162823" name="Rectangle 7"/>
            <p:cNvSpPr>
              <a:spLocks noChangeArrowheads="1"/>
            </p:cNvSpPr>
            <p:nvPr/>
          </p:nvSpPr>
          <p:spPr bwMode="auto">
            <a:xfrm>
              <a:off x="944" y="570"/>
              <a:ext cx="1600" cy="1291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tint val="10588"/>
                    <a:invGamma/>
                  </a:schemeClr>
                </a:gs>
                <a:gs pos="100000">
                  <a:schemeClr val="folHlink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162824" name="Line 8"/>
            <p:cNvSpPr>
              <a:spLocks noChangeShapeType="1"/>
            </p:cNvSpPr>
            <p:nvPr/>
          </p:nvSpPr>
          <p:spPr bwMode="auto">
            <a:xfrm>
              <a:off x="288" y="2256"/>
              <a:ext cx="52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25" name="AutoShape 9"/>
            <p:cNvSpPr>
              <a:spLocks noChangeArrowheads="1"/>
            </p:cNvSpPr>
            <p:nvPr/>
          </p:nvSpPr>
          <p:spPr bwMode="auto">
            <a:xfrm flipV="1">
              <a:off x="1584" y="1621"/>
              <a:ext cx="192" cy="1344"/>
            </a:xfrm>
            <a:prstGeom prst="downArrow">
              <a:avLst>
                <a:gd name="adj1" fmla="val 50000"/>
                <a:gd name="adj2" fmla="val 17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26" name="AutoShape 10"/>
            <p:cNvSpPr>
              <a:spLocks noChangeArrowheads="1"/>
            </p:cNvSpPr>
            <p:nvPr/>
          </p:nvSpPr>
          <p:spPr bwMode="auto">
            <a:xfrm>
              <a:off x="1872" y="1429"/>
              <a:ext cx="192" cy="1488"/>
            </a:xfrm>
            <a:prstGeom prst="downArrow">
              <a:avLst>
                <a:gd name="adj1" fmla="val 50000"/>
                <a:gd name="adj2" fmla="val 19375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27" name="AutoShape 11"/>
            <p:cNvSpPr>
              <a:spLocks noChangeArrowheads="1"/>
            </p:cNvSpPr>
            <p:nvPr/>
          </p:nvSpPr>
          <p:spPr bwMode="auto">
            <a:xfrm>
              <a:off x="3888" y="2448"/>
              <a:ext cx="1632" cy="1728"/>
            </a:xfrm>
            <a:prstGeom prst="can">
              <a:avLst>
                <a:gd name="adj" fmla="val 26471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162828" name="Rectangle 12"/>
            <p:cNvSpPr>
              <a:spLocks noChangeArrowheads="1"/>
            </p:cNvSpPr>
            <p:nvPr/>
          </p:nvSpPr>
          <p:spPr bwMode="auto">
            <a:xfrm>
              <a:off x="4512" y="3216"/>
              <a:ext cx="91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29" name="Rectangle 13"/>
            <p:cNvSpPr>
              <a:spLocks noChangeArrowheads="1"/>
            </p:cNvSpPr>
            <p:nvPr/>
          </p:nvSpPr>
          <p:spPr bwMode="auto">
            <a:xfrm>
              <a:off x="4416" y="3312"/>
              <a:ext cx="91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30" name="Rectangle 14"/>
            <p:cNvSpPr>
              <a:spLocks noChangeArrowheads="1"/>
            </p:cNvSpPr>
            <p:nvPr/>
          </p:nvSpPr>
          <p:spPr bwMode="auto">
            <a:xfrm>
              <a:off x="4272" y="3408"/>
              <a:ext cx="91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31" name="Rectangle 15"/>
            <p:cNvSpPr>
              <a:spLocks noChangeArrowheads="1"/>
            </p:cNvSpPr>
            <p:nvPr/>
          </p:nvSpPr>
          <p:spPr bwMode="auto">
            <a:xfrm>
              <a:off x="1488" y="2917"/>
              <a:ext cx="912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32" name="Rectangle 16"/>
            <p:cNvSpPr>
              <a:spLocks noChangeArrowheads="1"/>
            </p:cNvSpPr>
            <p:nvPr/>
          </p:nvSpPr>
          <p:spPr bwMode="auto">
            <a:xfrm>
              <a:off x="1392" y="3013"/>
              <a:ext cx="912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33" name="AutoShape 17"/>
            <p:cNvSpPr>
              <a:spLocks noChangeArrowheads="1"/>
            </p:cNvSpPr>
            <p:nvPr/>
          </p:nvSpPr>
          <p:spPr bwMode="auto">
            <a:xfrm>
              <a:off x="4704" y="1717"/>
              <a:ext cx="192" cy="1488"/>
            </a:xfrm>
            <a:prstGeom prst="downArrow">
              <a:avLst>
                <a:gd name="adj1" fmla="val 50000"/>
                <a:gd name="adj2" fmla="val 19375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34" name="Rectangle 18"/>
            <p:cNvSpPr>
              <a:spLocks noChangeArrowheads="1"/>
            </p:cNvSpPr>
            <p:nvPr/>
          </p:nvSpPr>
          <p:spPr bwMode="auto">
            <a:xfrm>
              <a:off x="3792" y="1047"/>
              <a:ext cx="1728" cy="720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tint val="10588"/>
                    <a:invGamma/>
                  </a:schemeClr>
                </a:gs>
                <a:gs pos="100000">
                  <a:schemeClr val="folHlink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162835" name="Rectangle 19"/>
            <p:cNvSpPr>
              <a:spLocks noChangeArrowheads="1"/>
            </p:cNvSpPr>
            <p:nvPr/>
          </p:nvSpPr>
          <p:spPr bwMode="auto">
            <a:xfrm>
              <a:off x="1200" y="325"/>
              <a:ext cx="11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sz="1800" b="1"/>
                <a:t>Database Cache</a:t>
              </a:r>
            </a:p>
          </p:txBody>
        </p:sp>
        <p:sp>
          <p:nvSpPr>
            <p:cNvPr id="162836" name="Rectangle 20"/>
            <p:cNvSpPr>
              <a:spLocks noChangeArrowheads="1"/>
            </p:cNvSpPr>
            <p:nvPr/>
          </p:nvSpPr>
          <p:spPr bwMode="auto">
            <a:xfrm>
              <a:off x="3984" y="709"/>
              <a:ext cx="82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sz="1800" b="1"/>
                <a:t>Log Buffer</a:t>
              </a:r>
            </a:p>
          </p:txBody>
        </p:sp>
        <p:sp>
          <p:nvSpPr>
            <p:cNvPr id="162837" name="Text Box 21"/>
            <p:cNvSpPr txBox="1">
              <a:spLocks noChangeArrowheads="1"/>
            </p:cNvSpPr>
            <p:nvPr/>
          </p:nvSpPr>
          <p:spPr bwMode="auto">
            <a:xfrm>
              <a:off x="272" y="3498"/>
              <a:ext cx="708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sz="1800" b="1"/>
                <a:t>Stable </a:t>
              </a:r>
            </a:p>
            <a:p>
              <a:r>
                <a:rPr lang="de-DE" sz="1800" b="1"/>
                <a:t>Database</a:t>
              </a:r>
            </a:p>
          </p:txBody>
        </p:sp>
        <p:sp>
          <p:nvSpPr>
            <p:cNvPr id="162838" name="Text Box 22"/>
            <p:cNvSpPr txBox="1">
              <a:spLocks noChangeArrowheads="1"/>
            </p:cNvSpPr>
            <p:nvPr/>
          </p:nvSpPr>
          <p:spPr bwMode="auto">
            <a:xfrm>
              <a:off x="3296" y="3498"/>
              <a:ext cx="555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sz="1800" b="1"/>
                <a:t>Stable </a:t>
              </a:r>
            </a:p>
            <a:p>
              <a:r>
                <a:rPr lang="de-DE" sz="1800" b="1"/>
                <a:t>Log</a:t>
              </a:r>
            </a:p>
          </p:txBody>
        </p:sp>
        <p:sp>
          <p:nvSpPr>
            <p:cNvPr id="162839" name="Rectangle 23"/>
            <p:cNvSpPr>
              <a:spLocks noChangeArrowheads="1"/>
            </p:cNvSpPr>
            <p:nvPr/>
          </p:nvSpPr>
          <p:spPr bwMode="auto">
            <a:xfrm>
              <a:off x="1392" y="709"/>
              <a:ext cx="912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40" name="Rectangle 24"/>
            <p:cNvSpPr>
              <a:spLocks noChangeArrowheads="1"/>
            </p:cNvSpPr>
            <p:nvPr/>
          </p:nvSpPr>
          <p:spPr bwMode="auto">
            <a:xfrm>
              <a:off x="1296" y="805"/>
              <a:ext cx="912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41" name="Rectangle 25"/>
            <p:cNvSpPr>
              <a:spLocks noChangeArrowheads="1"/>
            </p:cNvSpPr>
            <p:nvPr/>
          </p:nvSpPr>
          <p:spPr bwMode="auto">
            <a:xfrm>
              <a:off x="1200" y="901"/>
              <a:ext cx="912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de-DE" sz="1800"/>
                <a:t>Database</a:t>
              </a:r>
            </a:p>
            <a:p>
              <a:pPr algn="ctr"/>
              <a:r>
                <a:rPr lang="de-DE" sz="1800"/>
                <a:t>Page</a:t>
              </a:r>
            </a:p>
          </p:txBody>
        </p:sp>
        <p:sp>
          <p:nvSpPr>
            <p:cNvPr id="162842" name="Rectangle 26"/>
            <p:cNvSpPr>
              <a:spLocks noChangeArrowheads="1"/>
            </p:cNvSpPr>
            <p:nvPr/>
          </p:nvSpPr>
          <p:spPr bwMode="auto">
            <a:xfrm>
              <a:off x="1296" y="3109"/>
              <a:ext cx="912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43" name="Rectangle 27"/>
            <p:cNvSpPr>
              <a:spLocks noChangeArrowheads="1"/>
            </p:cNvSpPr>
            <p:nvPr/>
          </p:nvSpPr>
          <p:spPr bwMode="auto">
            <a:xfrm>
              <a:off x="1200" y="3205"/>
              <a:ext cx="912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44" name="Rectangle 28"/>
            <p:cNvSpPr>
              <a:spLocks noChangeArrowheads="1"/>
            </p:cNvSpPr>
            <p:nvPr/>
          </p:nvSpPr>
          <p:spPr bwMode="auto">
            <a:xfrm>
              <a:off x="1104" y="3301"/>
              <a:ext cx="912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de-DE" sz="1800"/>
                <a:t>Database</a:t>
              </a:r>
            </a:p>
            <a:p>
              <a:pPr algn="ctr"/>
              <a:r>
                <a:rPr lang="de-DE" sz="1800"/>
                <a:t>Page</a:t>
              </a:r>
            </a:p>
          </p:txBody>
        </p:sp>
        <p:sp>
          <p:nvSpPr>
            <p:cNvPr id="162845" name="Rectangle 29"/>
            <p:cNvSpPr>
              <a:spLocks noChangeArrowheads="1"/>
            </p:cNvSpPr>
            <p:nvPr/>
          </p:nvSpPr>
          <p:spPr bwMode="auto">
            <a:xfrm>
              <a:off x="4272" y="1191"/>
              <a:ext cx="91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46" name="Rectangle 30"/>
            <p:cNvSpPr>
              <a:spLocks noChangeArrowheads="1"/>
            </p:cNvSpPr>
            <p:nvPr/>
          </p:nvSpPr>
          <p:spPr bwMode="auto">
            <a:xfrm>
              <a:off x="4176" y="1287"/>
              <a:ext cx="91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47" name="Rectangle 31"/>
            <p:cNvSpPr>
              <a:spLocks noChangeArrowheads="1"/>
            </p:cNvSpPr>
            <p:nvPr/>
          </p:nvSpPr>
          <p:spPr bwMode="auto">
            <a:xfrm>
              <a:off x="4080" y="1383"/>
              <a:ext cx="91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de-DE" sz="1800"/>
                <a:t>Log Entry</a:t>
              </a:r>
            </a:p>
          </p:txBody>
        </p:sp>
        <p:sp>
          <p:nvSpPr>
            <p:cNvPr id="162848" name="Rectangle 32"/>
            <p:cNvSpPr>
              <a:spLocks noChangeArrowheads="1"/>
            </p:cNvSpPr>
            <p:nvPr/>
          </p:nvSpPr>
          <p:spPr bwMode="auto">
            <a:xfrm>
              <a:off x="4176" y="3504"/>
              <a:ext cx="91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49" name="Rectangle 33"/>
            <p:cNvSpPr>
              <a:spLocks noChangeArrowheads="1"/>
            </p:cNvSpPr>
            <p:nvPr/>
          </p:nvSpPr>
          <p:spPr bwMode="auto">
            <a:xfrm>
              <a:off x="4080" y="3600"/>
              <a:ext cx="91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50" name="Rectangle 34"/>
            <p:cNvSpPr>
              <a:spLocks noChangeArrowheads="1"/>
            </p:cNvSpPr>
            <p:nvPr/>
          </p:nvSpPr>
          <p:spPr bwMode="auto">
            <a:xfrm>
              <a:off x="3984" y="3696"/>
              <a:ext cx="91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de-DE" sz="1800"/>
                <a:t>Log Entry</a:t>
              </a:r>
            </a:p>
          </p:txBody>
        </p:sp>
        <p:sp>
          <p:nvSpPr>
            <p:cNvPr id="162851" name="Line 35"/>
            <p:cNvSpPr>
              <a:spLocks noChangeShapeType="1"/>
            </p:cNvSpPr>
            <p:nvPr/>
          </p:nvSpPr>
          <p:spPr bwMode="auto">
            <a:xfrm flipV="1">
              <a:off x="656" y="1141"/>
              <a:ext cx="544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52" name="Line 36"/>
            <p:cNvSpPr>
              <a:spLocks noChangeShapeType="1"/>
            </p:cNvSpPr>
            <p:nvPr/>
          </p:nvSpPr>
          <p:spPr bwMode="auto">
            <a:xfrm flipV="1">
              <a:off x="656" y="1429"/>
              <a:ext cx="544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53" name="Line 37"/>
            <p:cNvSpPr>
              <a:spLocks noChangeShapeType="1"/>
            </p:cNvSpPr>
            <p:nvPr/>
          </p:nvSpPr>
          <p:spPr bwMode="auto">
            <a:xfrm>
              <a:off x="3168" y="1141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54" name="Line 38"/>
            <p:cNvSpPr>
              <a:spLocks noChangeShapeType="1"/>
            </p:cNvSpPr>
            <p:nvPr/>
          </p:nvSpPr>
          <p:spPr bwMode="auto">
            <a:xfrm>
              <a:off x="3168" y="1429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55" name="Text Box 39"/>
            <p:cNvSpPr txBox="1">
              <a:spLocks noChangeArrowheads="1"/>
            </p:cNvSpPr>
            <p:nvPr/>
          </p:nvSpPr>
          <p:spPr bwMode="auto">
            <a:xfrm>
              <a:off x="559" y="906"/>
              <a:ext cx="37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sz="1800"/>
                <a:t>read</a:t>
              </a:r>
            </a:p>
          </p:txBody>
        </p:sp>
        <p:sp>
          <p:nvSpPr>
            <p:cNvPr id="162856" name="Text Box 40"/>
            <p:cNvSpPr txBox="1">
              <a:spLocks noChangeArrowheads="1"/>
            </p:cNvSpPr>
            <p:nvPr/>
          </p:nvSpPr>
          <p:spPr bwMode="auto">
            <a:xfrm>
              <a:off x="559" y="1194"/>
              <a:ext cx="427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sz="1800"/>
                <a:t>write</a:t>
              </a:r>
            </a:p>
          </p:txBody>
        </p:sp>
        <p:sp>
          <p:nvSpPr>
            <p:cNvPr id="162857" name="Text Box 41"/>
            <p:cNvSpPr txBox="1">
              <a:spLocks noChangeArrowheads="1"/>
            </p:cNvSpPr>
            <p:nvPr/>
          </p:nvSpPr>
          <p:spPr bwMode="auto">
            <a:xfrm>
              <a:off x="2976" y="901"/>
              <a:ext cx="452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sz="1800"/>
                <a:t>begin</a:t>
              </a:r>
            </a:p>
          </p:txBody>
        </p:sp>
        <p:sp>
          <p:nvSpPr>
            <p:cNvPr id="162858" name="Text Box 42"/>
            <p:cNvSpPr txBox="1">
              <a:spLocks noChangeArrowheads="1"/>
            </p:cNvSpPr>
            <p:nvPr/>
          </p:nvSpPr>
          <p:spPr bwMode="auto">
            <a:xfrm>
              <a:off x="2688" y="1189"/>
              <a:ext cx="1139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sz="1800"/>
                <a:t>commit, rollback</a:t>
              </a:r>
            </a:p>
          </p:txBody>
        </p:sp>
        <p:sp>
          <p:nvSpPr>
            <p:cNvPr id="162859" name="Line 43"/>
            <p:cNvSpPr>
              <a:spLocks noChangeShapeType="1"/>
            </p:cNvSpPr>
            <p:nvPr/>
          </p:nvSpPr>
          <p:spPr bwMode="auto">
            <a:xfrm flipV="1">
              <a:off x="768" y="1429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60" name="Text Box 44"/>
            <p:cNvSpPr txBox="1">
              <a:spLocks noChangeArrowheads="1"/>
            </p:cNvSpPr>
            <p:nvPr/>
          </p:nvSpPr>
          <p:spPr bwMode="auto">
            <a:xfrm>
              <a:off x="3024" y="1478"/>
              <a:ext cx="42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sz="1800"/>
                <a:t>write</a:t>
              </a:r>
            </a:p>
          </p:txBody>
        </p:sp>
        <p:sp>
          <p:nvSpPr>
            <p:cNvPr id="162861" name="Text Box 45"/>
            <p:cNvSpPr txBox="1">
              <a:spLocks noChangeArrowheads="1"/>
            </p:cNvSpPr>
            <p:nvPr/>
          </p:nvSpPr>
          <p:spPr bwMode="auto">
            <a:xfrm>
              <a:off x="1177" y="1847"/>
              <a:ext cx="418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de-DE" sz="1800"/>
                <a:t>fetch</a:t>
              </a:r>
            </a:p>
          </p:txBody>
        </p:sp>
        <p:sp>
          <p:nvSpPr>
            <p:cNvPr id="162862" name="Text Box 46"/>
            <p:cNvSpPr txBox="1">
              <a:spLocks noChangeArrowheads="1"/>
            </p:cNvSpPr>
            <p:nvPr/>
          </p:nvSpPr>
          <p:spPr bwMode="auto">
            <a:xfrm>
              <a:off x="2041" y="1847"/>
              <a:ext cx="419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de-DE" sz="1800"/>
                <a:t>flush</a:t>
              </a:r>
            </a:p>
          </p:txBody>
        </p:sp>
        <p:sp>
          <p:nvSpPr>
            <p:cNvPr id="162863" name="Text Box 47"/>
            <p:cNvSpPr txBox="1">
              <a:spLocks noChangeArrowheads="1"/>
            </p:cNvSpPr>
            <p:nvPr/>
          </p:nvSpPr>
          <p:spPr bwMode="auto">
            <a:xfrm>
              <a:off x="4296" y="1847"/>
              <a:ext cx="427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de-DE" sz="1800"/>
                <a:t>force</a:t>
              </a:r>
            </a:p>
          </p:txBody>
        </p:sp>
        <p:sp>
          <p:nvSpPr>
            <p:cNvPr id="162864" name="Text Box 48"/>
            <p:cNvSpPr txBox="1">
              <a:spLocks noChangeArrowheads="1"/>
            </p:cNvSpPr>
            <p:nvPr/>
          </p:nvSpPr>
          <p:spPr bwMode="auto">
            <a:xfrm>
              <a:off x="-10" y="1790"/>
              <a:ext cx="617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de-DE" sz="1800" i="1"/>
                <a:t>Volatile</a:t>
              </a:r>
            </a:p>
            <a:p>
              <a:pPr algn="ctr"/>
              <a:r>
                <a:rPr lang="de-DE" sz="1800" i="1"/>
                <a:t>Memory</a:t>
              </a:r>
            </a:p>
          </p:txBody>
        </p:sp>
        <p:sp>
          <p:nvSpPr>
            <p:cNvPr id="162865" name="Text Box 49"/>
            <p:cNvSpPr txBox="1">
              <a:spLocks noChangeArrowheads="1"/>
            </p:cNvSpPr>
            <p:nvPr/>
          </p:nvSpPr>
          <p:spPr bwMode="auto">
            <a:xfrm>
              <a:off x="-9" y="2223"/>
              <a:ext cx="584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de-DE" sz="1800" i="1"/>
                <a:t>Stable</a:t>
              </a:r>
            </a:p>
            <a:p>
              <a:pPr algn="ctr"/>
              <a:r>
                <a:rPr lang="de-DE" sz="1800" i="1"/>
                <a:t>Storage</a:t>
              </a:r>
            </a:p>
          </p:txBody>
        </p:sp>
        <p:sp>
          <p:nvSpPr>
            <p:cNvPr id="162866" name="Text Box 50"/>
            <p:cNvSpPr txBox="1">
              <a:spLocks noChangeArrowheads="1"/>
            </p:cNvSpPr>
            <p:nvPr/>
          </p:nvSpPr>
          <p:spPr bwMode="auto">
            <a:xfrm>
              <a:off x="4176" y="192"/>
              <a:ext cx="1417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Database Server</a:t>
              </a:r>
            </a:p>
          </p:txBody>
        </p:sp>
      </p:grpSp>
      <p:sp>
        <p:nvSpPr>
          <p:cNvPr id="53" name="Date Placeholder 5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CCB49-50C8-1F4E-8BA3-AA7478C3F970}" type="datetime1">
              <a:rPr lang="en-US" smtClean="0"/>
              <a:t>3/30/11</a:t>
            </a:fld>
            <a:endParaRPr lang="en-US"/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Logging Rules</a:t>
            </a:r>
            <a:br>
              <a:rPr lang="en-US" smtClean="0"/>
            </a:b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2133600"/>
            <a:ext cx="8382000" cy="2895600"/>
            <a:chOff x="240" y="864"/>
            <a:chExt cx="5280" cy="2832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240" y="864"/>
              <a:ext cx="5280" cy="283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="1">
                <a:solidFill>
                  <a:srgbClr val="FF0000"/>
                </a:solidFill>
              </a:endParaRPr>
            </a:p>
          </p:txBody>
        </p:sp>
        <p:sp>
          <p:nvSpPr>
            <p:cNvPr id="168965" name="Text Box 5"/>
            <p:cNvSpPr txBox="1">
              <a:spLocks noChangeArrowheads="1"/>
            </p:cNvSpPr>
            <p:nvPr/>
          </p:nvSpPr>
          <p:spPr bwMode="auto">
            <a:xfrm>
              <a:off x="272" y="912"/>
              <a:ext cx="5039" cy="2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457200" indent="-457200">
                <a:lnSpc>
                  <a:spcPct val="90000"/>
                </a:lnSpc>
              </a:pPr>
              <a:r>
                <a:rPr lang="en-US" sz="2000" dirty="0" smtClean="0"/>
                <a:t>During </a:t>
              </a:r>
              <a:r>
                <a:rPr lang="en-US" sz="2000" dirty="0"/>
                <a:t>normal operation, a recovery algorithm satisfies</a:t>
              </a:r>
              <a:r>
                <a:rPr lang="de-DE" sz="2000" dirty="0"/>
                <a:t/>
              </a:r>
              <a:br>
                <a:rPr lang="de-DE" sz="2000" dirty="0"/>
              </a:br>
              <a:endParaRPr lang="en-US" sz="2000" dirty="0" smtClean="0"/>
            </a:p>
            <a:p>
              <a:pPr marL="457200" indent="-457200">
                <a:lnSpc>
                  <a:spcPct val="90000"/>
                </a:lnSpc>
                <a:buFontTx/>
                <a:buChar char="•"/>
              </a:pPr>
              <a:r>
                <a:rPr lang="en-US" sz="2000" dirty="0">
                  <a:sym typeface="Symbol" charset="2"/>
                </a:rPr>
                <a:t>the </a:t>
              </a:r>
              <a:r>
                <a:rPr lang="en-US" sz="2000" b="1" dirty="0">
                  <a:solidFill>
                    <a:srgbClr val="FF0000"/>
                  </a:solidFill>
                  <a:sym typeface="Symbol" charset="2"/>
                </a:rPr>
                <a:t>redo logging rule</a:t>
              </a:r>
              <a:r>
                <a:rPr lang="en-US" sz="2000" dirty="0">
                  <a:sym typeface="Symbol" charset="2"/>
                </a:rPr>
                <a:t> if for every committed transaction</a:t>
              </a:r>
              <a:r>
                <a:rPr lang="en-US" sz="2000" dirty="0" smtClean="0">
                  <a:sym typeface="Symbol" charset="2"/>
                </a:rPr>
                <a:t> </a:t>
              </a:r>
              <a:r>
                <a:rPr lang="en-US" sz="2000" dirty="0">
                  <a:sym typeface="Symbol" charset="2"/>
                </a:rPr>
                <a:t>T</a:t>
              </a:r>
              <a:r>
                <a:rPr lang="en-US" sz="2000" dirty="0" smtClean="0">
                  <a:sym typeface="Symbol" charset="2"/>
                </a:rPr>
                <a:t>,</a:t>
              </a:r>
              <a:endParaRPr lang="en-US" sz="2000" dirty="0">
                <a:sym typeface="Symbol" charset="2"/>
              </a:endParaRPr>
            </a:p>
            <a:p>
              <a:pPr marL="457200" indent="-457200">
                <a:lnSpc>
                  <a:spcPct val="90000"/>
                </a:lnSpc>
              </a:pPr>
              <a:r>
                <a:rPr lang="en-US" sz="2000" dirty="0">
                  <a:sym typeface="Symbol" charset="2"/>
                </a:rPr>
                <a:t>	all data actions of</a:t>
              </a:r>
              <a:r>
                <a:rPr lang="en-US" sz="2000" dirty="0" smtClean="0">
                  <a:sym typeface="Symbol" charset="2"/>
                </a:rPr>
                <a:t> </a:t>
              </a:r>
              <a:r>
                <a:rPr lang="en-US" sz="2000" dirty="0">
                  <a:sym typeface="Symbol" charset="2"/>
                </a:rPr>
                <a:t>T</a:t>
              </a:r>
              <a:r>
                <a:rPr lang="en-US" sz="2000" dirty="0" smtClean="0">
                  <a:sym typeface="Symbol" charset="2"/>
                </a:rPr>
                <a:t> </a:t>
              </a:r>
              <a:r>
                <a:rPr lang="en-US" sz="2000" dirty="0">
                  <a:sym typeface="Symbol" charset="2"/>
                </a:rPr>
                <a:t>are in the stable log or the stable database,</a:t>
              </a:r>
              <a:r>
                <a:rPr lang="de-DE" sz="2000" dirty="0">
                  <a:sym typeface="Symbol" charset="2"/>
                </a:rPr>
                <a:t/>
              </a:r>
              <a:br>
                <a:rPr lang="de-DE" sz="2000" dirty="0">
                  <a:sym typeface="Symbol" charset="2"/>
                </a:rPr>
              </a:br>
              <a:endParaRPr lang="en-US" sz="2000" dirty="0">
                <a:sym typeface="Symbol" charset="2"/>
              </a:endParaRPr>
            </a:p>
            <a:p>
              <a:pPr marL="457200" indent="-457200">
                <a:lnSpc>
                  <a:spcPct val="90000"/>
                </a:lnSpc>
                <a:buFontTx/>
                <a:buChar char="•"/>
              </a:pPr>
              <a:r>
                <a:rPr lang="en-US" sz="2000" dirty="0">
                  <a:sym typeface="Symbol" charset="2"/>
                </a:rPr>
                <a:t>the </a:t>
              </a:r>
              <a:r>
                <a:rPr lang="en-US" sz="2000" b="1" dirty="0">
                  <a:solidFill>
                    <a:srgbClr val="FF0000"/>
                  </a:solidFill>
                  <a:sym typeface="Symbol" charset="2"/>
                </a:rPr>
                <a:t>undo logging rule</a:t>
              </a:r>
              <a:r>
                <a:rPr lang="en-US" sz="2000" dirty="0">
                  <a:sym typeface="Symbol" charset="2"/>
                </a:rPr>
                <a:t> if for every data action </a:t>
              </a:r>
              <a:r>
                <a:rPr lang="en-US" sz="2000" dirty="0" err="1">
                  <a:sym typeface="Symbol" charset="2"/>
                </a:rPr>
                <a:t>p</a:t>
              </a:r>
              <a:r>
                <a:rPr lang="en-US" sz="2000" dirty="0">
                  <a:sym typeface="Symbol" charset="2"/>
                </a:rPr>
                <a:t> of an </a:t>
              </a:r>
            </a:p>
            <a:p>
              <a:pPr marL="457200" indent="-457200">
                <a:lnSpc>
                  <a:spcPct val="90000"/>
                </a:lnSpc>
              </a:pPr>
              <a:r>
                <a:rPr lang="en-US" sz="2000" dirty="0">
                  <a:sym typeface="Symbol" charset="2"/>
                </a:rPr>
                <a:t>	uncommitted transaction</a:t>
              </a:r>
              <a:r>
                <a:rPr lang="en-US" sz="2000" dirty="0" smtClean="0">
                  <a:sym typeface="Symbol" charset="2"/>
                </a:rPr>
                <a:t> </a:t>
              </a:r>
              <a:r>
                <a:rPr lang="en-US" sz="2000" dirty="0">
                  <a:sym typeface="Symbol" charset="2"/>
                </a:rPr>
                <a:t>T</a:t>
              </a:r>
              <a:r>
                <a:rPr lang="en-US" sz="2000" dirty="0" smtClean="0">
                  <a:sym typeface="Symbol" charset="2"/>
                </a:rPr>
                <a:t> </a:t>
              </a:r>
              <a:r>
                <a:rPr lang="en-US" sz="2000" dirty="0">
                  <a:sym typeface="Symbol" charset="2"/>
                </a:rPr>
                <a:t>the presence of </a:t>
              </a:r>
              <a:r>
                <a:rPr lang="en-US" sz="2000" dirty="0" err="1">
                  <a:sym typeface="Symbol" charset="2"/>
                </a:rPr>
                <a:t>p</a:t>
              </a:r>
              <a:r>
                <a:rPr lang="en-US" sz="2000" dirty="0">
                  <a:sym typeface="Symbol" charset="2"/>
                </a:rPr>
                <a:t> in the stable </a:t>
              </a:r>
            </a:p>
            <a:p>
              <a:pPr marL="457200" indent="-457200">
                <a:lnSpc>
                  <a:spcPct val="90000"/>
                </a:lnSpc>
              </a:pPr>
              <a:r>
                <a:rPr lang="en-US" sz="2000" dirty="0">
                  <a:sym typeface="Symbol" charset="2"/>
                </a:rPr>
                <a:t>	database implies that </a:t>
              </a:r>
              <a:r>
                <a:rPr lang="en-US" sz="2000" dirty="0" err="1">
                  <a:sym typeface="Symbol" charset="2"/>
                </a:rPr>
                <a:t>p</a:t>
              </a:r>
              <a:r>
                <a:rPr lang="en-US" sz="2000" dirty="0">
                  <a:sym typeface="Symbol" charset="2"/>
                </a:rPr>
                <a:t> is in the stable </a:t>
              </a:r>
              <a:r>
                <a:rPr lang="en-US" sz="2000" dirty="0" smtClean="0">
                  <a:sym typeface="Symbol" charset="2"/>
                </a:rPr>
                <a:t>log.</a:t>
              </a:r>
              <a:r>
                <a:rPr lang="de-DE" sz="2000" dirty="0" smtClean="0">
                  <a:sym typeface="Symbol" charset="2"/>
                </a:rPr>
                <a:t/>
              </a:r>
              <a:br>
                <a:rPr lang="de-DE" sz="2000" dirty="0" smtClean="0">
                  <a:sym typeface="Symbol" charset="2"/>
                </a:rPr>
              </a:br>
              <a:endParaRPr lang="en-US" sz="2000" dirty="0">
                <a:sym typeface="Symbol" charset="2"/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7C664-504A-2448-9E99-8EB19E150F71}" type="datetime1">
              <a:rPr lang="en-US" smtClean="0"/>
              <a:t>3/30/11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Crash-Recovery Algorithms</a:t>
            </a:r>
            <a:endParaRPr lang="en-US" dirty="0"/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F037-3979-0749-8DCE-2EC2FCD6E181}" type="datetime1">
              <a:rPr lang="en-US" smtClean="0"/>
              <a:t>3/30/11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2875" y="1143000"/>
            <a:ext cx="8705850" cy="3879850"/>
            <a:chOff x="0" y="1296"/>
            <a:chExt cx="5484" cy="2444"/>
          </a:xfrm>
        </p:grpSpPr>
        <p:sp>
          <p:nvSpPr>
            <p:cNvPr id="171012" name="Text Box 4"/>
            <p:cNvSpPr txBox="1">
              <a:spLocks noChangeArrowheads="1"/>
            </p:cNvSpPr>
            <p:nvPr/>
          </p:nvSpPr>
          <p:spPr bwMode="auto">
            <a:xfrm>
              <a:off x="1958" y="1296"/>
              <a:ext cx="16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crash recovery algorithms</a:t>
              </a:r>
            </a:p>
          </p:txBody>
        </p:sp>
        <p:sp>
          <p:nvSpPr>
            <p:cNvPr id="171013" name="Text Box 5"/>
            <p:cNvSpPr txBox="1">
              <a:spLocks noChangeArrowheads="1"/>
            </p:cNvSpPr>
            <p:nvPr/>
          </p:nvSpPr>
          <p:spPr bwMode="auto">
            <a:xfrm>
              <a:off x="1008" y="2280"/>
              <a:ext cx="10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/>
                <a:t>update-in-place</a:t>
              </a:r>
            </a:p>
            <a:p>
              <a:pPr algn="ctr"/>
              <a:r>
                <a:rPr lang="en-US" sz="1800"/>
                <a:t>(with-undo)</a:t>
              </a:r>
            </a:p>
          </p:txBody>
        </p:sp>
        <p:sp>
          <p:nvSpPr>
            <p:cNvPr id="171014" name="Text Box 6"/>
            <p:cNvSpPr txBox="1">
              <a:spLocks noChangeArrowheads="1"/>
            </p:cNvSpPr>
            <p:nvPr/>
          </p:nvSpPr>
          <p:spPr bwMode="auto">
            <a:xfrm>
              <a:off x="3552" y="2280"/>
              <a:ext cx="10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/>
                <a:t>deferred-update</a:t>
              </a:r>
            </a:p>
            <a:p>
              <a:pPr algn="ctr"/>
              <a:r>
                <a:rPr lang="en-US" sz="1800"/>
                <a:t>(no-undo)</a:t>
              </a:r>
            </a:p>
          </p:txBody>
        </p:sp>
        <p:sp>
          <p:nvSpPr>
            <p:cNvPr id="171015" name="Text Box 7"/>
            <p:cNvSpPr txBox="1">
              <a:spLocks noChangeArrowheads="1"/>
            </p:cNvSpPr>
            <p:nvPr/>
          </p:nvSpPr>
          <p:spPr bwMode="auto">
            <a:xfrm>
              <a:off x="0" y="3336"/>
              <a:ext cx="13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/>
                <a:t>with-undo / with-redo</a:t>
              </a:r>
            </a:p>
            <a:p>
              <a:pPr algn="ctr"/>
              <a:r>
                <a:rPr lang="en-US" sz="1800"/>
                <a:t>(steal / no-force)</a:t>
              </a:r>
            </a:p>
          </p:txBody>
        </p:sp>
        <p:sp>
          <p:nvSpPr>
            <p:cNvPr id="171016" name="Text Box 8"/>
            <p:cNvSpPr txBox="1">
              <a:spLocks noChangeArrowheads="1"/>
            </p:cNvSpPr>
            <p:nvPr/>
          </p:nvSpPr>
          <p:spPr bwMode="auto">
            <a:xfrm>
              <a:off x="1544" y="3336"/>
              <a:ext cx="12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/>
                <a:t>with-undo / no-redo</a:t>
              </a:r>
            </a:p>
            <a:p>
              <a:pPr algn="ctr"/>
              <a:r>
                <a:rPr lang="en-US" sz="1800"/>
                <a:t>(steal / force)</a:t>
              </a:r>
            </a:p>
          </p:txBody>
        </p:sp>
        <p:sp>
          <p:nvSpPr>
            <p:cNvPr id="171017" name="Text Box 9"/>
            <p:cNvSpPr txBox="1">
              <a:spLocks noChangeArrowheads="1"/>
            </p:cNvSpPr>
            <p:nvPr/>
          </p:nvSpPr>
          <p:spPr bwMode="auto">
            <a:xfrm>
              <a:off x="2928" y="3336"/>
              <a:ext cx="12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/>
                <a:t>no-undo / with-redo</a:t>
              </a:r>
            </a:p>
            <a:p>
              <a:pPr algn="ctr"/>
              <a:r>
                <a:rPr lang="en-US" sz="1800"/>
                <a:t>(no-steal / no-force)</a:t>
              </a:r>
            </a:p>
          </p:txBody>
        </p:sp>
        <p:sp>
          <p:nvSpPr>
            <p:cNvPr id="171018" name="Text Box 10"/>
            <p:cNvSpPr txBox="1">
              <a:spLocks noChangeArrowheads="1"/>
            </p:cNvSpPr>
            <p:nvPr/>
          </p:nvSpPr>
          <p:spPr bwMode="auto">
            <a:xfrm>
              <a:off x="4328" y="3336"/>
              <a:ext cx="11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/>
                <a:t>no-undo / no-redo</a:t>
              </a:r>
            </a:p>
            <a:p>
              <a:pPr algn="ctr"/>
              <a:r>
                <a:rPr lang="en-US" sz="1800"/>
                <a:t>(no-steal / force)</a:t>
              </a:r>
            </a:p>
          </p:txBody>
        </p:sp>
        <p:sp>
          <p:nvSpPr>
            <p:cNvPr id="171019" name="Line 11"/>
            <p:cNvSpPr>
              <a:spLocks noChangeShapeType="1"/>
            </p:cNvSpPr>
            <p:nvPr/>
          </p:nvSpPr>
          <p:spPr bwMode="auto">
            <a:xfrm flipH="1">
              <a:off x="1632" y="1608"/>
              <a:ext cx="105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20" name="Line 12"/>
            <p:cNvSpPr>
              <a:spLocks noChangeShapeType="1"/>
            </p:cNvSpPr>
            <p:nvPr/>
          </p:nvSpPr>
          <p:spPr bwMode="auto">
            <a:xfrm>
              <a:off x="2688" y="1608"/>
              <a:ext cx="129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21" name="Line 13"/>
            <p:cNvSpPr>
              <a:spLocks noChangeShapeType="1"/>
            </p:cNvSpPr>
            <p:nvPr/>
          </p:nvSpPr>
          <p:spPr bwMode="auto">
            <a:xfrm flipH="1">
              <a:off x="720" y="2712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22" name="Line 14"/>
            <p:cNvSpPr>
              <a:spLocks noChangeShapeType="1"/>
            </p:cNvSpPr>
            <p:nvPr/>
          </p:nvSpPr>
          <p:spPr bwMode="auto">
            <a:xfrm>
              <a:off x="1440" y="2712"/>
              <a:ext cx="81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23" name="Line 15"/>
            <p:cNvSpPr>
              <a:spLocks noChangeShapeType="1"/>
            </p:cNvSpPr>
            <p:nvPr/>
          </p:nvSpPr>
          <p:spPr bwMode="auto">
            <a:xfrm flipH="1">
              <a:off x="3360" y="2712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24" name="Line 16"/>
            <p:cNvSpPr>
              <a:spLocks noChangeShapeType="1"/>
            </p:cNvSpPr>
            <p:nvPr/>
          </p:nvSpPr>
          <p:spPr bwMode="auto">
            <a:xfrm>
              <a:off x="4080" y="2712"/>
              <a:ext cx="81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1025" name="Text Box 17"/>
          <p:cNvSpPr txBox="1">
            <a:spLocks noChangeArrowheads="1"/>
          </p:cNvSpPr>
          <p:nvPr/>
        </p:nvSpPr>
        <p:spPr bwMode="auto">
          <a:xfrm>
            <a:off x="752475" y="5638800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steal/no-force algorithms are most versatile and cost-effective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Transaction</a:t>
            </a:r>
            <a:br>
              <a:rPr lang="en-US" dirty="0" smtClean="0"/>
            </a:br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Divy</a:t>
            </a:r>
            <a:r>
              <a:rPr lang="en-US" dirty="0" smtClean="0"/>
              <a:t> Agrawal</a:t>
            </a:r>
          </a:p>
          <a:p>
            <a:r>
              <a:rPr lang="en-US" dirty="0" smtClean="0"/>
              <a:t>UC Santa Barbara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00200"/>
            <a:ext cx="4388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Distributed</a:t>
            </a:r>
          </a:p>
          <a:p>
            <a:r>
              <a:rPr lang="en-US" sz="3600" b="1" dirty="0" smtClean="0">
                <a:solidFill>
                  <a:srgbClr val="FFFFFF"/>
                </a:solidFill>
              </a:rPr>
              <a:t>Data Management</a:t>
            </a:r>
            <a:endParaRPr lang="en-US" sz="36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Holy Grail of Distributed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DBMS success in large enterprises:</a:t>
            </a:r>
          </a:p>
          <a:p>
            <a:pPr lvl="1"/>
            <a:r>
              <a:rPr lang="en-US" dirty="0" smtClean="0"/>
              <a:t>Proliferation of multiple database systems within an enterprise</a:t>
            </a:r>
          </a:p>
          <a:p>
            <a:pPr lvl="1"/>
            <a:r>
              <a:rPr lang="en-US" dirty="0" smtClean="0"/>
              <a:t>Fractured operational environment</a:t>
            </a:r>
          </a:p>
          <a:p>
            <a:r>
              <a:rPr lang="en-US" dirty="0" smtClean="0"/>
              <a:t>Advent of computer networks (mid 1980s):</a:t>
            </a:r>
          </a:p>
          <a:p>
            <a:pPr lvl="1"/>
            <a:r>
              <a:rPr lang="en-US" dirty="0" smtClean="0"/>
              <a:t>Promise of integrated view of enterprise scale data management</a:t>
            </a:r>
          </a:p>
          <a:p>
            <a:pPr lvl="1"/>
            <a:r>
              <a:rPr lang="en-US" dirty="0" smtClean="0"/>
              <a:t>Application/transactions could access and manipulate data across multiple databases</a:t>
            </a:r>
          </a:p>
          <a:p>
            <a:r>
              <a:rPr lang="en-US" dirty="0" smtClean="0"/>
              <a:t>Lot of optimism and excitement in the research community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DBB8-E179-F04C-BE7A-AA7230B7A331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Holy Grail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Several high-profile academic and commercial efforts to build large-scale distributed data management facility:</a:t>
            </a:r>
          </a:p>
          <a:p>
            <a:pPr lvl="1"/>
            <a:r>
              <a:rPr lang="en-US" dirty="0" smtClean="0"/>
              <a:t>IBM Research: R</a:t>
            </a:r>
            <a:r>
              <a:rPr lang="en-US" baseline="30000" dirty="0" smtClean="0"/>
              <a:t>*</a:t>
            </a:r>
            <a:r>
              <a:rPr lang="en-US" dirty="0" smtClean="0"/>
              <a:t> project</a:t>
            </a:r>
          </a:p>
          <a:p>
            <a:pPr lvl="1"/>
            <a:r>
              <a:rPr lang="en-US" dirty="0" smtClean="0"/>
              <a:t>Computer Corporation of America (CCA): SDD-1</a:t>
            </a:r>
          </a:p>
          <a:p>
            <a:r>
              <a:rPr lang="en-US" dirty="0" smtClean="0"/>
              <a:t>Unfortunately:</a:t>
            </a:r>
          </a:p>
          <a:p>
            <a:pPr lvl="1"/>
            <a:r>
              <a:rPr lang="en-US" dirty="0" smtClean="0"/>
              <a:t>Never really took off</a:t>
            </a:r>
          </a:p>
          <a:p>
            <a:pPr lvl="1"/>
            <a:r>
              <a:rPr lang="en-US" dirty="0" smtClean="0"/>
              <a:t>Lots of unfulfilled promises</a:t>
            </a:r>
          </a:p>
          <a:p>
            <a:pPr lvl="1"/>
            <a:r>
              <a:rPr lang="en-US" dirty="0" smtClean="0"/>
              <a:t>IBM Research: renamed R</a:t>
            </a:r>
            <a:r>
              <a:rPr lang="en-US" baseline="30000" dirty="0" smtClean="0"/>
              <a:t>*</a:t>
            </a:r>
            <a:r>
              <a:rPr lang="en-US" dirty="0" smtClean="0"/>
              <a:t> to </a:t>
            </a:r>
            <a:r>
              <a:rPr lang="en-US" dirty="0" err="1" smtClean="0"/>
              <a:t>StarBurst</a:t>
            </a:r>
            <a:endParaRPr lang="en-US" dirty="0" smtClean="0"/>
          </a:p>
          <a:p>
            <a:r>
              <a:rPr lang="en-US" dirty="0" smtClean="0"/>
              <a:t>So what went wrong?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407-47C2-B94B-ADF6-0EAB4E34D5D5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went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complexity of distributed data management was not very well understood</a:t>
            </a:r>
          </a:p>
          <a:p>
            <a:r>
              <a:rPr lang="en-US" dirty="0" smtClean="0"/>
              <a:t>Although the attempt at best can be deemed as a failure:</a:t>
            </a:r>
          </a:p>
          <a:p>
            <a:pPr lvl="1"/>
            <a:r>
              <a:rPr lang="en-US" dirty="0" smtClean="0"/>
              <a:t>Researchers gained deeper understanding of the overall problem</a:t>
            </a:r>
          </a:p>
          <a:p>
            <a:r>
              <a:rPr lang="en-US" dirty="0" smtClean="0"/>
              <a:t>In some ways, twenty years of R&amp;D efforts have been extremely valuable:</a:t>
            </a:r>
          </a:p>
          <a:p>
            <a:pPr lvl="1"/>
            <a:r>
              <a:rPr lang="en-US" dirty="0" smtClean="0"/>
              <a:t>Have contributed significantly to the scalable solutions of today used in the Internet industry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5154-A3A1-8645-9991-FA3FDC1AF7DC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143000"/>
            <a:ext cx="8305800" cy="5334000"/>
            <a:chOff x="144" y="240"/>
            <a:chExt cx="5328" cy="3696"/>
          </a:xfrm>
        </p:grpSpPr>
        <p:sp>
          <p:nvSpPr>
            <p:cNvPr id="130052" name="Rectangle 4" descr="Horizontale Steine"/>
            <p:cNvSpPr>
              <a:spLocks noChangeArrowheads="1"/>
            </p:cNvSpPr>
            <p:nvPr/>
          </p:nvSpPr>
          <p:spPr bwMode="auto">
            <a:xfrm>
              <a:off x="1296" y="2208"/>
              <a:ext cx="960" cy="720"/>
            </a:xfrm>
            <a:prstGeom prst="rect">
              <a:avLst/>
            </a:prstGeom>
            <a:pattFill prst="horzBrick">
              <a:fgClr>
                <a:srgbClr val="DDDDD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30053" name="AutoShape 5"/>
            <p:cNvSpPr>
              <a:spLocks noChangeArrowheads="1"/>
            </p:cNvSpPr>
            <p:nvPr/>
          </p:nvSpPr>
          <p:spPr bwMode="auto">
            <a:xfrm>
              <a:off x="1440" y="3216"/>
              <a:ext cx="720" cy="720"/>
            </a:xfrm>
            <a:prstGeom prst="can">
              <a:avLst>
                <a:gd name="adj" fmla="val 25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130054" name="Text Box 6"/>
            <p:cNvSpPr txBox="1">
              <a:spLocks noChangeArrowheads="1"/>
            </p:cNvSpPr>
            <p:nvPr/>
          </p:nvSpPr>
          <p:spPr bwMode="auto">
            <a:xfrm>
              <a:off x="144" y="2304"/>
              <a:ext cx="800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 dirty="0" smtClean="0"/>
                <a:t>Database</a:t>
              </a:r>
            </a:p>
            <a:p>
              <a:pPr>
                <a:lnSpc>
                  <a:spcPct val="90000"/>
                </a:lnSpc>
              </a:pPr>
              <a:r>
                <a:rPr lang="en-US" b="1" dirty="0"/>
                <a:t>Servers</a:t>
              </a:r>
            </a:p>
          </p:txBody>
        </p:sp>
        <p:sp>
          <p:nvSpPr>
            <p:cNvPr id="130055" name="Text Box 7"/>
            <p:cNvSpPr txBox="1">
              <a:spLocks noChangeArrowheads="1"/>
            </p:cNvSpPr>
            <p:nvPr/>
          </p:nvSpPr>
          <p:spPr bwMode="auto">
            <a:xfrm>
              <a:off x="144" y="1200"/>
              <a:ext cx="990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 dirty="0" smtClean="0"/>
                <a:t>Transaction</a:t>
              </a:r>
            </a:p>
            <a:p>
              <a:pPr>
                <a:lnSpc>
                  <a:spcPct val="90000"/>
                </a:lnSpc>
              </a:pPr>
              <a:r>
                <a:rPr lang="en-US" b="1" dirty="0" smtClean="0"/>
                <a:t>Managers</a:t>
              </a:r>
              <a:endParaRPr lang="en-US" b="1" dirty="0"/>
            </a:p>
          </p:txBody>
        </p:sp>
        <p:sp>
          <p:nvSpPr>
            <p:cNvPr id="130056" name="Text Box 8"/>
            <p:cNvSpPr txBox="1">
              <a:spLocks noChangeArrowheads="1"/>
            </p:cNvSpPr>
            <p:nvPr/>
          </p:nvSpPr>
          <p:spPr bwMode="auto">
            <a:xfrm>
              <a:off x="144" y="624"/>
              <a:ext cx="70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Clients</a:t>
              </a:r>
            </a:p>
          </p:txBody>
        </p:sp>
        <p:sp>
          <p:nvSpPr>
            <p:cNvPr id="130057" name="Rectangle 9"/>
            <p:cNvSpPr>
              <a:spLocks noChangeArrowheads="1"/>
            </p:cNvSpPr>
            <p:nvPr/>
          </p:nvSpPr>
          <p:spPr bwMode="auto">
            <a:xfrm>
              <a:off x="1248" y="528"/>
              <a:ext cx="480" cy="33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58" name="Text Box 10"/>
            <p:cNvSpPr txBox="1">
              <a:spLocks noChangeArrowheads="1"/>
            </p:cNvSpPr>
            <p:nvPr/>
          </p:nvSpPr>
          <p:spPr bwMode="auto">
            <a:xfrm>
              <a:off x="144" y="288"/>
              <a:ext cx="586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Users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776" y="240"/>
              <a:ext cx="192" cy="432"/>
              <a:chOff x="1824" y="2976"/>
              <a:chExt cx="288" cy="624"/>
            </a:xfrm>
          </p:grpSpPr>
          <p:sp>
            <p:nvSpPr>
              <p:cNvPr id="130060" name="Oval 12"/>
              <p:cNvSpPr>
                <a:spLocks noChangeArrowheads="1"/>
              </p:cNvSpPr>
              <p:nvPr/>
            </p:nvSpPr>
            <p:spPr bwMode="auto">
              <a:xfrm>
                <a:off x="1848" y="2976"/>
                <a:ext cx="240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61" name="Line 13"/>
              <p:cNvSpPr>
                <a:spLocks noChangeShapeType="1"/>
              </p:cNvSpPr>
              <p:nvPr/>
            </p:nvSpPr>
            <p:spPr bwMode="auto">
              <a:xfrm flipH="1">
                <a:off x="1968" y="316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62" name="Line 14"/>
              <p:cNvSpPr>
                <a:spLocks noChangeShapeType="1"/>
              </p:cNvSpPr>
              <p:nvPr/>
            </p:nvSpPr>
            <p:spPr bwMode="auto">
              <a:xfrm>
                <a:off x="1968" y="340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63" name="Line 15"/>
              <p:cNvSpPr>
                <a:spLocks noChangeShapeType="1"/>
              </p:cNvSpPr>
              <p:nvPr/>
            </p:nvSpPr>
            <p:spPr bwMode="auto">
              <a:xfrm flipH="1">
                <a:off x="1872" y="3408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64" name="Line 16"/>
              <p:cNvSpPr>
                <a:spLocks noChangeShapeType="1"/>
              </p:cNvSpPr>
              <p:nvPr/>
            </p:nvSpPr>
            <p:spPr bwMode="auto">
              <a:xfrm flipV="1">
                <a:off x="1968" y="3264"/>
                <a:ext cx="14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65" name="Line 17"/>
              <p:cNvSpPr>
                <a:spLocks noChangeShapeType="1"/>
              </p:cNvSpPr>
              <p:nvPr/>
            </p:nvSpPr>
            <p:spPr bwMode="auto">
              <a:xfrm flipH="1" flipV="1">
                <a:off x="1824" y="3264"/>
                <a:ext cx="14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066" name="Text Box 18"/>
            <p:cNvSpPr txBox="1">
              <a:spLocks noChangeArrowheads="1"/>
            </p:cNvSpPr>
            <p:nvPr/>
          </p:nvSpPr>
          <p:spPr bwMode="auto">
            <a:xfrm>
              <a:off x="2112" y="384"/>
              <a:ext cx="52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. . .</a:t>
              </a:r>
            </a:p>
          </p:txBody>
        </p:sp>
        <p:sp>
          <p:nvSpPr>
            <p:cNvPr id="130067" name="Rectangle 19" descr="Welle"/>
            <p:cNvSpPr>
              <a:spLocks noChangeArrowheads="1"/>
            </p:cNvSpPr>
            <p:nvPr/>
          </p:nvSpPr>
          <p:spPr bwMode="auto">
            <a:xfrm>
              <a:off x="1248" y="1152"/>
              <a:ext cx="1296" cy="480"/>
            </a:xfrm>
            <a:prstGeom prst="rect">
              <a:avLst/>
            </a:prstGeom>
            <a:pattFill prst="wave">
              <a:fgClr>
                <a:srgbClr val="DDDDD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30068" name="Oval 20"/>
            <p:cNvSpPr>
              <a:spLocks noChangeArrowheads="1"/>
            </p:cNvSpPr>
            <p:nvPr/>
          </p:nvSpPr>
          <p:spPr bwMode="auto">
            <a:xfrm>
              <a:off x="1536" y="1248"/>
              <a:ext cx="318" cy="240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69" name="Oval 21"/>
            <p:cNvSpPr>
              <a:spLocks noChangeArrowheads="1"/>
            </p:cNvSpPr>
            <p:nvPr/>
          </p:nvSpPr>
          <p:spPr bwMode="auto">
            <a:xfrm>
              <a:off x="1344" y="1296"/>
              <a:ext cx="336" cy="240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  <p:sp>
          <p:nvSpPr>
            <p:cNvPr id="130070" name="Oval 22"/>
            <p:cNvSpPr>
              <a:spLocks noChangeArrowheads="1"/>
            </p:cNvSpPr>
            <p:nvPr/>
          </p:nvSpPr>
          <p:spPr bwMode="auto">
            <a:xfrm>
              <a:off x="2016" y="1296"/>
              <a:ext cx="336" cy="240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344" y="2400"/>
              <a:ext cx="576" cy="336"/>
              <a:chOff x="3792" y="3024"/>
              <a:chExt cx="912" cy="432"/>
            </a:xfrm>
          </p:grpSpPr>
          <p:sp>
            <p:nvSpPr>
              <p:cNvPr id="130072" name="Oval 24"/>
              <p:cNvSpPr>
                <a:spLocks noChangeArrowheads="1"/>
              </p:cNvSpPr>
              <p:nvPr/>
            </p:nvSpPr>
            <p:spPr bwMode="auto">
              <a:xfrm>
                <a:off x="3792" y="3024"/>
                <a:ext cx="912" cy="432"/>
              </a:xfrm>
              <a:prstGeom prst="ellipse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130073" name="Rectangle 25"/>
              <p:cNvSpPr>
                <a:spLocks noChangeArrowheads="1"/>
              </p:cNvSpPr>
              <p:nvPr/>
            </p:nvSpPr>
            <p:spPr bwMode="auto">
              <a:xfrm>
                <a:off x="4128" y="3168"/>
                <a:ext cx="240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74" name="Line 26"/>
              <p:cNvSpPr>
                <a:spLocks noChangeShapeType="1"/>
              </p:cNvSpPr>
              <p:nvPr/>
            </p:nvSpPr>
            <p:spPr bwMode="auto">
              <a:xfrm>
                <a:off x="4272" y="331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75" name="Line 27"/>
              <p:cNvSpPr>
                <a:spLocks noChangeShapeType="1"/>
              </p:cNvSpPr>
              <p:nvPr/>
            </p:nvSpPr>
            <p:spPr bwMode="auto">
              <a:xfrm flipH="1">
                <a:off x="3936" y="3264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76" name="Line 28"/>
              <p:cNvSpPr>
                <a:spLocks noChangeShapeType="1"/>
              </p:cNvSpPr>
              <p:nvPr/>
            </p:nvSpPr>
            <p:spPr bwMode="auto">
              <a:xfrm>
                <a:off x="4368" y="3264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77" name="Line 29"/>
              <p:cNvSpPr>
                <a:spLocks noChangeShapeType="1"/>
              </p:cNvSpPr>
              <p:nvPr/>
            </p:nvSpPr>
            <p:spPr bwMode="auto">
              <a:xfrm flipV="1">
                <a:off x="4368" y="3072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78" name="Line 30"/>
              <p:cNvSpPr>
                <a:spLocks noChangeShapeType="1"/>
              </p:cNvSpPr>
              <p:nvPr/>
            </p:nvSpPr>
            <p:spPr bwMode="auto">
              <a:xfrm flipH="1" flipV="1">
                <a:off x="3936" y="3072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079" name="Rectangle 31"/>
            <p:cNvSpPr>
              <a:spLocks noChangeArrowheads="1"/>
            </p:cNvSpPr>
            <p:nvPr/>
          </p:nvSpPr>
          <p:spPr bwMode="auto">
            <a:xfrm>
              <a:off x="1968" y="2496"/>
              <a:ext cx="176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80" name="Text Box 32"/>
            <p:cNvSpPr txBox="1">
              <a:spLocks noChangeArrowheads="1"/>
            </p:cNvSpPr>
            <p:nvPr/>
          </p:nvSpPr>
          <p:spPr bwMode="auto">
            <a:xfrm>
              <a:off x="3936" y="2256"/>
              <a:ext cx="36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...</a:t>
              </a:r>
            </a:p>
          </p:txBody>
        </p:sp>
        <p:sp>
          <p:nvSpPr>
            <p:cNvPr id="130081" name="Line 33"/>
            <p:cNvSpPr>
              <a:spLocks noChangeShapeType="1"/>
            </p:cNvSpPr>
            <p:nvPr/>
          </p:nvSpPr>
          <p:spPr bwMode="auto">
            <a:xfrm>
              <a:off x="1776" y="29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82" name="Rectangle 34" descr="Horizontale Steine"/>
            <p:cNvSpPr>
              <a:spLocks noChangeArrowheads="1"/>
            </p:cNvSpPr>
            <p:nvPr/>
          </p:nvSpPr>
          <p:spPr bwMode="auto">
            <a:xfrm>
              <a:off x="2688" y="2208"/>
              <a:ext cx="960" cy="720"/>
            </a:xfrm>
            <a:prstGeom prst="rect">
              <a:avLst/>
            </a:prstGeom>
            <a:pattFill prst="horzBrick">
              <a:fgClr>
                <a:srgbClr val="DDDDD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30083" name="AutoShape 35"/>
            <p:cNvSpPr>
              <a:spLocks noChangeArrowheads="1"/>
            </p:cNvSpPr>
            <p:nvPr/>
          </p:nvSpPr>
          <p:spPr bwMode="auto">
            <a:xfrm>
              <a:off x="2832" y="3216"/>
              <a:ext cx="720" cy="720"/>
            </a:xfrm>
            <a:prstGeom prst="can">
              <a:avLst>
                <a:gd name="adj" fmla="val 25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130084" name="Line 36"/>
            <p:cNvSpPr>
              <a:spLocks noChangeShapeType="1"/>
            </p:cNvSpPr>
            <p:nvPr/>
          </p:nvSpPr>
          <p:spPr bwMode="auto">
            <a:xfrm>
              <a:off x="3168" y="29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85" name="Rectangle 37" descr="Horizontale Steine"/>
            <p:cNvSpPr>
              <a:spLocks noChangeArrowheads="1"/>
            </p:cNvSpPr>
            <p:nvPr/>
          </p:nvSpPr>
          <p:spPr bwMode="auto">
            <a:xfrm>
              <a:off x="4512" y="2208"/>
              <a:ext cx="960" cy="720"/>
            </a:xfrm>
            <a:prstGeom prst="rect">
              <a:avLst/>
            </a:prstGeom>
            <a:pattFill prst="horzBrick">
              <a:fgClr>
                <a:srgbClr val="DDDDD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30086" name="AutoShape 38"/>
            <p:cNvSpPr>
              <a:spLocks noChangeArrowheads="1"/>
            </p:cNvSpPr>
            <p:nvPr/>
          </p:nvSpPr>
          <p:spPr bwMode="auto">
            <a:xfrm>
              <a:off x="4656" y="3216"/>
              <a:ext cx="720" cy="720"/>
            </a:xfrm>
            <a:prstGeom prst="can">
              <a:avLst>
                <a:gd name="adj" fmla="val 25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grpSp>
          <p:nvGrpSpPr>
            <p:cNvPr id="5" name="Group 39"/>
            <p:cNvGrpSpPr>
              <a:grpSpLocks/>
            </p:cNvGrpSpPr>
            <p:nvPr/>
          </p:nvGrpSpPr>
          <p:grpSpPr bwMode="auto">
            <a:xfrm>
              <a:off x="4704" y="2400"/>
              <a:ext cx="576" cy="336"/>
              <a:chOff x="3792" y="3024"/>
              <a:chExt cx="912" cy="432"/>
            </a:xfrm>
          </p:grpSpPr>
          <p:sp>
            <p:nvSpPr>
              <p:cNvPr id="130088" name="Oval 40"/>
              <p:cNvSpPr>
                <a:spLocks noChangeArrowheads="1"/>
              </p:cNvSpPr>
              <p:nvPr/>
            </p:nvSpPr>
            <p:spPr bwMode="auto">
              <a:xfrm>
                <a:off x="3792" y="3024"/>
                <a:ext cx="912" cy="432"/>
              </a:xfrm>
              <a:prstGeom prst="ellipse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130089" name="Rectangle 41"/>
              <p:cNvSpPr>
                <a:spLocks noChangeArrowheads="1"/>
              </p:cNvSpPr>
              <p:nvPr/>
            </p:nvSpPr>
            <p:spPr bwMode="auto">
              <a:xfrm>
                <a:off x="4128" y="3168"/>
                <a:ext cx="240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90" name="Line 42"/>
              <p:cNvSpPr>
                <a:spLocks noChangeShapeType="1"/>
              </p:cNvSpPr>
              <p:nvPr/>
            </p:nvSpPr>
            <p:spPr bwMode="auto">
              <a:xfrm>
                <a:off x="4272" y="331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91" name="Line 43"/>
              <p:cNvSpPr>
                <a:spLocks noChangeShapeType="1"/>
              </p:cNvSpPr>
              <p:nvPr/>
            </p:nvSpPr>
            <p:spPr bwMode="auto">
              <a:xfrm flipH="1">
                <a:off x="3936" y="3264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92" name="Line 44"/>
              <p:cNvSpPr>
                <a:spLocks noChangeShapeType="1"/>
              </p:cNvSpPr>
              <p:nvPr/>
            </p:nvSpPr>
            <p:spPr bwMode="auto">
              <a:xfrm>
                <a:off x="4368" y="3264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93" name="Line 45"/>
              <p:cNvSpPr>
                <a:spLocks noChangeShapeType="1"/>
              </p:cNvSpPr>
              <p:nvPr/>
            </p:nvSpPr>
            <p:spPr bwMode="auto">
              <a:xfrm flipV="1">
                <a:off x="4368" y="3072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94" name="Line 46"/>
              <p:cNvSpPr>
                <a:spLocks noChangeShapeType="1"/>
              </p:cNvSpPr>
              <p:nvPr/>
            </p:nvSpPr>
            <p:spPr bwMode="auto">
              <a:xfrm flipH="1" flipV="1">
                <a:off x="3936" y="3072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095" name="Rectangle 47"/>
            <p:cNvSpPr>
              <a:spLocks noChangeArrowheads="1"/>
            </p:cNvSpPr>
            <p:nvPr/>
          </p:nvSpPr>
          <p:spPr bwMode="auto">
            <a:xfrm>
              <a:off x="2880" y="2592"/>
              <a:ext cx="176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96" name="Rectangle 48"/>
            <p:cNvSpPr>
              <a:spLocks noChangeArrowheads="1"/>
            </p:cNvSpPr>
            <p:nvPr/>
          </p:nvSpPr>
          <p:spPr bwMode="auto">
            <a:xfrm>
              <a:off x="2880" y="2352"/>
              <a:ext cx="176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97" name="Line 49"/>
            <p:cNvSpPr>
              <a:spLocks noChangeShapeType="1"/>
            </p:cNvSpPr>
            <p:nvPr/>
          </p:nvSpPr>
          <p:spPr bwMode="auto">
            <a:xfrm>
              <a:off x="4992" y="29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98" name="Rectangle 50" descr="Welle"/>
            <p:cNvSpPr>
              <a:spLocks noChangeArrowheads="1"/>
            </p:cNvSpPr>
            <p:nvPr/>
          </p:nvSpPr>
          <p:spPr bwMode="auto">
            <a:xfrm>
              <a:off x="4176" y="1152"/>
              <a:ext cx="1296" cy="480"/>
            </a:xfrm>
            <a:prstGeom prst="rect">
              <a:avLst/>
            </a:prstGeom>
            <a:pattFill prst="wave">
              <a:fgClr>
                <a:srgbClr val="DDDDD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30099" name="Oval 51"/>
            <p:cNvSpPr>
              <a:spLocks noChangeArrowheads="1"/>
            </p:cNvSpPr>
            <p:nvPr/>
          </p:nvSpPr>
          <p:spPr bwMode="auto">
            <a:xfrm>
              <a:off x="4272" y="1296"/>
              <a:ext cx="336" cy="240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  <p:sp>
          <p:nvSpPr>
            <p:cNvPr id="130100" name="Oval 52"/>
            <p:cNvSpPr>
              <a:spLocks noChangeArrowheads="1"/>
            </p:cNvSpPr>
            <p:nvPr/>
          </p:nvSpPr>
          <p:spPr bwMode="auto">
            <a:xfrm>
              <a:off x="5040" y="1296"/>
              <a:ext cx="336" cy="240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  <p:sp>
          <p:nvSpPr>
            <p:cNvPr id="130101" name="Text Box 53"/>
            <p:cNvSpPr txBox="1">
              <a:spLocks noChangeArrowheads="1"/>
            </p:cNvSpPr>
            <p:nvPr/>
          </p:nvSpPr>
          <p:spPr bwMode="auto">
            <a:xfrm>
              <a:off x="3168" y="1104"/>
              <a:ext cx="36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...</a:t>
              </a:r>
            </a:p>
          </p:txBody>
        </p:sp>
        <p:sp>
          <p:nvSpPr>
            <p:cNvPr id="130102" name="Line 54"/>
            <p:cNvSpPr>
              <a:spLocks noChangeShapeType="1"/>
            </p:cNvSpPr>
            <p:nvPr/>
          </p:nvSpPr>
          <p:spPr bwMode="auto">
            <a:xfrm>
              <a:off x="1488" y="86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03" name="Oval 55"/>
            <p:cNvSpPr>
              <a:spLocks noChangeArrowheads="1"/>
            </p:cNvSpPr>
            <p:nvPr/>
          </p:nvSpPr>
          <p:spPr bwMode="auto">
            <a:xfrm>
              <a:off x="4656" y="1296"/>
              <a:ext cx="336" cy="240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  <p:sp>
          <p:nvSpPr>
            <p:cNvPr id="130104" name="Rectangle 56"/>
            <p:cNvSpPr>
              <a:spLocks noChangeArrowheads="1"/>
            </p:cNvSpPr>
            <p:nvPr/>
          </p:nvSpPr>
          <p:spPr bwMode="auto">
            <a:xfrm>
              <a:off x="3168" y="2592"/>
              <a:ext cx="176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05" name="Rectangle 57"/>
            <p:cNvSpPr>
              <a:spLocks noChangeArrowheads="1"/>
            </p:cNvSpPr>
            <p:nvPr/>
          </p:nvSpPr>
          <p:spPr bwMode="auto">
            <a:xfrm>
              <a:off x="3168" y="2352"/>
              <a:ext cx="176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06" name="Line 58"/>
            <p:cNvSpPr>
              <a:spLocks noChangeShapeType="1"/>
            </p:cNvSpPr>
            <p:nvPr/>
          </p:nvSpPr>
          <p:spPr bwMode="auto">
            <a:xfrm>
              <a:off x="1584" y="864"/>
              <a:ext cx="26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07" name="Line 59"/>
            <p:cNvSpPr>
              <a:spLocks noChangeShapeType="1"/>
            </p:cNvSpPr>
            <p:nvPr/>
          </p:nvSpPr>
          <p:spPr bwMode="auto">
            <a:xfrm>
              <a:off x="1488" y="153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08" name="Line 60"/>
            <p:cNvSpPr>
              <a:spLocks noChangeShapeType="1"/>
            </p:cNvSpPr>
            <p:nvPr/>
          </p:nvSpPr>
          <p:spPr bwMode="auto">
            <a:xfrm>
              <a:off x="1488" y="1536"/>
              <a:ext cx="144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09" name="Line 61"/>
            <p:cNvSpPr>
              <a:spLocks noChangeShapeType="1"/>
            </p:cNvSpPr>
            <p:nvPr/>
          </p:nvSpPr>
          <p:spPr bwMode="auto">
            <a:xfrm flipH="1">
              <a:off x="3264" y="1536"/>
              <a:ext cx="115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10" name="Line 62"/>
            <p:cNvSpPr>
              <a:spLocks noChangeShapeType="1"/>
            </p:cNvSpPr>
            <p:nvPr/>
          </p:nvSpPr>
          <p:spPr bwMode="auto">
            <a:xfrm>
              <a:off x="4848" y="153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" name="Date Placeholder 6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5EEE-FE0D-F540-8B5C-646FC87991B7}" type="datetime1">
              <a:rPr lang="en-US" smtClean="0"/>
              <a:t>3/30/11</a:t>
            </a:fld>
            <a:endParaRPr lang="en-US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7041"/>
            <a:ext cx="8077200" cy="607359"/>
          </a:xfrm>
        </p:spPr>
        <p:txBody>
          <a:bodyPr/>
          <a:lstStyle/>
          <a:p>
            <a:r>
              <a:rPr lang="en-US" sz="2800" b="1" dirty="0" smtClean="0"/>
              <a:t>Concurrent Executions: Lost Update Anomaly</a:t>
            </a:r>
            <a:endParaRPr lang="en-US" sz="2800" b="1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990600"/>
            <a:ext cx="8305800" cy="4876800"/>
            <a:chOff x="336" y="432"/>
            <a:chExt cx="5232" cy="3072"/>
          </a:xfrm>
        </p:grpSpPr>
        <p:sp>
          <p:nvSpPr>
            <p:cNvPr id="41987" name="Text Box 3"/>
            <p:cNvSpPr txBox="1">
              <a:spLocks noChangeArrowheads="1"/>
            </p:cNvSpPr>
            <p:nvPr/>
          </p:nvSpPr>
          <p:spPr bwMode="auto">
            <a:xfrm>
              <a:off x="384" y="480"/>
              <a:ext cx="5178" cy="2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2000" dirty="0"/>
                <a:t>     </a:t>
              </a:r>
              <a:r>
                <a:rPr lang="en-US" sz="2000" dirty="0" smtClean="0"/>
                <a:t> DEBIT($50)</a:t>
              </a:r>
              <a:r>
                <a:rPr lang="en-US" sz="2000" b="1" dirty="0" smtClean="0"/>
                <a:t>	</a:t>
              </a:r>
              <a:r>
                <a:rPr lang="en-US" sz="2000" b="1" dirty="0"/>
                <a:t>	</a:t>
              </a:r>
              <a:r>
                <a:rPr lang="en-US" sz="2000" b="1" dirty="0" smtClean="0"/>
                <a:t>				Time</a:t>
              </a:r>
              <a:r>
                <a:rPr lang="en-US" sz="2000" b="1" dirty="0"/>
                <a:t>	</a:t>
              </a:r>
              <a:r>
                <a:rPr lang="en-US" sz="2000" b="1" dirty="0" smtClean="0"/>
                <a:t>		</a:t>
              </a:r>
              <a:r>
                <a:rPr lang="en-US" sz="2000" dirty="0" smtClean="0"/>
                <a:t>CREDIT($100)</a:t>
              </a:r>
            </a:p>
            <a:p>
              <a:pPr>
                <a:lnSpc>
                  <a:spcPct val="70000"/>
                </a:lnSpc>
              </a:pPr>
              <a:endParaRPr lang="en-US" sz="2000" b="1" dirty="0"/>
            </a:p>
            <a:p>
              <a:pPr>
                <a:lnSpc>
                  <a:spcPct val="70000"/>
                </a:lnSpc>
              </a:pPr>
              <a:r>
                <a:rPr lang="en-US" b="1" dirty="0"/>
                <a:t>Select Balance Into :b</a:t>
              </a:r>
              <a:r>
                <a:rPr lang="en-US" b="1" baseline="-25000" dirty="0"/>
                <a:t>1</a:t>
              </a:r>
              <a:r>
                <a:rPr lang="en-US" b="1" dirty="0"/>
                <a:t>			</a:t>
              </a:r>
            </a:p>
            <a:p>
              <a:pPr>
                <a:lnSpc>
                  <a:spcPct val="70000"/>
                </a:lnSpc>
              </a:pPr>
              <a:r>
                <a:rPr lang="en-US" b="1" dirty="0"/>
                <a:t>From Account 			 </a:t>
              </a:r>
              <a:r>
                <a:rPr lang="en-US" b="1" dirty="0" smtClean="0"/>
                <a:t> 	       </a:t>
              </a:r>
              <a:r>
                <a:rPr lang="en-US" b="1" dirty="0"/>
                <a:t>1</a:t>
              </a:r>
            </a:p>
            <a:p>
              <a:pPr>
                <a:lnSpc>
                  <a:spcPct val="70000"/>
                </a:lnSpc>
              </a:pPr>
              <a:r>
                <a:rPr lang="en-US" b="1" dirty="0"/>
                <a:t>Where </a:t>
              </a:r>
              <a:r>
                <a:rPr lang="en-US" b="1" dirty="0" err="1"/>
                <a:t>Account_Id</a:t>
              </a:r>
              <a:r>
                <a:rPr lang="en-US" b="1" dirty="0"/>
                <a:t> = :a</a:t>
              </a:r>
            </a:p>
            <a:p>
              <a:pPr>
                <a:lnSpc>
                  <a:spcPct val="70000"/>
                </a:lnSpc>
              </a:pPr>
              <a:r>
                <a:rPr lang="en-US" dirty="0">
                  <a:solidFill>
                    <a:srgbClr val="FF0000"/>
                  </a:solidFill>
                </a:rPr>
                <a:t>	</a:t>
              </a:r>
              <a:r>
                <a:rPr lang="en-US" dirty="0" smtClean="0">
                  <a:solidFill>
                    <a:srgbClr val="FF0000"/>
                  </a:solidFill>
                </a:rPr>
                <a:t>				</a:t>
              </a:r>
              <a:r>
                <a:rPr lang="en-US" dirty="0" smtClean="0"/>
                <a:t>/</a:t>
              </a:r>
              <a:r>
                <a:rPr lang="en-US" dirty="0"/>
                <a:t>* </a:t>
              </a:r>
              <a:r>
                <a:rPr lang="en-US" dirty="0">
                  <a:solidFill>
                    <a:srgbClr val="FF0000"/>
                  </a:solidFill>
                </a:rPr>
                <a:t>b</a:t>
              </a:r>
              <a:r>
                <a:rPr lang="en-US" b="1" baseline="-25000" dirty="0">
                  <a:solidFill>
                    <a:srgbClr val="FF0000"/>
                  </a:solidFill>
                </a:rPr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=100</a:t>
              </a:r>
              <a:r>
                <a:rPr lang="en-US" dirty="0"/>
                <a:t>,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 err="1"/>
                <a:t>a.Balance</a:t>
              </a:r>
              <a:r>
                <a:rPr lang="en-US" dirty="0"/>
                <a:t>=100, </a:t>
              </a:r>
              <a:r>
                <a:rPr lang="en-US" dirty="0">
                  <a:solidFill>
                    <a:schemeClr val="accent2"/>
                  </a:solidFill>
                </a:rPr>
                <a:t>b</a:t>
              </a:r>
              <a:r>
                <a:rPr lang="en-US" b="1" baseline="-25000" dirty="0">
                  <a:solidFill>
                    <a:schemeClr val="accent2"/>
                  </a:solidFill>
                </a:rPr>
                <a:t>2</a:t>
              </a:r>
              <a:r>
                <a:rPr lang="en-US" dirty="0">
                  <a:solidFill>
                    <a:schemeClr val="accent2"/>
                  </a:solidFill>
                </a:rPr>
                <a:t>=0</a:t>
              </a:r>
              <a:r>
                <a:rPr lang="en-US" dirty="0"/>
                <a:t> */</a:t>
              </a:r>
            </a:p>
            <a:p>
              <a:pPr>
                <a:lnSpc>
                  <a:spcPct val="70000"/>
                </a:lnSpc>
              </a:pPr>
              <a:r>
                <a:rPr lang="en-US" dirty="0"/>
                <a:t>				   	</a:t>
              </a:r>
              <a:r>
                <a:rPr lang="en-US" b="1" dirty="0" smtClean="0"/>
                <a:t>							Select </a:t>
              </a:r>
              <a:r>
                <a:rPr lang="en-US" b="1" dirty="0"/>
                <a:t>Balance Into :b</a:t>
              </a:r>
              <a:r>
                <a:rPr lang="en-US" b="1" baseline="-25000" dirty="0"/>
                <a:t>2</a:t>
              </a:r>
            </a:p>
            <a:p>
              <a:pPr>
                <a:lnSpc>
                  <a:spcPct val="70000"/>
                </a:lnSpc>
              </a:pPr>
              <a:r>
                <a:rPr lang="en-US" b="1" dirty="0"/>
                <a:t>				 </a:t>
              </a:r>
              <a:r>
                <a:rPr lang="en-US" b="1" dirty="0" smtClean="0"/>
                <a:t> 	 			2</a:t>
              </a:r>
              <a:r>
                <a:rPr lang="en-US" b="1" dirty="0"/>
                <a:t>	</a:t>
              </a:r>
              <a:r>
                <a:rPr lang="en-US" b="1" dirty="0" smtClean="0"/>
                <a:t>			From </a:t>
              </a:r>
              <a:r>
                <a:rPr lang="en-US" b="1" dirty="0"/>
                <a:t>Account</a:t>
              </a:r>
            </a:p>
            <a:p>
              <a:pPr>
                <a:lnSpc>
                  <a:spcPct val="70000"/>
                </a:lnSpc>
              </a:pPr>
              <a:r>
                <a:rPr lang="en-US" b="1" dirty="0"/>
                <a:t>					</a:t>
              </a:r>
              <a:r>
                <a:rPr lang="en-US" b="1" dirty="0" smtClean="0"/>
                <a:t>							Where </a:t>
              </a:r>
              <a:r>
                <a:rPr lang="en-US" b="1" dirty="0" err="1"/>
                <a:t>Account_Id</a:t>
              </a:r>
              <a:r>
                <a:rPr lang="en-US" b="1" dirty="0"/>
                <a:t> = :a</a:t>
              </a:r>
            </a:p>
            <a:p>
              <a:pPr>
                <a:lnSpc>
                  <a:spcPct val="70000"/>
                </a:lnSpc>
              </a:pPr>
              <a:r>
                <a:rPr lang="en-US" dirty="0"/>
                <a:t>	</a:t>
              </a:r>
              <a:r>
                <a:rPr lang="en-US" dirty="0" smtClean="0"/>
                <a:t>				/* </a:t>
              </a:r>
              <a:r>
                <a:rPr lang="en-US" dirty="0">
                  <a:solidFill>
                    <a:srgbClr val="FF0000"/>
                  </a:solidFill>
                </a:rPr>
                <a:t>b</a:t>
              </a:r>
              <a:r>
                <a:rPr lang="en-US" b="1" baseline="-25000" dirty="0">
                  <a:solidFill>
                    <a:srgbClr val="FF0000"/>
                  </a:solidFill>
                </a:rPr>
                <a:t>1</a:t>
              </a:r>
              <a:r>
                <a:rPr lang="en-US" dirty="0">
                  <a:solidFill>
                    <a:srgbClr val="FF0000"/>
                  </a:solidFill>
                </a:rPr>
                <a:t>=100</a:t>
              </a:r>
              <a:r>
                <a:rPr lang="en-US" dirty="0"/>
                <a:t>, </a:t>
              </a:r>
              <a:r>
                <a:rPr lang="en-US" dirty="0" err="1"/>
                <a:t>a.Balance</a:t>
              </a:r>
              <a:r>
                <a:rPr lang="en-US" dirty="0"/>
                <a:t>=100, </a:t>
              </a:r>
              <a:r>
                <a:rPr lang="en-US" dirty="0">
                  <a:solidFill>
                    <a:schemeClr val="accent2"/>
                  </a:solidFill>
                </a:rPr>
                <a:t>b</a:t>
              </a:r>
              <a:r>
                <a:rPr lang="en-US" b="1" baseline="-25000" dirty="0">
                  <a:solidFill>
                    <a:schemeClr val="accent2"/>
                  </a:solidFill>
                </a:rPr>
                <a:t>2</a:t>
              </a:r>
              <a:r>
                <a:rPr lang="en-US" dirty="0">
                  <a:solidFill>
                    <a:schemeClr val="accent2"/>
                  </a:solidFill>
                </a:rPr>
                <a:t>=100</a:t>
              </a:r>
              <a:r>
                <a:rPr lang="en-US" dirty="0"/>
                <a:t> */</a:t>
              </a:r>
            </a:p>
            <a:p>
              <a:pPr>
                <a:lnSpc>
                  <a:spcPct val="70000"/>
                </a:lnSpc>
              </a:pPr>
              <a:r>
                <a:rPr lang="en-US" b="1" dirty="0"/>
                <a:t>b1 = b1-50			 </a:t>
              </a:r>
              <a:r>
                <a:rPr lang="en-US" b="1" dirty="0" smtClean="0"/>
                <a:t> 		       </a:t>
              </a:r>
              <a:r>
                <a:rPr lang="en-US" b="1" dirty="0"/>
                <a:t>3</a:t>
              </a:r>
            </a:p>
            <a:p>
              <a:pPr>
                <a:lnSpc>
                  <a:spcPct val="70000"/>
                </a:lnSpc>
              </a:pPr>
              <a:r>
                <a:rPr lang="en-US" dirty="0"/>
                <a:t>	</a:t>
              </a:r>
              <a:r>
                <a:rPr lang="en-US" dirty="0" smtClean="0"/>
                <a:t>				/</a:t>
              </a:r>
              <a:r>
                <a:rPr lang="en-US" dirty="0"/>
                <a:t>* </a:t>
              </a:r>
              <a:r>
                <a:rPr lang="en-US" dirty="0">
                  <a:solidFill>
                    <a:srgbClr val="FF0000"/>
                  </a:solidFill>
                </a:rPr>
                <a:t>b</a:t>
              </a:r>
              <a:r>
                <a:rPr lang="en-US" b="1" baseline="-25000" dirty="0">
                  <a:solidFill>
                    <a:srgbClr val="FF0000"/>
                  </a:solidFill>
                </a:rPr>
                <a:t>1</a:t>
              </a:r>
              <a:r>
                <a:rPr lang="en-US" dirty="0">
                  <a:solidFill>
                    <a:srgbClr val="FF0000"/>
                  </a:solidFill>
                </a:rPr>
                <a:t>=50</a:t>
              </a:r>
              <a:r>
                <a:rPr lang="en-US" dirty="0"/>
                <a:t>, </a:t>
              </a:r>
              <a:r>
                <a:rPr lang="en-US" dirty="0" err="1"/>
                <a:t>a.Balance</a:t>
              </a:r>
              <a:r>
                <a:rPr lang="en-US" dirty="0"/>
                <a:t>=100, </a:t>
              </a:r>
              <a:r>
                <a:rPr lang="en-US" dirty="0">
                  <a:solidFill>
                    <a:schemeClr val="accent2"/>
                  </a:solidFill>
                </a:rPr>
                <a:t>b</a:t>
              </a:r>
              <a:r>
                <a:rPr lang="en-US" b="1" baseline="-25000" dirty="0">
                  <a:solidFill>
                    <a:schemeClr val="accent2"/>
                  </a:solidFill>
                </a:rPr>
                <a:t>2</a:t>
              </a:r>
              <a:r>
                <a:rPr lang="en-US" dirty="0">
                  <a:solidFill>
                    <a:schemeClr val="accent2"/>
                  </a:solidFill>
                </a:rPr>
                <a:t>=100</a:t>
              </a:r>
              <a:r>
                <a:rPr lang="en-US" dirty="0"/>
                <a:t> */</a:t>
              </a:r>
            </a:p>
            <a:p>
              <a:pPr>
                <a:lnSpc>
                  <a:spcPct val="70000"/>
                </a:lnSpc>
              </a:pPr>
              <a:r>
                <a:rPr lang="en-US" dirty="0"/>
                <a:t>				  </a:t>
              </a:r>
              <a:r>
                <a:rPr lang="en-US" dirty="0" smtClean="0"/>
                <a:t> 				</a:t>
              </a:r>
              <a:r>
                <a:rPr lang="en-US" b="1" dirty="0" smtClean="0"/>
                <a:t>4</a:t>
              </a:r>
              <a:r>
                <a:rPr lang="en-US" b="1" dirty="0"/>
                <a:t>	</a:t>
              </a:r>
              <a:r>
                <a:rPr lang="en-US" b="1" dirty="0" smtClean="0"/>
                <a:t>	  		b</a:t>
              </a:r>
              <a:r>
                <a:rPr lang="en-US" b="1" baseline="-25000" dirty="0" smtClean="0"/>
                <a:t>2</a:t>
              </a:r>
              <a:r>
                <a:rPr lang="en-US" b="1" dirty="0" smtClean="0"/>
                <a:t> </a:t>
              </a:r>
              <a:r>
                <a:rPr lang="en-US" b="1" dirty="0"/>
                <a:t>= b</a:t>
              </a:r>
              <a:r>
                <a:rPr lang="en-US" b="1" baseline="-25000" dirty="0"/>
                <a:t>2</a:t>
              </a:r>
              <a:r>
                <a:rPr lang="en-US" b="1" dirty="0"/>
                <a:t> +100</a:t>
              </a:r>
            </a:p>
            <a:p>
              <a:pPr>
                <a:lnSpc>
                  <a:spcPct val="70000"/>
                </a:lnSpc>
              </a:pPr>
              <a:r>
                <a:rPr lang="en-US" dirty="0"/>
                <a:t>	</a:t>
              </a:r>
              <a:r>
                <a:rPr lang="en-US" dirty="0" smtClean="0"/>
                <a:t>				/</a:t>
              </a:r>
              <a:r>
                <a:rPr lang="en-US" dirty="0"/>
                <a:t>* </a:t>
              </a:r>
              <a:r>
                <a:rPr lang="en-US" dirty="0">
                  <a:solidFill>
                    <a:srgbClr val="FF0000"/>
                  </a:solidFill>
                </a:rPr>
                <a:t>b</a:t>
              </a:r>
              <a:r>
                <a:rPr lang="en-US" b="1" baseline="-25000" dirty="0">
                  <a:solidFill>
                    <a:srgbClr val="FF0000"/>
                  </a:solidFill>
                </a:rPr>
                <a:t>1</a:t>
              </a:r>
              <a:r>
                <a:rPr lang="en-US" dirty="0">
                  <a:solidFill>
                    <a:srgbClr val="FF0000"/>
                  </a:solidFill>
                </a:rPr>
                <a:t>=50</a:t>
              </a:r>
              <a:r>
                <a:rPr lang="en-US" dirty="0"/>
                <a:t>, </a:t>
              </a:r>
              <a:r>
                <a:rPr lang="en-US" dirty="0" err="1"/>
                <a:t>a.Balance</a:t>
              </a:r>
              <a:r>
                <a:rPr lang="en-US" dirty="0"/>
                <a:t>=100, </a:t>
              </a:r>
              <a:r>
                <a:rPr lang="en-US" dirty="0">
                  <a:solidFill>
                    <a:schemeClr val="accent2"/>
                  </a:solidFill>
                </a:rPr>
                <a:t>b</a:t>
              </a:r>
              <a:r>
                <a:rPr lang="en-US" b="1" baseline="-25000" dirty="0">
                  <a:solidFill>
                    <a:schemeClr val="accent2"/>
                  </a:solidFill>
                </a:rPr>
                <a:t>2</a:t>
              </a:r>
              <a:r>
                <a:rPr lang="en-US" dirty="0">
                  <a:solidFill>
                    <a:schemeClr val="accent2"/>
                  </a:solidFill>
                </a:rPr>
                <a:t>=200</a:t>
              </a:r>
              <a:r>
                <a:rPr lang="en-US" dirty="0"/>
                <a:t> */</a:t>
              </a:r>
            </a:p>
            <a:p>
              <a:pPr>
                <a:lnSpc>
                  <a:spcPct val="70000"/>
                </a:lnSpc>
              </a:pPr>
              <a:r>
                <a:rPr lang="en-US" b="1" dirty="0"/>
                <a:t>Update Account</a:t>
              </a:r>
            </a:p>
            <a:p>
              <a:pPr>
                <a:lnSpc>
                  <a:spcPct val="70000"/>
                </a:lnSpc>
              </a:pPr>
              <a:r>
                <a:rPr lang="en-US" b="1" dirty="0"/>
                <a:t>Set Balance = :b</a:t>
              </a:r>
              <a:r>
                <a:rPr lang="en-US" b="1" baseline="-25000" dirty="0"/>
                <a:t>1</a:t>
              </a:r>
              <a:r>
                <a:rPr lang="en-US" b="1" dirty="0"/>
                <a:t>		  </a:t>
              </a:r>
              <a:r>
                <a:rPr lang="en-US" b="1" dirty="0" smtClean="0"/>
                <a:t> 			5</a:t>
              </a:r>
              <a:r>
                <a:rPr lang="en-US" b="1" dirty="0"/>
                <a:t>		</a:t>
              </a:r>
            </a:p>
            <a:p>
              <a:pPr>
                <a:lnSpc>
                  <a:spcPct val="70000"/>
                </a:lnSpc>
              </a:pPr>
              <a:r>
                <a:rPr lang="en-US" b="1" dirty="0"/>
                <a:t>Where </a:t>
              </a:r>
              <a:r>
                <a:rPr lang="en-US" b="1" dirty="0" err="1"/>
                <a:t>Account_Id</a:t>
              </a:r>
              <a:r>
                <a:rPr lang="en-US" b="1" dirty="0"/>
                <a:t> = :a</a:t>
              </a:r>
            </a:p>
            <a:p>
              <a:pPr>
                <a:lnSpc>
                  <a:spcPct val="70000"/>
                </a:lnSpc>
              </a:pPr>
              <a:r>
                <a:rPr lang="en-US" dirty="0"/>
                <a:t>	</a:t>
              </a:r>
              <a:r>
                <a:rPr lang="en-US" dirty="0" smtClean="0"/>
                <a:t>				/</a:t>
              </a:r>
              <a:r>
                <a:rPr lang="en-US" dirty="0"/>
                <a:t>* </a:t>
              </a:r>
              <a:r>
                <a:rPr lang="en-US" dirty="0">
                  <a:solidFill>
                    <a:srgbClr val="FF0000"/>
                  </a:solidFill>
                </a:rPr>
                <a:t>b</a:t>
              </a:r>
              <a:r>
                <a:rPr lang="en-US" b="1" baseline="-25000" dirty="0">
                  <a:solidFill>
                    <a:srgbClr val="FF0000"/>
                  </a:solidFill>
                </a:rPr>
                <a:t>1</a:t>
              </a:r>
              <a:r>
                <a:rPr lang="en-US" dirty="0">
                  <a:solidFill>
                    <a:srgbClr val="FF0000"/>
                  </a:solidFill>
                </a:rPr>
                <a:t>=50</a:t>
              </a:r>
              <a:r>
                <a:rPr lang="en-US" dirty="0"/>
                <a:t>, </a:t>
              </a:r>
              <a:r>
                <a:rPr lang="en-US" dirty="0" err="1"/>
                <a:t>a.Balance</a:t>
              </a:r>
              <a:r>
                <a:rPr lang="en-US" dirty="0"/>
                <a:t>=50, </a:t>
              </a:r>
              <a:r>
                <a:rPr lang="en-US" dirty="0">
                  <a:solidFill>
                    <a:schemeClr val="accent2"/>
                  </a:solidFill>
                </a:rPr>
                <a:t>b</a:t>
              </a:r>
              <a:r>
                <a:rPr lang="en-US" b="1" baseline="-25000" dirty="0">
                  <a:solidFill>
                    <a:schemeClr val="accent2"/>
                  </a:solidFill>
                </a:rPr>
                <a:t>2</a:t>
              </a:r>
              <a:r>
                <a:rPr lang="en-US" dirty="0">
                  <a:solidFill>
                    <a:schemeClr val="accent2"/>
                  </a:solidFill>
                </a:rPr>
                <a:t>=200</a:t>
              </a:r>
              <a:r>
                <a:rPr lang="en-US" dirty="0"/>
                <a:t> */</a:t>
              </a:r>
            </a:p>
            <a:p>
              <a:pPr>
                <a:lnSpc>
                  <a:spcPct val="70000"/>
                </a:lnSpc>
              </a:pPr>
              <a:r>
                <a:rPr lang="en-US" dirty="0"/>
                <a:t>				   </a:t>
              </a:r>
              <a:r>
                <a:rPr lang="en-US" b="1" dirty="0"/>
                <a:t>	</a:t>
              </a:r>
              <a:r>
                <a:rPr lang="en-US" b="1" dirty="0" smtClean="0"/>
                <a:t>							Update </a:t>
              </a:r>
              <a:r>
                <a:rPr lang="en-US" b="1" dirty="0"/>
                <a:t>Account</a:t>
              </a:r>
            </a:p>
            <a:p>
              <a:pPr>
                <a:lnSpc>
                  <a:spcPct val="70000"/>
                </a:lnSpc>
              </a:pPr>
              <a:r>
                <a:rPr lang="en-US" b="1" dirty="0"/>
                <a:t>				 </a:t>
              </a:r>
              <a:r>
                <a:rPr lang="en-US" b="1" dirty="0" smtClean="0"/>
                <a:t> 				 </a:t>
              </a:r>
              <a:r>
                <a:rPr lang="en-US" b="1" dirty="0"/>
                <a:t>6	</a:t>
              </a:r>
              <a:r>
                <a:rPr lang="en-US" b="1" dirty="0" smtClean="0"/>
                <a:t>			Set </a:t>
              </a:r>
              <a:r>
                <a:rPr lang="en-US" b="1" dirty="0"/>
                <a:t>Balance = :b</a:t>
              </a:r>
              <a:r>
                <a:rPr lang="en-US" b="1" baseline="-25000" dirty="0"/>
                <a:t>2</a:t>
              </a:r>
            </a:p>
            <a:p>
              <a:pPr>
                <a:lnSpc>
                  <a:spcPct val="70000"/>
                </a:lnSpc>
              </a:pPr>
              <a:r>
                <a:rPr lang="en-US" b="1" dirty="0"/>
                <a:t>					</a:t>
              </a:r>
              <a:r>
                <a:rPr lang="en-US" b="1" dirty="0" smtClean="0"/>
                <a:t>							Where </a:t>
              </a:r>
              <a:r>
                <a:rPr lang="en-US" b="1" dirty="0" err="1"/>
                <a:t>Account_Id</a:t>
              </a:r>
              <a:r>
                <a:rPr lang="en-US" b="1" dirty="0"/>
                <a:t> = :a</a:t>
              </a:r>
            </a:p>
            <a:p>
              <a:pPr>
                <a:lnSpc>
                  <a:spcPct val="70000"/>
                </a:lnSpc>
              </a:pPr>
              <a:r>
                <a:rPr lang="en-US" dirty="0"/>
                <a:t>	</a:t>
              </a:r>
              <a:r>
                <a:rPr lang="en-US" dirty="0" smtClean="0"/>
                <a:t>				/</a:t>
              </a:r>
              <a:r>
                <a:rPr lang="en-US" dirty="0"/>
                <a:t>* </a:t>
              </a:r>
              <a:r>
                <a:rPr lang="en-US" dirty="0">
                  <a:solidFill>
                    <a:srgbClr val="FF0000"/>
                  </a:solidFill>
                </a:rPr>
                <a:t>b</a:t>
              </a:r>
              <a:r>
                <a:rPr lang="en-US" b="1" baseline="-25000" dirty="0">
                  <a:solidFill>
                    <a:srgbClr val="FF0000"/>
                  </a:solidFill>
                </a:rPr>
                <a:t>1</a:t>
              </a:r>
              <a:r>
                <a:rPr lang="en-US" dirty="0">
                  <a:solidFill>
                    <a:srgbClr val="FF0000"/>
                  </a:solidFill>
                </a:rPr>
                <a:t>=50</a:t>
              </a:r>
              <a:r>
                <a:rPr lang="en-US" dirty="0"/>
                <a:t>, </a:t>
              </a:r>
              <a:r>
                <a:rPr lang="en-US" dirty="0" err="1"/>
                <a:t>a.Balance</a:t>
              </a:r>
              <a:r>
                <a:rPr lang="en-US" dirty="0"/>
                <a:t>=200, </a:t>
              </a:r>
              <a:r>
                <a:rPr lang="en-US" dirty="0">
                  <a:solidFill>
                    <a:schemeClr val="accent2"/>
                  </a:solidFill>
                </a:rPr>
                <a:t>b</a:t>
              </a:r>
              <a:r>
                <a:rPr lang="en-US" b="1" baseline="-25000" dirty="0">
                  <a:solidFill>
                    <a:schemeClr val="accent2"/>
                  </a:solidFill>
                </a:rPr>
                <a:t>2</a:t>
              </a:r>
              <a:r>
                <a:rPr lang="en-US" dirty="0">
                  <a:solidFill>
                    <a:schemeClr val="accent2"/>
                  </a:solidFill>
                </a:rPr>
                <a:t>=200</a:t>
              </a:r>
              <a:r>
                <a:rPr lang="en-US" dirty="0"/>
                <a:t> */</a:t>
              </a:r>
            </a:p>
          </p:txBody>
        </p:sp>
        <p:sp>
          <p:nvSpPr>
            <p:cNvPr id="41988" name="Rectangle 4"/>
            <p:cNvSpPr>
              <a:spLocks noChangeArrowheads="1"/>
            </p:cNvSpPr>
            <p:nvPr/>
          </p:nvSpPr>
          <p:spPr bwMode="auto">
            <a:xfrm>
              <a:off x="336" y="432"/>
              <a:ext cx="5232" cy="30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89" name="Line 5"/>
            <p:cNvSpPr>
              <a:spLocks noChangeShapeType="1"/>
            </p:cNvSpPr>
            <p:nvPr/>
          </p:nvSpPr>
          <p:spPr bwMode="auto">
            <a:xfrm>
              <a:off x="336" y="720"/>
              <a:ext cx="52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01613" y="5883275"/>
            <a:ext cx="8696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Observation: </a:t>
            </a:r>
            <a:r>
              <a:rPr lang="en-US" i="1" dirty="0"/>
              <a:t>	concurrency or parallelism may cause inconsistencies</a:t>
            </a:r>
            <a:r>
              <a:rPr lang="de-DE" i="1" dirty="0"/>
              <a:t>,</a:t>
            </a:r>
            <a:endParaRPr lang="en-US" i="1" dirty="0"/>
          </a:p>
          <a:p>
            <a:r>
              <a:rPr lang="en-US" i="1" dirty="0"/>
              <a:t>		requires concurrency control for </a:t>
            </a:r>
            <a:r>
              <a:rPr lang="en-US" i="1" dirty="0">
                <a:ea typeface="Times New Roman" pitchFamily="-106" charset="0"/>
                <a:cs typeface="Times New Roman" pitchFamily="-106" charset="0"/>
              </a:rPr>
              <a:t>“</a:t>
            </a:r>
            <a:r>
              <a:rPr lang="en-US" i="1" dirty="0"/>
              <a:t>isolation</a:t>
            </a:r>
            <a:r>
              <a:rPr lang="en-US" i="1" dirty="0">
                <a:ea typeface="Times New Roman" pitchFamily="-106" charset="0"/>
                <a:cs typeface="Times New Roman" pitchFamily="-106" charset="0"/>
              </a:rPr>
              <a:t>”</a:t>
            </a:r>
            <a:endParaRPr lang="en-US" i="1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EF0D-AF58-C84C-BF72-459CF15C5C04}" type="datetime1">
              <a:rPr lang="en-US" smtClean="0"/>
              <a:t>3/30/11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Local Transactions:</a:t>
            </a:r>
          </a:p>
          <a:p>
            <a:pPr lvl="1"/>
            <a:r>
              <a:rPr lang="en-US" dirty="0" smtClean="0"/>
              <a:t>Run exclusively on a single database servers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330F42"/>
                </a:solidFill>
              </a:rPr>
              <a:t>Global Transactions:</a:t>
            </a:r>
          </a:p>
          <a:p>
            <a:pPr lvl="1"/>
            <a:r>
              <a:rPr lang="en-US" dirty="0" smtClean="0"/>
              <a:t>Execute by reading and writing data on multiple database servers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Database servers:</a:t>
            </a:r>
          </a:p>
          <a:p>
            <a:pPr lvl="1"/>
            <a:r>
              <a:rPr lang="en-US" dirty="0" smtClean="0"/>
              <a:t>Need to ensure that the combined execution of </a:t>
            </a:r>
            <a:r>
              <a:rPr lang="en-US" b="1" i="1" dirty="0" smtClean="0">
                <a:solidFill>
                  <a:srgbClr val="330F42"/>
                </a:solidFill>
              </a:rPr>
              <a:t>local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330F42"/>
                </a:solidFill>
              </a:rPr>
              <a:t>global</a:t>
            </a:r>
            <a:r>
              <a:rPr lang="en-US" dirty="0" smtClean="0"/>
              <a:t> transaction remains correct as before.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981E-4294-3147-B5EB-E40B81472B16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 </a:t>
            </a:r>
            <a:endParaRPr lang="en-US" dirty="0"/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990600" y="1524000"/>
            <a:ext cx="6999288" cy="425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2 sites, one holds </a:t>
            </a:r>
            <a:r>
              <a:rPr lang="en-US" sz="2800" dirty="0" err="1"/>
              <a:t>x</a:t>
            </a:r>
            <a:r>
              <a:rPr lang="en-US" sz="2800" dirty="0"/>
              <a:t>, the other </a:t>
            </a:r>
            <a:r>
              <a:rPr lang="en-US" sz="2800" dirty="0" err="1"/>
              <a:t>y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Server 1:	</a:t>
            </a:r>
            <a:r>
              <a:rPr lang="en-US" sz="2800" dirty="0">
                <a:solidFill>
                  <a:schemeClr val="accent2"/>
                </a:solidFill>
              </a:rPr>
              <a:t>r</a:t>
            </a:r>
            <a:r>
              <a:rPr lang="en-US" sz="2800" baseline="-25000" dirty="0">
                <a:solidFill>
                  <a:schemeClr val="accent2"/>
                </a:solidFill>
              </a:rPr>
              <a:t>1</a:t>
            </a:r>
            <a:r>
              <a:rPr lang="en-US" sz="2800" dirty="0">
                <a:solidFill>
                  <a:schemeClr val="accent2"/>
                </a:solidFill>
              </a:rPr>
              <a:t>(x)</a:t>
            </a:r>
            <a:r>
              <a:rPr lang="en-US" sz="2800" dirty="0"/>
              <a:t>           </a:t>
            </a:r>
            <a:r>
              <a:rPr lang="en-US" sz="2800" dirty="0">
                <a:solidFill>
                  <a:srgbClr val="CC0000"/>
                </a:solidFill>
              </a:rPr>
              <a:t>w</a:t>
            </a:r>
            <a:r>
              <a:rPr lang="en-US" sz="2800" baseline="-25000" dirty="0">
                <a:solidFill>
                  <a:srgbClr val="CC0000"/>
                </a:solidFill>
              </a:rPr>
              <a:t>2</a:t>
            </a:r>
            <a:r>
              <a:rPr lang="en-US" sz="2800" dirty="0">
                <a:solidFill>
                  <a:srgbClr val="CC0000"/>
                </a:solidFill>
              </a:rPr>
              <a:t>(x)</a:t>
            </a:r>
            <a:r>
              <a:rPr lang="en-US" sz="2800" dirty="0"/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c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c</a:t>
            </a:r>
            <a:r>
              <a:rPr lang="en-US" sz="2800" baseline="-25000" dirty="0" smtClean="0">
                <a:solidFill>
                  <a:srgbClr val="CC0000"/>
                </a:solidFill>
              </a:rPr>
              <a:t>2</a:t>
            </a:r>
          </a:p>
          <a:p>
            <a:endParaRPr lang="en-US" sz="2800" baseline="-25000" dirty="0" smtClean="0">
              <a:solidFill>
                <a:srgbClr val="CC0000"/>
              </a:solidFill>
            </a:endParaRPr>
          </a:p>
          <a:p>
            <a:r>
              <a:rPr lang="en-US" sz="2800" dirty="0"/>
              <a:t>	Server 2:	         </a:t>
            </a:r>
            <a:r>
              <a:rPr lang="en-US" sz="2800" dirty="0">
                <a:solidFill>
                  <a:schemeClr val="accent2"/>
                </a:solidFill>
              </a:rPr>
              <a:t>w</a:t>
            </a:r>
            <a:r>
              <a:rPr lang="en-US" sz="2800" baseline="-25000" dirty="0">
                <a:solidFill>
                  <a:schemeClr val="accent2"/>
                </a:solidFill>
              </a:rPr>
              <a:t>1</a:t>
            </a:r>
            <a:r>
              <a:rPr lang="en-US" sz="2800" dirty="0">
                <a:solidFill>
                  <a:schemeClr val="accent2"/>
                </a:solidFill>
              </a:rPr>
              <a:t>(y)               c</a:t>
            </a:r>
            <a:r>
              <a:rPr lang="en-US" sz="2800" baseline="-25000" dirty="0">
                <a:solidFill>
                  <a:schemeClr val="accent2"/>
                </a:solidFill>
              </a:rPr>
              <a:t>1</a:t>
            </a:r>
            <a:r>
              <a:rPr lang="en-US" sz="2800" baseline="-25000" dirty="0"/>
              <a:t> </a:t>
            </a:r>
            <a:r>
              <a:rPr lang="en-US" sz="2800" dirty="0">
                <a:solidFill>
                  <a:srgbClr val="CC0000"/>
                </a:solidFill>
              </a:rPr>
              <a:t>r</a:t>
            </a:r>
            <a:r>
              <a:rPr lang="en-US" sz="2800" baseline="-25000" dirty="0">
                <a:solidFill>
                  <a:srgbClr val="CC0000"/>
                </a:solidFill>
              </a:rPr>
              <a:t>2</a:t>
            </a:r>
            <a:r>
              <a:rPr lang="en-US" sz="2800" dirty="0">
                <a:solidFill>
                  <a:srgbClr val="CC0000"/>
                </a:solidFill>
              </a:rPr>
              <a:t>(y) c</a:t>
            </a:r>
            <a:r>
              <a:rPr lang="en-US" sz="2800" baseline="-25000" dirty="0">
                <a:solidFill>
                  <a:srgbClr val="CC0000"/>
                </a:solidFill>
              </a:rPr>
              <a:t>2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Global </a:t>
            </a:r>
            <a:r>
              <a:rPr lang="en-US" sz="2800" dirty="0"/>
              <a:t>history: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             </a:t>
            </a:r>
            <a:r>
              <a:rPr lang="en-US" sz="2800" dirty="0" err="1"/>
              <a:t>s</a:t>
            </a:r>
            <a:r>
              <a:rPr lang="en-US" sz="2800" dirty="0"/>
              <a:t> = </a:t>
            </a:r>
            <a:r>
              <a:rPr lang="en-US" sz="2800" dirty="0">
                <a:solidFill>
                  <a:schemeClr val="accent2"/>
                </a:solidFill>
              </a:rPr>
              <a:t>r</a:t>
            </a:r>
            <a:r>
              <a:rPr lang="en-US" sz="2800" baseline="-25000" dirty="0">
                <a:solidFill>
                  <a:schemeClr val="accent2"/>
                </a:solidFill>
              </a:rPr>
              <a:t>1</a:t>
            </a:r>
            <a:r>
              <a:rPr lang="en-US" sz="2800" dirty="0">
                <a:solidFill>
                  <a:schemeClr val="accent2"/>
                </a:solidFill>
              </a:rPr>
              <a:t>(x) w</a:t>
            </a:r>
            <a:r>
              <a:rPr lang="en-US" sz="2800" baseline="-25000" dirty="0">
                <a:solidFill>
                  <a:schemeClr val="accent2"/>
                </a:solidFill>
              </a:rPr>
              <a:t>1</a:t>
            </a:r>
            <a:r>
              <a:rPr lang="en-US" sz="2800" dirty="0">
                <a:solidFill>
                  <a:schemeClr val="accent2"/>
                </a:solidFill>
              </a:rPr>
              <a:t>(y)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C0000"/>
                </a:solidFill>
              </a:rPr>
              <a:t>w</a:t>
            </a:r>
            <a:r>
              <a:rPr lang="en-US" sz="2800" baseline="-25000" dirty="0">
                <a:solidFill>
                  <a:srgbClr val="CC0000"/>
                </a:solidFill>
              </a:rPr>
              <a:t>2</a:t>
            </a:r>
            <a:r>
              <a:rPr lang="en-US" sz="2800" dirty="0">
                <a:solidFill>
                  <a:srgbClr val="CC0000"/>
                </a:solidFill>
              </a:rPr>
              <a:t>(x)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c</a:t>
            </a:r>
            <a:r>
              <a:rPr lang="en-US" sz="2800" baseline="-25000" dirty="0">
                <a:solidFill>
                  <a:schemeClr val="accent2"/>
                </a:solidFill>
              </a:rPr>
              <a:t>1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C0000"/>
                </a:solidFill>
              </a:rPr>
              <a:t>r</a:t>
            </a:r>
            <a:r>
              <a:rPr lang="en-US" sz="2800" baseline="-25000" dirty="0">
                <a:solidFill>
                  <a:srgbClr val="CC0000"/>
                </a:solidFill>
              </a:rPr>
              <a:t>2</a:t>
            </a:r>
            <a:r>
              <a:rPr lang="en-US" sz="2800" dirty="0">
                <a:solidFill>
                  <a:srgbClr val="CC0000"/>
                </a:solidFill>
              </a:rPr>
              <a:t>(y) c</a:t>
            </a:r>
            <a:r>
              <a:rPr lang="en-US" sz="2800" baseline="-25000" dirty="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CB2E-D7F0-D549-9CB3-F65B0EC0DC9C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Conflict Serializability</a:t>
            </a:r>
            <a:endParaRPr lang="en-US"/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1143000" y="2438400"/>
            <a:ext cx="6858000" cy="2246769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dirty="0"/>
              <a:t>global [local] history </a:t>
            </a:r>
            <a:r>
              <a:rPr lang="en-US" sz="2800" dirty="0" err="1"/>
              <a:t>s</a:t>
            </a:r>
            <a:r>
              <a:rPr lang="en-US" sz="2800" dirty="0"/>
              <a:t> is globally [locally] </a:t>
            </a:r>
            <a:r>
              <a:rPr lang="en-US" sz="2800" b="1" dirty="0">
                <a:solidFill>
                  <a:srgbClr val="FF0000"/>
                </a:solidFill>
              </a:rPr>
              <a:t>conflict </a:t>
            </a:r>
            <a:r>
              <a:rPr lang="en-US" sz="2800" b="1" dirty="0" err="1">
                <a:solidFill>
                  <a:srgbClr val="FF0000"/>
                </a:solidFill>
              </a:rPr>
              <a:t>serializable</a:t>
            </a:r>
            <a:r>
              <a:rPr lang="en-US" sz="2800" dirty="0"/>
              <a:t> if there exists a serial history over the global [local] (sub-) transactions that is conflict equivalent to </a:t>
            </a:r>
            <a:r>
              <a:rPr lang="en-US" sz="2800" dirty="0" err="1"/>
              <a:t>s</a:t>
            </a:r>
            <a:r>
              <a:rPr lang="en-US" sz="2800" dirty="0"/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A14F-74DF-AE40-BFB2-2A78DD8735E3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vs. Local Serializability</a:t>
            </a:r>
            <a:endParaRPr lang="en-US"/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304800" y="2076451"/>
            <a:ext cx="776128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Example</a:t>
            </a:r>
            <a:r>
              <a:rPr lang="en-US" sz="2400" dirty="0" smtClean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as before: 2 sites, one holds </a:t>
            </a:r>
            <a:r>
              <a:rPr lang="en-US" sz="2400" dirty="0" err="1"/>
              <a:t>x</a:t>
            </a:r>
            <a:r>
              <a:rPr lang="en-US" sz="2400" dirty="0"/>
              <a:t>, the other </a:t>
            </a:r>
            <a:r>
              <a:rPr lang="en-US" sz="2400" dirty="0" err="1"/>
              <a:t>y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Server 1:	</a:t>
            </a:r>
            <a:r>
              <a:rPr lang="en-US" sz="2400" dirty="0">
                <a:solidFill>
                  <a:schemeClr val="accent2"/>
                </a:solidFill>
              </a:rPr>
              <a:t>r</a:t>
            </a:r>
            <a:r>
              <a:rPr lang="en-US" sz="2400" baseline="-25000" dirty="0">
                <a:solidFill>
                  <a:schemeClr val="accent2"/>
                </a:solidFill>
              </a:rPr>
              <a:t>1</a:t>
            </a:r>
            <a:r>
              <a:rPr lang="en-US" sz="2400" dirty="0">
                <a:solidFill>
                  <a:schemeClr val="accent2"/>
                </a:solidFill>
              </a:rPr>
              <a:t>(x)</a:t>
            </a:r>
            <a:r>
              <a:rPr lang="en-US" sz="2400" dirty="0"/>
              <a:t>           </a:t>
            </a:r>
            <a:r>
              <a:rPr lang="en-US" sz="2400" dirty="0">
                <a:solidFill>
                  <a:srgbClr val="CC0000"/>
                </a:solidFill>
              </a:rPr>
              <a:t>w</a:t>
            </a:r>
            <a:r>
              <a:rPr lang="en-US" sz="2400" baseline="-25000" dirty="0">
                <a:solidFill>
                  <a:srgbClr val="CC0000"/>
                </a:solidFill>
              </a:rPr>
              <a:t>2</a:t>
            </a:r>
            <a:r>
              <a:rPr lang="en-US" sz="2400" dirty="0">
                <a:solidFill>
                  <a:srgbClr val="CC0000"/>
                </a:solidFill>
              </a:rPr>
              <a:t>(x)</a:t>
            </a:r>
            <a:r>
              <a:rPr lang="en-US" sz="2400" dirty="0">
                <a:solidFill>
                  <a:schemeClr val="accent2"/>
                </a:solidFill>
              </a:rPr>
              <a:t> c</a:t>
            </a:r>
            <a:r>
              <a:rPr lang="en-US" sz="2400" baseline="-25000" dirty="0">
                <a:solidFill>
                  <a:schemeClr val="accent2"/>
                </a:solidFill>
              </a:rPr>
              <a:t>1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                  </a:t>
            </a:r>
            <a:r>
              <a:rPr lang="en-US" sz="2400" dirty="0">
                <a:solidFill>
                  <a:srgbClr val="CC0000"/>
                </a:solidFill>
              </a:rPr>
              <a:t>c</a:t>
            </a:r>
            <a:r>
              <a:rPr lang="en-US" sz="2400" baseline="-25000" dirty="0">
                <a:solidFill>
                  <a:srgbClr val="CC0000"/>
                </a:solidFill>
              </a:rPr>
              <a:t>2</a:t>
            </a:r>
          </a:p>
          <a:p>
            <a:r>
              <a:rPr lang="en-US" sz="2400" dirty="0"/>
              <a:t>	Server 2:	         </a:t>
            </a:r>
            <a:r>
              <a:rPr lang="en-US" sz="2400" dirty="0">
                <a:solidFill>
                  <a:srgbClr val="CC0000"/>
                </a:solidFill>
              </a:rPr>
              <a:t>r</a:t>
            </a:r>
            <a:r>
              <a:rPr lang="en-US" sz="2400" baseline="-25000" dirty="0">
                <a:solidFill>
                  <a:srgbClr val="CC0000"/>
                </a:solidFill>
              </a:rPr>
              <a:t>2</a:t>
            </a:r>
            <a:r>
              <a:rPr lang="en-US" sz="2400" dirty="0">
                <a:solidFill>
                  <a:srgbClr val="CC0000"/>
                </a:solidFill>
              </a:rPr>
              <a:t>(y)               c</a:t>
            </a:r>
            <a:r>
              <a:rPr lang="en-US" sz="2400" baseline="-25000" dirty="0">
                <a:solidFill>
                  <a:srgbClr val="CC0000"/>
                </a:solidFill>
              </a:rPr>
              <a:t>2</a:t>
            </a:r>
            <a:r>
              <a:rPr lang="en-US" sz="2400" baseline="-25000" dirty="0"/>
              <a:t> </a:t>
            </a:r>
            <a:r>
              <a:rPr lang="en-US" sz="2400" dirty="0">
                <a:solidFill>
                  <a:schemeClr val="accent2"/>
                </a:solidFill>
              </a:rPr>
              <a:t>w</a:t>
            </a:r>
            <a:r>
              <a:rPr lang="en-US" sz="2400" baseline="-25000" dirty="0">
                <a:solidFill>
                  <a:schemeClr val="accent2"/>
                </a:solidFill>
              </a:rPr>
              <a:t>1</a:t>
            </a:r>
            <a:r>
              <a:rPr lang="en-US" sz="2400" dirty="0">
                <a:solidFill>
                  <a:schemeClr val="accent2"/>
                </a:solidFill>
              </a:rPr>
              <a:t>(y) c</a:t>
            </a:r>
            <a:r>
              <a:rPr lang="en-US" sz="2400" baseline="-25000" dirty="0">
                <a:solidFill>
                  <a:schemeClr val="accent2"/>
                </a:solidFill>
              </a:rPr>
              <a:t>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304801" y="1295400"/>
            <a:ext cx="7761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Problem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  <a:r>
              <a:rPr lang="en-US" sz="2400" dirty="0"/>
              <a:t> local CSR on all involved servers does not imply global CSR</a:t>
            </a: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304800" y="4648200"/>
            <a:ext cx="8269962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CSR on Server 1 with equivalence to t</a:t>
            </a:r>
            <a:r>
              <a:rPr lang="en-US" sz="2400" baseline="-25000" dirty="0"/>
              <a:t>1</a:t>
            </a:r>
            <a:r>
              <a:rPr lang="en-US" sz="2400" dirty="0"/>
              <a:t> &lt; t</a:t>
            </a:r>
            <a:r>
              <a:rPr lang="en-US" sz="2400" baseline="-25000" dirty="0"/>
              <a:t>2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CSR on Server 2 with equivalence to t</a:t>
            </a:r>
            <a:r>
              <a:rPr lang="en-US" sz="2400" baseline="-25000" dirty="0"/>
              <a:t>2</a:t>
            </a:r>
            <a:r>
              <a:rPr lang="en-US" sz="2400" dirty="0"/>
              <a:t> &lt; t</a:t>
            </a:r>
            <a:r>
              <a:rPr lang="en-US" sz="2400" baseline="-25000" dirty="0"/>
              <a:t>1</a:t>
            </a:r>
            <a:r>
              <a:rPr lang="en-US" sz="2400" dirty="0"/>
              <a:t>,</a:t>
            </a:r>
          </a:p>
          <a:p>
            <a:r>
              <a:rPr lang="en-US" sz="2400" dirty="0"/>
              <a:t>but not globally CSR, since global conflict graph is cyclic.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3A5C-7B36-5C4B-ADAC-22573E50C891}" type="datetime1">
              <a:rPr lang="en-US" smtClean="0"/>
              <a:t>3/30/11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autoUpdateAnimBg="0"/>
      <p:bldP spid="137221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Achieve Global Conflict </a:t>
            </a:r>
            <a:r>
              <a:rPr lang="en-US" dirty="0" err="1" smtClean="0"/>
              <a:t>Serializability</a:t>
            </a:r>
            <a:endParaRPr lang="en-US" dirty="0"/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1066800" y="1981200"/>
            <a:ext cx="6858000" cy="295465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 smtClean="0"/>
              <a:t>Theorem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Let </a:t>
            </a:r>
            <a:r>
              <a:rPr lang="en-US" sz="2400" dirty="0" err="1"/>
              <a:t>s</a:t>
            </a:r>
            <a:r>
              <a:rPr lang="en-US" sz="2400" dirty="0"/>
              <a:t> be a global history with local histories s</a:t>
            </a:r>
            <a:r>
              <a:rPr lang="en-US" sz="2400" baseline="-25000" dirty="0"/>
              <a:t>1</a:t>
            </a:r>
            <a:r>
              <a:rPr lang="en-US" sz="2400" dirty="0"/>
              <a:t> , ... , </a:t>
            </a:r>
            <a:r>
              <a:rPr lang="en-US" sz="2400" dirty="0" err="1"/>
              <a:t>s</a:t>
            </a:r>
            <a:r>
              <a:rPr lang="en-US" sz="2400" baseline="-25000" dirty="0" err="1"/>
              <a:t>n</a:t>
            </a:r>
            <a:r>
              <a:rPr lang="en-US" sz="2400" dirty="0"/>
              <a:t> involving a set T of transactions </a:t>
            </a:r>
            <a:r>
              <a:rPr lang="en-US" sz="2400" dirty="0" err="1"/>
              <a:t>s.t</a:t>
            </a:r>
            <a:r>
              <a:rPr lang="en-US" sz="2400" dirty="0"/>
              <a:t>. each </a:t>
            </a:r>
            <a:r>
              <a:rPr lang="en-US" sz="2400" dirty="0" err="1"/>
              <a:t>s</a:t>
            </a:r>
            <a:r>
              <a:rPr lang="en-US" sz="2400" baseline="-25000" dirty="0" err="1"/>
              <a:t>i</a:t>
            </a:r>
            <a:r>
              <a:rPr lang="en-US" sz="2400" dirty="0"/>
              <a:t> is conflict </a:t>
            </a:r>
            <a:r>
              <a:rPr lang="en-US" sz="2400" dirty="0" err="1"/>
              <a:t>serializable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Then </a:t>
            </a:r>
            <a:r>
              <a:rPr lang="en-US" sz="2400" dirty="0" err="1"/>
              <a:t>s</a:t>
            </a:r>
            <a:r>
              <a:rPr lang="en-US" sz="2400" dirty="0"/>
              <a:t> is globally conflict </a:t>
            </a:r>
            <a:r>
              <a:rPr lang="en-US" sz="2400" dirty="0" err="1"/>
              <a:t>serializable</a:t>
            </a:r>
            <a:r>
              <a:rPr lang="en-US" sz="2400" dirty="0"/>
              <a:t> </a:t>
            </a:r>
            <a:r>
              <a:rPr lang="en-US" sz="2400" dirty="0" err="1"/>
              <a:t>iff</a:t>
            </a:r>
            <a:r>
              <a:rPr lang="en-US" sz="2400" dirty="0"/>
              <a:t> there exists a total order “&lt;</a:t>
            </a:r>
            <a:r>
              <a:rPr lang="en-US" sz="2400" dirty="0">
                <a:ea typeface="Times New Roman" charset="0"/>
                <a:cs typeface="Times New Roman" charset="0"/>
              </a:rPr>
              <a:t>”</a:t>
            </a:r>
            <a:r>
              <a:rPr lang="de-DE" sz="2400" dirty="0">
                <a:ea typeface="Times New Roman" charset="0"/>
                <a:cs typeface="Times New Roman" charset="0"/>
              </a:rPr>
              <a:t> </a:t>
            </a:r>
            <a:r>
              <a:rPr lang="en-US" sz="2400" dirty="0"/>
              <a:t>on T that is consistent with each local serialization order of the transactions.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609600" y="50292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Thus, the crucial point in all protocols is to make sure that such</a:t>
            </a:r>
            <a:br>
              <a:rPr lang="en-US" i="1"/>
            </a:br>
            <a:r>
              <a:rPr lang="en-US" i="1"/>
              <a:t>a total ordering among the transactions can be established.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7E5A-4162-0245-A0E3-36A2E0CB5645}" type="datetime1">
              <a:rPr lang="en-US" smtClean="0"/>
              <a:t>3/30/11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Control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of the centralized solutions can be extended for the distributed setting:</a:t>
            </a:r>
          </a:p>
          <a:p>
            <a:pPr lvl="1"/>
            <a:r>
              <a:rPr lang="en-US" dirty="0" smtClean="0"/>
              <a:t>Distributed Two-phase Locking</a:t>
            </a:r>
          </a:p>
          <a:p>
            <a:pPr lvl="1"/>
            <a:r>
              <a:rPr lang="en-US" dirty="0" smtClean="0"/>
              <a:t>Distributed Timestamp Ordering</a:t>
            </a:r>
          </a:p>
          <a:p>
            <a:pPr lvl="1"/>
            <a:r>
              <a:rPr lang="en-US" dirty="0" smtClean="0"/>
              <a:t>Distributed Optimistic Protocols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Every database server runs the same instance of the protocol.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F37C-18B7-4E41-8871-82F1FFB2532E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2PL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Locking rules as before at every site:</a:t>
            </a:r>
          </a:p>
          <a:p>
            <a:pPr lvl="1"/>
            <a:r>
              <a:rPr lang="en-US" dirty="0" smtClean="0"/>
              <a:t>Acquire and Release of Locks</a:t>
            </a:r>
          </a:p>
          <a:p>
            <a:pPr lvl="1"/>
            <a:r>
              <a:rPr lang="en-US" dirty="0" smtClean="0"/>
              <a:t>Two-phase locking rule</a:t>
            </a:r>
          </a:p>
          <a:p>
            <a:r>
              <a:rPr lang="en-US" dirty="0" smtClean="0"/>
              <a:t>Global synchronization:</a:t>
            </a:r>
          </a:p>
          <a:p>
            <a:pPr lvl="1"/>
            <a:r>
              <a:rPr lang="en-US" dirty="0" smtClean="0"/>
              <a:t>Do not release the locks until transactions complete.</a:t>
            </a:r>
          </a:p>
          <a:p>
            <a:pPr lvl="1"/>
            <a:r>
              <a:rPr lang="en-US" dirty="0" smtClean="0"/>
              <a:t>Revisit the non-</a:t>
            </a:r>
            <a:r>
              <a:rPr lang="en-US" dirty="0" err="1" smtClean="0"/>
              <a:t>serializability</a:t>
            </a:r>
            <a:r>
              <a:rPr lang="en-US" dirty="0" smtClean="0"/>
              <a:t> example</a:t>
            </a:r>
          </a:p>
          <a:p>
            <a:r>
              <a:rPr lang="en-US" dirty="0" smtClean="0"/>
              <a:t>Holding locks until transactions terminate:</a:t>
            </a:r>
          </a:p>
          <a:p>
            <a:pPr lvl="1"/>
            <a:r>
              <a:rPr lang="en-US" dirty="0" smtClean="0"/>
              <a:t>Gives rise to a deadlock cycle that is “distributed” on multiple database servers</a:t>
            </a:r>
          </a:p>
          <a:p>
            <a:pPr lvl="1"/>
            <a:r>
              <a:rPr lang="en-US" dirty="0" smtClean="0"/>
              <a:t>This is the fundamental problem in managing distributed data</a:t>
            </a:r>
          </a:p>
          <a:p>
            <a:pPr lvl="1"/>
            <a:r>
              <a:rPr lang="en-US" dirty="0" smtClean="0"/>
              <a:t>Need for global synchronization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scalability bottleneck, dependency among database servers.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C222-BCC6-1A4F-9A04-4823D1A4DFD3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Deadlocks</a:t>
            </a:r>
            <a:endParaRPr lang="en-US"/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609600" y="1190625"/>
            <a:ext cx="7397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190500" algn="l"/>
              </a:tabLst>
            </a:pPr>
            <a:r>
              <a:rPr lang="en-US" b="1" dirty="0">
                <a:solidFill>
                  <a:schemeClr val="accent2"/>
                </a:solidFill>
              </a:rPr>
              <a:t>Problem:</a:t>
            </a:r>
          </a:p>
          <a:p>
            <a:pPr>
              <a:buFontTx/>
              <a:buChar char="•"/>
              <a:tabLst>
                <a:tab pos="190500" algn="l"/>
              </a:tabLst>
            </a:pPr>
            <a:r>
              <a:rPr lang="en-US" dirty="0"/>
              <a:t> global deadlocks can arise because of combinations of</a:t>
            </a:r>
          </a:p>
          <a:p>
            <a:pPr>
              <a:tabLst>
                <a:tab pos="190500" algn="l"/>
              </a:tabLst>
            </a:pPr>
            <a:r>
              <a:rPr lang="en-US" dirty="0"/>
              <a:t>  	local lock waits and inter-server communication waits</a:t>
            </a:r>
          </a:p>
          <a:p>
            <a:pPr>
              <a:buFontTx/>
              <a:buChar char="•"/>
              <a:tabLst>
                <a:tab pos="190500" algn="l"/>
              </a:tabLst>
            </a:pPr>
            <a:r>
              <a:rPr lang="en-US" dirty="0"/>
              <a:t> global deadlocks cannot be detected by local means alone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609600" y="2514600"/>
            <a:ext cx="143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Example: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47800" y="2514600"/>
            <a:ext cx="2438400" cy="1905000"/>
            <a:chOff x="912" y="1584"/>
            <a:chExt cx="1536" cy="1200"/>
          </a:xfrm>
        </p:grpSpPr>
        <p:sp>
          <p:nvSpPr>
            <p:cNvPr id="147468" name="Oval 12"/>
            <p:cNvSpPr>
              <a:spLocks noChangeArrowheads="1"/>
            </p:cNvSpPr>
            <p:nvPr/>
          </p:nvSpPr>
          <p:spPr bwMode="auto">
            <a:xfrm>
              <a:off x="1728" y="1584"/>
              <a:ext cx="720" cy="1200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69" name="Text Box 13"/>
            <p:cNvSpPr txBox="1">
              <a:spLocks noChangeArrowheads="1"/>
            </p:cNvSpPr>
            <p:nvPr/>
          </p:nvSpPr>
          <p:spPr bwMode="auto">
            <a:xfrm>
              <a:off x="2006" y="1632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1</a:t>
              </a:r>
            </a:p>
          </p:txBody>
        </p:sp>
        <p:sp>
          <p:nvSpPr>
            <p:cNvPr id="147470" name="Text Box 14"/>
            <p:cNvSpPr txBox="1">
              <a:spLocks noChangeArrowheads="1"/>
            </p:cNvSpPr>
            <p:nvPr/>
          </p:nvSpPr>
          <p:spPr bwMode="auto">
            <a:xfrm>
              <a:off x="2006" y="2400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2</a:t>
              </a:r>
            </a:p>
          </p:txBody>
        </p:sp>
        <p:sp>
          <p:nvSpPr>
            <p:cNvPr id="147471" name="Line 15"/>
            <p:cNvSpPr>
              <a:spLocks noChangeShapeType="1"/>
            </p:cNvSpPr>
            <p:nvPr/>
          </p:nvSpPr>
          <p:spPr bwMode="auto">
            <a:xfrm>
              <a:off x="2112" y="192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72" name="Text Box 16"/>
            <p:cNvSpPr txBox="1">
              <a:spLocks noChangeArrowheads="1"/>
            </p:cNvSpPr>
            <p:nvPr/>
          </p:nvSpPr>
          <p:spPr bwMode="auto">
            <a:xfrm>
              <a:off x="1728" y="1920"/>
              <a:ext cx="420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800"/>
                <a:t>waits</a:t>
              </a:r>
            </a:p>
            <a:p>
              <a:pPr>
                <a:lnSpc>
                  <a:spcPct val="80000"/>
                </a:lnSpc>
              </a:pPr>
              <a:r>
                <a:rPr lang="en-US" sz="1800"/>
                <a:t>for</a:t>
              </a:r>
            </a:p>
            <a:p>
              <a:pPr>
                <a:lnSpc>
                  <a:spcPct val="80000"/>
                </a:lnSpc>
              </a:pPr>
              <a:r>
                <a:rPr lang="en-US" sz="1800"/>
                <a:t>lock</a:t>
              </a:r>
            </a:p>
          </p:txBody>
        </p:sp>
        <p:sp>
          <p:nvSpPr>
            <p:cNvPr id="147473" name="Text Box 17"/>
            <p:cNvSpPr txBox="1">
              <a:spLocks noChangeArrowheads="1"/>
            </p:cNvSpPr>
            <p:nvPr/>
          </p:nvSpPr>
          <p:spPr bwMode="auto">
            <a:xfrm>
              <a:off x="912" y="2016"/>
              <a:ext cx="7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server A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172200" y="2590800"/>
            <a:ext cx="2497138" cy="1905000"/>
            <a:chOff x="3888" y="1632"/>
            <a:chExt cx="1573" cy="1200"/>
          </a:xfrm>
        </p:grpSpPr>
        <p:sp>
          <p:nvSpPr>
            <p:cNvPr id="147475" name="Oval 19"/>
            <p:cNvSpPr>
              <a:spLocks noChangeArrowheads="1"/>
            </p:cNvSpPr>
            <p:nvPr/>
          </p:nvSpPr>
          <p:spPr bwMode="auto">
            <a:xfrm>
              <a:off x="3888" y="1632"/>
              <a:ext cx="720" cy="1200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76" name="Text Box 20"/>
            <p:cNvSpPr txBox="1">
              <a:spLocks noChangeArrowheads="1"/>
            </p:cNvSpPr>
            <p:nvPr/>
          </p:nvSpPr>
          <p:spPr bwMode="auto">
            <a:xfrm>
              <a:off x="4080" y="1632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1</a:t>
              </a:r>
            </a:p>
          </p:txBody>
        </p:sp>
        <p:sp>
          <p:nvSpPr>
            <p:cNvPr id="147477" name="Text Box 21"/>
            <p:cNvSpPr txBox="1">
              <a:spLocks noChangeArrowheads="1"/>
            </p:cNvSpPr>
            <p:nvPr/>
          </p:nvSpPr>
          <p:spPr bwMode="auto">
            <a:xfrm>
              <a:off x="4080" y="2400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3</a:t>
              </a:r>
            </a:p>
          </p:txBody>
        </p:sp>
        <p:sp>
          <p:nvSpPr>
            <p:cNvPr id="147478" name="Line 22"/>
            <p:cNvSpPr>
              <a:spLocks noChangeShapeType="1"/>
            </p:cNvSpPr>
            <p:nvPr/>
          </p:nvSpPr>
          <p:spPr bwMode="auto">
            <a:xfrm flipV="1">
              <a:off x="4176" y="187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79" name="Text Box 23"/>
            <p:cNvSpPr txBox="1">
              <a:spLocks noChangeArrowheads="1"/>
            </p:cNvSpPr>
            <p:nvPr/>
          </p:nvSpPr>
          <p:spPr bwMode="auto">
            <a:xfrm>
              <a:off x="4176" y="1920"/>
              <a:ext cx="420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800"/>
                <a:t>waits</a:t>
              </a:r>
            </a:p>
            <a:p>
              <a:pPr>
                <a:lnSpc>
                  <a:spcPct val="80000"/>
                </a:lnSpc>
              </a:pPr>
              <a:r>
                <a:rPr lang="en-US" sz="1800"/>
                <a:t>for</a:t>
              </a:r>
            </a:p>
            <a:p>
              <a:pPr>
                <a:lnSpc>
                  <a:spcPct val="80000"/>
                </a:lnSpc>
              </a:pPr>
              <a:r>
                <a:rPr lang="en-US" sz="1800"/>
                <a:t>lock</a:t>
              </a:r>
            </a:p>
          </p:txBody>
        </p:sp>
        <p:sp>
          <p:nvSpPr>
            <p:cNvPr id="147480" name="Text Box 24"/>
            <p:cNvSpPr txBox="1">
              <a:spLocks noChangeArrowheads="1"/>
            </p:cNvSpPr>
            <p:nvPr/>
          </p:nvSpPr>
          <p:spPr bwMode="auto">
            <a:xfrm>
              <a:off x="4700" y="2016"/>
              <a:ext cx="7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server C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52800" y="4495800"/>
            <a:ext cx="2362200" cy="1905000"/>
            <a:chOff x="2112" y="2832"/>
            <a:chExt cx="1488" cy="1200"/>
          </a:xfrm>
        </p:grpSpPr>
        <p:sp>
          <p:nvSpPr>
            <p:cNvPr id="147482" name="Oval 26"/>
            <p:cNvSpPr>
              <a:spLocks noChangeArrowheads="1"/>
            </p:cNvSpPr>
            <p:nvPr/>
          </p:nvSpPr>
          <p:spPr bwMode="auto">
            <a:xfrm>
              <a:off x="2880" y="2832"/>
              <a:ext cx="720" cy="1200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83" name="Text Box 27"/>
            <p:cNvSpPr txBox="1">
              <a:spLocks noChangeArrowheads="1"/>
            </p:cNvSpPr>
            <p:nvPr/>
          </p:nvSpPr>
          <p:spPr bwMode="auto">
            <a:xfrm>
              <a:off x="3168" y="2976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2</a:t>
              </a:r>
            </a:p>
          </p:txBody>
        </p:sp>
        <p:sp>
          <p:nvSpPr>
            <p:cNvPr id="147484" name="Text Box 28"/>
            <p:cNvSpPr txBox="1">
              <a:spLocks noChangeArrowheads="1"/>
            </p:cNvSpPr>
            <p:nvPr/>
          </p:nvSpPr>
          <p:spPr bwMode="auto">
            <a:xfrm>
              <a:off x="3168" y="3744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3</a:t>
              </a:r>
            </a:p>
          </p:txBody>
        </p:sp>
        <p:sp>
          <p:nvSpPr>
            <p:cNvPr id="147485" name="Line 29"/>
            <p:cNvSpPr>
              <a:spLocks noChangeShapeType="1"/>
            </p:cNvSpPr>
            <p:nvPr/>
          </p:nvSpPr>
          <p:spPr bwMode="auto">
            <a:xfrm>
              <a:off x="3264" y="326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86" name="Text Box 30"/>
            <p:cNvSpPr txBox="1">
              <a:spLocks noChangeArrowheads="1"/>
            </p:cNvSpPr>
            <p:nvPr/>
          </p:nvSpPr>
          <p:spPr bwMode="auto">
            <a:xfrm>
              <a:off x="2880" y="3216"/>
              <a:ext cx="420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800"/>
                <a:t>waits</a:t>
              </a:r>
            </a:p>
            <a:p>
              <a:pPr>
                <a:lnSpc>
                  <a:spcPct val="80000"/>
                </a:lnSpc>
              </a:pPr>
              <a:r>
                <a:rPr lang="en-US" sz="1800"/>
                <a:t>for</a:t>
              </a:r>
            </a:p>
            <a:p>
              <a:pPr>
                <a:lnSpc>
                  <a:spcPct val="80000"/>
                </a:lnSpc>
              </a:pPr>
              <a:r>
                <a:rPr lang="en-US" sz="1800"/>
                <a:t>lock</a:t>
              </a:r>
            </a:p>
          </p:txBody>
        </p:sp>
        <p:sp>
          <p:nvSpPr>
            <p:cNvPr id="147487" name="Text Box 31"/>
            <p:cNvSpPr txBox="1">
              <a:spLocks noChangeArrowheads="1"/>
            </p:cNvSpPr>
            <p:nvPr/>
          </p:nvSpPr>
          <p:spPr bwMode="auto">
            <a:xfrm>
              <a:off x="2112" y="3696"/>
              <a:ext cx="7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server B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505200" y="2576513"/>
            <a:ext cx="2895600" cy="587375"/>
            <a:chOff x="2208" y="1623"/>
            <a:chExt cx="1824" cy="370"/>
          </a:xfrm>
        </p:grpSpPr>
        <p:sp>
          <p:nvSpPr>
            <p:cNvPr id="147489" name="Line 33"/>
            <p:cNvSpPr>
              <a:spLocks noChangeShapeType="1"/>
            </p:cNvSpPr>
            <p:nvPr/>
          </p:nvSpPr>
          <p:spPr bwMode="auto">
            <a:xfrm flipH="1">
              <a:off x="2208" y="1776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90" name="Text Box 34"/>
            <p:cNvSpPr txBox="1">
              <a:spLocks noChangeArrowheads="1"/>
            </p:cNvSpPr>
            <p:nvPr/>
          </p:nvSpPr>
          <p:spPr bwMode="auto">
            <a:xfrm>
              <a:off x="2784" y="1623"/>
              <a:ext cx="624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/>
                <a:t>waits for</a:t>
              </a:r>
            </a:p>
            <a:p>
              <a:pPr>
                <a:lnSpc>
                  <a:spcPct val="90000"/>
                </a:lnSpc>
              </a:pPr>
              <a:r>
                <a:rPr lang="en-US" sz="1800"/>
                <a:t>message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410200" y="4267200"/>
            <a:ext cx="1676400" cy="1905000"/>
            <a:chOff x="3408" y="2688"/>
            <a:chExt cx="1056" cy="1200"/>
          </a:xfrm>
        </p:grpSpPr>
        <p:sp>
          <p:nvSpPr>
            <p:cNvPr id="147462" name="Line 6"/>
            <p:cNvSpPr>
              <a:spLocks noChangeShapeType="1"/>
            </p:cNvSpPr>
            <p:nvPr/>
          </p:nvSpPr>
          <p:spPr bwMode="auto">
            <a:xfrm flipV="1">
              <a:off x="3408" y="2688"/>
              <a:ext cx="768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63" name="Text Box 7"/>
            <p:cNvSpPr txBox="1">
              <a:spLocks noChangeArrowheads="1"/>
            </p:cNvSpPr>
            <p:nvPr/>
          </p:nvSpPr>
          <p:spPr bwMode="auto">
            <a:xfrm>
              <a:off x="3840" y="3120"/>
              <a:ext cx="624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/>
                <a:t>waits for</a:t>
              </a:r>
            </a:p>
            <a:p>
              <a:pPr>
                <a:lnSpc>
                  <a:spcPct val="90000"/>
                </a:lnSpc>
              </a:pPr>
              <a:r>
                <a:rPr lang="en-US" sz="1800"/>
                <a:t>message</a:t>
              </a:r>
            </a:p>
          </p:txBody>
        </p:sp>
      </p:grp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200400" y="4267200"/>
            <a:ext cx="1828800" cy="892175"/>
            <a:chOff x="2016" y="2688"/>
            <a:chExt cx="1152" cy="562"/>
          </a:xfrm>
        </p:grpSpPr>
        <p:sp>
          <p:nvSpPr>
            <p:cNvPr id="147465" name="Line 9"/>
            <p:cNvSpPr>
              <a:spLocks noChangeShapeType="1"/>
            </p:cNvSpPr>
            <p:nvPr/>
          </p:nvSpPr>
          <p:spPr bwMode="auto">
            <a:xfrm>
              <a:off x="2112" y="2688"/>
              <a:ext cx="105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66" name="Text Box 10"/>
            <p:cNvSpPr txBox="1">
              <a:spLocks noChangeArrowheads="1"/>
            </p:cNvSpPr>
            <p:nvPr/>
          </p:nvSpPr>
          <p:spPr bwMode="auto">
            <a:xfrm>
              <a:off x="2016" y="2880"/>
              <a:ext cx="624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/>
                <a:t>waits for</a:t>
              </a:r>
            </a:p>
            <a:p>
              <a:pPr>
                <a:lnSpc>
                  <a:spcPct val="90000"/>
                </a:lnSpc>
              </a:pPr>
              <a:r>
                <a:rPr lang="en-US" sz="1800"/>
                <a:t>message</a:t>
              </a:r>
            </a:p>
          </p:txBody>
        </p:sp>
      </p:grp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4C70-300E-E246-8B76-2773EADB0CBE}" type="datetime1">
              <a:rPr lang="en-US" smtClean="0"/>
              <a:t>3/30/11</a:t>
            </a:fld>
            <a:endParaRPr lang="en-US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Implementations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Centralized Process:</a:t>
            </a:r>
          </a:p>
          <a:p>
            <a:pPr lvl="1"/>
            <a:r>
              <a:rPr lang="en-US" dirty="0" smtClean="0"/>
              <a:t> collects all local wait information: </a:t>
            </a:r>
          </a:p>
          <a:p>
            <a:pPr lvl="1"/>
            <a:r>
              <a:rPr lang="en-US" dirty="0" smtClean="0"/>
              <a:t> could become bottleneck</a:t>
            </a:r>
          </a:p>
          <a:p>
            <a:pPr lvl="1"/>
            <a:r>
              <a:rPr lang="en-US" dirty="0" smtClean="0"/>
              <a:t> could detect false deadlocks</a:t>
            </a:r>
          </a:p>
          <a:p>
            <a:r>
              <a:rPr lang="en-US" dirty="0" smtClean="0"/>
              <a:t>Timeouts</a:t>
            </a:r>
          </a:p>
          <a:p>
            <a:pPr lvl="1"/>
            <a:r>
              <a:rPr lang="en-US" dirty="0" smtClean="0"/>
              <a:t>Too small: unnecessary aborts</a:t>
            </a:r>
          </a:p>
          <a:p>
            <a:pPr lvl="1"/>
            <a:r>
              <a:rPr lang="en-US" dirty="0" smtClean="0"/>
              <a:t>Too large: unnecessary delays</a:t>
            </a:r>
          </a:p>
          <a:p>
            <a:r>
              <a:rPr lang="en-US" dirty="0" smtClean="0"/>
              <a:t>Distributed algorithms:</a:t>
            </a:r>
          </a:p>
          <a:p>
            <a:pPr lvl="1"/>
            <a:r>
              <a:rPr lang="en-US" dirty="0" smtClean="0"/>
              <a:t>Very complex</a:t>
            </a:r>
          </a:p>
          <a:p>
            <a:pPr lvl="1"/>
            <a:r>
              <a:rPr lang="en-US" dirty="0" smtClean="0"/>
              <a:t>Numerous algorithms</a:t>
            </a:r>
          </a:p>
          <a:p>
            <a:pPr lvl="1"/>
            <a:r>
              <a:rPr lang="en-US" dirty="0" smtClean="0"/>
              <a:t>Some published algorithms were later found to be incorrect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7279-2FE0-9743-A81B-9E18166CDD6F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Multidatabase System Model</a:t>
            </a:r>
            <a:endParaRPr lang="en-US"/>
          </a:p>
        </p:txBody>
      </p:sp>
      <p:sp>
        <p:nvSpPr>
          <p:cNvPr id="152579" name="Rectangle 3" descr="Horizontale Steine"/>
          <p:cNvSpPr>
            <a:spLocks noChangeArrowheads="1"/>
          </p:cNvSpPr>
          <p:nvPr/>
        </p:nvSpPr>
        <p:spPr bwMode="auto">
          <a:xfrm>
            <a:off x="2100263" y="3983038"/>
            <a:ext cx="1497012" cy="1039812"/>
          </a:xfrm>
          <a:prstGeom prst="rect">
            <a:avLst/>
          </a:prstGeom>
          <a:pattFill prst="horzBrick">
            <a:fgClr>
              <a:srgbClr val="DDDDDD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2580" name="AutoShape 4"/>
          <p:cNvSpPr>
            <a:spLocks noChangeArrowheads="1"/>
          </p:cNvSpPr>
          <p:nvPr/>
        </p:nvSpPr>
        <p:spPr bwMode="auto">
          <a:xfrm>
            <a:off x="2325688" y="5437188"/>
            <a:ext cx="1122362" cy="1039812"/>
          </a:xfrm>
          <a:prstGeom prst="can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304800" y="4165600"/>
            <a:ext cx="14954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/>
              <a:t>Local</a:t>
            </a:r>
            <a:br>
              <a:rPr lang="en-US" sz="2000" b="1"/>
            </a:br>
            <a:r>
              <a:rPr lang="en-US" sz="2000" b="1"/>
              <a:t>Transaction</a:t>
            </a:r>
            <a:br>
              <a:rPr lang="en-US" sz="2000" b="1"/>
            </a:br>
            <a:r>
              <a:rPr lang="en-US" sz="2000" b="1"/>
              <a:t>Managers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304800" y="2573338"/>
            <a:ext cx="14954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/>
              <a:t>Global</a:t>
            </a:r>
            <a:br>
              <a:rPr lang="en-US" sz="2000" b="1"/>
            </a:br>
            <a:r>
              <a:rPr lang="en-US" sz="2000" b="1"/>
              <a:t>Transaction</a:t>
            </a:r>
            <a:br>
              <a:rPr lang="en-US" sz="2000" b="1"/>
            </a:br>
            <a:r>
              <a:rPr lang="en-US" sz="2000" b="1"/>
              <a:t>Manager</a:t>
            </a: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2667000" y="1524000"/>
            <a:ext cx="747713" cy="4841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228600" y="14478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/>
              <a:t>Global</a:t>
            </a:r>
            <a:br>
              <a:rPr lang="en-US" sz="2000" b="1"/>
            </a:br>
            <a:r>
              <a:rPr lang="en-US" sz="2000" b="1"/>
              <a:t>Transactions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490913" y="1108075"/>
            <a:ext cx="298450" cy="623888"/>
            <a:chOff x="1824" y="2976"/>
            <a:chExt cx="288" cy="624"/>
          </a:xfrm>
        </p:grpSpPr>
        <p:sp>
          <p:nvSpPr>
            <p:cNvPr id="152586" name="Oval 10"/>
            <p:cNvSpPr>
              <a:spLocks noChangeArrowheads="1"/>
            </p:cNvSpPr>
            <p:nvPr/>
          </p:nvSpPr>
          <p:spPr bwMode="auto">
            <a:xfrm>
              <a:off x="1848" y="2976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87" name="Line 11"/>
            <p:cNvSpPr>
              <a:spLocks noChangeShapeType="1"/>
            </p:cNvSpPr>
            <p:nvPr/>
          </p:nvSpPr>
          <p:spPr bwMode="auto">
            <a:xfrm flipH="1">
              <a:off x="1968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88" name="Line 12"/>
            <p:cNvSpPr>
              <a:spLocks noChangeShapeType="1"/>
            </p:cNvSpPr>
            <p:nvPr/>
          </p:nvSpPr>
          <p:spPr bwMode="auto">
            <a:xfrm>
              <a:off x="1968" y="34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89" name="Line 13"/>
            <p:cNvSpPr>
              <a:spLocks noChangeShapeType="1"/>
            </p:cNvSpPr>
            <p:nvPr/>
          </p:nvSpPr>
          <p:spPr bwMode="auto">
            <a:xfrm flipH="1">
              <a:off x="1872" y="340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90" name="Line 14"/>
            <p:cNvSpPr>
              <a:spLocks noChangeShapeType="1"/>
            </p:cNvSpPr>
            <p:nvPr/>
          </p:nvSpPr>
          <p:spPr bwMode="auto">
            <a:xfrm flipV="1">
              <a:off x="1968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91" name="Line 15"/>
            <p:cNvSpPr>
              <a:spLocks noChangeShapeType="1"/>
            </p:cNvSpPr>
            <p:nvPr/>
          </p:nvSpPr>
          <p:spPr bwMode="auto">
            <a:xfrm flipH="1" flipV="1">
              <a:off x="1824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174875" y="4260850"/>
            <a:ext cx="898525" cy="484188"/>
            <a:chOff x="3792" y="3024"/>
            <a:chExt cx="912" cy="432"/>
          </a:xfrm>
        </p:grpSpPr>
        <p:sp>
          <p:nvSpPr>
            <p:cNvPr id="152593" name="Oval 17"/>
            <p:cNvSpPr>
              <a:spLocks noChangeArrowheads="1"/>
            </p:cNvSpPr>
            <p:nvPr/>
          </p:nvSpPr>
          <p:spPr bwMode="auto">
            <a:xfrm>
              <a:off x="3792" y="3024"/>
              <a:ext cx="912" cy="432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  <p:sp>
          <p:nvSpPr>
            <p:cNvPr id="152594" name="Rectangle 18"/>
            <p:cNvSpPr>
              <a:spLocks noChangeArrowheads="1"/>
            </p:cNvSpPr>
            <p:nvPr/>
          </p:nvSpPr>
          <p:spPr bwMode="auto">
            <a:xfrm>
              <a:off x="4128" y="3168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95" name="Line 19"/>
            <p:cNvSpPr>
              <a:spLocks noChangeShapeType="1"/>
            </p:cNvSpPr>
            <p:nvPr/>
          </p:nvSpPr>
          <p:spPr bwMode="auto">
            <a:xfrm>
              <a:off x="4272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96" name="Line 20"/>
            <p:cNvSpPr>
              <a:spLocks noChangeShapeType="1"/>
            </p:cNvSpPr>
            <p:nvPr/>
          </p:nvSpPr>
          <p:spPr bwMode="auto">
            <a:xfrm flipH="1">
              <a:off x="3936" y="3264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97" name="Line 21"/>
            <p:cNvSpPr>
              <a:spLocks noChangeShapeType="1"/>
            </p:cNvSpPr>
            <p:nvPr/>
          </p:nvSpPr>
          <p:spPr bwMode="auto">
            <a:xfrm>
              <a:off x="4368" y="326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98" name="Line 22"/>
            <p:cNvSpPr>
              <a:spLocks noChangeShapeType="1"/>
            </p:cNvSpPr>
            <p:nvPr/>
          </p:nvSpPr>
          <p:spPr bwMode="auto">
            <a:xfrm flipV="1">
              <a:off x="4368" y="3072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99" name="Line 23"/>
            <p:cNvSpPr>
              <a:spLocks noChangeShapeType="1"/>
            </p:cNvSpPr>
            <p:nvPr/>
          </p:nvSpPr>
          <p:spPr bwMode="auto">
            <a:xfrm flipH="1" flipV="1">
              <a:off x="3936" y="3072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600" name="Rectangle 24"/>
          <p:cNvSpPr>
            <a:spLocks noChangeArrowheads="1"/>
          </p:cNvSpPr>
          <p:nvPr/>
        </p:nvSpPr>
        <p:spPr bwMode="auto">
          <a:xfrm>
            <a:off x="3148013" y="4398963"/>
            <a:ext cx="274637" cy="207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601" name="Text Box 25"/>
          <p:cNvSpPr txBox="1">
            <a:spLocks noChangeArrowheads="1"/>
          </p:cNvSpPr>
          <p:nvPr/>
        </p:nvSpPr>
        <p:spPr bwMode="auto">
          <a:xfrm>
            <a:off x="6216650" y="4052888"/>
            <a:ext cx="565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/>
              <a:t>...</a:t>
            </a:r>
          </a:p>
        </p:txBody>
      </p:sp>
      <p:sp>
        <p:nvSpPr>
          <p:cNvPr id="152602" name="Line 26"/>
          <p:cNvSpPr>
            <a:spLocks noChangeShapeType="1"/>
          </p:cNvSpPr>
          <p:nvPr/>
        </p:nvSpPr>
        <p:spPr bwMode="auto">
          <a:xfrm>
            <a:off x="2849563" y="5022850"/>
            <a:ext cx="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603" name="Rectangle 27" descr="Horizontale Steine"/>
          <p:cNvSpPr>
            <a:spLocks noChangeArrowheads="1"/>
          </p:cNvSpPr>
          <p:nvPr/>
        </p:nvSpPr>
        <p:spPr bwMode="auto">
          <a:xfrm>
            <a:off x="4270375" y="3983038"/>
            <a:ext cx="1497013" cy="1039812"/>
          </a:xfrm>
          <a:prstGeom prst="rect">
            <a:avLst/>
          </a:prstGeom>
          <a:pattFill prst="horzBrick">
            <a:fgClr>
              <a:srgbClr val="DDDDDD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2604" name="AutoShape 28"/>
          <p:cNvSpPr>
            <a:spLocks noChangeArrowheads="1"/>
          </p:cNvSpPr>
          <p:nvPr/>
        </p:nvSpPr>
        <p:spPr bwMode="auto">
          <a:xfrm>
            <a:off x="4495800" y="5437188"/>
            <a:ext cx="1122363" cy="1039812"/>
          </a:xfrm>
          <a:prstGeom prst="can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2605" name="Line 29"/>
          <p:cNvSpPr>
            <a:spLocks noChangeShapeType="1"/>
          </p:cNvSpPr>
          <p:nvPr/>
        </p:nvSpPr>
        <p:spPr bwMode="auto">
          <a:xfrm>
            <a:off x="5019675" y="5022850"/>
            <a:ext cx="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606" name="Rectangle 30" descr="Horizontale Steine"/>
          <p:cNvSpPr>
            <a:spLocks noChangeArrowheads="1"/>
          </p:cNvSpPr>
          <p:nvPr/>
        </p:nvSpPr>
        <p:spPr bwMode="auto">
          <a:xfrm>
            <a:off x="7113588" y="3983038"/>
            <a:ext cx="1497012" cy="1039812"/>
          </a:xfrm>
          <a:prstGeom prst="rect">
            <a:avLst/>
          </a:prstGeom>
          <a:pattFill prst="horzBrick">
            <a:fgClr>
              <a:srgbClr val="DDDDDD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2607" name="AutoShape 31"/>
          <p:cNvSpPr>
            <a:spLocks noChangeArrowheads="1"/>
          </p:cNvSpPr>
          <p:nvPr/>
        </p:nvSpPr>
        <p:spPr bwMode="auto">
          <a:xfrm>
            <a:off x="7339013" y="5437188"/>
            <a:ext cx="1122362" cy="1039812"/>
          </a:xfrm>
          <a:prstGeom prst="can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7413625" y="4260850"/>
            <a:ext cx="896938" cy="484188"/>
            <a:chOff x="3792" y="3024"/>
            <a:chExt cx="912" cy="432"/>
          </a:xfrm>
        </p:grpSpPr>
        <p:sp>
          <p:nvSpPr>
            <p:cNvPr id="152609" name="Oval 33"/>
            <p:cNvSpPr>
              <a:spLocks noChangeArrowheads="1"/>
            </p:cNvSpPr>
            <p:nvPr/>
          </p:nvSpPr>
          <p:spPr bwMode="auto">
            <a:xfrm>
              <a:off x="3792" y="3024"/>
              <a:ext cx="912" cy="432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  <p:sp>
          <p:nvSpPr>
            <p:cNvPr id="152610" name="Rectangle 34"/>
            <p:cNvSpPr>
              <a:spLocks noChangeArrowheads="1"/>
            </p:cNvSpPr>
            <p:nvPr/>
          </p:nvSpPr>
          <p:spPr bwMode="auto">
            <a:xfrm>
              <a:off x="4128" y="3168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11" name="Line 35"/>
            <p:cNvSpPr>
              <a:spLocks noChangeShapeType="1"/>
            </p:cNvSpPr>
            <p:nvPr/>
          </p:nvSpPr>
          <p:spPr bwMode="auto">
            <a:xfrm>
              <a:off x="4272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12" name="Line 36"/>
            <p:cNvSpPr>
              <a:spLocks noChangeShapeType="1"/>
            </p:cNvSpPr>
            <p:nvPr/>
          </p:nvSpPr>
          <p:spPr bwMode="auto">
            <a:xfrm flipH="1">
              <a:off x="3936" y="3264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13" name="Line 37"/>
            <p:cNvSpPr>
              <a:spLocks noChangeShapeType="1"/>
            </p:cNvSpPr>
            <p:nvPr/>
          </p:nvSpPr>
          <p:spPr bwMode="auto">
            <a:xfrm>
              <a:off x="4368" y="326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14" name="Line 38"/>
            <p:cNvSpPr>
              <a:spLocks noChangeShapeType="1"/>
            </p:cNvSpPr>
            <p:nvPr/>
          </p:nvSpPr>
          <p:spPr bwMode="auto">
            <a:xfrm flipV="1">
              <a:off x="4368" y="3072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15" name="Line 39"/>
            <p:cNvSpPr>
              <a:spLocks noChangeShapeType="1"/>
            </p:cNvSpPr>
            <p:nvPr/>
          </p:nvSpPr>
          <p:spPr bwMode="auto">
            <a:xfrm flipH="1" flipV="1">
              <a:off x="3936" y="3072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616" name="Rectangle 40"/>
          <p:cNvSpPr>
            <a:spLocks noChangeArrowheads="1"/>
          </p:cNvSpPr>
          <p:nvPr/>
        </p:nvSpPr>
        <p:spPr bwMode="auto">
          <a:xfrm>
            <a:off x="4570413" y="4537075"/>
            <a:ext cx="274637" cy="207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617" name="Rectangle 41"/>
          <p:cNvSpPr>
            <a:spLocks noChangeArrowheads="1"/>
          </p:cNvSpPr>
          <p:nvPr/>
        </p:nvSpPr>
        <p:spPr bwMode="auto">
          <a:xfrm>
            <a:off x="4570413" y="4191000"/>
            <a:ext cx="274637" cy="207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618" name="Line 42"/>
          <p:cNvSpPr>
            <a:spLocks noChangeShapeType="1"/>
          </p:cNvSpPr>
          <p:nvPr/>
        </p:nvSpPr>
        <p:spPr bwMode="auto">
          <a:xfrm>
            <a:off x="7862888" y="5022850"/>
            <a:ext cx="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619" name="Rectangle 43" descr="Welle"/>
          <p:cNvSpPr>
            <a:spLocks noChangeArrowheads="1"/>
          </p:cNvSpPr>
          <p:nvPr/>
        </p:nvSpPr>
        <p:spPr bwMode="auto">
          <a:xfrm>
            <a:off x="2057400" y="2438400"/>
            <a:ext cx="6553200" cy="712788"/>
          </a:xfrm>
          <a:prstGeom prst="rect">
            <a:avLst/>
          </a:prstGeom>
          <a:pattFill prst="wave">
            <a:fgClr>
              <a:srgbClr val="DDDDDD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2620" name="Oval 44"/>
          <p:cNvSpPr>
            <a:spLocks noChangeArrowheads="1"/>
          </p:cNvSpPr>
          <p:nvPr/>
        </p:nvSpPr>
        <p:spPr bwMode="auto">
          <a:xfrm>
            <a:off x="2895600" y="2590800"/>
            <a:ext cx="990600" cy="3810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152621" name="Rectangle 45"/>
          <p:cNvSpPr>
            <a:spLocks noChangeArrowheads="1"/>
          </p:cNvSpPr>
          <p:nvPr/>
        </p:nvSpPr>
        <p:spPr bwMode="auto">
          <a:xfrm>
            <a:off x="5019675" y="4537075"/>
            <a:ext cx="273050" cy="207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622" name="Rectangle 46"/>
          <p:cNvSpPr>
            <a:spLocks noChangeArrowheads="1"/>
          </p:cNvSpPr>
          <p:nvPr/>
        </p:nvSpPr>
        <p:spPr bwMode="auto">
          <a:xfrm>
            <a:off x="5019675" y="4191000"/>
            <a:ext cx="273050" cy="207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623" name="Oval 47"/>
          <p:cNvSpPr>
            <a:spLocks noChangeArrowheads="1"/>
          </p:cNvSpPr>
          <p:nvPr/>
        </p:nvSpPr>
        <p:spPr bwMode="auto">
          <a:xfrm>
            <a:off x="4648200" y="2590800"/>
            <a:ext cx="990600" cy="3810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152624" name="Oval 48"/>
          <p:cNvSpPr>
            <a:spLocks noChangeArrowheads="1"/>
          </p:cNvSpPr>
          <p:nvPr/>
        </p:nvSpPr>
        <p:spPr bwMode="auto">
          <a:xfrm>
            <a:off x="6477000" y="2590800"/>
            <a:ext cx="990600" cy="3810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152625" name="Rectangle 49"/>
          <p:cNvSpPr>
            <a:spLocks noChangeArrowheads="1"/>
          </p:cNvSpPr>
          <p:nvPr/>
        </p:nvSpPr>
        <p:spPr bwMode="auto">
          <a:xfrm>
            <a:off x="6781800" y="1447800"/>
            <a:ext cx="747713" cy="4841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7605713" y="1031875"/>
            <a:ext cx="298450" cy="623888"/>
            <a:chOff x="1824" y="2976"/>
            <a:chExt cx="288" cy="624"/>
          </a:xfrm>
        </p:grpSpPr>
        <p:sp>
          <p:nvSpPr>
            <p:cNvPr id="152627" name="Oval 51"/>
            <p:cNvSpPr>
              <a:spLocks noChangeArrowheads="1"/>
            </p:cNvSpPr>
            <p:nvPr/>
          </p:nvSpPr>
          <p:spPr bwMode="auto">
            <a:xfrm>
              <a:off x="1848" y="2976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28" name="Line 52"/>
            <p:cNvSpPr>
              <a:spLocks noChangeShapeType="1"/>
            </p:cNvSpPr>
            <p:nvPr/>
          </p:nvSpPr>
          <p:spPr bwMode="auto">
            <a:xfrm flipH="1">
              <a:off x="1968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29" name="Line 53"/>
            <p:cNvSpPr>
              <a:spLocks noChangeShapeType="1"/>
            </p:cNvSpPr>
            <p:nvPr/>
          </p:nvSpPr>
          <p:spPr bwMode="auto">
            <a:xfrm>
              <a:off x="1968" y="34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0" name="Line 54"/>
            <p:cNvSpPr>
              <a:spLocks noChangeShapeType="1"/>
            </p:cNvSpPr>
            <p:nvPr/>
          </p:nvSpPr>
          <p:spPr bwMode="auto">
            <a:xfrm flipH="1">
              <a:off x="1872" y="340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1" name="Line 55"/>
            <p:cNvSpPr>
              <a:spLocks noChangeShapeType="1"/>
            </p:cNvSpPr>
            <p:nvPr/>
          </p:nvSpPr>
          <p:spPr bwMode="auto">
            <a:xfrm flipV="1">
              <a:off x="1968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2" name="Line 56"/>
            <p:cNvSpPr>
              <a:spLocks noChangeShapeType="1"/>
            </p:cNvSpPr>
            <p:nvPr/>
          </p:nvSpPr>
          <p:spPr bwMode="auto">
            <a:xfrm flipH="1" flipV="1">
              <a:off x="1824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633" name="Rectangle 57"/>
          <p:cNvSpPr>
            <a:spLocks noChangeArrowheads="1"/>
          </p:cNvSpPr>
          <p:nvPr/>
        </p:nvSpPr>
        <p:spPr bwMode="auto">
          <a:xfrm>
            <a:off x="4724400" y="1524000"/>
            <a:ext cx="747713" cy="4841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5548313" y="1108075"/>
            <a:ext cx="298450" cy="623888"/>
            <a:chOff x="1824" y="2976"/>
            <a:chExt cx="288" cy="624"/>
          </a:xfrm>
        </p:grpSpPr>
        <p:sp>
          <p:nvSpPr>
            <p:cNvPr id="152635" name="Oval 59"/>
            <p:cNvSpPr>
              <a:spLocks noChangeArrowheads="1"/>
            </p:cNvSpPr>
            <p:nvPr/>
          </p:nvSpPr>
          <p:spPr bwMode="auto">
            <a:xfrm>
              <a:off x="1848" y="2976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6" name="Line 60"/>
            <p:cNvSpPr>
              <a:spLocks noChangeShapeType="1"/>
            </p:cNvSpPr>
            <p:nvPr/>
          </p:nvSpPr>
          <p:spPr bwMode="auto">
            <a:xfrm flipH="1">
              <a:off x="1968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7" name="Line 61"/>
            <p:cNvSpPr>
              <a:spLocks noChangeShapeType="1"/>
            </p:cNvSpPr>
            <p:nvPr/>
          </p:nvSpPr>
          <p:spPr bwMode="auto">
            <a:xfrm>
              <a:off x="1968" y="34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8" name="Line 62"/>
            <p:cNvSpPr>
              <a:spLocks noChangeShapeType="1"/>
            </p:cNvSpPr>
            <p:nvPr/>
          </p:nvSpPr>
          <p:spPr bwMode="auto">
            <a:xfrm flipH="1">
              <a:off x="1872" y="340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9" name="Line 63"/>
            <p:cNvSpPr>
              <a:spLocks noChangeShapeType="1"/>
            </p:cNvSpPr>
            <p:nvPr/>
          </p:nvSpPr>
          <p:spPr bwMode="auto">
            <a:xfrm flipV="1">
              <a:off x="1968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40" name="Line 64"/>
            <p:cNvSpPr>
              <a:spLocks noChangeShapeType="1"/>
            </p:cNvSpPr>
            <p:nvPr/>
          </p:nvSpPr>
          <p:spPr bwMode="auto">
            <a:xfrm flipH="1" flipV="1">
              <a:off x="1824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52641" name="AutoShape 65"/>
          <p:cNvCxnSpPr>
            <a:cxnSpLocks noChangeShapeType="1"/>
            <a:stCxn id="152583" idx="2"/>
            <a:endCxn id="152620" idx="0"/>
          </p:cNvCxnSpPr>
          <p:nvPr/>
        </p:nvCxnSpPr>
        <p:spPr bwMode="auto">
          <a:xfrm>
            <a:off x="3041650" y="2008188"/>
            <a:ext cx="349250" cy="582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42" name="AutoShape 66"/>
          <p:cNvCxnSpPr>
            <a:cxnSpLocks noChangeShapeType="1"/>
            <a:stCxn id="152633" idx="2"/>
            <a:endCxn id="152623" idx="0"/>
          </p:cNvCxnSpPr>
          <p:nvPr/>
        </p:nvCxnSpPr>
        <p:spPr bwMode="auto">
          <a:xfrm>
            <a:off x="5099050" y="2008188"/>
            <a:ext cx="44450" cy="582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43" name="AutoShape 67"/>
          <p:cNvCxnSpPr>
            <a:cxnSpLocks noChangeShapeType="1"/>
            <a:stCxn id="152625" idx="2"/>
            <a:endCxn id="152624" idx="0"/>
          </p:cNvCxnSpPr>
          <p:nvPr/>
        </p:nvCxnSpPr>
        <p:spPr bwMode="auto">
          <a:xfrm flipH="1">
            <a:off x="6972300" y="1931988"/>
            <a:ext cx="184150" cy="658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44" name="AutoShape 68"/>
          <p:cNvCxnSpPr>
            <a:cxnSpLocks noChangeShapeType="1"/>
            <a:stCxn id="152620" idx="4"/>
            <a:endCxn id="152579" idx="0"/>
          </p:cNvCxnSpPr>
          <p:nvPr/>
        </p:nvCxnSpPr>
        <p:spPr bwMode="auto">
          <a:xfrm flipH="1">
            <a:off x="2849563" y="2971800"/>
            <a:ext cx="541337" cy="1011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45" name="AutoShape 69"/>
          <p:cNvCxnSpPr>
            <a:cxnSpLocks noChangeShapeType="1"/>
            <a:stCxn id="152620" idx="4"/>
            <a:endCxn id="152606" idx="0"/>
          </p:cNvCxnSpPr>
          <p:nvPr/>
        </p:nvCxnSpPr>
        <p:spPr bwMode="auto">
          <a:xfrm>
            <a:off x="3390900" y="2971800"/>
            <a:ext cx="4471988" cy="1011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46" name="AutoShape 70"/>
          <p:cNvCxnSpPr>
            <a:cxnSpLocks noChangeShapeType="1"/>
            <a:stCxn id="152623" idx="4"/>
            <a:endCxn id="152579" idx="0"/>
          </p:cNvCxnSpPr>
          <p:nvPr/>
        </p:nvCxnSpPr>
        <p:spPr bwMode="auto">
          <a:xfrm flipH="1">
            <a:off x="2849563" y="2971800"/>
            <a:ext cx="2293937" cy="1011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47" name="AutoShape 71"/>
          <p:cNvCxnSpPr>
            <a:cxnSpLocks noChangeShapeType="1"/>
            <a:stCxn id="152623" idx="4"/>
            <a:endCxn id="152603" idx="0"/>
          </p:cNvCxnSpPr>
          <p:nvPr/>
        </p:nvCxnSpPr>
        <p:spPr bwMode="auto">
          <a:xfrm flipH="1">
            <a:off x="5019675" y="2971800"/>
            <a:ext cx="123825" cy="1011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48" name="AutoShape 72"/>
          <p:cNvCxnSpPr>
            <a:cxnSpLocks noChangeShapeType="1"/>
            <a:stCxn id="152624" idx="4"/>
            <a:endCxn id="152579" idx="0"/>
          </p:cNvCxnSpPr>
          <p:nvPr/>
        </p:nvCxnSpPr>
        <p:spPr bwMode="auto">
          <a:xfrm flipH="1">
            <a:off x="2849563" y="2971800"/>
            <a:ext cx="4122737" cy="1011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49" name="AutoShape 73"/>
          <p:cNvCxnSpPr>
            <a:cxnSpLocks noChangeShapeType="1"/>
            <a:stCxn id="152624" idx="4"/>
            <a:endCxn id="152603" idx="0"/>
          </p:cNvCxnSpPr>
          <p:nvPr/>
        </p:nvCxnSpPr>
        <p:spPr bwMode="auto">
          <a:xfrm flipH="1">
            <a:off x="5019675" y="2971800"/>
            <a:ext cx="1952625" cy="1011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50" name="AutoShape 74"/>
          <p:cNvCxnSpPr>
            <a:cxnSpLocks noChangeShapeType="1"/>
            <a:stCxn id="152624" idx="4"/>
            <a:endCxn id="152606" idx="0"/>
          </p:cNvCxnSpPr>
          <p:nvPr/>
        </p:nvCxnSpPr>
        <p:spPr bwMode="auto">
          <a:xfrm>
            <a:off x="6972300" y="2971800"/>
            <a:ext cx="890588" cy="1011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2651" name="Rectangle 75"/>
          <p:cNvSpPr>
            <a:spLocks noChangeArrowheads="1"/>
          </p:cNvSpPr>
          <p:nvPr/>
        </p:nvSpPr>
        <p:spPr bwMode="auto">
          <a:xfrm>
            <a:off x="3429000" y="5486400"/>
            <a:ext cx="366713" cy="152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3810000" y="5334000"/>
            <a:ext cx="146050" cy="196850"/>
            <a:chOff x="1824" y="2976"/>
            <a:chExt cx="288" cy="624"/>
          </a:xfrm>
        </p:grpSpPr>
        <p:sp>
          <p:nvSpPr>
            <p:cNvPr id="152653" name="Oval 77"/>
            <p:cNvSpPr>
              <a:spLocks noChangeArrowheads="1"/>
            </p:cNvSpPr>
            <p:nvPr/>
          </p:nvSpPr>
          <p:spPr bwMode="auto">
            <a:xfrm>
              <a:off x="1848" y="2976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54" name="Line 78"/>
            <p:cNvSpPr>
              <a:spLocks noChangeShapeType="1"/>
            </p:cNvSpPr>
            <p:nvPr/>
          </p:nvSpPr>
          <p:spPr bwMode="auto">
            <a:xfrm flipH="1">
              <a:off x="1968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55" name="Line 79"/>
            <p:cNvSpPr>
              <a:spLocks noChangeShapeType="1"/>
            </p:cNvSpPr>
            <p:nvPr/>
          </p:nvSpPr>
          <p:spPr bwMode="auto">
            <a:xfrm>
              <a:off x="1968" y="34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56" name="Line 80"/>
            <p:cNvSpPr>
              <a:spLocks noChangeShapeType="1"/>
            </p:cNvSpPr>
            <p:nvPr/>
          </p:nvSpPr>
          <p:spPr bwMode="auto">
            <a:xfrm flipH="1">
              <a:off x="1872" y="340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57" name="Line 81"/>
            <p:cNvSpPr>
              <a:spLocks noChangeShapeType="1"/>
            </p:cNvSpPr>
            <p:nvPr/>
          </p:nvSpPr>
          <p:spPr bwMode="auto">
            <a:xfrm flipV="1">
              <a:off x="1968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58" name="Line 82"/>
            <p:cNvSpPr>
              <a:spLocks noChangeShapeType="1"/>
            </p:cNvSpPr>
            <p:nvPr/>
          </p:nvSpPr>
          <p:spPr bwMode="auto">
            <a:xfrm flipH="1" flipV="1">
              <a:off x="1824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659" name="Rectangle 83"/>
          <p:cNvSpPr>
            <a:spLocks noChangeArrowheads="1"/>
          </p:cNvSpPr>
          <p:nvPr/>
        </p:nvSpPr>
        <p:spPr bwMode="auto">
          <a:xfrm>
            <a:off x="3429000" y="6019800"/>
            <a:ext cx="366713" cy="152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84"/>
          <p:cNvGrpSpPr>
            <a:grpSpLocks/>
          </p:cNvGrpSpPr>
          <p:nvPr/>
        </p:nvGrpSpPr>
        <p:grpSpPr bwMode="auto">
          <a:xfrm>
            <a:off x="3810000" y="5867400"/>
            <a:ext cx="146050" cy="196850"/>
            <a:chOff x="1824" y="2976"/>
            <a:chExt cx="288" cy="624"/>
          </a:xfrm>
        </p:grpSpPr>
        <p:sp>
          <p:nvSpPr>
            <p:cNvPr id="152661" name="Oval 85"/>
            <p:cNvSpPr>
              <a:spLocks noChangeArrowheads="1"/>
            </p:cNvSpPr>
            <p:nvPr/>
          </p:nvSpPr>
          <p:spPr bwMode="auto">
            <a:xfrm>
              <a:off x="1848" y="2976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62" name="Line 86"/>
            <p:cNvSpPr>
              <a:spLocks noChangeShapeType="1"/>
            </p:cNvSpPr>
            <p:nvPr/>
          </p:nvSpPr>
          <p:spPr bwMode="auto">
            <a:xfrm flipH="1">
              <a:off x="1968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63" name="Line 87"/>
            <p:cNvSpPr>
              <a:spLocks noChangeShapeType="1"/>
            </p:cNvSpPr>
            <p:nvPr/>
          </p:nvSpPr>
          <p:spPr bwMode="auto">
            <a:xfrm>
              <a:off x="1968" y="34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64" name="Line 88"/>
            <p:cNvSpPr>
              <a:spLocks noChangeShapeType="1"/>
            </p:cNvSpPr>
            <p:nvPr/>
          </p:nvSpPr>
          <p:spPr bwMode="auto">
            <a:xfrm flipH="1">
              <a:off x="1872" y="340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65" name="Line 89"/>
            <p:cNvSpPr>
              <a:spLocks noChangeShapeType="1"/>
            </p:cNvSpPr>
            <p:nvPr/>
          </p:nvSpPr>
          <p:spPr bwMode="auto">
            <a:xfrm flipV="1">
              <a:off x="1968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66" name="Line 90"/>
            <p:cNvSpPr>
              <a:spLocks noChangeShapeType="1"/>
            </p:cNvSpPr>
            <p:nvPr/>
          </p:nvSpPr>
          <p:spPr bwMode="auto">
            <a:xfrm flipH="1" flipV="1">
              <a:off x="1824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667" name="Rectangle 91"/>
          <p:cNvSpPr>
            <a:spLocks noChangeArrowheads="1"/>
          </p:cNvSpPr>
          <p:nvPr/>
        </p:nvSpPr>
        <p:spPr bwMode="auto">
          <a:xfrm>
            <a:off x="5638800" y="5562600"/>
            <a:ext cx="366713" cy="152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92"/>
          <p:cNvGrpSpPr>
            <a:grpSpLocks/>
          </p:cNvGrpSpPr>
          <p:nvPr/>
        </p:nvGrpSpPr>
        <p:grpSpPr bwMode="auto">
          <a:xfrm>
            <a:off x="6019800" y="5410200"/>
            <a:ext cx="146050" cy="196850"/>
            <a:chOff x="1824" y="2976"/>
            <a:chExt cx="288" cy="624"/>
          </a:xfrm>
        </p:grpSpPr>
        <p:sp>
          <p:nvSpPr>
            <p:cNvPr id="152669" name="Oval 93"/>
            <p:cNvSpPr>
              <a:spLocks noChangeArrowheads="1"/>
            </p:cNvSpPr>
            <p:nvPr/>
          </p:nvSpPr>
          <p:spPr bwMode="auto">
            <a:xfrm>
              <a:off x="1848" y="2976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0" name="Line 94"/>
            <p:cNvSpPr>
              <a:spLocks noChangeShapeType="1"/>
            </p:cNvSpPr>
            <p:nvPr/>
          </p:nvSpPr>
          <p:spPr bwMode="auto">
            <a:xfrm flipH="1">
              <a:off x="1968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1" name="Line 95"/>
            <p:cNvSpPr>
              <a:spLocks noChangeShapeType="1"/>
            </p:cNvSpPr>
            <p:nvPr/>
          </p:nvSpPr>
          <p:spPr bwMode="auto">
            <a:xfrm>
              <a:off x="1968" y="34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2" name="Line 96"/>
            <p:cNvSpPr>
              <a:spLocks noChangeShapeType="1"/>
            </p:cNvSpPr>
            <p:nvPr/>
          </p:nvSpPr>
          <p:spPr bwMode="auto">
            <a:xfrm flipH="1">
              <a:off x="1872" y="340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3" name="Line 97"/>
            <p:cNvSpPr>
              <a:spLocks noChangeShapeType="1"/>
            </p:cNvSpPr>
            <p:nvPr/>
          </p:nvSpPr>
          <p:spPr bwMode="auto">
            <a:xfrm flipV="1">
              <a:off x="1968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4" name="Line 98"/>
            <p:cNvSpPr>
              <a:spLocks noChangeShapeType="1"/>
            </p:cNvSpPr>
            <p:nvPr/>
          </p:nvSpPr>
          <p:spPr bwMode="auto">
            <a:xfrm flipH="1" flipV="1">
              <a:off x="1824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675" name="Rectangle 99"/>
          <p:cNvSpPr>
            <a:spLocks noChangeArrowheads="1"/>
          </p:cNvSpPr>
          <p:nvPr/>
        </p:nvSpPr>
        <p:spPr bwMode="auto">
          <a:xfrm>
            <a:off x="5638800" y="5943600"/>
            <a:ext cx="366713" cy="152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100"/>
          <p:cNvGrpSpPr>
            <a:grpSpLocks/>
          </p:cNvGrpSpPr>
          <p:nvPr/>
        </p:nvGrpSpPr>
        <p:grpSpPr bwMode="auto">
          <a:xfrm>
            <a:off x="6019800" y="5791200"/>
            <a:ext cx="146050" cy="196850"/>
            <a:chOff x="1824" y="2976"/>
            <a:chExt cx="288" cy="624"/>
          </a:xfrm>
        </p:grpSpPr>
        <p:sp>
          <p:nvSpPr>
            <p:cNvPr id="152677" name="Oval 101"/>
            <p:cNvSpPr>
              <a:spLocks noChangeArrowheads="1"/>
            </p:cNvSpPr>
            <p:nvPr/>
          </p:nvSpPr>
          <p:spPr bwMode="auto">
            <a:xfrm>
              <a:off x="1848" y="2976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8" name="Line 102"/>
            <p:cNvSpPr>
              <a:spLocks noChangeShapeType="1"/>
            </p:cNvSpPr>
            <p:nvPr/>
          </p:nvSpPr>
          <p:spPr bwMode="auto">
            <a:xfrm flipH="1">
              <a:off x="1968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9" name="Line 103"/>
            <p:cNvSpPr>
              <a:spLocks noChangeShapeType="1"/>
            </p:cNvSpPr>
            <p:nvPr/>
          </p:nvSpPr>
          <p:spPr bwMode="auto">
            <a:xfrm>
              <a:off x="1968" y="34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80" name="Line 104"/>
            <p:cNvSpPr>
              <a:spLocks noChangeShapeType="1"/>
            </p:cNvSpPr>
            <p:nvPr/>
          </p:nvSpPr>
          <p:spPr bwMode="auto">
            <a:xfrm flipH="1">
              <a:off x="1872" y="340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81" name="Line 105"/>
            <p:cNvSpPr>
              <a:spLocks noChangeShapeType="1"/>
            </p:cNvSpPr>
            <p:nvPr/>
          </p:nvSpPr>
          <p:spPr bwMode="auto">
            <a:xfrm flipV="1">
              <a:off x="1968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82" name="Line 106"/>
            <p:cNvSpPr>
              <a:spLocks noChangeShapeType="1"/>
            </p:cNvSpPr>
            <p:nvPr/>
          </p:nvSpPr>
          <p:spPr bwMode="auto">
            <a:xfrm flipH="1" flipV="1">
              <a:off x="1824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683" name="Rectangle 107"/>
          <p:cNvSpPr>
            <a:spLocks noChangeArrowheads="1"/>
          </p:cNvSpPr>
          <p:nvPr/>
        </p:nvSpPr>
        <p:spPr bwMode="auto">
          <a:xfrm>
            <a:off x="5638800" y="6324600"/>
            <a:ext cx="366713" cy="152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108"/>
          <p:cNvGrpSpPr>
            <a:grpSpLocks/>
          </p:cNvGrpSpPr>
          <p:nvPr/>
        </p:nvGrpSpPr>
        <p:grpSpPr bwMode="auto">
          <a:xfrm>
            <a:off x="6019800" y="6172200"/>
            <a:ext cx="146050" cy="196850"/>
            <a:chOff x="1824" y="2976"/>
            <a:chExt cx="288" cy="624"/>
          </a:xfrm>
        </p:grpSpPr>
        <p:sp>
          <p:nvSpPr>
            <p:cNvPr id="152685" name="Oval 109"/>
            <p:cNvSpPr>
              <a:spLocks noChangeArrowheads="1"/>
            </p:cNvSpPr>
            <p:nvPr/>
          </p:nvSpPr>
          <p:spPr bwMode="auto">
            <a:xfrm>
              <a:off x="1848" y="2976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86" name="Line 110"/>
            <p:cNvSpPr>
              <a:spLocks noChangeShapeType="1"/>
            </p:cNvSpPr>
            <p:nvPr/>
          </p:nvSpPr>
          <p:spPr bwMode="auto">
            <a:xfrm flipH="1">
              <a:off x="1968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87" name="Line 111"/>
            <p:cNvSpPr>
              <a:spLocks noChangeShapeType="1"/>
            </p:cNvSpPr>
            <p:nvPr/>
          </p:nvSpPr>
          <p:spPr bwMode="auto">
            <a:xfrm>
              <a:off x="1968" y="34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88" name="Line 112"/>
            <p:cNvSpPr>
              <a:spLocks noChangeShapeType="1"/>
            </p:cNvSpPr>
            <p:nvPr/>
          </p:nvSpPr>
          <p:spPr bwMode="auto">
            <a:xfrm flipH="1">
              <a:off x="1872" y="340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89" name="Line 113"/>
            <p:cNvSpPr>
              <a:spLocks noChangeShapeType="1"/>
            </p:cNvSpPr>
            <p:nvPr/>
          </p:nvSpPr>
          <p:spPr bwMode="auto">
            <a:xfrm flipV="1">
              <a:off x="1968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90" name="Line 114"/>
            <p:cNvSpPr>
              <a:spLocks noChangeShapeType="1"/>
            </p:cNvSpPr>
            <p:nvPr/>
          </p:nvSpPr>
          <p:spPr bwMode="auto">
            <a:xfrm flipH="1" flipV="1">
              <a:off x="1824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691" name="Rectangle 115"/>
          <p:cNvSpPr>
            <a:spLocks noChangeArrowheads="1"/>
          </p:cNvSpPr>
          <p:nvPr/>
        </p:nvSpPr>
        <p:spPr bwMode="auto">
          <a:xfrm>
            <a:off x="6781800" y="5638800"/>
            <a:ext cx="366713" cy="152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116"/>
          <p:cNvGrpSpPr>
            <a:grpSpLocks/>
          </p:cNvGrpSpPr>
          <p:nvPr/>
        </p:nvGrpSpPr>
        <p:grpSpPr bwMode="auto">
          <a:xfrm>
            <a:off x="7162800" y="5486400"/>
            <a:ext cx="146050" cy="196850"/>
            <a:chOff x="1824" y="2976"/>
            <a:chExt cx="288" cy="624"/>
          </a:xfrm>
        </p:grpSpPr>
        <p:sp>
          <p:nvSpPr>
            <p:cNvPr id="152693" name="Oval 117"/>
            <p:cNvSpPr>
              <a:spLocks noChangeArrowheads="1"/>
            </p:cNvSpPr>
            <p:nvPr/>
          </p:nvSpPr>
          <p:spPr bwMode="auto">
            <a:xfrm>
              <a:off x="1848" y="2976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94" name="Line 118"/>
            <p:cNvSpPr>
              <a:spLocks noChangeShapeType="1"/>
            </p:cNvSpPr>
            <p:nvPr/>
          </p:nvSpPr>
          <p:spPr bwMode="auto">
            <a:xfrm flipH="1">
              <a:off x="1968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95" name="Line 119"/>
            <p:cNvSpPr>
              <a:spLocks noChangeShapeType="1"/>
            </p:cNvSpPr>
            <p:nvPr/>
          </p:nvSpPr>
          <p:spPr bwMode="auto">
            <a:xfrm>
              <a:off x="1968" y="34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96" name="Line 120"/>
            <p:cNvSpPr>
              <a:spLocks noChangeShapeType="1"/>
            </p:cNvSpPr>
            <p:nvPr/>
          </p:nvSpPr>
          <p:spPr bwMode="auto">
            <a:xfrm flipH="1">
              <a:off x="1872" y="340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97" name="Line 121"/>
            <p:cNvSpPr>
              <a:spLocks noChangeShapeType="1"/>
            </p:cNvSpPr>
            <p:nvPr/>
          </p:nvSpPr>
          <p:spPr bwMode="auto">
            <a:xfrm flipV="1">
              <a:off x="1968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98" name="Line 122"/>
            <p:cNvSpPr>
              <a:spLocks noChangeShapeType="1"/>
            </p:cNvSpPr>
            <p:nvPr/>
          </p:nvSpPr>
          <p:spPr bwMode="auto">
            <a:xfrm flipH="1" flipV="1">
              <a:off x="1824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699" name="Rectangle 123"/>
          <p:cNvSpPr>
            <a:spLocks noChangeArrowheads="1"/>
          </p:cNvSpPr>
          <p:nvPr/>
        </p:nvSpPr>
        <p:spPr bwMode="auto">
          <a:xfrm>
            <a:off x="6781800" y="6019800"/>
            <a:ext cx="366713" cy="152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124"/>
          <p:cNvGrpSpPr>
            <a:grpSpLocks/>
          </p:cNvGrpSpPr>
          <p:nvPr/>
        </p:nvGrpSpPr>
        <p:grpSpPr bwMode="auto">
          <a:xfrm>
            <a:off x="7162800" y="5867400"/>
            <a:ext cx="146050" cy="196850"/>
            <a:chOff x="1824" y="2976"/>
            <a:chExt cx="288" cy="624"/>
          </a:xfrm>
        </p:grpSpPr>
        <p:sp>
          <p:nvSpPr>
            <p:cNvPr id="152701" name="Oval 125"/>
            <p:cNvSpPr>
              <a:spLocks noChangeArrowheads="1"/>
            </p:cNvSpPr>
            <p:nvPr/>
          </p:nvSpPr>
          <p:spPr bwMode="auto">
            <a:xfrm>
              <a:off x="1848" y="2976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702" name="Line 126"/>
            <p:cNvSpPr>
              <a:spLocks noChangeShapeType="1"/>
            </p:cNvSpPr>
            <p:nvPr/>
          </p:nvSpPr>
          <p:spPr bwMode="auto">
            <a:xfrm flipH="1">
              <a:off x="1968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703" name="Line 127"/>
            <p:cNvSpPr>
              <a:spLocks noChangeShapeType="1"/>
            </p:cNvSpPr>
            <p:nvPr/>
          </p:nvSpPr>
          <p:spPr bwMode="auto">
            <a:xfrm>
              <a:off x="1968" y="34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704" name="Line 128"/>
            <p:cNvSpPr>
              <a:spLocks noChangeShapeType="1"/>
            </p:cNvSpPr>
            <p:nvPr/>
          </p:nvSpPr>
          <p:spPr bwMode="auto">
            <a:xfrm flipH="1">
              <a:off x="1872" y="340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705" name="Line 129"/>
            <p:cNvSpPr>
              <a:spLocks noChangeShapeType="1"/>
            </p:cNvSpPr>
            <p:nvPr/>
          </p:nvSpPr>
          <p:spPr bwMode="auto">
            <a:xfrm flipV="1">
              <a:off x="1968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706" name="Line 130"/>
            <p:cNvSpPr>
              <a:spLocks noChangeShapeType="1"/>
            </p:cNvSpPr>
            <p:nvPr/>
          </p:nvSpPr>
          <p:spPr bwMode="auto">
            <a:xfrm flipH="1" flipV="1">
              <a:off x="1824" y="326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707" name="Text Box 131"/>
          <p:cNvSpPr txBox="1">
            <a:spLocks noChangeArrowheads="1"/>
          </p:cNvSpPr>
          <p:nvPr/>
        </p:nvSpPr>
        <p:spPr bwMode="auto">
          <a:xfrm>
            <a:off x="381000" y="54864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/>
              <a:t>Local </a:t>
            </a:r>
          </a:p>
          <a:p>
            <a:pPr>
              <a:lnSpc>
                <a:spcPct val="90000"/>
              </a:lnSpc>
            </a:pPr>
            <a:r>
              <a:rPr lang="en-US" sz="2000" b="1"/>
              <a:t>Transactions</a:t>
            </a:r>
          </a:p>
        </p:txBody>
      </p:sp>
      <p:sp>
        <p:nvSpPr>
          <p:cNvPr id="152708" name="Text Box 132"/>
          <p:cNvSpPr txBox="1">
            <a:spLocks noChangeArrowheads="1"/>
          </p:cNvSpPr>
          <p:nvPr/>
        </p:nvSpPr>
        <p:spPr bwMode="auto">
          <a:xfrm>
            <a:off x="2057400" y="2514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GTM</a:t>
            </a:r>
          </a:p>
        </p:txBody>
      </p:sp>
      <p:sp>
        <p:nvSpPr>
          <p:cNvPr id="152709" name="Text Box 133"/>
          <p:cNvSpPr txBox="1">
            <a:spLocks noChangeArrowheads="1"/>
          </p:cNvSpPr>
          <p:nvPr/>
        </p:nvSpPr>
        <p:spPr bwMode="auto">
          <a:xfrm>
            <a:off x="2057400" y="39624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LTM</a:t>
            </a:r>
          </a:p>
        </p:txBody>
      </p:sp>
      <p:sp>
        <p:nvSpPr>
          <p:cNvPr id="152710" name="Text Box 134"/>
          <p:cNvSpPr txBox="1">
            <a:spLocks noChangeArrowheads="1"/>
          </p:cNvSpPr>
          <p:nvPr/>
        </p:nvSpPr>
        <p:spPr bwMode="auto">
          <a:xfrm>
            <a:off x="4267200" y="39624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LTM</a:t>
            </a:r>
          </a:p>
        </p:txBody>
      </p:sp>
      <p:sp>
        <p:nvSpPr>
          <p:cNvPr id="152711" name="Text Box 135"/>
          <p:cNvSpPr txBox="1">
            <a:spLocks noChangeArrowheads="1"/>
          </p:cNvSpPr>
          <p:nvPr/>
        </p:nvSpPr>
        <p:spPr bwMode="auto">
          <a:xfrm>
            <a:off x="7086600" y="39624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LTM</a:t>
            </a:r>
          </a:p>
        </p:txBody>
      </p:sp>
      <p:sp>
        <p:nvSpPr>
          <p:cNvPr id="138" name="Date Placeholder 1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40EE-C869-414D-AC9A-63F8A46EB9E3}" type="datetime1">
              <a:rPr lang="en-US" smtClean="0"/>
              <a:t>3/30/11</a:t>
            </a:fld>
            <a:endParaRPr lang="en-US"/>
          </a:p>
        </p:txBody>
      </p:sp>
      <p:sp>
        <p:nvSpPr>
          <p:cNvPr id="139" name="Footer Placeholder 1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Funds Transfer: Inconsistent DATA</a:t>
            </a:r>
            <a:endParaRPr lang="en-US" dirty="0"/>
          </a:p>
        </p:txBody>
      </p:sp>
      <p:sp>
        <p:nvSpPr>
          <p:cNvPr id="37894" name="Text Box 1030"/>
          <p:cNvSpPr txBox="1">
            <a:spLocks noChangeArrowheads="1"/>
          </p:cNvSpPr>
          <p:nvPr/>
        </p:nvSpPr>
        <p:spPr bwMode="auto">
          <a:xfrm>
            <a:off x="304800" y="5486400"/>
            <a:ext cx="8180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Observation: </a:t>
            </a:r>
            <a:r>
              <a:rPr lang="en-US" i="1"/>
              <a:t>	failures may cause inconsistencies</a:t>
            </a:r>
            <a:r>
              <a:rPr lang="de-DE" i="1"/>
              <a:t>,</a:t>
            </a:r>
            <a:endParaRPr lang="en-US" i="1"/>
          </a:p>
          <a:p>
            <a:r>
              <a:rPr lang="en-US" i="1"/>
              <a:t>		require recovery for </a:t>
            </a:r>
            <a:r>
              <a:rPr lang="en-US" i="1">
                <a:ea typeface="Times New Roman" pitchFamily="-106" charset="0"/>
                <a:cs typeface="Times New Roman" pitchFamily="-106" charset="0"/>
              </a:rPr>
              <a:t>“</a:t>
            </a:r>
            <a:r>
              <a:rPr lang="en-US" i="1"/>
              <a:t>atomicity</a:t>
            </a:r>
            <a:r>
              <a:rPr lang="en-US" i="1">
                <a:ea typeface="Times New Roman" pitchFamily="-106" charset="0"/>
                <a:cs typeface="Times New Roman" pitchFamily="-106" charset="0"/>
              </a:rPr>
              <a:t>”</a:t>
            </a:r>
            <a:r>
              <a:rPr lang="en-US" i="1"/>
              <a:t> and</a:t>
            </a:r>
            <a:r>
              <a:rPr lang="de-DE" i="1"/>
              <a:t> </a:t>
            </a:r>
            <a:r>
              <a:rPr lang="en-US" i="1">
                <a:ea typeface="Times New Roman" pitchFamily="-106" charset="0"/>
                <a:cs typeface="Times New Roman" pitchFamily="-106" charset="0"/>
              </a:rPr>
              <a:t>“</a:t>
            </a:r>
            <a:r>
              <a:rPr lang="en-US" i="1"/>
              <a:t>durability</a:t>
            </a:r>
            <a:r>
              <a:rPr lang="en-US" i="1">
                <a:ea typeface="Times New Roman" pitchFamily="-106" charset="0"/>
                <a:cs typeface="Times New Roman" pitchFamily="-106" charset="0"/>
              </a:rPr>
              <a:t>”</a:t>
            </a:r>
            <a:endParaRPr lang="en-US" i="1"/>
          </a:p>
        </p:txBody>
      </p:sp>
      <p:grpSp>
        <p:nvGrpSpPr>
          <p:cNvPr id="18" name="Group 17"/>
          <p:cNvGrpSpPr/>
          <p:nvPr/>
        </p:nvGrpSpPr>
        <p:grpSpPr>
          <a:xfrm>
            <a:off x="381000" y="1905000"/>
            <a:ext cx="8001000" cy="3352800"/>
            <a:chOff x="381000" y="1447800"/>
            <a:chExt cx="8001000" cy="3352800"/>
          </a:xfrm>
        </p:grpSpPr>
        <p:sp>
          <p:nvSpPr>
            <p:cNvPr id="37895" name="Text Box 1031"/>
            <p:cNvSpPr txBox="1">
              <a:spLocks noChangeArrowheads="1"/>
            </p:cNvSpPr>
            <p:nvPr/>
          </p:nvSpPr>
          <p:spPr bwMode="auto">
            <a:xfrm>
              <a:off x="457200" y="1524000"/>
              <a:ext cx="7706757" cy="3170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/>
                <a:t>void main ( ) {</a:t>
              </a:r>
            </a:p>
            <a:p>
              <a:r>
                <a:rPr lang="en-US" sz="2000" dirty="0"/>
                <a:t>   /* read user input */</a:t>
              </a:r>
            </a:p>
            <a:p>
              <a:r>
                <a:rPr lang="en-US" sz="2000" dirty="0"/>
                <a:t>   </a:t>
              </a:r>
              <a:r>
                <a:rPr lang="en-US" sz="2000" dirty="0" err="1"/>
                <a:t>scanf</a:t>
              </a:r>
              <a:r>
                <a:rPr lang="en-US" sz="2000" dirty="0"/>
                <a:t> (</a:t>
              </a:r>
              <a:r>
                <a:rPr lang="en-US" sz="2000" dirty="0">
                  <a:ea typeface="Times New Roman" pitchFamily="-106" charset="0"/>
                  <a:cs typeface="Times New Roman" pitchFamily="-106" charset="0"/>
                </a:rPr>
                <a:t>“</a:t>
              </a:r>
              <a:r>
                <a:rPr lang="en-US" sz="2000" dirty="0"/>
                <a:t>%</a:t>
              </a:r>
              <a:r>
                <a:rPr lang="en-US" sz="2000" dirty="0" err="1"/>
                <a:t>d</a:t>
              </a:r>
              <a:r>
                <a:rPr lang="en-US" sz="2000" dirty="0"/>
                <a:t> %</a:t>
              </a:r>
              <a:r>
                <a:rPr lang="en-US" sz="2000" dirty="0" err="1"/>
                <a:t>d</a:t>
              </a:r>
              <a:r>
                <a:rPr lang="en-US" sz="2000" dirty="0"/>
                <a:t> %</a:t>
              </a:r>
              <a:r>
                <a:rPr lang="en-US" sz="2000" dirty="0" err="1"/>
                <a:t>d</a:t>
              </a:r>
              <a:r>
                <a:rPr lang="en-US" sz="2000" dirty="0">
                  <a:ea typeface="Times New Roman" pitchFamily="-106" charset="0"/>
                  <a:cs typeface="Times New Roman" pitchFamily="-106" charset="0"/>
                </a:rPr>
                <a:t>”</a:t>
              </a:r>
              <a:r>
                <a:rPr lang="en-US" sz="2000" dirty="0"/>
                <a:t>, &amp;</a:t>
              </a:r>
              <a:r>
                <a:rPr lang="en-US" sz="2000" dirty="0" err="1" smtClean="0"/>
                <a:t>srcid</a:t>
              </a:r>
              <a:r>
                <a:rPr lang="en-US" sz="2000" dirty="0"/>
                <a:t>, &amp;</a:t>
              </a:r>
              <a:r>
                <a:rPr lang="en-US" sz="2000" dirty="0" err="1" smtClean="0"/>
                <a:t>tgtid</a:t>
              </a:r>
              <a:r>
                <a:rPr lang="en-US" sz="2000" dirty="0"/>
                <a:t>, &amp;amount);</a:t>
              </a:r>
            </a:p>
            <a:p>
              <a:r>
                <a:rPr lang="en-US" sz="2000" dirty="0"/>
                <a:t>   /* subtract amount from source account */</a:t>
              </a:r>
            </a:p>
            <a:p>
              <a:r>
                <a:rPr lang="en-US" sz="2000" b="1" dirty="0">
                  <a:solidFill>
                    <a:srgbClr val="000090"/>
                  </a:solidFill>
                </a:rPr>
                <a:t>   EXEC SQL Update Account</a:t>
              </a:r>
            </a:p>
            <a:p>
              <a:r>
                <a:rPr lang="en-US" sz="2000" b="1" dirty="0">
                  <a:solidFill>
                    <a:srgbClr val="000090"/>
                  </a:solidFill>
                </a:rPr>
                <a:t>      Set Balance = Balance - :amount Where </a:t>
              </a:r>
              <a:r>
                <a:rPr lang="en-US" sz="2000" b="1" dirty="0" err="1" smtClean="0">
                  <a:solidFill>
                    <a:srgbClr val="000090"/>
                  </a:solidFill>
                </a:rPr>
                <a:t>AccId</a:t>
              </a:r>
              <a:r>
                <a:rPr lang="en-US" sz="2000" b="1" dirty="0" smtClean="0">
                  <a:solidFill>
                    <a:srgbClr val="000090"/>
                  </a:solidFill>
                </a:rPr>
                <a:t> </a:t>
              </a:r>
              <a:r>
                <a:rPr lang="en-US" sz="2000" b="1" dirty="0">
                  <a:solidFill>
                    <a:srgbClr val="000090"/>
                  </a:solidFill>
                </a:rPr>
                <a:t>= :</a:t>
              </a:r>
              <a:r>
                <a:rPr lang="en-US" sz="2000" b="1" dirty="0" err="1" smtClean="0">
                  <a:solidFill>
                    <a:srgbClr val="000090"/>
                  </a:solidFill>
                </a:rPr>
                <a:t>srceid</a:t>
              </a:r>
              <a:r>
                <a:rPr lang="en-US" sz="2000" b="1" dirty="0">
                  <a:solidFill>
                    <a:srgbClr val="000090"/>
                  </a:solidFill>
                </a:rPr>
                <a:t>;</a:t>
              </a:r>
            </a:p>
            <a:p>
              <a:r>
                <a:rPr lang="en-US" sz="2000" dirty="0"/>
                <a:t>   /* add amount to target account *</a:t>
              </a:r>
              <a:r>
                <a:rPr lang="en-US" sz="2000" dirty="0" smtClean="0"/>
                <a:t>/             </a:t>
              </a:r>
            </a:p>
            <a:p>
              <a:r>
                <a:rPr lang="en-US" sz="2000" dirty="0"/>
                <a:t>   </a:t>
              </a:r>
              <a:r>
                <a:rPr lang="en-US" sz="2000" b="1" dirty="0">
                  <a:solidFill>
                    <a:srgbClr val="000090"/>
                  </a:solidFill>
                </a:rPr>
                <a:t>EXEC SQL Update Account</a:t>
              </a:r>
            </a:p>
            <a:p>
              <a:r>
                <a:rPr lang="en-US" sz="2000" b="1" dirty="0">
                  <a:solidFill>
                    <a:srgbClr val="000090"/>
                  </a:solidFill>
                </a:rPr>
                <a:t>      Set Balance = Balance + :amount Where </a:t>
              </a:r>
              <a:r>
                <a:rPr lang="en-US" sz="2000" b="1" dirty="0" err="1" smtClean="0">
                  <a:solidFill>
                    <a:srgbClr val="000090"/>
                  </a:solidFill>
                </a:rPr>
                <a:t>AccId</a:t>
              </a:r>
              <a:r>
                <a:rPr lang="en-US" sz="2000" b="1" dirty="0" smtClean="0">
                  <a:solidFill>
                    <a:srgbClr val="000090"/>
                  </a:solidFill>
                </a:rPr>
                <a:t> </a:t>
              </a:r>
              <a:r>
                <a:rPr lang="en-US" sz="2000" b="1" dirty="0">
                  <a:solidFill>
                    <a:srgbClr val="000090"/>
                  </a:solidFill>
                </a:rPr>
                <a:t>= :</a:t>
              </a:r>
              <a:r>
                <a:rPr lang="en-US" sz="2000" b="1" dirty="0" err="1" smtClean="0">
                  <a:solidFill>
                    <a:srgbClr val="000090"/>
                  </a:solidFill>
                </a:rPr>
                <a:t>tgtid</a:t>
              </a:r>
              <a:r>
                <a:rPr lang="en-US" sz="2000" b="1" dirty="0">
                  <a:solidFill>
                    <a:srgbClr val="000090"/>
                  </a:solidFill>
                </a:rPr>
                <a:t>;</a:t>
              </a:r>
            </a:p>
            <a:p>
              <a:r>
                <a:rPr lang="en-US" sz="2000" b="1" dirty="0">
                  <a:solidFill>
                    <a:srgbClr val="000090"/>
                  </a:solidFill>
                </a:rPr>
                <a:t>   EXEC SQL Commit Work;</a:t>
              </a:r>
              <a:r>
                <a:rPr lang="en-US" sz="2000" dirty="0"/>
                <a:t> }</a:t>
              </a:r>
            </a:p>
          </p:txBody>
        </p:sp>
        <p:sp>
          <p:nvSpPr>
            <p:cNvPr id="37896" name="Rectangle 1032"/>
            <p:cNvSpPr>
              <a:spLocks noChangeArrowheads="1"/>
            </p:cNvSpPr>
            <p:nvPr/>
          </p:nvSpPr>
          <p:spPr bwMode="auto">
            <a:xfrm>
              <a:off x="381000" y="1447800"/>
              <a:ext cx="7543800" cy="3352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7" name="Line 1033"/>
            <p:cNvSpPr>
              <a:spLocks noChangeShapeType="1"/>
            </p:cNvSpPr>
            <p:nvPr/>
          </p:nvSpPr>
          <p:spPr bwMode="auto">
            <a:xfrm>
              <a:off x="7162800" y="3581400"/>
              <a:ext cx="914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037"/>
            <p:cNvGrpSpPr>
              <a:grpSpLocks/>
            </p:cNvGrpSpPr>
            <p:nvPr/>
          </p:nvGrpSpPr>
          <p:grpSpPr bwMode="auto">
            <a:xfrm>
              <a:off x="8229600" y="3124200"/>
              <a:ext cx="152400" cy="914400"/>
              <a:chOff x="3168" y="2688"/>
              <a:chExt cx="96" cy="480"/>
            </a:xfrm>
          </p:grpSpPr>
          <p:sp>
            <p:nvSpPr>
              <p:cNvPr id="37898" name="Line 1034"/>
              <p:cNvSpPr>
                <a:spLocks noChangeShapeType="1"/>
              </p:cNvSpPr>
              <p:nvPr/>
            </p:nvSpPr>
            <p:spPr bwMode="auto">
              <a:xfrm>
                <a:off x="3264" y="2880"/>
                <a:ext cx="0" cy="28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9" name="Line 1035"/>
              <p:cNvSpPr>
                <a:spLocks noChangeShapeType="1"/>
              </p:cNvSpPr>
              <p:nvPr/>
            </p:nvSpPr>
            <p:spPr bwMode="auto">
              <a:xfrm flipH="1">
                <a:off x="3168" y="2880"/>
                <a:ext cx="96" cy="9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0" name="Line 1036"/>
              <p:cNvSpPr>
                <a:spLocks noChangeShapeType="1"/>
              </p:cNvSpPr>
              <p:nvPr/>
            </p:nvSpPr>
            <p:spPr bwMode="auto">
              <a:xfrm flipH="1" flipV="1">
                <a:off x="3168" y="2688"/>
                <a:ext cx="0" cy="28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24E-0274-1143-ADB5-6AABB62E4369}" type="datetime1">
              <a:rPr lang="en-US" smtClean="0"/>
              <a:t>3/30/11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772400" y="3200400"/>
            <a:ext cx="126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CRASH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in DDBS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Significant overhead in managing correct executions</a:t>
            </a:r>
          </a:p>
          <a:p>
            <a:r>
              <a:rPr lang="en-US" smtClean="0"/>
              <a:t>Reliance on a global synchronization mechanism</a:t>
            </a:r>
          </a:p>
          <a:p>
            <a:r>
              <a:rPr lang="en-US" smtClean="0"/>
              <a:t>Limits scalability</a:t>
            </a:r>
          </a:p>
          <a:p>
            <a:r>
              <a:rPr lang="en-US" smtClean="0"/>
              <a:t>Impacts fault-tolerance and data availability</a:t>
            </a:r>
          </a:p>
          <a:p>
            <a:r>
              <a:rPr lang="en-US" smtClean="0"/>
              <a:t>Political issue:</a:t>
            </a:r>
          </a:p>
          <a:p>
            <a:pPr lvl="1"/>
            <a:r>
              <a:rPr lang="en-US" smtClean="0"/>
              <a:t>Sacrifices autonomy </a:t>
            </a:r>
            <a:r>
              <a:rPr lang="en-US" smtClean="0">
                <a:sym typeface="Wingdings"/>
              </a:rPr>
              <a:t> significant hurdle in large enterprises</a:t>
            </a:r>
          </a:p>
          <a:p>
            <a:r>
              <a:rPr lang="en-US" smtClean="0">
                <a:sym typeface="Wingdings"/>
              </a:rPr>
              <a:t>Combination of all these factors led to the sad demise of the vision of distributed database:</a:t>
            </a:r>
          </a:p>
          <a:p>
            <a:pPr lvl="1"/>
            <a:r>
              <a:rPr lang="en-US" smtClean="0">
                <a:sym typeface="Wingdings"/>
              </a:rPr>
              <a:t>No commercial adaptation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C8A3-B85A-6745-A2F7-39A145F96A9A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Transaction</a:t>
            </a:r>
            <a:br>
              <a:rPr lang="en-US" dirty="0" smtClean="0"/>
            </a:br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Divy</a:t>
            </a:r>
            <a:r>
              <a:rPr lang="en-US" dirty="0" smtClean="0"/>
              <a:t> Agrawal</a:t>
            </a:r>
          </a:p>
          <a:p>
            <a:r>
              <a:rPr lang="en-US" dirty="0" smtClean="0"/>
              <a:t>UC Santa Barbara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00200"/>
            <a:ext cx="4388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Distributed</a:t>
            </a:r>
          </a:p>
          <a:p>
            <a:r>
              <a:rPr lang="en-US" sz="3600" b="1" dirty="0" smtClean="0">
                <a:solidFill>
                  <a:srgbClr val="FFFFFF"/>
                </a:solidFill>
              </a:rPr>
              <a:t>Data Management</a:t>
            </a:r>
            <a:endParaRPr lang="en-US" sz="36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 Commit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663366"/>
                </a:solidFill>
              </a:rPr>
              <a:t>Fundamental Problem:</a:t>
            </a:r>
          </a:p>
          <a:p>
            <a:pPr lvl="1"/>
            <a:r>
              <a:rPr lang="en-US" dirty="0" smtClean="0"/>
              <a:t>Transaction operates on multiple servers (</a:t>
            </a:r>
            <a:r>
              <a:rPr lang="en-US" b="1" dirty="0" smtClean="0"/>
              <a:t>resource managers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Global commit needs unanimous local commits of all </a:t>
            </a:r>
            <a:r>
              <a:rPr lang="en-US" b="1" dirty="0" smtClean="0"/>
              <a:t>participants (agents)</a:t>
            </a:r>
          </a:p>
          <a:p>
            <a:r>
              <a:rPr lang="en-US" dirty="0" smtClean="0"/>
              <a:t>Distributed system may fail partially:</a:t>
            </a:r>
          </a:p>
          <a:p>
            <a:pPr lvl="1"/>
            <a:r>
              <a:rPr lang="en-US" dirty="0" smtClean="0"/>
              <a:t>Server Crashes</a:t>
            </a:r>
          </a:p>
          <a:p>
            <a:pPr lvl="1"/>
            <a:r>
              <a:rPr lang="en-US" dirty="0" smtClean="0"/>
              <a:t>Network failures</a:t>
            </a:r>
          </a:p>
          <a:p>
            <a:r>
              <a:rPr lang="en-US" dirty="0" smtClean="0"/>
              <a:t>Potential danger of inconsistent decision:</a:t>
            </a:r>
          </a:p>
          <a:p>
            <a:pPr lvl="1"/>
            <a:r>
              <a:rPr lang="en-US" dirty="0" smtClean="0"/>
              <a:t>A Transaction commits at some servers</a:t>
            </a:r>
          </a:p>
          <a:p>
            <a:pPr lvl="1"/>
            <a:r>
              <a:rPr lang="en-US" dirty="0" smtClean="0"/>
              <a:t>But is aborted at some other servers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78F2-FFA8-294F-B100-E49BCD4E1747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Distributed handshake protocol known as two-phase commit (2PC):</a:t>
            </a:r>
          </a:p>
          <a:p>
            <a:pPr lvl="1"/>
            <a:r>
              <a:rPr lang="en-US" dirty="0" smtClean="0"/>
              <a:t>A coordinator (the Transaction Manager) takes the responsibility of unanimous decision: COMMIT or ABORT</a:t>
            </a:r>
          </a:p>
          <a:p>
            <a:pPr lvl="1"/>
            <a:r>
              <a:rPr lang="en-US" dirty="0" smtClean="0"/>
              <a:t>All database servers are the cohorts in this protocol and become dependent on the coordinator</a:t>
            </a:r>
          </a:p>
          <a:p>
            <a:r>
              <a:rPr lang="en-US" dirty="0" smtClean="0"/>
              <a:t>If the coordinator fails after making the decision:</a:t>
            </a:r>
          </a:p>
          <a:p>
            <a:pPr lvl="1"/>
            <a:r>
              <a:rPr lang="en-US" dirty="0" smtClean="0"/>
              <a:t>Recovery considerations arise for in-doubt transaction.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98EF-F2C5-234E-9E9D-EB07C40A2CBE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Idea: Getting Married over the NW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990600" y="1670050"/>
            <a:ext cx="7315200" cy="4502150"/>
            <a:chOff x="990600" y="914400"/>
            <a:chExt cx="7315200" cy="4502150"/>
          </a:xfrm>
        </p:grpSpPr>
        <p:grpSp>
          <p:nvGrpSpPr>
            <p:cNvPr id="2" name="Group 3"/>
            <p:cNvGrpSpPr>
              <a:grpSpLocks/>
            </p:cNvGrpSpPr>
            <p:nvPr/>
          </p:nvGrpSpPr>
          <p:grpSpPr bwMode="auto">
            <a:xfrm>
              <a:off x="990600" y="2044700"/>
              <a:ext cx="2667000" cy="3371850"/>
              <a:chOff x="624" y="1288"/>
              <a:chExt cx="1680" cy="2124"/>
            </a:xfrm>
          </p:grpSpPr>
          <p:pic>
            <p:nvPicPr>
              <p:cNvPr id="277508" name="Picture 4" descr="BD06790_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68" y="2468"/>
                <a:ext cx="1142" cy="944"/>
              </a:xfrm>
              <a:prstGeom prst="rect">
                <a:avLst/>
              </a:prstGeom>
              <a:noFill/>
            </p:spPr>
          </p:pic>
          <p:cxnSp>
            <p:nvCxnSpPr>
              <p:cNvPr id="277509" name="AutoShape 5"/>
              <p:cNvCxnSpPr>
                <a:cxnSpLocks noChangeShapeType="1"/>
                <a:stCxn id="0" idx="1"/>
                <a:endCxn id="0" idx="0"/>
              </p:cNvCxnSpPr>
              <p:nvPr/>
            </p:nvCxnSpPr>
            <p:spPr bwMode="auto">
              <a:xfrm flipH="1">
                <a:off x="1339" y="1288"/>
                <a:ext cx="965" cy="1180"/>
              </a:xfrm>
              <a:prstGeom prst="straightConnector1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77510" name="Text Box 6"/>
              <p:cNvSpPr txBox="1">
                <a:spLocks noChangeArrowheads="1"/>
              </p:cNvSpPr>
              <p:nvPr/>
            </p:nvSpPr>
            <p:spPr bwMode="auto">
              <a:xfrm>
                <a:off x="624" y="1392"/>
                <a:ext cx="1392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i="1"/>
                  <a:t>Will you ... ?</a:t>
                </a:r>
              </a:p>
            </p:txBody>
          </p: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332413" y="2044700"/>
              <a:ext cx="2973387" cy="3371850"/>
              <a:chOff x="3359" y="1288"/>
              <a:chExt cx="1873" cy="2124"/>
            </a:xfrm>
          </p:grpSpPr>
          <p:pic>
            <p:nvPicPr>
              <p:cNvPr id="277512" name="Picture 8" descr="BD06784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936" y="2352"/>
                <a:ext cx="1146" cy="1060"/>
              </a:xfrm>
              <a:prstGeom prst="rect">
                <a:avLst/>
              </a:prstGeom>
              <a:noFill/>
            </p:spPr>
          </p:pic>
          <p:cxnSp>
            <p:nvCxnSpPr>
              <p:cNvPr id="277513" name="AutoShape 9"/>
              <p:cNvCxnSpPr>
                <a:cxnSpLocks noChangeShapeType="1"/>
                <a:stCxn id="0" idx="3"/>
                <a:endCxn id="0" idx="0"/>
              </p:cNvCxnSpPr>
              <p:nvPr/>
            </p:nvCxnSpPr>
            <p:spPr bwMode="auto">
              <a:xfrm>
                <a:off x="3359" y="1288"/>
                <a:ext cx="1150" cy="1064"/>
              </a:xfrm>
              <a:prstGeom prst="straightConnector1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77514" name="Text Box 10"/>
              <p:cNvSpPr txBox="1">
                <a:spLocks noChangeArrowheads="1"/>
              </p:cNvSpPr>
              <p:nvPr/>
            </p:nvSpPr>
            <p:spPr bwMode="auto">
              <a:xfrm>
                <a:off x="3696" y="1392"/>
                <a:ext cx="15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i="1"/>
                  <a:t>Will you .. ?</a:t>
                </a:r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362200" y="2438400"/>
              <a:ext cx="1676400" cy="1524000"/>
              <a:chOff x="1488" y="1536"/>
              <a:chExt cx="1056" cy="960"/>
            </a:xfrm>
          </p:grpSpPr>
          <p:sp>
            <p:nvSpPr>
              <p:cNvPr id="277516" name="Text Box 12"/>
              <p:cNvSpPr txBox="1">
                <a:spLocks noChangeArrowheads="1"/>
              </p:cNvSpPr>
              <p:nvPr/>
            </p:nvSpPr>
            <p:spPr bwMode="auto">
              <a:xfrm>
                <a:off x="1920" y="1968"/>
                <a:ext cx="624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i="1"/>
                  <a:t>Yes!</a:t>
                </a:r>
              </a:p>
            </p:txBody>
          </p:sp>
          <p:sp>
            <p:nvSpPr>
              <p:cNvPr id="277517" name="Line 1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768" cy="96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5181600" y="2362200"/>
              <a:ext cx="1676400" cy="1524000"/>
              <a:chOff x="3264" y="1488"/>
              <a:chExt cx="1056" cy="960"/>
            </a:xfrm>
          </p:grpSpPr>
          <p:sp>
            <p:nvSpPr>
              <p:cNvPr id="277519" name="Text Box 15"/>
              <p:cNvSpPr txBox="1">
                <a:spLocks noChangeArrowheads="1"/>
              </p:cNvSpPr>
              <p:nvPr/>
            </p:nvSpPr>
            <p:spPr bwMode="auto">
              <a:xfrm>
                <a:off x="3264" y="2016"/>
                <a:ext cx="624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i="1"/>
                  <a:t>Yes!</a:t>
                </a:r>
              </a:p>
            </p:txBody>
          </p:sp>
          <p:sp>
            <p:nvSpPr>
              <p:cNvPr id="277520" name="Line 16"/>
              <p:cNvSpPr>
                <a:spLocks noChangeShapeType="1"/>
              </p:cNvSpPr>
              <p:nvPr/>
            </p:nvSpPr>
            <p:spPr bwMode="auto">
              <a:xfrm flipH="1" flipV="1">
                <a:off x="3312" y="1488"/>
                <a:ext cx="1008" cy="96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3032125" y="2944813"/>
              <a:ext cx="3216275" cy="2252662"/>
              <a:chOff x="1910" y="1855"/>
              <a:chExt cx="2026" cy="1419"/>
            </a:xfrm>
          </p:grpSpPr>
          <p:cxnSp>
            <p:nvCxnSpPr>
              <p:cNvPr id="277522" name="AutoShape 18"/>
              <p:cNvCxnSpPr>
                <a:cxnSpLocks noChangeShapeType="1"/>
                <a:stCxn id="0" idx="2"/>
                <a:endCxn id="0" idx="3"/>
              </p:cNvCxnSpPr>
              <p:nvPr/>
            </p:nvCxnSpPr>
            <p:spPr bwMode="auto">
              <a:xfrm rot="5400000">
                <a:off x="1828" y="1937"/>
                <a:ext cx="1085" cy="922"/>
              </a:xfrm>
              <a:prstGeom prst="bentConnector2">
                <a:avLst/>
              </a:prstGeom>
              <a:noFill/>
              <a:ln w="317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277523" name="AutoShape 19"/>
              <p:cNvCxnSpPr>
                <a:cxnSpLocks noChangeShapeType="1"/>
                <a:stCxn id="0" idx="2"/>
                <a:endCxn id="0" idx="1"/>
              </p:cNvCxnSpPr>
              <p:nvPr/>
            </p:nvCxnSpPr>
            <p:spPr bwMode="auto">
              <a:xfrm rot="16200000" flipH="1">
                <a:off x="2870" y="1817"/>
                <a:ext cx="1027" cy="1104"/>
              </a:xfrm>
              <a:prstGeom prst="bentConnector2">
                <a:avLst/>
              </a:prstGeom>
              <a:noFill/>
              <a:ln w="317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sp>
            <p:nvSpPr>
              <p:cNvPr id="277524" name="Text Box 20"/>
              <p:cNvSpPr txBox="1">
                <a:spLocks noChangeArrowheads="1"/>
              </p:cNvSpPr>
              <p:nvPr/>
            </p:nvSpPr>
            <p:spPr bwMode="auto">
              <a:xfrm>
                <a:off x="2448" y="2928"/>
                <a:ext cx="105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i="1"/>
                  <a:t>Married!</a:t>
                </a:r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3352800" y="914400"/>
              <a:ext cx="1979613" cy="2030413"/>
              <a:chOff x="2112" y="576"/>
              <a:chExt cx="1247" cy="1279"/>
            </a:xfrm>
          </p:grpSpPr>
          <p:pic>
            <p:nvPicPr>
              <p:cNvPr id="277526" name="Picture 22" descr="BD08208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304" y="720"/>
                <a:ext cx="1055" cy="1135"/>
              </a:xfrm>
              <a:prstGeom prst="rect">
                <a:avLst/>
              </a:prstGeom>
              <a:solidFill>
                <a:schemeClr val="hlink"/>
              </a:solidFill>
            </p:spPr>
          </p:pic>
          <p:pic>
            <p:nvPicPr>
              <p:cNvPr id="277527" name="Picture 23" descr="ipaq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112" y="576"/>
                <a:ext cx="480" cy="71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B36D-0B52-174F-8367-D8242085A58B}" type="datetime1">
              <a:rPr lang="en-US" smtClean="0"/>
              <a:t>3/30/11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Illustration of 2PC</a:t>
            </a: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230752"/>
            <a:ext cx="8197850" cy="5297048"/>
            <a:chOff x="240" y="0"/>
            <a:chExt cx="5309" cy="4116"/>
          </a:xfrm>
        </p:grpSpPr>
        <p:sp>
          <p:nvSpPr>
            <p:cNvPr id="184324" name="Text Box 4"/>
            <p:cNvSpPr txBox="1">
              <a:spLocks noChangeArrowheads="1"/>
            </p:cNvSpPr>
            <p:nvPr/>
          </p:nvSpPr>
          <p:spPr bwMode="auto">
            <a:xfrm>
              <a:off x="384" y="0"/>
              <a:ext cx="1270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i="1"/>
                <a:t>Coordinator</a:t>
              </a:r>
            </a:p>
          </p:txBody>
        </p:sp>
        <p:sp>
          <p:nvSpPr>
            <p:cNvPr id="184325" name="Text Box 5"/>
            <p:cNvSpPr txBox="1">
              <a:spLocks noChangeArrowheads="1"/>
            </p:cNvSpPr>
            <p:nvPr/>
          </p:nvSpPr>
          <p:spPr bwMode="auto">
            <a:xfrm>
              <a:off x="2400" y="0"/>
              <a:ext cx="1340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i="1"/>
                <a:t>Participant 1</a:t>
              </a:r>
            </a:p>
          </p:txBody>
        </p:sp>
        <p:sp>
          <p:nvSpPr>
            <p:cNvPr id="184326" name="Text Box 6"/>
            <p:cNvSpPr txBox="1">
              <a:spLocks noChangeArrowheads="1"/>
            </p:cNvSpPr>
            <p:nvPr/>
          </p:nvSpPr>
          <p:spPr bwMode="auto">
            <a:xfrm>
              <a:off x="3984" y="0"/>
              <a:ext cx="1340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i="1"/>
                <a:t>Participant 2</a:t>
              </a:r>
            </a:p>
          </p:txBody>
        </p:sp>
        <p:sp>
          <p:nvSpPr>
            <p:cNvPr id="184327" name="Text Box 7"/>
            <p:cNvSpPr txBox="1">
              <a:spLocks noChangeArrowheads="1"/>
            </p:cNvSpPr>
            <p:nvPr/>
          </p:nvSpPr>
          <p:spPr bwMode="auto">
            <a:xfrm>
              <a:off x="432" y="432"/>
              <a:ext cx="1313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/>
                <a:t>force-write </a:t>
              </a:r>
            </a:p>
            <a:p>
              <a:pPr>
                <a:lnSpc>
                  <a:spcPct val="70000"/>
                </a:lnSpc>
              </a:pPr>
              <a:r>
                <a:rPr lang="en-US"/>
                <a:t>begin log entry</a:t>
              </a:r>
            </a:p>
          </p:txBody>
        </p:sp>
        <p:sp>
          <p:nvSpPr>
            <p:cNvPr id="184328" name="Text Box 8"/>
            <p:cNvSpPr txBox="1">
              <a:spLocks noChangeArrowheads="1"/>
            </p:cNvSpPr>
            <p:nvPr/>
          </p:nvSpPr>
          <p:spPr bwMode="auto">
            <a:xfrm>
              <a:off x="2448" y="1296"/>
              <a:ext cx="1565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/>
                <a:t>force-write </a:t>
              </a:r>
            </a:p>
            <a:p>
              <a:pPr>
                <a:lnSpc>
                  <a:spcPct val="70000"/>
                </a:lnSpc>
              </a:pPr>
              <a:r>
                <a:rPr lang="en-US"/>
                <a:t>prepared log entry</a:t>
              </a:r>
            </a:p>
          </p:txBody>
        </p:sp>
        <p:sp>
          <p:nvSpPr>
            <p:cNvPr id="184329" name="Text Box 9"/>
            <p:cNvSpPr txBox="1">
              <a:spLocks noChangeArrowheads="1"/>
            </p:cNvSpPr>
            <p:nvPr/>
          </p:nvSpPr>
          <p:spPr bwMode="auto">
            <a:xfrm>
              <a:off x="3984" y="1296"/>
              <a:ext cx="1565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/>
                <a:t>force-write</a:t>
              </a:r>
            </a:p>
            <a:p>
              <a:pPr>
                <a:lnSpc>
                  <a:spcPct val="70000"/>
                </a:lnSpc>
              </a:pPr>
              <a:r>
                <a:rPr lang="en-US"/>
                <a:t>prepared log entry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960" y="816"/>
              <a:ext cx="1776" cy="242"/>
              <a:chOff x="960" y="1296"/>
              <a:chExt cx="1776" cy="242"/>
            </a:xfrm>
          </p:grpSpPr>
          <p:sp>
            <p:nvSpPr>
              <p:cNvPr id="184331" name="Line 11"/>
              <p:cNvSpPr>
                <a:spLocks noChangeShapeType="1"/>
              </p:cNvSpPr>
              <p:nvPr/>
            </p:nvSpPr>
            <p:spPr bwMode="auto">
              <a:xfrm>
                <a:off x="960" y="1488"/>
                <a:ext cx="17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332" name="Text Box 12"/>
              <p:cNvSpPr txBox="1">
                <a:spLocks noChangeArrowheads="1"/>
              </p:cNvSpPr>
              <p:nvPr/>
            </p:nvSpPr>
            <p:spPr bwMode="auto">
              <a:xfrm>
                <a:off x="1296" y="1296"/>
                <a:ext cx="1296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/>
                  <a:t>send “prepare</a:t>
                </a:r>
                <a:r>
                  <a:rPr lang="en-US">
                    <a:ea typeface="Times New Roman" charset="0"/>
                    <a:cs typeface="Times New Roman" charset="0"/>
                  </a:rPr>
                  <a:t>”</a:t>
                </a: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960" y="961"/>
              <a:ext cx="3408" cy="241"/>
              <a:chOff x="960" y="1441"/>
              <a:chExt cx="3408" cy="241"/>
            </a:xfrm>
          </p:grpSpPr>
          <p:sp>
            <p:nvSpPr>
              <p:cNvPr id="184334" name="Line 14"/>
              <p:cNvSpPr>
                <a:spLocks noChangeShapeType="1"/>
              </p:cNvSpPr>
              <p:nvPr/>
            </p:nvSpPr>
            <p:spPr bwMode="auto">
              <a:xfrm>
                <a:off x="960" y="1632"/>
                <a:ext cx="34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335" name="Text Box 15"/>
              <p:cNvSpPr txBox="1">
                <a:spLocks noChangeArrowheads="1"/>
              </p:cNvSpPr>
              <p:nvPr/>
            </p:nvSpPr>
            <p:spPr bwMode="auto">
              <a:xfrm>
                <a:off x="2880" y="1441"/>
                <a:ext cx="1296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/>
                  <a:t>send “prepare</a:t>
                </a:r>
                <a:r>
                  <a:rPr lang="en-US">
                    <a:ea typeface="Times New Roman" charset="0"/>
                    <a:cs typeface="Times New Roman" charset="0"/>
                  </a:rPr>
                  <a:t>”</a:t>
                </a:r>
              </a:p>
            </p:txBody>
          </p:sp>
        </p:grpSp>
        <p:sp>
          <p:nvSpPr>
            <p:cNvPr id="184336" name="Line 16"/>
            <p:cNvSpPr>
              <a:spLocks noChangeShapeType="1"/>
            </p:cNvSpPr>
            <p:nvPr/>
          </p:nvSpPr>
          <p:spPr bwMode="auto">
            <a:xfrm>
              <a:off x="240" y="384"/>
              <a:ext cx="5280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1008" y="1824"/>
              <a:ext cx="3312" cy="242"/>
              <a:chOff x="1008" y="2304"/>
              <a:chExt cx="3312" cy="242"/>
            </a:xfrm>
          </p:grpSpPr>
          <p:sp>
            <p:nvSpPr>
              <p:cNvPr id="184338" name="Line 18"/>
              <p:cNvSpPr>
                <a:spLocks noChangeShapeType="1"/>
              </p:cNvSpPr>
              <p:nvPr/>
            </p:nvSpPr>
            <p:spPr bwMode="auto">
              <a:xfrm flipH="1">
                <a:off x="1008" y="2496"/>
                <a:ext cx="3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339" name="Text Box 19"/>
              <p:cNvSpPr txBox="1">
                <a:spLocks noChangeArrowheads="1"/>
              </p:cNvSpPr>
              <p:nvPr/>
            </p:nvSpPr>
            <p:spPr bwMode="auto">
              <a:xfrm>
                <a:off x="2928" y="2304"/>
                <a:ext cx="969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/>
                  <a:t>send “yes</a:t>
                </a:r>
                <a:r>
                  <a:rPr lang="en-US">
                    <a:ea typeface="Times New Roman" charset="0"/>
                    <a:cs typeface="Times New Roman" charset="0"/>
                  </a:rPr>
                  <a:t>”</a:t>
                </a:r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008" y="1680"/>
              <a:ext cx="1680" cy="242"/>
              <a:chOff x="1008" y="2160"/>
              <a:chExt cx="1680" cy="242"/>
            </a:xfrm>
          </p:grpSpPr>
          <p:sp>
            <p:nvSpPr>
              <p:cNvPr id="184341" name="Line 21"/>
              <p:cNvSpPr>
                <a:spLocks noChangeShapeType="1"/>
              </p:cNvSpPr>
              <p:nvPr/>
            </p:nvSpPr>
            <p:spPr bwMode="auto">
              <a:xfrm flipH="1">
                <a:off x="1008" y="2352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342" name="Text Box 22"/>
              <p:cNvSpPr txBox="1">
                <a:spLocks noChangeArrowheads="1"/>
              </p:cNvSpPr>
              <p:nvPr/>
            </p:nvSpPr>
            <p:spPr bwMode="auto">
              <a:xfrm>
                <a:off x="1296" y="2160"/>
                <a:ext cx="968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/>
                  <a:t>send “yes</a:t>
                </a:r>
                <a:r>
                  <a:rPr lang="en-US">
                    <a:ea typeface="Times New Roman" charset="0"/>
                    <a:cs typeface="Times New Roman" charset="0"/>
                  </a:rPr>
                  <a:t>”</a:t>
                </a:r>
              </a:p>
            </p:txBody>
          </p:sp>
        </p:grpSp>
        <p:sp>
          <p:nvSpPr>
            <p:cNvPr id="184343" name="Text Box 23"/>
            <p:cNvSpPr txBox="1">
              <a:spLocks noChangeArrowheads="1"/>
            </p:cNvSpPr>
            <p:nvPr/>
          </p:nvSpPr>
          <p:spPr bwMode="auto">
            <a:xfrm>
              <a:off x="480" y="2112"/>
              <a:ext cx="1476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/>
                <a:t>force-write</a:t>
              </a:r>
            </a:p>
            <a:p>
              <a:pPr>
                <a:lnSpc>
                  <a:spcPct val="70000"/>
                </a:lnSpc>
              </a:pPr>
              <a:r>
                <a:rPr lang="en-US"/>
                <a:t>commit log entry</a:t>
              </a:r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056" y="2496"/>
              <a:ext cx="1776" cy="242"/>
              <a:chOff x="1056" y="2832"/>
              <a:chExt cx="1776" cy="242"/>
            </a:xfrm>
          </p:grpSpPr>
          <p:sp>
            <p:nvSpPr>
              <p:cNvPr id="184345" name="Line 25"/>
              <p:cNvSpPr>
                <a:spLocks noChangeShapeType="1"/>
              </p:cNvSpPr>
              <p:nvPr/>
            </p:nvSpPr>
            <p:spPr bwMode="auto">
              <a:xfrm>
                <a:off x="1056" y="3024"/>
                <a:ext cx="17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346" name="Text Box 26"/>
              <p:cNvSpPr txBox="1">
                <a:spLocks noChangeArrowheads="1"/>
              </p:cNvSpPr>
              <p:nvPr/>
            </p:nvSpPr>
            <p:spPr bwMode="auto">
              <a:xfrm>
                <a:off x="1392" y="2832"/>
                <a:ext cx="130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/>
                  <a:t>send “commit</a:t>
                </a:r>
                <a:r>
                  <a:rPr lang="en-US">
                    <a:ea typeface="Times New Roman" charset="0"/>
                    <a:cs typeface="Times New Roman" charset="0"/>
                  </a:rPr>
                  <a:t>”</a:t>
                </a:r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1056" y="2640"/>
              <a:ext cx="3408" cy="242"/>
              <a:chOff x="1056" y="2976"/>
              <a:chExt cx="3408" cy="242"/>
            </a:xfrm>
          </p:grpSpPr>
          <p:sp>
            <p:nvSpPr>
              <p:cNvPr id="184348" name="Line 28"/>
              <p:cNvSpPr>
                <a:spLocks noChangeShapeType="1"/>
              </p:cNvSpPr>
              <p:nvPr/>
            </p:nvSpPr>
            <p:spPr bwMode="auto">
              <a:xfrm>
                <a:off x="1056" y="3168"/>
                <a:ext cx="34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349" name="Text Box 29"/>
              <p:cNvSpPr txBox="1">
                <a:spLocks noChangeArrowheads="1"/>
              </p:cNvSpPr>
              <p:nvPr/>
            </p:nvSpPr>
            <p:spPr bwMode="auto">
              <a:xfrm>
                <a:off x="2977" y="2976"/>
                <a:ext cx="1306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/>
                  <a:t>send “commit</a:t>
                </a:r>
                <a:r>
                  <a:rPr lang="en-US">
                    <a:ea typeface="Times New Roman" charset="0"/>
                    <a:cs typeface="Times New Roman" charset="0"/>
                  </a:rPr>
                  <a:t>”</a:t>
                </a:r>
              </a:p>
            </p:txBody>
          </p:sp>
        </p:grpSp>
        <p:sp>
          <p:nvSpPr>
            <p:cNvPr id="184350" name="Text Box 30"/>
            <p:cNvSpPr txBox="1">
              <a:spLocks noChangeArrowheads="1"/>
            </p:cNvSpPr>
            <p:nvPr/>
          </p:nvSpPr>
          <p:spPr bwMode="auto">
            <a:xfrm>
              <a:off x="2496" y="2881"/>
              <a:ext cx="1476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/>
                <a:t>force-write</a:t>
              </a:r>
            </a:p>
            <a:p>
              <a:pPr>
                <a:lnSpc>
                  <a:spcPct val="70000"/>
                </a:lnSpc>
              </a:pPr>
              <a:r>
                <a:rPr lang="en-US"/>
                <a:t>commit log entry</a:t>
              </a:r>
            </a:p>
          </p:txBody>
        </p:sp>
        <p:sp>
          <p:nvSpPr>
            <p:cNvPr id="184351" name="Text Box 31"/>
            <p:cNvSpPr txBox="1">
              <a:spLocks noChangeArrowheads="1"/>
            </p:cNvSpPr>
            <p:nvPr/>
          </p:nvSpPr>
          <p:spPr bwMode="auto">
            <a:xfrm>
              <a:off x="4032" y="2881"/>
              <a:ext cx="1477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/>
                <a:t>force-write</a:t>
              </a:r>
            </a:p>
            <a:p>
              <a:pPr>
                <a:lnSpc>
                  <a:spcPct val="70000"/>
                </a:lnSpc>
              </a:pPr>
              <a:r>
                <a:rPr lang="en-US"/>
                <a:t>commit log entry</a:t>
              </a:r>
            </a:p>
          </p:txBody>
        </p: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1056" y="3408"/>
              <a:ext cx="3312" cy="242"/>
              <a:chOff x="1056" y="3552"/>
              <a:chExt cx="3312" cy="242"/>
            </a:xfrm>
          </p:grpSpPr>
          <p:sp>
            <p:nvSpPr>
              <p:cNvPr id="184353" name="Line 33"/>
              <p:cNvSpPr>
                <a:spLocks noChangeShapeType="1"/>
              </p:cNvSpPr>
              <p:nvPr/>
            </p:nvSpPr>
            <p:spPr bwMode="auto">
              <a:xfrm flipH="1">
                <a:off x="1056" y="3744"/>
                <a:ext cx="3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354" name="Text Box 34"/>
              <p:cNvSpPr txBox="1">
                <a:spLocks noChangeArrowheads="1"/>
              </p:cNvSpPr>
              <p:nvPr/>
            </p:nvSpPr>
            <p:spPr bwMode="auto">
              <a:xfrm>
                <a:off x="2976" y="3552"/>
                <a:ext cx="978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/>
                  <a:t>send “ack</a:t>
                </a:r>
                <a:r>
                  <a:rPr lang="en-US">
                    <a:ea typeface="Times New Roman" charset="0"/>
                    <a:cs typeface="Times New Roman" charset="0"/>
                  </a:rPr>
                  <a:t>”</a:t>
                </a:r>
              </a:p>
            </p:txBody>
          </p:sp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056" y="3264"/>
              <a:ext cx="1680" cy="241"/>
              <a:chOff x="1056" y="3408"/>
              <a:chExt cx="1680" cy="241"/>
            </a:xfrm>
          </p:grpSpPr>
          <p:sp>
            <p:nvSpPr>
              <p:cNvPr id="184356" name="Line 36"/>
              <p:cNvSpPr>
                <a:spLocks noChangeShapeType="1"/>
              </p:cNvSpPr>
              <p:nvPr/>
            </p:nvSpPr>
            <p:spPr bwMode="auto">
              <a:xfrm flipH="1">
                <a:off x="1056" y="3600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357" name="Text Box 37"/>
              <p:cNvSpPr txBox="1">
                <a:spLocks noChangeArrowheads="1"/>
              </p:cNvSpPr>
              <p:nvPr/>
            </p:nvSpPr>
            <p:spPr bwMode="auto">
              <a:xfrm>
                <a:off x="1344" y="3408"/>
                <a:ext cx="979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/>
                  <a:t>send “ack</a:t>
                </a:r>
                <a:r>
                  <a:rPr lang="en-US">
                    <a:ea typeface="Times New Roman" charset="0"/>
                    <a:cs typeface="Times New Roman" charset="0"/>
                  </a:rPr>
                  <a:t>”</a:t>
                </a:r>
              </a:p>
            </p:txBody>
          </p:sp>
        </p:grpSp>
        <p:sp>
          <p:nvSpPr>
            <p:cNvPr id="184358" name="Text Box 38"/>
            <p:cNvSpPr txBox="1">
              <a:spLocks noChangeArrowheads="1"/>
            </p:cNvSpPr>
            <p:nvPr/>
          </p:nvSpPr>
          <p:spPr bwMode="auto">
            <a:xfrm>
              <a:off x="480" y="3696"/>
              <a:ext cx="1159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/>
                <a:t>write</a:t>
              </a:r>
            </a:p>
            <a:p>
              <a:pPr>
                <a:lnSpc>
                  <a:spcPct val="70000"/>
                </a:lnSpc>
              </a:pPr>
              <a:r>
                <a:rPr lang="en-US"/>
                <a:t>end log entry</a:t>
              </a:r>
            </a:p>
          </p:txBody>
        </p:sp>
      </p:grp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AFCB-D7A2-AB4E-ABC2-58516CDEB0A6}" type="datetime1">
              <a:rPr lang="en-US" smtClean="0"/>
              <a:t>3/30/11</a:t>
            </a:fld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200" b="1"/>
              <a:t>Statechart for Basic 2PC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925" y="609600"/>
            <a:ext cx="9070975" cy="6176963"/>
            <a:chOff x="22" y="384"/>
            <a:chExt cx="5714" cy="3891"/>
          </a:xfrm>
        </p:grpSpPr>
        <p:sp>
          <p:nvSpPr>
            <p:cNvPr id="185348" name="AutoShape 4"/>
            <p:cNvSpPr>
              <a:spLocks noChangeArrowheads="1"/>
            </p:cNvSpPr>
            <p:nvPr/>
          </p:nvSpPr>
          <p:spPr bwMode="auto">
            <a:xfrm>
              <a:off x="22" y="430"/>
              <a:ext cx="5714" cy="3843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i="1"/>
            </a:p>
          </p:txBody>
        </p:sp>
        <p:sp>
          <p:nvSpPr>
            <p:cNvPr id="185349" name="Oval 5"/>
            <p:cNvSpPr>
              <a:spLocks noChangeArrowheads="1"/>
            </p:cNvSpPr>
            <p:nvPr/>
          </p:nvSpPr>
          <p:spPr bwMode="auto">
            <a:xfrm>
              <a:off x="336" y="2304"/>
              <a:ext cx="76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50" name="Oval 6"/>
            <p:cNvSpPr>
              <a:spLocks noChangeArrowheads="1"/>
            </p:cNvSpPr>
            <p:nvPr/>
          </p:nvSpPr>
          <p:spPr bwMode="auto">
            <a:xfrm>
              <a:off x="1536" y="2304"/>
              <a:ext cx="76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51" name="Text Box 7"/>
            <p:cNvSpPr txBox="1">
              <a:spLocks noChangeArrowheads="1"/>
            </p:cNvSpPr>
            <p:nvPr/>
          </p:nvSpPr>
          <p:spPr bwMode="auto">
            <a:xfrm>
              <a:off x="336" y="2352"/>
              <a:ext cx="7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committed</a:t>
              </a:r>
            </a:p>
          </p:txBody>
        </p:sp>
        <p:sp>
          <p:nvSpPr>
            <p:cNvPr id="185352" name="Text Box 8"/>
            <p:cNvSpPr txBox="1">
              <a:spLocks noChangeArrowheads="1"/>
            </p:cNvSpPr>
            <p:nvPr/>
          </p:nvSpPr>
          <p:spPr bwMode="auto">
            <a:xfrm>
              <a:off x="1632" y="2352"/>
              <a:ext cx="59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aborted</a:t>
              </a:r>
            </a:p>
          </p:txBody>
        </p:sp>
        <p:sp>
          <p:nvSpPr>
            <p:cNvPr id="185353" name="Oval 9"/>
            <p:cNvSpPr>
              <a:spLocks noChangeArrowheads="1"/>
            </p:cNvSpPr>
            <p:nvPr/>
          </p:nvSpPr>
          <p:spPr bwMode="auto">
            <a:xfrm>
              <a:off x="3360" y="1776"/>
              <a:ext cx="864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54" name="Oval 10"/>
            <p:cNvSpPr>
              <a:spLocks noChangeArrowheads="1"/>
            </p:cNvSpPr>
            <p:nvPr/>
          </p:nvSpPr>
          <p:spPr bwMode="auto">
            <a:xfrm>
              <a:off x="4560" y="1776"/>
              <a:ext cx="76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55" name="Text Box 11"/>
            <p:cNvSpPr txBox="1">
              <a:spLocks noChangeArrowheads="1"/>
            </p:cNvSpPr>
            <p:nvPr/>
          </p:nvSpPr>
          <p:spPr bwMode="auto">
            <a:xfrm>
              <a:off x="3360" y="1824"/>
              <a:ext cx="8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committed1</a:t>
              </a:r>
            </a:p>
          </p:txBody>
        </p:sp>
        <p:sp>
          <p:nvSpPr>
            <p:cNvPr id="185356" name="Text Box 12"/>
            <p:cNvSpPr txBox="1">
              <a:spLocks noChangeArrowheads="1"/>
            </p:cNvSpPr>
            <p:nvPr/>
          </p:nvSpPr>
          <p:spPr bwMode="auto">
            <a:xfrm>
              <a:off x="4656" y="1824"/>
              <a:ext cx="6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aborted1</a:t>
              </a:r>
            </a:p>
          </p:txBody>
        </p:sp>
        <p:sp>
          <p:nvSpPr>
            <p:cNvPr id="185357" name="Oval 13"/>
            <p:cNvSpPr>
              <a:spLocks noChangeArrowheads="1"/>
            </p:cNvSpPr>
            <p:nvPr/>
          </p:nvSpPr>
          <p:spPr bwMode="auto">
            <a:xfrm>
              <a:off x="1008" y="864"/>
              <a:ext cx="57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58" name="Text Box 14"/>
            <p:cNvSpPr txBox="1">
              <a:spLocks noChangeArrowheads="1"/>
            </p:cNvSpPr>
            <p:nvPr/>
          </p:nvSpPr>
          <p:spPr bwMode="auto">
            <a:xfrm>
              <a:off x="1056" y="912"/>
              <a:ext cx="4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initial</a:t>
              </a:r>
            </a:p>
          </p:txBody>
        </p:sp>
        <p:sp>
          <p:nvSpPr>
            <p:cNvPr id="185359" name="Oval 15"/>
            <p:cNvSpPr>
              <a:spLocks noChangeArrowheads="1"/>
            </p:cNvSpPr>
            <p:nvPr/>
          </p:nvSpPr>
          <p:spPr bwMode="auto">
            <a:xfrm>
              <a:off x="912" y="1440"/>
              <a:ext cx="76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60" name="Text Box 16"/>
            <p:cNvSpPr txBox="1">
              <a:spLocks noChangeArrowheads="1"/>
            </p:cNvSpPr>
            <p:nvPr/>
          </p:nvSpPr>
          <p:spPr bwMode="auto">
            <a:xfrm>
              <a:off x="960" y="1488"/>
              <a:ext cx="7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collecting</a:t>
              </a:r>
            </a:p>
          </p:txBody>
        </p:sp>
        <p:sp>
          <p:nvSpPr>
            <p:cNvPr id="185361" name="Oval 17"/>
            <p:cNvSpPr>
              <a:spLocks noChangeArrowheads="1"/>
            </p:cNvSpPr>
            <p:nvPr/>
          </p:nvSpPr>
          <p:spPr bwMode="auto">
            <a:xfrm>
              <a:off x="960" y="3600"/>
              <a:ext cx="76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62" name="Text Box 18"/>
            <p:cNvSpPr txBox="1">
              <a:spLocks noChangeArrowheads="1"/>
            </p:cNvSpPr>
            <p:nvPr/>
          </p:nvSpPr>
          <p:spPr bwMode="auto">
            <a:xfrm>
              <a:off x="1008" y="3648"/>
              <a:ext cx="7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forgotten</a:t>
              </a:r>
            </a:p>
          </p:txBody>
        </p:sp>
        <p:sp>
          <p:nvSpPr>
            <p:cNvPr id="185363" name="Oval 19"/>
            <p:cNvSpPr>
              <a:spLocks noChangeArrowheads="1"/>
            </p:cNvSpPr>
            <p:nvPr/>
          </p:nvSpPr>
          <p:spPr bwMode="auto">
            <a:xfrm>
              <a:off x="4032" y="624"/>
              <a:ext cx="57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64" name="Text Box 20"/>
            <p:cNvSpPr txBox="1">
              <a:spLocks noChangeArrowheads="1"/>
            </p:cNvSpPr>
            <p:nvPr/>
          </p:nvSpPr>
          <p:spPr bwMode="auto">
            <a:xfrm>
              <a:off x="4080" y="672"/>
              <a:ext cx="5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initial1</a:t>
              </a:r>
            </a:p>
          </p:txBody>
        </p:sp>
        <p:sp>
          <p:nvSpPr>
            <p:cNvPr id="185365" name="Oval 21"/>
            <p:cNvSpPr>
              <a:spLocks noChangeArrowheads="1"/>
            </p:cNvSpPr>
            <p:nvPr/>
          </p:nvSpPr>
          <p:spPr bwMode="auto">
            <a:xfrm>
              <a:off x="3936" y="1200"/>
              <a:ext cx="76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66" name="Text Box 22"/>
            <p:cNvSpPr txBox="1">
              <a:spLocks noChangeArrowheads="1"/>
            </p:cNvSpPr>
            <p:nvPr/>
          </p:nvSpPr>
          <p:spPr bwMode="auto">
            <a:xfrm>
              <a:off x="3984" y="1248"/>
              <a:ext cx="7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prepared1</a:t>
              </a:r>
            </a:p>
          </p:txBody>
        </p:sp>
        <p:sp>
          <p:nvSpPr>
            <p:cNvPr id="185367" name="Oval 23"/>
            <p:cNvSpPr>
              <a:spLocks noChangeArrowheads="1"/>
            </p:cNvSpPr>
            <p:nvPr/>
          </p:nvSpPr>
          <p:spPr bwMode="auto">
            <a:xfrm>
              <a:off x="3792" y="720"/>
              <a:ext cx="73" cy="7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85368" name="AutoShape 24"/>
            <p:cNvCxnSpPr>
              <a:cxnSpLocks noChangeShapeType="1"/>
              <a:stCxn id="185367" idx="6"/>
              <a:endCxn id="185363" idx="0"/>
            </p:cNvCxnSpPr>
            <p:nvPr/>
          </p:nvCxnSpPr>
          <p:spPr bwMode="auto">
            <a:xfrm flipV="1">
              <a:off x="3865" y="624"/>
              <a:ext cx="455" cy="133"/>
            </a:xfrm>
            <a:prstGeom prst="curvedConnector4">
              <a:avLst>
                <a:gd name="adj1" fmla="val 18241"/>
                <a:gd name="adj2" fmla="val 2082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5369" name="AutoShape 25"/>
            <p:cNvCxnSpPr>
              <a:cxnSpLocks noChangeShapeType="1"/>
              <a:stCxn id="185416" idx="7"/>
              <a:endCxn id="185357" idx="0"/>
            </p:cNvCxnSpPr>
            <p:nvPr/>
          </p:nvCxnSpPr>
          <p:spPr bwMode="auto">
            <a:xfrm rot="5400000" flipV="1">
              <a:off x="996" y="565"/>
              <a:ext cx="181" cy="418"/>
            </a:xfrm>
            <a:prstGeom prst="curvedConnector3">
              <a:avLst>
                <a:gd name="adj1" fmla="val -8563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5370" name="AutoShape 26"/>
            <p:cNvCxnSpPr>
              <a:cxnSpLocks noChangeShapeType="1"/>
              <a:stCxn id="185363" idx="4"/>
              <a:endCxn id="185365" idx="0"/>
            </p:cNvCxnSpPr>
            <p:nvPr/>
          </p:nvCxnSpPr>
          <p:spPr bwMode="auto">
            <a:xfrm rot="5400000">
              <a:off x="4200" y="1080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5371" name="AutoShape 27"/>
            <p:cNvCxnSpPr>
              <a:cxnSpLocks noChangeShapeType="1"/>
              <a:stCxn id="185365" idx="4"/>
              <a:endCxn id="185353" idx="0"/>
            </p:cNvCxnSpPr>
            <p:nvPr/>
          </p:nvCxnSpPr>
          <p:spPr bwMode="auto">
            <a:xfrm flipH="1">
              <a:off x="3792" y="1536"/>
              <a:ext cx="528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5372" name="AutoShape 28"/>
            <p:cNvCxnSpPr>
              <a:cxnSpLocks noChangeShapeType="1"/>
              <a:stCxn id="185365" idx="4"/>
              <a:endCxn id="185354" idx="0"/>
            </p:cNvCxnSpPr>
            <p:nvPr/>
          </p:nvCxnSpPr>
          <p:spPr bwMode="auto">
            <a:xfrm>
              <a:off x="4320" y="1536"/>
              <a:ext cx="624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5373" name="AutoShape 29"/>
            <p:cNvCxnSpPr>
              <a:cxnSpLocks noChangeShapeType="1"/>
              <a:stCxn id="185363" idx="5"/>
              <a:endCxn id="185354" idx="7"/>
            </p:cNvCxnSpPr>
            <p:nvPr/>
          </p:nvCxnSpPr>
          <p:spPr bwMode="auto">
            <a:xfrm rot="16200000" flipH="1">
              <a:off x="4413" y="1022"/>
              <a:ext cx="914" cy="692"/>
            </a:xfrm>
            <a:prstGeom prst="curvedConnector3">
              <a:avLst>
                <a:gd name="adj1" fmla="val 3664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5374" name="Text Box 30"/>
            <p:cNvSpPr txBox="1">
              <a:spLocks noChangeArrowheads="1"/>
            </p:cNvSpPr>
            <p:nvPr/>
          </p:nvSpPr>
          <p:spPr bwMode="auto">
            <a:xfrm>
              <a:off x="3504" y="864"/>
              <a:ext cx="71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prepare1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yes1</a:t>
              </a:r>
            </a:p>
          </p:txBody>
        </p:sp>
        <p:sp>
          <p:nvSpPr>
            <p:cNvPr id="185375" name="Text Box 31"/>
            <p:cNvSpPr txBox="1">
              <a:spLocks noChangeArrowheads="1"/>
            </p:cNvSpPr>
            <p:nvPr/>
          </p:nvSpPr>
          <p:spPr bwMode="auto">
            <a:xfrm>
              <a:off x="4608" y="816"/>
              <a:ext cx="71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prepare1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sorry1</a:t>
              </a:r>
            </a:p>
          </p:txBody>
        </p:sp>
        <p:sp>
          <p:nvSpPr>
            <p:cNvPr id="185376" name="Text Box 32"/>
            <p:cNvSpPr txBox="1">
              <a:spLocks noChangeArrowheads="1"/>
            </p:cNvSpPr>
            <p:nvPr/>
          </p:nvSpPr>
          <p:spPr bwMode="auto">
            <a:xfrm>
              <a:off x="3264" y="1488"/>
              <a:ext cx="72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commit1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ack1</a:t>
              </a:r>
            </a:p>
          </p:txBody>
        </p:sp>
        <p:sp>
          <p:nvSpPr>
            <p:cNvPr id="185377" name="Text Box 33"/>
            <p:cNvSpPr txBox="1">
              <a:spLocks noChangeArrowheads="1"/>
            </p:cNvSpPr>
            <p:nvPr/>
          </p:nvSpPr>
          <p:spPr bwMode="auto">
            <a:xfrm>
              <a:off x="4656" y="1392"/>
              <a:ext cx="56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abort1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ack1</a:t>
              </a:r>
            </a:p>
          </p:txBody>
        </p:sp>
        <p:sp>
          <p:nvSpPr>
            <p:cNvPr id="185378" name="Text Box 34"/>
            <p:cNvSpPr txBox="1">
              <a:spLocks noChangeArrowheads="1"/>
            </p:cNvSpPr>
            <p:nvPr/>
          </p:nvSpPr>
          <p:spPr bwMode="auto">
            <a:xfrm>
              <a:off x="3120" y="2112"/>
              <a:ext cx="110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commit1 / ack1</a:t>
              </a:r>
            </a:p>
          </p:txBody>
        </p:sp>
        <p:sp>
          <p:nvSpPr>
            <p:cNvPr id="185379" name="Text Box 35"/>
            <p:cNvSpPr txBox="1">
              <a:spLocks noChangeArrowheads="1"/>
            </p:cNvSpPr>
            <p:nvPr/>
          </p:nvSpPr>
          <p:spPr bwMode="auto">
            <a:xfrm>
              <a:off x="4320" y="2112"/>
              <a:ext cx="9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abort1 / ack1</a:t>
              </a:r>
            </a:p>
          </p:txBody>
        </p:sp>
        <p:sp>
          <p:nvSpPr>
            <p:cNvPr id="185380" name="Line 36"/>
            <p:cNvSpPr>
              <a:spLocks noChangeShapeType="1"/>
            </p:cNvSpPr>
            <p:nvPr/>
          </p:nvSpPr>
          <p:spPr bwMode="auto">
            <a:xfrm>
              <a:off x="3072" y="432"/>
              <a:ext cx="0" cy="38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81" name="Line 37"/>
            <p:cNvSpPr>
              <a:spLocks noChangeShapeType="1"/>
            </p:cNvSpPr>
            <p:nvPr/>
          </p:nvSpPr>
          <p:spPr bwMode="auto">
            <a:xfrm>
              <a:off x="3071" y="2304"/>
              <a:ext cx="26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85382" name="AutoShape 38"/>
            <p:cNvCxnSpPr>
              <a:cxnSpLocks noChangeShapeType="1"/>
              <a:stCxn id="185353" idx="2"/>
              <a:endCxn id="185353" idx="3"/>
            </p:cNvCxnSpPr>
            <p:nvPr/>
          </p:nvCxnSpPr>
          <p:spPr bwMode="auto">
            <a:xfrm rot="10800000" flipH="1" flipV="1">
              <a:off x="3360" y="1944"/>
              <a:ext cx="127" cy="119"/>
            </a:xfrm>
            <a:prstGeom prst="curvedConnector4">
              <a:avLst>
                <a:gd name="adj1" fmla="val -144884"/>
                <a:gd name="adj2" fmla="val 1613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5383" name="AutoShape 39"/>
            <p:cNvCxnSpPr>
              <a:cxnSpLocks noChangeShapeType="1"/>
              <a:stCxn id="185354" idx="2"/>
              <a:endCxn id="185354" idx="3"/>
            </p:cNvCxnSpPr>
            <p:nvPr/>
          </p:nvCxnSpPr>
          <p:spPr bwMode="auto">
            <a:xfrm rot="10800000" flipH="1" flipV="1">
              <a:off x="4560" y="1944"/>
              <a:ext cx="112" cy="119"/>
            </a:xfrm>
            <a:prstGeom prst="curvedConnector4">
              <a:avLst>
                <a:gd name="adj1" fmla="val -224111"/>
                <a:gd name="adj2" fmla="val 137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5384" name="Oval 40"/>
            <p:cNvSpPr>
              <a:spLocks noChangeArrowheads="1"/>
            </p:cNvSpPr>
            <p:nvPr/>
          </p:nvSpPr>
          <p:spPr bwMode="auto">
            <a:xfrm>
              <a:off x="3408" y="3703"/>
              <a:ext cx="864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85" name="Oval 41"/>
            <p:cNvSpPr>
              <a:spLocks noChangeArrowheads="1"/>
            </p:cNvSpPr>
            <p:nvPr/>
          </p:nvSpPr>
          <p:spPr bwMode="auto">
            <a:xfrm>
              <a:off x="4608" y="3703"/>
              <a:ext cx="76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86" name="Text Box 42"/>
            <p:cNvSpPr txBox="1">
              <a:spLocks noChangeArrowheads="1"/>
            </p:cNvSpPr>
            <p:nvPr/>
          </p:nvSpPr>
          <p:spPr bwMode="auto">
            <a:xfrm>
              <a:off x="3408" y="3751"/>
              <a:ext cx="8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committed2</a:t>
              </a:r>
            </a:p>
          </p:txBody>
        </p:sp>
        <p:sp>
          <p:nvSpPr>
            <p:cNvPr id="185387" name="Text Box 43"/>
            <p:cNvSpPr txBox="1">
              <a:spLocks noChangeArrowheads="1"/>
            </p:cNvSpPr>
            <p:nvPr/>
          </p:nvSpPr>
          <p:spPr bwMode="auto">
            <a:xfrm>
              <a:off x="4704" y="3751"/>
              <a:ext cx="6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aborted2</a:t>
              </a:r>
            </a:p>
          </p:txBody>
        </p:sp>
        <p:sp>
          <p:nvSpPr>
            <p:cNvPr id="185388" name="Oval 44"/>
            <p:cNvSpPr>
              <a:spLocks noChangeArrowheads="1"/>
            </p:cNvSpPr>
            <p:nvPr/>
          </p:nvSpPr>
          <p:spPr bwMode="auto">
            <a:xfrm>
              <a:off x="4080" y="2551"/>
              <a:ext cx="57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89" name="Text Box 45"/>
            <p:cNvSpPr txBox="1">
              <a:spLocks noChangeArrowheads="1"/>
            </p:cNvSpPr>
            <p:nvPr/>
          </p:nvSpPr>
          <p:spPr bwMode="auto">
            <a:xfrm>
              <a:off x="4128" y="2599"/>
              <a:ext cx="5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initial2</a:t>
              </a:r>
            </a:p>
          </p:txBody>
        </p:sp>
        <p:sp>
          <p:nvSpPr>
            <p:cNvPr id="185390" name="Oval 46"/>
            <p:cNvSpPr>
              <a:spLocks noChangeArrowheads="1"/>
            </p:cNvSpPr>
            <p:nvPr/>
          </p:nvSpPr>
          <p:spPr bwMode="auto">
            <a:xfrm>
              <a:off x="3984" y="3127"/>
              <a:ext cx="76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91" name="Text Box 47"/>
            <p:cNvSpPr txBox="1">
              <a:spLocks noChangeArrowheads="1"/>
            </p:cNvSpPr>
            <p:nvPr/>
          </p:nvSpPr>
          <p:spPr bwMode="auto">
            <a:xfrm>
              <a:off x="4032" y="3175"/>
              <a:ext cx="7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prepared2</a:t>
              </a:r>
            </a:p>
          </p:txBody>
        </p:sp>
        <p:sp>
          <p:nvSpPr>
            <p:cNvPr id="185392" name="Oval 48"/>
            <p:cNvSpPr>
              <a:spLocks noChangeArrowheads="1"/>
            </p:cNvSpPr>
            <p:nvPr/>
          </p:nvSpPr>
          <p:spPr bwMode="auto">
            <a:xfrm>
              <a:off x="3840" y="2647"/>
              <a:ext cx="73" cy="7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85393" name="AutoShape 49"/>
            <p:cNvCxnSpPr>
              <a:cxnSpLocks noChangeShapeType="1"/>
              <a:stCxn id="185392" idx="6"/>
              <a:endCxn id="185388" idx="0"/>
            </p:cNvCxnSpPr>
            <p:nvPr/>
          </p:nvCxnSpPr>
          <p:spPr bwMode="auto">
            <a:xfrm flipV="1">
              <a:off x="3913" y="2551"/>
              <a:ext cx="455" cy="133"/>
            </a:xfrm>
            <a:prstGeom prst="curvedConnector4">
              <a:avLst>
                <a:gd name="adj1" fmla="val 18241"/>
                <a:gd name="adj2" fmla="val 2082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5394" name="AutoShape 50"/>
            <p:cNvCxnSpPr>
              <a:cxnSpLocks noChangeShapeType="1"/>
              <a:stCxn id="185388" idx="4"/>
              <a:endCxn id="185390" idx="0"/>
            </p:cNvCxnSpPr>
            <p:nvPr/>
          </p:nvCxnSpPr>
          <p:spPr bwMode="auto">
            <a:xfrm rot="5400000">
              <a:off x="4248" y="3007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5395" name="AutoShape 51"/>
            <p:cNvCxnSpPr>
              <a:cxnSpLocks noChangeShapeType="1"/>
              <a:stCxn id="185390" idx="4"/>
              <a:endCxn id="185384" idx="0"/>
            </p:cNvCxnSpPr>
            <p:nvPr/>
          </p:nvCxnSpPr>
          <p:spPr bwMode="auto">
            <a:xfrm flipH="1">
              <a:off x="3840" y="3463"/>
              <a:ext cx="528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5396" name="AutoShape 52"/>
            <p:cNvCxnSpPr>
              <a:cxnSpLocks noChangeShapeType="1"/>
              <a:stCxn id="185390" idx="4"/>
              <a:endCxn id="185385" idx="0"/>
            </p:cNvCxnSpPr>
            <p:nvPr/>
          </p:nvCxnSpPr>
          <p:spPr bwMode="auto">
            <a:xfrm>
              <a:off x="4368" y="3463"/>
              <a:ext cx="624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5397" name="AutoShape 53"/>
            <p:cNvCxnSpPr>
              <a:cxnSpLocks noChangeShapeType="1"/>
              <a:stCxn id="185388" idx="5"/>
              <a:endCxn id="185385" idx="7"/>
            </p:cNvCxnSpPr>
            <p:nvPr/>
          </p:nvCxnSpPr>
          <p:spPr bwMode="auto">
            <a:xfrm rot="16200000" flipH="1">
              <a:off x="4461" y="2949"/>
              <a:ext cx="914" cy="692"/>
            </a:xfrm>
            <a:prstGeom prst="curvedConnector3">
              <a:avLst>
                <a:gd name="adj1" fmla="val 3664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5398" name="Text Box 54"/>
            <p:cNvSpPr txBox="1">
              <a:spLocks noChangeArrowheads="1"/>
            </p:cNvSpPr>
            <p:nvPr/>
          </p:nvSpPr>
          <p:spPr bwMode="auto">
            <a:xfrm>
              <a:off x="3504" y="2839"/>
              <a:ext cx="71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prepare2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yes2</a:t>
              </a:r>
            </a:p>
          </p:txBody>
        </p:sp>
        <p:sp>
          <p:nvSpPr>
            <p:cNvPr id="185399" name="Text Box 55"/>
            <p:cNvSpPr txBox="1">
              <a:spLocks noChangeArrowheads="1"/>
            </p:cNvSpPr>
            <p:nvPr/>
          </p:nvSpPr>
          <p:spPr bwMode="auto">
            <a:xfrm>
              <a:off x="4656" y="2743"/>
              <a:ext cx="71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prepare2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sorry2</a:t>
              </a:r>
            </a:p>
          </p:txBody>
        </p:sp>
        <p:sp>
          <p:nvSpPr>
            <p:cNvPr id="185400" name="Text Box 56"/>
            <p:cNvSpPr txBox="1">
              <a:spLocks noChangeArrowheads="1"/>
            </p:cNvSpPr>
            <p:nvPr/>
          </p:nvSpPr>
          <p:spPr bwMode="auto">
            <a:xfrm>
              <a:off x="3312" y="3415"/>
              <a:ext cx="72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commit2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ack2</a:t>
              </a:r>
            </a:p>
          </p:txBody>
        </p:sp>
        <p:sp>
          <p:nvSpPr>
            <p:cNvPr id="185401" name="Text Box 57"/>
            <p:cNvSpPr txBox="1">
              <a:spLocks noChangeArrowheads="1"/>
            </p:cNvSpPr>
            <p:nvPr/>
          </p:nvSpPr>
          <p:spPr bwMode="auto">
            <a:xfrm>
              <a:off x="4704" y="3319"/>
              <a:ext cx="56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abort2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ack2</a:t>
              </a:r>
            </a:p>
          </p:txBody>
        </p:sp>
        <p:sp>
          <p:nvSpPr>
            <p:cNvPr id="185402" name="Text Box 58"/>
            <p:cNvSpPr txBox="1">
              <a:spLocks noChangeArrowheads="1"/>
            </p:cNvSpPr>
            <p:nvPr/>
          </p:nvSpPr>
          <p:spPr bwMode="auto">
            <a:xfrm>
              <a:off x="3168" y="4039"/>
              <a:ext cx="110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commit2 / ack2</a:t>
              </a:r>
            </a:p>
          </p:txBody>
        </p:sp>
        <p:sp>
          <p:nvSpPr>
            <p:cNvPr id="185403" name="Text Box 59"/>
            <p:cNvSpPr txBox="1">
              <a:spLocks noChangeArrowheads="1"/>
            </p:cNvSpPr>
            <p:nvPr/>
          </p:nvSpPr>
          <p:spPr bwMode="auto">
            <a:xfrm>
              <a:off x="4368" y="4039"/>
              <a:ext cx="9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abort2 / ack2</a:t>
              </a:r>
            </a:p>
          </p:txBody>
        </p:sp>
        <p:cxnSp>
          <p:nvCxnSpPr>
            <p:cNvPr id="185404" name="AutoShape 60"/>
            <p:cNvCxnSpPr>
              <a:cxnSpLocks noChangeShapeType="1"/>
              <a:stCxn id="185384" idx="2"/>
              <a:endCxn id="185384" idx="3"/>
            </p:cNvCxnSpPr>
            <p:nvPr/>
          </p:nvCxnSpPr>
          <p:spPr bwMode="auto">
            <a:xfrm rot="10800000" flipH="1" flipV="1">
              <a:off x="3408" y="3871"/>
              <a:ext cx="127" cy="119"/>
            </a:xfrm>
            <a:prstGeom prst="curvedConnector4">
              <a:avLst>
                <a:gd name="adj1" fmla="val -144884"/>
                <a:gd name="adj2" fmla="val 1613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5405" name="AutoShape 61"/>
            <p:cNvCxnSpPr>
              <a:cxnSpLocks noChangeShapeType="1"/>
              <a:stCxn id="185385" idx="2"/>
              <a:endCxn id="185385" idx="3"/>
            </p:cNvCxnSpPr>
            <p:nvPr/>
          </p:nvCxnSpPr>
          <p:spPr bwMode="auto">
            <a:xfrm rot="10800000" flipH="1" flipV="1">
              <a:off x="4608" y="3871"/>
              <a:ext cx="112" cy="119"/>
            </a:xfrm>
            <a:prstGeom prst="curvedConnector4">
              <a:avLst>
                <a:gd name="adj1" fmla="val -224111"/>
                <a:gd name="adj2" fmla="val 137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5406" name="AutoShape 62"/>
            <p:cNvCxnSpPr>
              <a:cxnSpLocks noChangeShapeType="1"/>
              <a:stCxn id="185357" idx="4"/>
              <a:endCxn id="185359" idx="0"/>
            </p:cNvCxnSpPr>
            <p:nvPr/>
          </p:nvCxnSpPr>
          <p:spPr bwMode="auto">
            <a:xfrm>
              <a:off x="1296" y="1200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5407" name="AutoShape 63"/>
            <p:cNvCxnSpPr>
              <a:cxnSpLocks noChangeShapeType="1"/>
              <a:stCxn id="185359" idx="4"/>
              <a:endCxn id="185349" idx="0"/>
            </p:cNvCxnSpPr>
            <p:nvPr/>
          </p:nvCxnSpPr>
          <p:spPr bwMode="auto">
            <a:xfrm flipH="1">
              <a:off x="720" y="1776"/>
              <a:ext cx="576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5408" name="AutoShape 64"/>
            <p:cNvCxnSpPr>
              <a:cxnSpLocks noChangeShapeType="1"/>
              <a:stCxn id="185359" idx="4"/>
              <a:endCxn id="185350" idx="0"/>
            </p:cNvCxnSpPr>
            <p:nvPr/>
          </p:nvCxnSpPr>
          <p:spPr bwMode="auto">
            <a:xfrm>
              <a:off x="1296" y="1776"/>
              <a:ext cx="624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5409" name="AutoShape 65"/>
            <p:cNvCxnSpPr>
              <a:cxnSpLocks noChangeShapeType="1"/>
              <a:stCxn id="185349" idx="6"/>
              <a:endCxn id="185361" idx="0"/>
            </p:cNvCxnSpPr>
            <p:nvPr/>
          </p:nvCxnSpPr>
          <p:spPr bwMode="auto">
            <a:xfrm>
              <a:off x="1104" y="2472"/>
              <a:ext cx="240" cy="112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5410" name="AutoShape 66"/>
            <p:cNvCxnSpPr>
              <a:cxnSpLocks noChangeShapeType="1"/>
              <a:stCxn id="185350" idx="2"/>
              <a:endCxn id="185361" idx="7"/>
            </p:cNvCxnSpPr>
            <p:nvPr/>
          </p:nvCxnSpPr>
          <p:spPr bwMode="auto">
            <a:xfrm rot="10800000" flipH="1" flipV="1">
              <a:off x="1536" y="2472"/>
              <a:ext cx="80" cy="1177"/>
            </a:xfrm>
            <a:prstGeom prst="curvedConnector4">
              <a:avLst>
                <a:gd name="adj1" fmla="val -132505"/>
                <a:gd name="adj2" fmla="val 5505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5411" name="Text Box 67"/>
            <p:cNvSpPr txBox="1">
              <a:spLocks noChangeArrowheads="1"/>
            </p:cNvSpPr>
            <p:nvPr/>
          </p:nvSpPr>
          <p:spPr bwMode="auto">
            <a:xfrm>
              <a:off x="1392" y="1200"/>
              <a:ext cx="140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/ prepare1; prepare2</a:t>
              </a:r>
            </a:p>
          </p:txBody>
        </p:sp>
        <p:sp>
          <p:nvSpPr>
            <p:cNvPr id="185412" name="Text Box 68"/>
            <p:cNvSpPr txBox="1">
              <a:spLocks noChangeArrowheads="1"/>
            </p:cNvSpPr>
            <p:nvPr/>
          </p:nvSpPr>
          <p:spPr bwMode="auto">
            <a:xfrm>
              <a:off x="240" y="1728"/>
              <a:ext cx="90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yes1 &amp; yes2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commit1;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commit2 </a:t>
              </a:r>
            </a:p>
          </p:txBody>
        </p:sp>
        <p:sp>
          <p:nvSpPr>
            <p:cNvPr id="185413" name="Text Box 69"/>
            <p:cNvSpPr txBox="1">
              <a:spLocks noChangeArrowheads="1"/>
            </p:cNvSpPr>
            <p:nvPr/>
          </p:nvSpPr>
          <p:spPr bwMode="auto">
            <a:xfrm>
              <a:off x="1728" y="1680"/>
              <a:ext cx="1084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sorry1 | sorry2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abort1;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abort2 </a:t>
              </a:r>
            </a:p>
          </p:txBody>
        </p:sp>
        <p:sp>
          <p:nvSpPr>
            <p:cNvPr id="185414" name="Text Box 70"/>
            <p:cNvSpPr txBox="1">
              <a:spLocks noChangeArrowheads="1"/>
            </p:cNvSpPr>
            <p:nvPr/>
          </p:nvSpPr>
          <p:spPr bwMode="auto">
            <a:xfrm>
              <a:off x="912" y="2784"/>
              <a:ext cx="62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ack1 &amp;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ack2 </a:t>
              </a:r>
            </a:p>
          </p:txBody>
        </p:sp>
        <p:sp>
          <p:nvSpPr>
            <p:cNvPr id="185415" name="Text Box 71"/>
            <p:cNvSpPr txBox="1">
              <a:spLocks noChangeArrowheads="1"/>
            </p:cNvSpPr>
            <p:nvPr/>
          </p:nvSpPr>
          <p:spPr bwMode="auto">
            <a:xfrm>
              <a:off x="1536" y="2976"/>
              <a:ext cx="62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ack1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&amp; ack2 </a:t>
              </a:r>
            </a:p>
          </p:txBody>
        </p:sp>
        <p:sp>
          <p:nvSpPr>
            <p:cNvPr id="185416" name="Oval 72"/>
            <p:cNvSpPr>
              <a:spLocks noChangeArrowheads="1"/>
            </p:cNvSpPr>
            <p:nvPr/>
          </p:nvSpPr>
          <p:spPr bwMode="auto">
            <a:xfrm>
              <a:off x="816" y="672"/>
              <a:ext cx="73" cy="7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17" name="Rectangle 73"/>
            <p:cNvSpPr>
              <a:spLocks noChangeArrowheads="1"/>
            </p:cNvSpPr>
            <p:nvPr/>
          </p:nvSpPr>
          <p:spPr bwMode="auto">
            <a:xfrm>
              <a:off x="1824" y="432"/>
              <a:ext cx="105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18" name="Text Box 74"/>
            <p:cNvSpPr txBox="1">
              <a:spLocks noChangeArrowheads="1"/>
            </p:cNvSpPr>
            <p:nvPr/>
          </p:nvSpPr>
          <p:spPr bwMode="auto">
            <a:xfrm>
              <a:off x="1847" y="384"/>
              <a:ext cx="10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coordinator</a:t>
              </a:r>
            </a:p>
          </p:txBody>
        </p:sp>
        <p:sp>
          <p:nvSpPr>
            <p:cNvPr id="185419" name="Rectangle 75"/>
            <p:cNvSpPr>
              <a:spLocks noChangeArrowheads="1"/>
            </p:cNvSpPr>
            <p:nvPr/>
          </p:nvSpPr>
          <p:spPr bwMode="auto">
            <a:xfrm>
              <a:off x="3072" y="432"/>
              <a:ext cx="67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20" name="Text Box 76"/>
            <p:cNvSpPr txBox="1">
              <a:spLocks noChangeArrowheads="1"/>
            </p:cNvSpPr>
            <p:nvPr/>
          </p:nvSpPr>
          <p:spPr bwMode="auto">
            <a:xfrm>
              <a:off x="3072" y="480"/>
              <a:ext cx="72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b="1"/>
                <a:t>partici-</a:t>
              </a:r>
            </a:p>
            <a:p>
              <a:pPr>
                <a:lnSpc>
                  <a:spcPct val="70000"/>
                </a:lnSpc>
              </a:pPr>
              <a:r>
                <a:rPr lang="en-US" b="1"/>
                <a:t>pant 1</a:t>
              </a:r>
            </a:p>
          </p:txBody>
        </p:sp>
        <p:sp>
          <p:nvSpPr>
            <p:cNvPr id="185421" name="Rectangle 77"/>
            <p:cNvSpPr>
              <a:spLocks noChangeArrowheads="1"/>
            </p:cNvSpPr>
            <p:nvPr/>
          </p:nvSpPr>
          <p:spPr bwMode="auto">
            <a:xfrm>
              <a:off x="3072" y="2304"/>
              <a:ext cx="67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22" name="Text Box 78"/>
            <p:cNvSpPr txBox="1">
              <a:spLocks noChangeArrowheads="1"/>
            </p:cNvSpPr>
            <p:nvPr/>
          </p:nvSpPr>
          <p:spPr bwMode="auto">
            <a:xfrm>
              <a:off x="3072" y="2304"/>
              <a:ext cx="72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b="1"/>
                <a:t>partici-</a:t>
              </a:r>
            </a:p>
            <a:p>
              <a:pPr>
                <a:lnSpc>
                  <a:spcPct val="70000"/>
                </a:lnSpc>
              </a:pPr>
              <a:r>
                <a:rPr lang="en-US" b="1"/>
                <a:t>pant 2</a:t>
              </a:r>
            </a:p>
          </p:txBody>
        </p:sp>
      </p:grpSp>
      <p:sp>
        <p:nvSpPr>
          <p:cNvPr id="82" name="Date Placeholder 8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0625-339D-2B4A-983A-CE4DEF4D1C90}" type="datetime1">
              <a:rPr lang="en-US" smtClean="0"/>
              <a:t>3/30/11</a:t>
            </a:fld>
            <a:endParaRPr lang="en-US"/>
          </a:p>
        </p:txBody>
      </p:sp>
      <p:sp>
        <p:nvSpPr>
          <p:cNvPr id="83" name="Footer Placeholder 8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Restart and Termination Protocol</a:t>
            </a:r>
            <a:endParaRPr lang="en-US"/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253999" y="1600200"/>
            <a:ext cx="8674847" cy="358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accent2"/>
                </a:solidFill>
              </a:rPr>
              <a:t>Failure model</a:t>
            </a:r>
            <a:r>
              <a:rPr lang="en-US" sz="2800" b="1" dirty="0" smtClean="0">
                <a:solidFill>
                  <a:schemeClr val="accent2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endParaRPr lang="en-US" sz="28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/>
              <a:t> process failures: transient server </a:t>
            </a:r>
            <a:r>
              <a:rPr lang="en-US" sz="2800" dirty="0" smtClean="0"/>
              <a:t>crashes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/>
              <a:t> network failures: message losses, message </a:t>
            </a:r>
            <a:r>
              <a:rPr lang="en-US" sz="2800" dirty="0" smtClean="0"/>
              <a:t>duplications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/>
              <a:t> assumption that there are no malicious commission </a:t>
            </a:r>
            <a:r>
              <a:rPr lang="en-US" sz="2800" dirty="0" smtClean="0"/>
              <a:t>failures </a:t>
            </a:r>
            <a:r>
              <a:rPr lang="en-US" sz="2800" dirty="0" err="1" smtClean="0">
                <a:sym typeface="Symbol" charset="2"/>
              </a:rPr>
              <a:t></a:t>
            </a:r>
            <a:r>
              <a:rPr lang="en-US" sz="2800" dirty="0" smtClean="0">
                <a:sym typeface="Symbol" charset="2"/>
              </a:rPr>
              <a:t> </a:t>
            </a:r>
            <a:r>
              <a:rPr lang="en-US" sz="2800" dirty="0">
                <a:sym typeface="Symbol" charset="2"/>
              </a:rPr>
              <a:t>Byzantine </a:t>
            </a:r>
            <a:r>
              <a:rPr lang="en-US" sz="2800" dirty="0" smtClean="0">
                <a:sym typeface="Symbol" charset="2"/>
              </a:rPr>
              <a:t>agreement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344-9BB9-4C4A-BA4E-F4CCCEE24892}" type="datetime1">
              <a:rPr lang="en-US" smtClean="0"/>
              <a:t>3/30/11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Restart and Termination Protocol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7826187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Restart protocol after failure (F transitions):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 dirty="0"/>
              <a:t> coordinator restarts in last remembered state and resends messages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 dirty="0"/>
              <a:t> participant restarts in last remembered state and resends message </a:t>
            </a:r>
            <a:r>
              <a:rPr lang="en-US" sz="2400" dirty="0" smtClean="0"/>
              <a:t>or waits </a:t>
            </a:r>
            <a:r>
              <a:rPr lang="en-US" sz="2400" dirty="0"/>
              <a:t>for message from coordinator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4800" y="4259318"/>
            <a:ext cx="8229600" cy="176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Termination protocol upon timeout (T transitions):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 dirty="0"/>
              <a:t> coordinator resends messages</a:t>
            </a:r>
            <a:r>
              <a:rPr lang="en-US" sz="2400" dirty="0" smtClean="0"/>
              <a:t> and </a:t>
            </a:r>
            <a:r>
              <a:rPr lang="en-US" sz="2400" dirty="0"/>
              <a:t>may decide to abort the transaction in first phase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 dirty="0"/>
              <a:t> participant can unilaterally abort in first phase and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   wait for or may contact coordinator in second phase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B4BB-3D40-F249-8813-A7D51E67EAD3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800" b="1"/>
              <a:t>Statechart for Basic 2PC with Restart/Termination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925" y="609600"/>
            <a:ext cx="9070975" cy="6176963"/>
            <a:chOff x="22" y="384"/>
            <a:chExt cx="5714" cy="3891"/>
          </a:xfrm>
        </p:grpSpPr>
        <p:sp>
          <p:nvSpPr>
            <p:cNvPr id="187396" name="AutoShape 4"/>
            <p:cNvSpPr>
              <a:spLocks noChangeArrowheads="1"/>
            </p:cNvSpPr>
            <p:nvPr/>
          </p:nvSpPr>
          <p:spPr bwMode="auto">
            <a:xfrm>
              <a:off x="22" y="430"/>
              <a:ext cx="5714" cy="3843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i="1"/>
            </a:p>
          </p:txBody>
        </p:sp>
        <p:sp>
          <p:nvSpPr>
            <p:cNvPr id="187397" name="Oval 5"/>
            <p:cNvSpPr>
              <a:spLocks noChangeArrowheads="1"/>
            </p:cNvSpPr>
            <p:nvPr/>
          </p:nvSpPr>
          <p:spPr bwMode="auto">
            <a:xfrm>
              <a:off x="336" y="2304"/>
              <a:ext cx="76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398" name="Oval 6"/>
            <p:cNvSpPr>
              <a:spLocks noChangeArrowheads="1"/>
            </p:cNvSpPr>
            <p:nvPr/>
          </p:nvSpPr>
          <p:spPr bwMode="auto">
            <a:xfrm>
              <a:off x="1536" y="2304"/>
              <a:ext cx="76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399" name="Text Box 7"/>
            <p:cNvSpPr txBox="1">
              <a:spLocks noChangeArrowheads="1"/>
            </p:cNvSpPr>
            <p:nvPr/>
          </p:nvSpPr>
          <p:spPr bwMode="auto">
            <a:xfrm>
              <a:off x="336" y="2352"/>
              <a:ext cx="7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committed</a:t>
              </a:r>
            </a:p>
          </p:txBody>
        </p:sp>
        <p:sp>
          <p:nvSpPr>
            <p:cNvPr id="187400" name="Text Box 8"/>
            <p:cNvSpPr txBox="1">
              <a:spLocks noChangeArrowheads="1"/>
            </p:cNvSpPr>
            <p:nvPr/>
          </p:nvSpPr>
          <p:spPr bwMode="auto">
            <a:xfrm>
              <a:off x="1632" y="2352"/>
              <a:ext cx="59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aborted</a:t>
              </a:r>
            </a:p>
          </p:txBody>
        </p:sp>
        <p:sp>
          <p:nvSpPr>
            <p:cNvPr id="187401" name="Oval 9"/>
            <p:cNvSpPr>
              <a:spLocks noChangeArrowheads="1"/>
            </p:cNvSpPr>
            <p:nvPr/>
          </p:nvSpPr>
          <p:spPr bwMode="auto">
            <a:xfrm>
              <a:off x="3360" y="1776"/>
              <a:ext cx="864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2" name="Oval 10"/>
            <p:cNvSpPr>
              <a:spLocks noChangeArrowheads="1"/>
            </p:cNvSpPr>
            <p:nvPr/>
          </p:nvSpPr>
          <p:spPr bwMode="auto">
            <a:xfrm>
              <a:off x="4560" y="1776"/>
              <a:ext cx="76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3" name="Text Box 11"/>
            <p:cNvSpPr txBox="1">
              <a:spLocks noChangeArrowheads="1"/>
            </p:cNvSpPr>
            <p:nvPr/>
          </p:nvSpPr>
          <p:spPr bwMode="auto">
            <a:xfrm>
              <a:off x="3360" y="1824"/>
              <a:ext cx="8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committed1</a:t>
              </a:r>
            </a:p>
          </p:txBody>
        </p:sp>
        <p:sp>
          <p:nvSpPr>
            <p:cNvPr id="187404" name="Text Box 12"/>
            <p:cNvSpPr txBox="1">
              <a:spLocks noChangeArrowheads="1"/>
            </p:cNvSpPr>
            <p:nvPr/>
          </p:nvSpPr>
          <p:spPr bwMode="auto">
            <a:xfrm>
              <a:off x="4656" y="1824"/>
              <a:ext cx="6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aborted1</a:t>
              </a:r>
            </a:p>
          </p:txBody>
        </p:sp>
        <p:sp>
          <p:nvSpPr>
            <p:cNvPr id="187405" name="Oval 13"/>
            <p:cNvSpPr>
              <a:spLocks noChangeArrowheads="1"/>
            </p:cNvSpPr>
            <p:nvPr/>
          </p:nvSpPr>
          <p:spPr bwMode="auto">
            <a:xfrm>
              <a:off x="1008" y="864"/>
              <a:ext cx="57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6" name="Text Box 14"/>
            <p:cNvSpPr txBox="1">
              <a:spLocks noChangeArrowheads="1"/>
            </p:cNvSpPr>
            <p:nvPr/>
          </p:nvSpPr>
          <p:spPr bwMode="auto">
            <a:xfrm>
              <a:off x="1056" y="912"/>
              <a:ext cx="4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initial</a:t>
              </a:r>
            </a:p>
          </p:txBody>
        </p:sp>
        <p:sp>
          <p:nvSpPr>
            <p:cNvPr id="187407" name="Oval 15"/>
            <p:cNvSpPr>
              <a:spLocks noChangeArrowheads="1"/>
            </p:cNvSpPr>
            <p:nvPr/>
          </p:nvSpPr>
          <p:spPr bwMode="auto">
            <a:xfrm>
              <a:off x="912" y="1440"/>
              <a:ext cx="76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8" name="Text Box 16"/>
            <p:cNvSpPr txBox="1">
              <a:spLocks noChangeArrowheads="1"/>
            </p:cNvSpPr>
            <p:nvPr/>
          </p:nvSpPr>
          <p:spPr bwMode="auto">
            <a:xfrm>
              <a:off x="960" y="1488"/>
              <a:ext cx="7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collecting</a:t>
              </a:r>
            </a:p>
          </p:txBody>
        </p:sp>
        <p:sp>
          <p:nvSpPr>
            <p:cNvPr id="187409" name="Oval 17"/>
            <p:cNvSpPr>
              <a:spLocks noChangeArrowheads="1"/>
            </p:cNvSpPr>
            <p:nvPr/>
          </p:nvSpPr>
          <p:spPr bwMode="auto">
            <a:xfrm>
              <a:off x="960" y="3600"/>
              <a:ext cx="76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0" name="Text Box 18"/>
            <p:cNvSpPr txBox="1">
              <a:spLocks noChangeArrowheads="1"/>
            </p:cNvSpPr>
            <p:nvPr/>
          </p:nvSpPr>
          <p:spPr bwMode="auto">
            <a:xfrm>
              <a:off x="1008" y="3648"/>
              <a:ext cx="7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forgotten</a:t>
              </a:r>
            </a:p>
          </p:txBody>
        </p:sp>
        <p:sp>
          <p:nvSpPr>
            <p:cNvPr id="187411" name="Oval 19"/>
            <p:cNvSpPr>
              <a:spLocks noChangeArrowheads="1"/>
            </p:cNvSpPr>
            <p:nvPr/>
          </p:nvSpPr>
          <p:spPr bwMode="auto">
            <a:xfrm>
              <a:off x="4032" y="624"/>
              <a:ext cx="57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2" name="Text Box 20"/>
            <p:cNvSpPr txBox="1">
              <a:spLocks noChangeArrowheads="1"/>
            </p:cNvSpPr>
            <p:nvPr/>
          </p:nvSpPr>
          <p:spPr bwMode="auto">
            <a:xfrm>
              <a:off x="4080" y="672"/>
              <a:ext cx="5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initial1</a:t>
              </a:r>
            </a:p>
          </p:txBody>
        </p:sp>
        <p:sp>
          <p:nvSpPr>
            <p:cNvPr id="187413" name="Oval 21"/>
            <p:cNvSpPr>
              <a:spLocks noChangeArrowheads="1"/>
            </p:cNvSpPr>
            <p:nvPr/>
          </p:nvSpPr>
          <p:spPr bwMode="auto">
            <a:xfrm>
              <a:off x="3936" y="1200"/>
              <a:ext cx="76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4" name="Text Box 22"/>
            <p:cNvSpPr txBox="1">
              <a:spLocks noChangeArrowheads="1"/>
            </p:cNvSpPr>
            <p:nvPr/>
          </p:nvSpPr>
          <p:spPr bwMode="auto">
            <a:xfrm>
              <a:off x="3984" y="1248"/>
              <a:ext cx="7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prepared1</a:t>
              </a:r>
            </a:p>
          </p:txBody>
        </p:sp>
        <p:sp>
          <p:nvSpPr>
            <p:cNvPr id="187415" name="Oval 23"/>
            <p:cNvSpPr>
              <a:spLocks noChangeArrowheads="1"/>
            </p:cNvSpPr>
            <p:nvPr/>
          </p:nvSpPr>
          <p:spPr bwMode="auto">
            <a:xfrm>
              <a:off x="3792" y="720"/>
              <a:ext cx="73" cy="7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87416" name="AutoShape 24"/>
            <p:cNvCxnSpPr>
              <a:cxnSpLocks noChangeShapeType="1"/>
              <a:stCxn id="187415" idx="6"/>
              <a:endCxn id="187411" idx="0"/>
            </p:cNvCxnSpPr>
            <p:nvPr/>
          </p:nvCxnSpPr>
          <p:spPr bwMode="auto">
            <a:xfrm flipV="1">
              <a:off x="3865" y="624"/>
              <a:ext cx="455" cy="133"/>
            </a:xfrm>
            <a:prstGeom prst="curvedConnector4">
              <a:avLst>
                <a:gd name="adj1" fmla="val 18241"/>
                <a:gd name="adj2" fmla="val 2082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7417" name="AutoShape 25"/>
            <p:cNvCxnSpPr>
              <a:cxnSpLocks noChangeShapeType="1"/>
              <a:stCxn id="187473" idx="7"/>
              <a:endCxn id="187405" idx="0"/>
            </p:cNvCxnSpPr>
            <p:nvPr/>
          </p:nvCxnSpPr>
          <p:spPr bwMode="auto">
            <a:xfrm rot="5400000" flipV="1">
              <a:off x="996" y="565"/>
              <a:ext cx="181" cy="418"/>
            </a:xfrm>
            <a:prstGeom prst="curvedConnector3">
              <a:avLst>
                <a:gd name="adj1" fmla="val -8563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7418" name="AutoShape 26"/>
            <p:cNvCxnSpPr>
              <a:cxnSpLocks noChangeShapeType="1"/>
              <a:stCxn id="187411" idx="4"/>
              <a:endCxn id="187413" idx="0"/>
            </p:cNvCxnSpPr>
            <p:nvPr/>
          </p:nvCxnSpPr>
          <p:spPr bwMode="auto">
            <a:xfrm rot="5400000">
              <a:off x="4200" y="1080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7419" name="AutoShape 27"/>
            <p:cNvCxnSpPr>
              <a:cxnSpLocks noChangeShapeType="1"/>
              <a:stCxn id="187413" idx="4"/>
              <a:endCxn id="187401" idx="0"/>
            </p:cNvCxnSpPr>
            <p:nvPr/>
          </p:nvCxnSpPr>
          <p:spPr bwMode="auto">
            <a:xfrm flipH="1">
              <a:off x="3792" y="1536"/>
              <a:ext cx="528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7420" name="AutoShape 28"/>
            <p:cNvCxnSpPr>
              <a:cxnSpLocks noChangeShapeType="1"/>
              <a:stCxn id="187413" idx="4"/>
              <a:endCxn id="187402" idx="0"/>
            </p:cNvCxnSpPr>
            <p:nvPr/>
          </p:nvCxnSpPr>
          <p:spPr bwMode="auto">
            <a:xfrm>
              <a:off x="4320" y="1536"/>
              <a:ext cx="624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7421" name="AutoShape 29"/>
            <p:cNvCxnSpPr>
              <a:cxnSpLocks noChangeShapeType="1"/>
              <a:stCxn id="187411" idx="5"/>
              <a:endCxn id="187402" idx="7"/>
            </p:cNvCxnSpPr>
            <p:nvPr/>
          </p:nvCxnSpPr>
          <p:spPr bwMode="auto">
            <a:xfrm rot="16200000" flipH="1">
              <a:off x="4413" y="1022"/>
              <a:ext cx="914" cy="692"/>
            </a:xfrm>
            <a:prstGeom prst="curvedConnector3">
              <a:avLst>
                <a:gd name="adj1" fmla="val 3664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7422" name="Text Box 30"/>
            <p:cNvSpPr txBox="1">
              <a:spLocks noChangeArrowheads="1"/>
            </p:cNvSpPr>
            <p:nvPr/>
          </p:nvSpPr>
          <p:spPr bwMode="auto">
            <a:xfrm>
              <a:off x="3504" y="864"/>
              <a:ext cx="71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prepare1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yes1</a:t>
              </a:r>
            </a:p>
          </p:txBody>
        </p:sp>
        <p:sp>
          <p:nvSpPr>
            <p:cNvPr id="187423" name="Text Box 31"/>
            <p:cNvSpPr txBox="1">
              <a:spLocks noChangeArrowheads="1"/>
            </p:cNvSpPr>
            <p:nvPr/>
          </p:nvSpPr>
          <p:spPr bwMode="auto">
            <a:xfrm>
              <a:off x="4608" y="816"/>
              <a:ext cx="71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prepare1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sorry1</a:t>
              </a:r>
            </a:p>
          </p:txBody>
        </p:sp>
        <p:sp>
          <p:nvSpPr>
            <p:cNvPr id="187424" name="Text Box 32"/>
            <p:cNvSpPr txBox="1">
              <a:spLocks noChangeArrowheads="1"/>
            </p:cNvSpPr>
            <p:nvPr/>
          </p:nvSpPr>
          <p:spPr bwMode="auto">
            <a:xfrm>
              <a:off x="3264" y="1488"/>
              <a:ext cx="72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commit1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ack1</a:t>
              </a:r>
            </a:p>
          </p:txBody>
        </p:sp>
        <p:sp>
          <p:nvSpPr>
            <p:cNvPr id="187425" name="Text Box 33"/>
            <p:cNvSpPr txBox="1">
              <a:spLocks noChangeArrowheads="1"/>
            </p:cNvSpPr>
            <p:nvPr/>
          </p:nvSpPr>
          <p:spPr bwMode="auto">
            <a:xfrm>
              <a:off x="4656" y="1392"/>
              <a:ext cx="56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abort1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ack1</a:t>
              </a:r>
            </a:p>
          </p:txBody>
        </p:sp>
        <p:sp>
          <p:nvSpPr>
            <p:cNvPr id="187426" name="Text Box 34"/>
            <p:cNvSpPr txBox="1">
              <a:spLocks noChangeArrowheads="1"/>
            </p:cNvSpPr>
            <p:nvPr/>
          </p:nvSpPr>
          <p:spPr bwMode="auto">
            <a:xfrm>
              <a:off x="3120" y="2112"/>
              <a:ext cx="110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commit1 / ack1</a:t>
              </a:r>
            </a:p>
          </p:txBody>
        </p:sp>
        <p:sp>
          <p:nvSpPr>
            <p:cNvPr id="187427" name="Text Box 35"/>
            <p:cNvSpPr txBox="1">
              <a:spLocks noChangeArrowheads="1"/>
            </p:cNvSpPr>
            <p:nvPr/>
          </p:nvSpPr>
          <p:spPr bwMode="auto">
            <a:xfrm>
              <a:off x="4320" y="2112"/>
              <a:ext cx="9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abort1 / ack1</a:t>
              </a:r>
            </a:p>
          </p:txBody>
        </p:sp>
        <p:sp>
          <p:nvSpPr>
            <p:cNvPr id="187428" name="Line 36"/>
            <p:cNvSpPr>
              <a:spLocks noChangeShapeType="1"/>
            </p:cNvSpPr>
            <p:nvPr/>
          </p:nvSpPr>
          <p:spPr bwMode="auto">
            <a:xfrm>
              <a:off x="3072" y="432"/>
              <a:ext cx="0" cy="38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29" name="Line 37"/>
            <p:cNvSpPr>
              <a:spLocks noChangeShapeType="1"/>
            </p:cNvSpPr>
            <p:nvPr/>
          </p:nvSpPr>
          <p:spPr bwMode="auto">
            <a:xfrm>
              <a:off x="3071" y="2304"/>
              <a:ext cx="26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87430" name="AutoShape 38"/>
            <p:cNvCxnSpPr>
              <a:cxnSpLocks noChangeShapeType="1"/>
              <a:stCxn id="187401" idx="2"/>
              <a:endCxn id="187401" idx="3"/>
            </p:cNvCxnSpPr>
            <p:nvPr/>
          </p:nvCxnSpPr>
          <p:spPr bwMode="auto">
            <a:xfrm rot="10800000" flipH="1" flipV="1">
              <a:off x="3360" y="1944"/>
              <a:ext cx="127" cy="119"/>
            </a:xfrm>
            <a:prstGeom prst="curvedConnector4">
              <a:avLst>
                <a:gd name="adj1" fmla="val -144884"/>
                <a:gd name="adj2" fmla="val 1613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7431" name="AutoShape 39"/>
            <p:cNvCxnSpPr>
              <a:cxnSpLocks noChangeShapeType="1"/>
              <a:stCxn id="187402" idx="2"/>
              <a:endCxn id="187402" idx="3"/>
            </p:cNvCxnSpPr>
            <p:nvPr/>
          </p:nvCxnSpPr>
          <p:spPr bwMode="auto">
            <a:xfrm rot="10800000" flipH="1" flipV="1">
              <a:off x="4560" y="1944"/>
              <a:ext cx="112" cy="119"/>
            </a:xfrm>
            <a:prstGeom prst="curvedConnector4">
              <a:avLst>
                <a:gd name="adj1" fmla="val -224111"/>
                <a:gd name="adj2" fmla="val 137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7432" name="Oval 40"/>
            <p:cNvSpPr>
              <a:spLocks noChangeArrowheads="1"/>
            </p:cNvSpPr>
            <p:nvPr/>
          </p:nvSpPr>
          <p:spPr bwMode="auto">
            <a:xfrm>
              <a:off x="3408" y="3703"/>
              <a:ext cx="864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33" name="Oval 41"/>
            <p:cNvSpPr>
              <a:spLocks noChangeArrowheads="1"/>
            </p:cNvSpPr>
            <p:nvPr/>
          </p:nvSpPr>
          <p:spPr bwMode="auto">
            <a:xfrm>
              <a:off x="4608" y="3703"/>
              <a:ext cx="76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34" name="Text Box 42"/>
            <p:cNvSpPr txBox="1">
              <a:spLocks noChangeArrowheads="1"/>
            </p:cNvSpPr>
            <p:nvPr/>
          </p:nvSpPr>
          <p:spPr bwMode="auto">
            <a:xfrm>
              <a:off x="3408" y="3751"/>
              <a:ext cx="8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committed2</a:t>
              </a:r>
            </a:p>
          </p:txBody>
        </p:sp>
        <p:sp>
          <p:nvSpPr>
            <p:cNvPr id="187435" name="Text Box 43"/>
            <p:cNvSpPr txBox="1">
              <a:spLocks noChangeArrowheads="1"/>
            </p:cNvSpPr>
            <p:nvPr/>
          </p:nvSpPr>
          <p:spPr bwMode="auto">
            <a:xfrm>
              <a:off x="4704" y="3751"/>
              <a:ext cx="6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aborted2</a:t>
              </a:r>
            </a:p>
          </p:txBody>
        </p:sp>
        <p:sp>
          <p:nvSpPr>
            <p:cNvPr id="187436" name="Oval 44"/>
            <p:cNvSpPr>
              <a:spLocks noChangeArrowheads="1"/>
            </p:cNvSpPr>
            <p:nvPr/>
          </p:nvSpPr>
          <p:spPr bwMode="auto">
            <a:xfrm>
              <a:off x="4080" y="2551"/>
              <a:ext cx="57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37" name="Text Box 45"/>
            <p:cNvSpPr txBox="1">
              <a:spLocks noChangeArrowheads="1"/>
            </p:cNvSpPr>
            <p:nvPr/>
          </p:nvSpPr>
          <p:spPr bwMode="auto">
            <a:xfrm>
              <a:off x="4128" y="2599"/>
              <a:ext cx="5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initial2</a:t>
              </a:r>
            </a:p>
          </p:txBody>
        </p:sp>
        <p:sp>
          <p:nvSpPr>
            <p:cNvPr id="187438" name="Oval 46"/>
            <p:cNvSpPr>
              <a:spLocks noChangeArrowheads="1"/>
            </p:cNvSpPr>
            <p:nvPr/>
          </p:nvSpPr>
          <p:spPr bwMode="auto">
            <a:xfrm>
              <a:off x="3984" y="3127"/>
              <a:ext cx="76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39" name="Text Box 47"/>
            <p:cNvSpPr txBox="1">
              <a:spLocks noChangeArrowheads="1"/>
            </p:cNvSpPr>
            <p:nvPr/>
          </p:nvSpPr>
          <p:spPr bwMode="auto">
            <a:xfrm>
              <a:off x="4032" y="3175"/>
              <a:ext cx="7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prepared2</a:t>
              </a:r>
            </a:p>
          </p:txBody>
        </p:sp>
        <p:sp>
          <p:nvSpPr>
            <p:cNvPr id="187440" name="Oval 48"/>
            <p:cNvSpPr>
              <a:spLocks noChangeArrowheads="1"/>
            </p:cNvSpPr>
            <p:nvPr/>
          </p:nvSpPr>
          <p:spPr bwMode="auto">
            <a:xfrm>
              <a:off x="3840" y="2647"/>
              <a:ext cx="73" cy="7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87441" name="AutoShape 49"/>
            <p:cNvCxnSpPr>
              <a:cxnSpLocks noChangeShapeType="1"/>
              <a:stCxn id="187440" idx="6"/>
              <a:endCxn id="187436" idx="0"/>
            </p:cNvCxnSpPr>
            <p:nvPr/>
          </p:nvCxnSpPr>
          <p:spPr bwMode="auto">
            <a:xfrm flipV="1">
              <a:off x="3913" y="2551"/>
              <a:ext cx="455" cy="133"/>
            </a:xfrm>
            <a:prstGeom prst="curvedConnector4">
              <a:avLst>
                <a:gd name="adj1" fmla="val 18241"/>
                <a:gd name="adj2" fmla="val 2082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7442" name="AutoShape 50"/>
            <p:cNvCxnSpPr>
              <a:cxnSpLocks noChangeShapeType="1"/>
              <a:stCxn id="187436" idx="4"/>
              <a:endCxn id="187438" idx="0"/>
            </p:cNvCxnSpPr>
            <p:nvPr/>
          </p:nvCxnSpPr>
          <p:spPr bwMode="auto">
            <a:xfrm rot="5400000">
              <a:off x="4248" y="3007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7443" name="AutoShape 51"/>
            <p:cNvCxnSpPr>
              <a:cxnSpLocks noChangeShapeType="1"/>
              <a:stCxn id="187438" idx="4"/>
              <a:endCxn id="187432" idx="0"/>
            </p:cNvCxnSpPr>
            <p:nvPr/>
          </p:nvCxnSpPr>
          <p:spPr bwMode="auto">
            <a:xfrm flipH="1">
              <a:off x="3840" y="3463"/>
              <a:ext cx="528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7444" name="AutoShape 52"/>
            <p:cNvCxnSpPr>
              <a:cxnSpLocks noChangeShapeType="1"/>
              <a:stCxn id="187438" idx="4"/>
              <a:endCxn id="187433" idx="0"/>
            </p:cNvCxnSpPr>
            <p:nvPr/>
          </p:nvCxnSpPr>
          <p:spPr bwMode="auto">
            <a:xfrm>
              <a:off x="4368" y="3463"/>
              <a:ext cx="624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7445" name="AutoShape 53"/>
            <p:cNvCxnSpPr>
              <a:cxnSpLocks noChangeShapeType="1"/>
              <a:stCxn id="187436" idx="5"/>
              <a:endCxn id="187433" idx="7"/>
            </p:cNvCxnSpPr>
            <p:nvPr/>
          </p:nvCxnSpPr>
          <p:spPr bwMode="auto">
            <a:xfrm rot="16200000" flipH="1">
              <a:off x="4461" y="2949"/>
              <a:ext cx="914" cy="692"/>
            </a:xfrm>
            <a:prstGeom prst="curvedConnector3">
              <a:avLst>
                <a:gd name="adj1" fmla="val 3664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7446" name="Text Box 54"/>
            <p:cNvSpPr txBox="1">
              <a:spLocks noChangeArrowheads="1"/>
            </p:cNvSpPr>
            <p:nvPr/>
          </p:nvSpPr>
          <p:spPr bwMode="auto">
            <a:xfrm>
              <a:off x="3504" y="2839"/>
              <a:ext cx="71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prepare2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yes2</a:t>
              </a:r>
            </a:p>
          </p:txBody>
        </p:sp>
        <p:sp>
          <p:nvSpPr>
            <p:cNvPr id="187447" name="Text Box 55"/>
            <p:cNvSpPr txBox="1">
              <a:spLocks noChangeArrowheads="1"/>
            </p:cNvSpPr>
            <p:nvPr/>
          </p:nvSpPr>
          <p:spPr bwMode="auto">
            <a:xfrm>
              <a:off x="4656" y="2743"/>
              <a:ext cx="71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prepare2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sorry2</a:t>
              </a:r>
            </a:p>
          </p:txBody>
        </p:sp>
        <p:grpSp>
          <p:nvGrpSpPr>
            <p:cNvPr id="3" name="Group 56"/>
            <p:cNvGrpSpPr>
              <a:grpSpLocks/>
            </p:cNvGrpSpPr>
            <p:nvPr/>
          </p:nvGrpSpPr>
          <p:grpSpPr bwMode="auto">
            <a:xfrm>
              <a:off x="3072" y="528"/>
              <a:ext cx="2304" cy="3343"/>
              <a:chOff x="3072" y="528"/>
              <a:chExt cx="2304" cy="3343"/>
            </a:xfrm>
          </p:grpSpPr>
          <p:cxnSp>
            <p:nvCxnSpPr>
              <p:cNvPr id="187449" name="AutoShape 57"/>
              <p:cNvCxnSpPr>
                <a:cxnSpLocks noChangeShapeType="1"/>
                <a:stCxn id="187411" idx="7"/>
                <a:endCxn id="187402" idx="6"/>
              </p:cNvCxnSpPr>
              <p:nvPr/>
            </p:nvCxnSpPr>
            <p:spPr bwMode="auto">
              <a:xfrm rot="5400000" flipV="1">
                <a:off x="4290" y="907"/>
                <a:ext cx="1271" cy="804"/>
              </a:xfrm>
              <a:prstGeom prst="curvedConnector4">
                <a:avLst>
                  <a:gd name="adj1" fmla="val -15185"/>
                  <a:gd name="adj2" fmla="val 117912"/>
                </a:avLst>
              </a:prstGeom>
              <a:noFill/>
              <a:ln w="9525">
                <a:solidFill>
                  <a:srgbClr val="FF33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87450" name="AutoShape 58"/>
              <p:cNvCxnSpPr>
                <a:cxnSpLocks noChangeShapeType="1"/>
                <a:stCxn id="187413" idx="3"/>
                <a:endCxn id="187413" idx="2"/>
              </p:cNvCxnSpPr>
              <p:nvPr/>
            </p:nvCxnSpPr>
            <p:spPr bwMode="auto">
              <a:xfrm rot="16200000" flipV="1">
                <a:off x="3932" y="1372"/>
                <a:ext cx="119" cy="112"/>
              </a:xfrm>
              <a:prstGeom prst="curvedConnector4">
                <a:avLst>
                  <a:gd name="adj1" fmla="val -5884"/>
                  <a:gd name="adj2" fmla="val 585713"/>
                </a:avLst>
              </a:prstGeom>
              <a:noFill/>
              <a:ln w="9525">
                <a:solidFill>
                  <a:srgbClr val="FF33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87451" name="Text Box 59"/>
              <p:cNvSpPr txBox="1">
                <a:spLocks noChangeArrowheads="1"/>
              </p:cNvSpPr>
              <p:nvPr/>
            </p:nvSpPr>
            <p:spPr bwMode="auto">
              <a:xfrm>
                <a:off x="3120" y="1200"/>
                <a:ext cx="49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000">
                    <a:solidFill>
                      <a:srgbClr val="FF3300"/>
                    </a:solidFill>
                  </a:rPr>
                  <a:t>T1|F1</a:t>
                </a:r>
              </a:p>
            </p:txBody>
          </p:sp>
          <p:sp>
            <p:nvSpPr>
              <p:cNvPr id="187452" name="Text Box 60"/>
              <p:cNvSpPr txBox="1">
                <a:spLocks noChangeArrowheads="1"/>
              </p:cNvSpPr>
              <p:nvPr/>
            </p:nvSpPr>
            <p:spPr bwMode="auto">
              <a:xfrm>
                <a:off x="4704" y="528"/>
                <a:ext cx="49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000">
                    <a:solidFill>
                      <a:srgbClr val="FF3300"/>
                    </a:solidFill>
                  </a:rPr>
                  <a:t>T1|F1</a:t>
                </a:r>
              </a:p>
            </p:txBody>
          </p:sp>
          <p:cxnSp>
            <p:nvCxnSpPr>
              <p:cNvPr id="187453" name="AutoShape 61"/>
              <p:cNvCxnSpPr>
                <a:cxnSpLocks noChangeShapeType="1"/>
                <a:stCxn id="187436" idx="7"/>
                <a:endCxn id="187433" idx="6"/>
              </p:cNvCxnSpPr>
              <p:nvPr/>
            </p:nvCxnSpPr>
            <p:spPr bwMode="auto">
              <a:xfrm rot="5400000" flipV="1">
                <a:off x="4338" y="2834"/>
                <a:ext cx="1271" cy="804"/>
              </a:xfrm>
              <a:prstGeom prst="curvedConnector4">
                <a:avLst>
                  <a:gd name="adj1" fmla="val -15185"/>
                  <a:gd name="adj2" fmla="val 117912"/>
                </a:avLst>
              </a:prstGeom>
              <a:noFill/>
              <a:ln w="9525">
                <a:solidFill>
                  <a:srgbClr val="FF33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87454" name="AutoShape 62"/>
              <p:cNvCxnSpPr>
                <a:cxnSpLocks noChangeShapeType="1"/>
                <a:stCxn id="187438" idx="3"/>
                <a:endCxn id="187438" idx="2"/>
              </p:cNvCxnSpPr>
              <p:nvPr/>
            </p:nvCxnSpPr>
            <p:spPr bwMode="auto">
              <a:xfrm rot="16200000" flipV="1">
                <a:off x="3980" y="3299"/>
                <a:ext cx="119" cy="112"/>
              </a:xfrm>
              <a:prstGeom prst="curvedConnector4">
                <a:avLst>
                  <a:gd name="adj1" fmla="val -5884"/>
                  <a:gd name="adj2" fmla="val 585713"/>
                </a:avLst>
              </a:prstGeom>
              <a:noFill/>
              <a:ln w="9525">
                <a:solidFill>
                  <a:srgbClr val="FF33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87455" name="Text Box 63"/>
              <p:cNvSpPr txBox="1">
                <a:spLocks noChangeArrowheads="1"/>
              </p:cNvSpPr>
              <p:nvPr/>
            </p:nvSpPr>
            <p:spPr bwMode="auto">
              <a:xfrm>
                <a:off x="3072" y="3120"/>
                <a:ext cx="49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000">
                    <a:solidFill>
                      <a:srgbClr val="FF3300"/>
                    </a:solidFill>
                  </a:rPr>
                  <a:t>T2|F2</a:t>
                </a:r>
              </a:p>
            </p:txBody>
          </p:sp>
          <p:sp>
            <p:nvSpPr>
              <p:cNvPr id="187456" name="Text Box 64"/>
              <p:cNvSpPr txBox="1">
                <a:spLocks noChangeArrowheads="1"/>
              </p:cNvSpPr>
              <p:nvPr/>
            </p:nvSpPr>
            <p:spPr bwMode="auto">
              <a:xfrm>
                <a:off x="4752" y="2448"/>
                <a:ext cx="49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000">
                    <a:solidFill>
                      <a:srgbClr val="FF3300"/>
                    </a:solidFill>
                  </a:rPr>
                  <a:t>T2|F2</a:t>
                </a:r>
              </a:p>
            </p:txBody>
          </p:sp>
        </p:grpSp>
        <p:sp>
          <p:nvSpPr>
            <p:cNvPr id="187457" name="Text Box 65"/>
            <p:cNvSpPr txBox="1">
              <a:spLocks noChangeArrowheads="1"/>
            </p:cNvSpPr>
            <p:nvPr/>
          </p:nvSpPr>
          <p:spPr bwMode="auto">
            <a:xfrm>
              <a:off x="3312" y="3415"/>
              <a:ext cx="72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commit2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ack2</a:t>
              </a:r>
            </a:p>
          </p:txBody>
        </p:sp>
        <p:sp>
          <p:nvSpPr>
            <p:cNvPr id="187458" name="Text Box 66"/>
            <p:cNvSpPr txBox="1">
              <a:spLocks noChangeArrowheads="1"/>
            </p:cNvSpPr>
            <p:nvPr/>
          </p:nvSpPr>
          <p:spPr bwMode="auto">
            <a:xfrm>
              <a:off x="4704" y="3319"/>
              <a:ext cx="56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abort2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ack2</a:t>
              </a:r>
            </a:p>
          </p:txBody>
        </p:sp>
        <p:sp>
          <p:nvSpPr>
            <p:cNvPr id="187459" name="Text Box 67"/>
            <p:cNvSpPr txBox="1">
              <a:spLocks noChangeArrowheads="1"/>
            </p:cNvSpPr>
            <p:nvPr/>
          </p:nvSpPr>
          <p:spPr bwMode="auto">
            <a:xfrm>
              <a:off x="3168" y="4039"/>
              <a:ext cx="110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commit2 / ack2</a:t>
              </a:r>
            </a:p>
          </p:txBody>
        </p:sp>
        <p:sp>
          <p:nvSpPr>
            <p:cNvPr id="187460" name="Text Box 68"/>
            <p:cNvSpPr txBox="1">
              <a:spLocks noChangeArrowheads="1"/>
            </p:cNvSpPr>
            <p:nvPr/>
          </p:nvSpPr>
          <p:spPr bwMode="auto">
            <a:xfrm>
              <a:off x="4368" y="4039"/>
              <a:ext cx="9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abort2 / ack2</a:t>
              </a:r>
            </a:p>
          </p:txBody>
        </p:sp>
        <p:cxnSp>
          <p:nvCxnSpPr>
            <p:cNvPr id="187461" name="AutoShape 69"/>
            <p:cNvCxnSpPr>
              <a:cxnSpLocks noChangeShapeType="1"/>
              <a:stCxn id="187432" idx="2"/>
              <a:endCxn id="187432" idx="3"/>
            </p:cNvCxnSpPr>
            <p:nvPr/>
          </p:nvCxnSpPr>
          <p:spPr bwMode="auto">
            <a:xfrm rot="10800000" flipH="1" flipV="1">
              <a:off x="3408" y="3871"/>
              <a:ext cx="127" cy="119"/>
            </a:xfrm>
            <a:prstGeom prst="curvedConnector4">
              <a:avLst>
                <a:gd name="adj1" fmla="val -144884"/>
                <a:gd name="adj2" fmla="val 1613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7462" name="AutoShape 70"/>
            <p:cNvCxnSpPr>
              <a:cxnSpLocks noChangeShapeType="1"/>
              <a:stCxn id="187433" idx="2"/>
              <a:endCxn id="187433" idx="3"/>
            </p:cNvCxnSpPr>
            <p:nvPr/>
          </p:nvCxnSpPr>
          <p:spPr bwMode="auto">
            <a:xfrm rot="10800000" flipH="1" flipV="1">
              <a:off x="4608" y="3871"/>
              <a:ext cx="112" cy="119"/>
            </a:xfrm>
            <a:prstGeom prst="curvedConnector4">
              <a:avLst>
                <a:gd name="adj1" fmla="val -224111"/>
                <a:gd name="adj2" fmla="val 137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7463" name="AutoShape 71"/>
            <p:cNvCxnSpPr>
              <a:cxnSpLocks noChangeShapeType="1"/>
              <a:stCxn id="187405" idx="4"/>
              <a:endCxn id="187407" idx="0"/>
            </p:cNvCxnSpPr>
            <p:nvPr/>
          </p:nvCxnSpPr>
          <p:spPr bwMode="auto">
            <a:xfrm>
              <a:off x="1296" y="1200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7464" name="AutoShape 72"/>
            <p:cNvCxnSpPr>
              <a:cxnSpLocks noChangeShapeType="1"/>
              <a:stCxn id="187407" idx="4"/>
              <a:endCxn id="187397" idx="0"/>
            </p:cNvCxnSpPr>
            <p:nvPr/>
          </p:nvCxnSpPr>
          <p:spPr bwMode="auto">
            <a:xfrm flipH="1">
              <a:off x="720" y="1776"/>
              <a:ext cx="576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7465" name="AutoShape 73"/>
            <p:cNvCxnSpPr>
              <a:cxnSpLocks noChangeShapeType="1"/>
              <a:stCxn id="187407" idx="4"/>
              <a:endCxn id="187398" idx="0"/>
            </p:cNvCxnSpPr>
            <p:nvPr/>
          </p:nvCxnSpPr>
          <p:spPr bwMode="auto">
            <a:xfrm>
              <a:off x="1296" y="1776"/>
              <a:ext cx="624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7466" name="AutoShape 74"/>
            <p:cNvCxnSpPr>
              <a:cxnSpLocks noChangeShapeType="1"/>
              <a:stCxn id="187397" idx="6"/>
              <a:endCxn id="187409" idx="0"/>
            </p:cNvCxnSpPr>
            <p:nvPr/>
          </p:nvCxnSpPr>
          <p:spPr bwMode="auto">
            <a:xfrm>
              <a:off x="1104" y="2472"/>
              <a:ext cx="240" cy="112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7467" name="AutoShape 75"/>
            <p:cNvCxnSpPr>
              <a:cxnSpLocks noChangeShapeType="1"/>
              <a:stCxn id="187398" idx="2"/>
              <a:endCxn id="187409" idx="7"/>
            </p:cNvCxnSpPr>
            <p:nvPr/>
          </p:nvCxnSpPr>
          <p:spPr bwMode="auto">
            <a:xfrm rot="10800000" flipH="1" flipV="1">
              <a:off x="1536" y="2472"/>
              <a:ext cx="80" cy="1177"/>
            </a:xfrm>
            <a:prstGeom prst="curvedConnector4">
              <a:avLst>
                <a:gd name="adj1" fmla="val -132505"/>
                <a:gd name="adj2" fmla="val 5505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7468" name="Text Box 76"/>
            <p:cNvSpPr txBox="1">
              <a:spLocks noChangeArrowheads="1"/>
            </p:cNvSpPr>
            <p:nvPr/>
          </p:nvSpPr>
          <p:spPr bwMode="auto">
            <a:xfrm>
              <a:off x="1392" y="1200"/>
              <a:ext cx="140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/ prepare1; prepare2</a:t>
              </a:r>
            </a:p>
          </p:txBody>
        </p:sp>
        <p:sp>
          <p:nvSpPr>
            <p:cNvPr id="187469" name="Text Box 77"/>
            <p:cNvSpPr txBox="1">
              <a:spLocks noChangeArrowheads="1"/>
            </p:cNvSpPr>
            <p:nvPr/>
          </p:nvSpPr>
          <p:spPr bwMode="auto">
            <a:xfrm>
              <a:off x="240" y="1728"/>
              <a:ext cx="90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yes1 &amp; yes2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commit1;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commit2 </a:t>
              </a:r>
            </a:p>
          </p:txBody>
        </p:sp>
        <p:sp>
          <p:nvSpPr>
            <p:cNvPr id="187470" name="Text Box 78"/>
            <p:cNvSpPr txBox="1">
              <a:spLocks noChangeArrowheads="1"/>
            </p:cNvSpPr>
            <p:nvPr/>
          </p:nvSpPr>
          <p:spPr bwMode="auto">
            <a:xfrm>
              <a:off x="1728" y="1680"/>
              <a:ext cx="1084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sorry1 | sorry2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/ abort1;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abort2 </a:t>
              </a:r>
            </a:p>
          </p:txBody>
        </p:sp>
        <p:sp>
          <p:nvSpPr>
            <p:cNvPr id="187471" name="Text Box 79"/>
            <p:cNvSpPr txBox="1">
              <a:spLocks noChangeArrowheads="1"/>
            </p:cNvSpPr>
            <p:nvPr/>
          </p:nvSpPr>
          <p:spPr bwMode="auto">
            <a:xfrm>
              <a:off x="912" y="2784"/>
              <a:ext cx="62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ack1 &amp;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ack2 </a:t>
              </a:r>
            </a:p>
          </p:txBody>
        </p:sp>
        <p:sp>
          <p:nvSpPr>
            <p:cNvPr id="187472" name="Text Box 80"/>
            <p:cNvSpPr txBox="1">
              <a:spLocks noChangeArrowheads="1"/>
            </p:cNvSpPr>
            <p:nvPr/>
          </p:nvSpPr>
          <p:spPr bwMode="auto">
            <a:xfrm>
              <a:off x="1536" y="2976"/>
              <a:ext cx="62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ack1 </a:t>
              </a:r>
            </a:p>
            <a:p>
              <a:pPr>
                <a:lnSpc>
                  <a:spcPct val="80000"/>
                </a:lnSpc>
              </a:pPr>
              <a:r>
                <a:rPr lang="en-US" sz="2000"/>
                <a:t>&amp; ack2 </a:t>
              </a:r>
            </a:p>
          </p:txBody>
        </p:sp>
        <p:sp>
          <p:nvSpPr>
            <p:cNvPr id="187473" name="Oval 81"/>
            <p:cNvSpPr>
              <a:spLocks noChangeArrowheads="1"/>
            </p:cNvSpPr>
            <p:nvPr/>
          </p:nvSpPr>
          <p:spPr bwMode="auto">
            <a:xfrm>
              <a:off x="816" y="672"/>
              <a:ext cx="73" cy="7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82"/>
            <p:cNvGrpSpPr>
              <a:grpSpLocks/>
            </p:cNvGrpSpPr>
            <p:nvPr/>
          </p:nvGrpSpPr>
          <p:grpSpPr bwMode="auto">
            <a:xfrm>
              <a:off x="192" y="1032"/>
              <a:ext cx="2812" cy="2742"/>
              <a:chOff x="192" y="1032"/>
              <a:chExt cx="2812" cy="2742"/>
            </a:xfrm>
          </p:grpSpPr>
          <p:cxnSp>
            <p:nvCxnSpPr>
              <p:cNvPr id="187475" name="AutoShape 83"/>
              <p:cNvCxnSpPr>
                <a:cxnSpLocks noChangeShapeType="1"/>
                <a:stCxn id="187407" idx="2"/>
                <a:endCxn id="187405" idx="2"/>
              </p:cNvCxnSpPr>
              <p:nvPr/>
            </p:nvCxnSpPr>
            <p:spPr bwMode="auto">
              <a:xfrm rot="10800000" flipH="1">
                <a:off x="912" y="1032"/>
                <a:ext cx="96" cy="576"/>
              </a:xfrm>
              <a:prstGeom prst="curvedConnector3">
                <a:avLst>
                  <a:gd name="adj1" fmla="val -289588"/>
                </a:avLst>
              </a:prstGeom>
              <a:noFill/>
              <a:ln w="9525">
                <a:solidFill>
                  <a:srgbClr val="FF33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87476" name="Oval 84"/>
              <p:cNvSpPr>
                <a:spLocks noChangeArrowheads="1"/>
              </p:cNvSpPr>
              <p:nvPr/>
            </p:nvSpPr>
            <p:spPr bwMode="auto">
              <a:xfrm>
                <a:off x="192" y="3024"/>
                <a:ext cx="768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477" name="Text Box 85"/>
              <p:cNvSpPr txBox="1">
                <a:spLocks noChangeArrowheads="1"/>
              </p:cNvSpPr>
              <p:nvPr/>
            </p:nvSpPr>
            <p:spPr bwMode="auto">
              <a:xfrm>
                <a:off x="192" y="3072"/>
                <a:ext cx="79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/>
                  <a:t>C-pending</a:t>
                </a:r>
              </a:p>
            </p:txBody>
          </p:sp>
          <p:sp>
            <p:nvSpPr>
              <p:cNvPr id="187478" name="Oval 86"/>
              <p:cNvSpPr>
                <a:spLocks noChangeArrowheads="1"/>
              </p:cNvSpPr>
              <p:nvPr/>
            </p:nvSpPr>
            <p:spPr bwMode="auto">
              <a:xfrm>
                <a:off x="2064" y="3024"/>
                <a:ext cx="768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479" name="Text Box 87"/>
              <p:cNvSpPr txBox="1">
                <a:spLocks noChangeArrowheads="1"/>
              </p:cNvSpPr>
              <p:nvPr/>
            </p:nvSpPr>
            <p:spPr bwMode="auto">
              <a:xfrm>
                <a:off x="2064" y="3072"/>
                <a:ext cx="80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/>
                  <a:t>A-pending</a:t>
                </a:r>
              </a:p>
            </p:txBody>
          </p:sp>
          <p:cxnSp>
            <p:nvCxnSpPr>
              <p:cNvPr id="187480" name="AutoShape 88"/>
              <p:cNvCxnSpPr>
                <a:cxnSpLocks noChangeShapeType="1"/>
                <a:stCxn id="187476" idx="3"/>
                <a:endCxn id="187397" idx="3"/>
              </p:cNvCxnSpPr>
              <p:nvPr/>
            </p:nvCxnSpPr>
            <p:spPr bwMode="auto">
              <a:xfrm rot="5400000" flipH="1" flipV="1">
                <a:off x="16" y="2879"/>
                <a:ext cx="720" cy="144"/>
              </a:xfrm>
              <a:prstGeom prst="curvedConnector5">
                <a:avLst>
                  <a:gd name="adj1" fmla="val -26806"/>
                  <a:gd name="adj2" fmla="val -177778"/>
                  <a:gd name="adj3" fmla="val 6652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87481" name="AutoShape 89"/>
              <p:cNvCxnSpPr>
                <a:cxnSpLocks noChangeShapeType="1"/>
                <a:stCxn id="187397" idx="4"/>
                <a:endCxn id="187476" idx="0"/>
              </p:cNvCxnSpPr>
              <p:nvPr/>
            </p:nvCxnSpPr>
            <p:spPr bwMode="auto">
              <a:xfrm flipH="1">
                <a:off x="576" y="2640"/>
                <a:ext cx="144" cy="384"/>
              </a:xfrm>
              <a:prstGeom prst="straightConnector1">
                <a:avLst/>
              </a:prstGeom>
              <a:noFill/>
              <a:ln w="9525">
                <a:solidFill>
                  <a:srgbClr val="FF33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87482" name="AutoShape 90"/>
              <p:cNvCxnSpPr>
                <a:cxnSpLocks noChangeShapeType="1"/>
                <a:stCxn id="187398" idx="4"/>
                <a:endCxn id="187478" idx="0"/>
              </p:cNvCxnSpPr>
              <p:nvPr/>
            </p:nvCxnSpPr>
            <p:spPr bwMode="auto">
              <a:xfrm>
                <a:off x="1920" y="2640"/>
                <a:ext cx="528" cy="384"/>
              </a:xfrm>
              <a:prstGeom prst="straightConnector1">
                <a:avLst/>
              </a:prstGeom>
              <a:noFill/>
              <a:ln w="9525">
                <a:solidFill>
                  <a:srgbClr val="FF33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87483" name="AutoShape 91"/>
              <p:cNvCxnSpPr>
                <a:cxnSpLocks noChangeShapeType="1"/>
                <a:stCxn id="187478" idx="6"/>
                <a:endCxn id="187398" idx="5"/>
              </p:cNvCxnSpPr>
              <p:nvPr/>
            </p:nvCxnSpPr>
            <p:spPr bwMode="auto">
              <a:xfrm flipH="1" flipV="1">
                <a:off x="2192" y="2591"/>
                <a:ext cx="640" cy="601"/>
              </a:xfrm>
              <a:prstGeom prst="curvedConnector4">
                <a:avLst>
                  <a:gd name="adj1" fmla="val -22500"/>
                  <a:gd name="adj2" fmla="val 5989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87484" name="Text Box 92"/>
              <p:cNvSpPr txBox="1">
                <a:spLocks noChangeArrowheads="1"/>
              </p:cNvSpPr>
              <p:nvPr/>
            </p:nvSpPr>
            <p:spPr bwMode="auto">
              <a:xfrm>
                <a:off x="288" y="1200"/>
                <a:ext cx="33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000">
                    <a:solidFill>
                      <a:srgbClr val="FF3300"/>
                    </a:solidFill>
                  </a:rPr>
                  <a:t>T|F</a:t>
                </a:r>
              </a:p>
            </p:txBody>
          </p:sp>
          <p:sp>
            <p:nvSpPr>
              <p:cNvPr id="187485" name="Text Box 93"/>
              <p:cNvSpPr txBox="1">
                <a:spLocks noChangeArrowheads="1"/>
              </p:cNvSpPr>
              <p:nvPr/>
            </p:nvSpPr>
            <p:spPr bwMode="auto">
              <a:xfrm>
                <a:off x="624" y="2736"/>
                <a:ext cx="33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000">
                    <a:solidFill>
                      <a:srgbClr val="FF3300"/>
                    </a:solidFill>
                  </a:rPr>
                  <a:t>T|F</a:t>
                </a:r>
              </a:p>
            </p:txBody>
          </p:sp>
          <p:sp>
            <p:nvSpPr>
              <p:cNvPr id="187486" name="Text Box 94"/>
              <p:cNvSpPr txBox="1">
                <a:spLocks noChangeArrowheads="1"/>
              </p:cNvSpPr>
              <p:nvPr/>
            </p:nvSpPr>
            <p:spPr bwMode="auto">
              <a:xfrm>
                <a:off x="1824" y="2736"/>
                <a:ext cx="33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000">
                    <a:solidFill>
                      <a:srgbClr val="FF3300"/>
                    </a:solidFill>
                  </a:rPr>
                  <a:t>T|F</a:t>
                </a:r>
              </a:p>
            </p:txBody>
          </p:sp>
          <p:sp>
            <p:nvSpPr>
              <p:cNvPr id="187487" name="Text Box 95"/>
              <p:cNvSpPr txBox="1">
                <a:spLocks noChangeArrowheads="1"/>
              </p:cNvSpPr>
              <p:nvPr/>
            </p:nvSpPr>
            <p:spPr bwMode="auto">
              <a:xfrm>
                <a:off x="240" y="3408"/>
                <a:ext cx="81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000"/>
                  <a:t>/ commit1;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2000"/>
                  <a:t>commit2</a:t>
                </a:r>
              </a:p>
            </p:txBody>
          </p:sp>
          <p:sp>
            <p:nvSpPr>
              <p:cNvPr id="187488" name="Text Box 96"/>
              <p:cNvSpPr txBox="1">
                <a:spLocks noChangeArrowheads="1"/>
              </p:cNvSpPr>
              <p:nvPr/>
            </p:nvSpPr>
            <p:spPr bwMode="auto">
              <a:xfrm>
                <a:off x="2352" y="2448"/>
                <a:ext cx="652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000"/>
                  <a:t>/ abort1;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2000"/>
                  <a:t>abort2</a:t>
                </a:r>
              </a:p>
            </p:txBody>
          </p:sp>
        </p:grpSp>
        <p:sp>
          <p:nvSpPr>
            <p:cNvPr id="187489" name="Rectangle 97"/>
            <p:cNvSpPr>
              <a:spLocks noChangeArrowheads="1"/>
            </p:cNvSpPr>
            <p:nvPr/>
          </p:nvSpPr>
          <p:spPr bwMode="auto">
            <a:xfrm>
              <a:off x="1824" y="432"/>
              <a:ext cx="105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90" name="Text Box 98"/>
            <p:cNvSpPr txBox="1">
              <a:spLocks noChangeArrowheads="1"/>
            </p:cNvSpPr>
            <p:nvPr/>
          </p:nvSpPr>
          <p:spPr bwMode="auto">
            <a:xfrm>
              <a:off x="1847" y="384"/>
              <a:ext cx="10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coordinator</a:t>
              </a:r>
            </a:p>
          </p:txBody>
        </p:sp>
        <p:sp>
          <p:nvSpPr>
            <p:cNvPr id="187491" name="Rectangle 99"/>
            <p:cNvSpPr>
              <a:spLocks noChangeArrowheads="1"/>
            </p:cNvSpPr>
            <p:nvPr/>
          </p:nvSpPr>
          <p:spPr bwMode="auto">
            <a:xfrm>
              <a:off x="3072" y="432"/>
              <a:ext cx="67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92" name="Text Box 100"/>
            <p:cNvSpPr txBox="1">
              <a:spLocks noChangeArrowheads="1"/>
            </p:cNvSpPr>
            <p:nvPr/>
          </p:nvSpPr>
          <p:spPr bwMode="auto">
            <a:xfrm>
              <a:off x="3072" y="480"/>
              <a:ext cx="72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b="1"/>
                <a:t>partici-</a:t>
              </a:r>
            </a:p>
            <a:p>
              <a:pPr>
                <a:lnSpc>
                  <a:spcPct val="70000"/>
                </a:lnSpc>
              </a:pPr>
              <a:r>
                <a:rPr lang="en-US" b="1"/>
                <a:t>pant 1</a:t>
              </a:r>
            </a:p>
          </p:txBody>
        </p:sp>
        <p:sp>
          <p:nvSpPr>
            <p:cNvPr id="187493" name="Rectangle 101"/>
            <p:cNvSpPr>
              <a:spLocks noChangeArrowheads="1"/>
            </p:cNvSpPr>
            <p:nvPr/>
          </p:nvSpPr>
          <p:spPr bwMode="auto">
            <a:xfrm>
              <a:off x="3072" y="2304"/>
              <a:ext cx="67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94" name="Text Box 102"/>
            <p:cNvSpPr txBox="1">
              <a:spLocks noChangeArrowheads="1"/>
            </p:cNvSpPr>
            <p:nvPr/>
          </p:nvSpPr>
          <p:spPr bwMode="auto">
            <a:xfrm>
              <a:off x="3072" y="2304"/>
              <a:ext cx="72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b="1"/>
                <a:t>partici-</a:t>
              </a:r>
            </a:p>
            <a:p>
              <a:pPr>
                <a:lnSpc>
                  <a:spcPct val="70000"/>
                </a:lnSpc>
              </a:pPr>
              <a:r>
                <a:rPr lang="en-US" b="1"/>
                <a:t>pant 2</a:t>
              </a:r>
            </a:p>
          </p:txBody>
        </p:sp>
      </p:grpSp>
      <p:sp>
        <p:nvSpPr>
          <p:cNvPr id="106" name="Date Placeholder 10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1542-AB75-1647-BA59-88E9F8700B8C}" type="datetime1">
              <a:rPr lang="en-US" smtClean="0"/>
              <a:t>3/30/11</a:t>
            </a:fld>
            <a:endParaRPr lang="en-US"/>
          </a:p>
        </p:txBody>
      </p:sp>
      <p:sp>
        <p:nvSpPr>
          <p:cNvPr id="107" name="Footer Placeholder 10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Divy</a:t>
            </a:r>
            <a:r>
              <a:rPr lang="en-US" dirty="0" smtClean="0"/>
              <a:t> </a:t>
            </a:r>
            <a:r>
              <a:rPr lang="en-US" dirty="0" err="1" smtClean="0"/>
              <a:t>Agrawal</a:t>
            </a:r>
            <a:endParaRPr lang="en-US" dirty="0" smtClean="0"/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UC Santa Barbara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Database Fundamentals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209800"/>
            <a:ext cx="29447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Database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Correctness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4800600" y="6425640"/>
            <a:ext cx="1232647" cy="365125"/>
          </a:xfrm>
        </p:spPr>
        <p:txBody>
          <a:bodyPr/>
          <a:lstStyle/>
          <a:p>
            <a:fld id="{826F33E4-6E28-CE49-9DE8-A3239AEA1984}" type="datetime1">
              <a:rPr lang="en-US" smtClean="0"/>
              <a:t>3/30/11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6311153" y="6425640"/>
            <a:ext cx="2617694" cy="365125"/>
          </a:xfrm>
        </p:spPr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Commit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 of significant complexity</a:t>
            </a:r>
          </a:p>
          <a:p>
            <a:endParaRPr lang="en-US" dirty="0" smtClean="0"/>
          </a:p>
          <a:p>
            <a:r>
              <a:rPr lang="en-US" dirty="0" smtClean="0"/>
              <a:t>Failures of another site cause local data to become unavailable</a:t>
            </a:r>
          </a:p>
          <a:p>
            <a:endParaRPr lang="en-US" dirty="0" smtClean="0"/>
          </a:p>
          <a:p>
            <a:r>
              <a:rPr lang="en-US" dirty="0" smtClean="0"/>
              <a:t>Most commercial database provide 2PC but in practice 2PC not used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B7983-749B-EE44-A37E-E50935029187}" type="datetime1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Replication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Divy</a:t>
            </a:r>
            <a:r>
              <a:rPr lang="en-US" dirty="0" smtClean="0"/>
              <a:t> Agrawal</a:t>
            </a:r>
          </a:p>
          <a:p>
            <a:r>
              <a:rPr lang="en-US" dirty="0" smtClean="0"/>
              <a:t>UC Santa Barbara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00200"/>
            <a:ext cx="4388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Distributed</a:t>
            </a:r>
          </a:p>
          <a:p>
            <a:r>
              <a:rPr lang="en-US" sz="3600" b="1" dirty="0" smtClean="0">
                <a:solidFill>
                  <a:srgbClr val="FFFFFF"/>
                </a:solidFill>
              </a:rPr>
              <a:t>Data Management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4800600" y="6425640"/>
            <a:ext cx="1232647" cy="365125"/>
          </a:xfrm>
        </p:spPr>
        <p:txBody>
          <a:bodyPr/>
          <a:lstStyle/>
          <a:p>
            <a:fld id="{BC912A3B-FB43-C54A-8330-1C961EC9479F}" type="datetime1">
              <a:rPr lang="en-US" smtClean="0"/>
              <a:t>3/30/11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6311153" y="6425640"/>
            <a:ext cx="2617694" cy="365125"/>
          </a:xfrm>
        </p:spPr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Increased </a:t>
            </a:r>
            <a:r>
              <a:rPr lang="en-US" b="1" dirty="0" smtClean="0">
                <a:solidFill>
                  <a:srgbClr val="330F42"/>
                </a:solidFill>
              </a:rPr>
              <a:t>availability</a:t>
            </a:r>
            <a:r>
              <a:rPr lang="en-US" dirty="0" smtClean="0"/>
              <a:t> of data during normal operations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Increased </a:t>
            </a:r>
            <a:r>
              <a:rPr lang="en-US" b="1" dirty="0" smtClean="0">
                <a:solidFill>
                  <a:srgbClr val="330F42"/>
                </a:solidFill>
              </a:rPr>
              <a:t>fault-tolerance</a:t>
            </a:r>
            <a:r>
              <a:rPr lang="en-US" dirty="0" smtClean="0"/>
              <a:t> of system during outages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Increased </a:t>
            </a:r>
            <a:r>
              <a:rPr lang="en-US" b="1" dirty="0" smtClean="0">
                <a:solidFill>
                  <a:srgbClr val="330F42"/>
                </a:solidFill>
              </a:rPr>
              <a:t>reliability</a:t>
            </a:r>
            <a:r>
              <a:rPr lang="en-US" dirty="0" smtClean="0"/>
              <a:t> in case of data loss or data corruption as a result of catastrophic failures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97B2-4BA6-0D44-B24D-9D1979965E56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write operations need to be carefully executed to ensure that the replicas remain:</a:t>
            </a:r>
          </a:p>
          <a:p>
            <a:pPr lvl="1"/>
            <a:r>
              <a:rPr lang="en-US" dirty="0" smtClean="0"/>
              <a:t>Mutually consistent with each other</a:t>
            </a:r>
          </a:p>
          <a:p>
            <a:r>
              <a:rPr lang="en-US" dirty="0" smtClean="0"/>
              <a:t>Replica control protocols:</a:t>
            </a:r>
          </a:p>
          <a:p>
            <a:pPr lvl="1"/>
            <a:r>
              <a:rPr lang="en-US" dirty="0" smtClean="0"/>
              <a:t>Primary/secondary replica management</a:t>
            </a:r>
          </a:p>
          <a:p>
            <a:pPr lvl="1"/>
            <a:r>
              <a:rPr lang="en-US" dirty="0" smtClean="0"/>
              <a:t>Peer-based replication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AAD7-A709-6B4D-8BF5-1BCF16B9957A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Primary/Secondary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Synchronous replication protocols:</a:t>
            </a:r>
          </a:p>
          <a:p>
            <a:pPr lvl="1"/>
            <a:r>
              <a:rPr lang="en-US" dirty="0" smtClean="0"/>
              <a:t>Reads from either copy</a:t>
            </a:r>
          </a:p>
          <a:p>
            <a:pPr lvl="1"/>
            <a:r>
              <a:rPr lang="en-US" dirty="0" smtClean="0"/>
              <a:t>Updates to both primary and secondary</a:t>
            </a:r>
          </a:p>
          <a:p>
            <a:pPr lvl="1"/>
            <a:r>
              <a:rPr lang="en-US" dirty="0" smtClean="0"/>
              <a:t>Latency for executing write operations</a:t>
            </a:r>
          </a:p>
          <a:p>
            <a:endParaRPr lang="en-US" dirty="0" smtClean="0"/>
          </a:p>
          <a:p>
            <a:r>
              <a:rPr lang="en-US" dirty="0" smtClean="0"/>
              <a:t>Asynchronous replication protocols (used widely in practice):</a:t>
            </a:r>
          </a:p>
          <a:p>
            <a:pPr lvl="1"/>
            <a:r>
              <a:rPr lang="en-US" dirty="0" smtClean="0"/>
              <a:t>Reads on secondary with weaker guarantees</a:t>
            </a:r>
          </a:p>
          <a:p>
            <a:pPr lvl="1"/>
            <a:r>
              <a:rPr lang="en-US" dirty="0" smtClean="0"/>
              <a:t>Writes on secondary copies are buffered via an operation log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434E-45B7-C64A-90C5-F1B9E78C9408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Peer-based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Writes are always on the primary:</a:t>
            </a:r>
          </a:p>
          <a:p>
            <a:pPr lvl="1"/>
            <a:r>
              <a:rPr lang="en-US" dirty="0" smtClean="0"/>
              <a:t>Becomes a bottleneck</a:t>
            </a:r>
          </a:p>
          <a:p>
            <a:r>
              <a:rPr lang="en-US" dirty="0" smtClean="0"/>
              <a:t>Treat each replica as equivalent:</a:t>
            </a:r>
          </a:p>
          <a:p>
            <a:pPr lvl="1"/>
            <a:r>
              <a:rPr lang="en-US" dirty="0" smtClean="0"/>
              <a:t>Read-any/write-any approach</a:t>
            </a:r>
          </a:p>
          <a:p>
            <a:pPr lvl="1"/>
            <a:r>
              <a:rPr lang="en-US" dirty="0" smtClean="0"/>
              <a:t>However, for correctness some constraints</a:t>
            </a:r>
          </a:p>
          <a:p>
            <a:r>
              <a:rPr lang="en-US" dirty="0" smtClean="0"/>
              <a:t>Majority consensus:</a:t>
            </a:r>
          </a:p>
          <a:p>
            <a:pPr lvl="1"/>
            <a:r>
              <a:rPr lang="en-US" dirty="0" smtClean="0"/>
              <a:t>Read majority</a:t>
            </a:r>
          </a:p>
          <a:p>
            <a:pPr lvl="1"/>
            <a:r>
              <a:rPr lang="en-US" dirty="0" smtClean="0"/>
              <a:t>Write majority (or more)</a:t>
            </a:r>
          </a:p>
          <a:p>
            <a:r>
              <a:rPr lang="en-US" dirty="0" smtClean="0"/>
              <a:t>Generalization:</a:t>
            </a:r>
          </a:p>
          <a:p>
            <a:pPr lvl="1"/>
            <a:r>
              <a:rPr lang="en-US" dirty="0" smtClean="0"/>
              <a:t>Read Quorum/Write Quorum based protocols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DB45-4A2B-4D4F-969D-6CF1FA107ADB}" type="datetime1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3200" b="1" dirty="0" err="1" smtClean="0"/>
              <a:t>Weikum</a:t>
            </a:r>
            <a:r>
              <a:rPr lang="en-US" sz="3200" b="1" dirty="0" smtClean="0"/>
              <a:t> &amp; </a:t>
            </a:r>
            <a:r>
              <a:rPr lang="en-US" sz="3200" b="1" dirty="0" err="1" smtClean="0"/>
              <a:t>Vossen</a:t>
            </a:r>
            <a:r>
              <a:rPr lang="en-US" sz="3200" b="1" dirty="0" smtClean="0"/>
              <a:t> Text-book</a:t>
            </a:r>
            <a:endParaRPr lang="en-US" sz="3200" b="1" dirty="0"/>
          </a:p>
        </p:txBody>
      </p:sp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365125" y="1066800"/>
            <a:ext cx="37973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 dirty="0"/>
              <a:t>Part II: Concurrency Control</a:t>
            </a:r>
          </a:p>
          <a:p>
            <a:r>
              <a:rPr lang="en-US" dirty="0"/>
              <a:t>3 Notions of Correctness PM</a:t>
            </a:r>
          </a:p>
          <a:p>
            <a:r>
              <a:rPr lang="en-US" dirty="0"/>
              <a:t>4 CC Algorithms</a:t>
            </a:r>
          </a:p>
          <a:p>
            <a:r>
              <a:rPr lang="en-US" dirty="0"/>
              <a:t>5 </a:t>
            </a:r>
            <a:r>
              <a:rPr lang="en-US" dirty="0" err="1"/>
              <a:t>Multiversion</a:t>
            </a:r>
            <a:r>
              <a:rPr lang="en-US" dirty="0"/>
              <a:t> CC</a:t>
            </a:r>
          </a:p>
          <a:p>
            <a:r>
              <a:rPr lang="en-US" dirty="0"/>
              <a:t>6 Notions of Correctness OM</a:t>
            </a:r>
          </a:p>
          <a:p>
            <a:r>
              <a:rPr lang="en-US" dirty="0"/>
              <a:t>7 CC Algorithms on Objects</a:t>
            </a:r>
          </a:p>
          <a:p>
            <a:r>
              <a:rPr lang="en-US" dirty="0"/>
              <a:t>8 CC on Relational DB</a:t>
            </a:r>
          </a:p>
          <a:p>
            <a:r>
              <a:rPr lang="en-US" dirty="0"/>
              <a:t>9 CC on Search Structures</a:t>
            </a:r>
          </a:p>
          <a:p>
            <a:r>
              <a:rPr lang="en-US" dirty="0"/>
              <a:t>10 </a:t>
            </a:r>
            <a:r>
              <a:rPr lang="en-US" dirty="0" err="1"/>
              <a:t>Impl</a:t>
            </a:r>
            <a:r>
              <a:rPr lang="en-US" dirty="0"/>
              <a:t>. &amp; Pragmatic Issues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4591050" y="1143000"/>
            <a:ext cx="403383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Part III: Recovery</a:t>
            </a:r>
          </a:p>
          <a:p>
            <a:r>
              <a:rPr lang="en-US"/>
              <a:t>11 Transaction Recovery</a:t>
            </a:r>
          </a:p>
          <a:p>
            <a:r>
              <a:rPr lang="en-US"/>
              <a:t>12 Crash Recovery Correctness</a:t>
            </a:r>
          </a:p>
          <a:p>
            <a:r>
              <a:rPr lang="en-US"/>
              <a:t>13 CR Algorithms PM</a:t>
            </a:r>
          </a:p>
          <a:p>
            <a:r>
              <a:rPr lang="en-US"/>
              <a:t>14 CR Algorithms OM</a:t>
            </a:r>
          </a:p>
          <a:p>
            <a:r>
              <a:rPr lang="en-US"/>
              <a:t>15 Special Issues of Recovery</a:t>
            </a:r>
          </a:p>
          <a:p>
            <a:r>
              <a:rPr lang="en-US"/>
              <a:t>16 Media Recovery</a:t>
            </a:r>
          </a:p>
          <a:p>
            <a:r>
              <a:rPr lang="en-US"/>
              <a:t>17 Application Recovery</a:t>
            </a:r>
          </a:p>
          <a:p>
            <a:endParaRPr lang="en-US"/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1371600" y="4953000"/>
            <a:ext cx="6353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Part IV: Coordination of Distributed Transactions</a:t>
            </a:r>
          </a:p>
          <a:p>
            <a:r>
              <a:rPr lang="en-US"/>
              <a:t>18 Distributed CC</a:t>
            </a:r>
          </a:p>
          <a:p>
            <a:r>
              <a:rPr lang="en-US"/>
              <a:t>19 Distributed Transaction Recovery</a:t>
            </a:r>
          </a:p>
        </p:txBody>
      </p:sp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304800" y="1066800"/>
            <a:ext cx="3962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4572000" y="1066800"/>
            <a:ext cx="3962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840" name="Rectangle 8"/>
          <p:cNvSpPr>
            <a:spLocks noChangeArrowheads="1"/>
          </p:cNvSpPr>
          <p:nvPr/>
        </p:nvSpPr>
        <p:spPr bwMode="auto">
          <a:xfrm>
            <a:off x="1295400" y="4953000"/>
            <a:ext cx="6629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32B-1B9F-5442-98EB-0578B14CC538}" type="datetime1">
              <a:rPr lang="en-US" smtClean="0"/>
              <a:t>3/30/11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Concluding Remarks</a:t>
            </a:r>
            <a:endParaRPr lang="en-NZ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Transactions are an important way of providing execution guarantees</a:t>
            </a:r>
          </a:p>
          <a:p>
            <a:r>
              <a:rPr lang="en-US" smtClean="0"/>
              <a:t>Their basic abstraction mechanisms allow for a host of applications to be captured</a:t>
            </a:r>
          </a:p>
          <a:p>
            <a:r>
              <a:rPr lang="en-US" smtClean="0"/>
              <a:t>Their fundamental algorithmic approaches center around a few concepts </a:t>
            </a:r>
          </a:p>
          <a:p>
            <a:r>
              <a:rPr lang="en-US" smtClean="0"/>
              <a:t>Transactional guarantees have expanded way beyond the database area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C945-2887-9846-A742-0022FB0A6BCB}" type="datetime1">
              <a:rPr lang="en-US" smtClean="0"/>
              <a:t>3/30/11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Reminder: Database System Layers</a:t>
            </a:r>
            <a:endParaRPr lang="en-US"/>
          </a:p>
        </p:txBody>
      </p:sp>
      <p:sp>
        <p:nvSpPr>
          <p:cNvPr id="8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ED78-2DE8-9A4D-A692-FE5340FAC032}" type="datetime1">
              <a:rPr lang="en-US" smtClean="0"/>
              <a:t>3/30/11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1113080"/>
            <a:ext cx="7239000" cy="5398845"/>
            <a:chOff x="240" y="144"/>
            <a:chExt cx="4800" cy="4057"/>
          </a:xfrm>
        </p:grpSpPr>
        <p:sp>
          <p:nvSpPr>
            <p:cNvPr id="73732" name="AutoShape 4"/>
            <p:cNvSpPr>
              <a:spLocks noChangeArrowheads="1"/>
            </p:cNvSpPr>
            <p:nvPr/>
          </p:nvSpPr>
          <p:spPr bwMode="auto">
            <a:xfrm>
              <a:off x="2688" y="3120"/>
              <a:ext cx="1008" cy="1056"/>
            </a:xfrm>
            <a:prstGeom prst="can">
              <a:avLst>
                <a:gd name="adj" fmla="val 2619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73733" name="Text Box 5"/>
            <p:cNvSpPr txBox="1">
              <a:spLocks noChangeArrowheads="1"/>
            </p:cNvSpPr>
            <p:nvPr/>
          </p:nvSpPr>
          <p:spPr bwMode="auto">
            <a:xfrm>
              <a:off x="2016" y="3936"/>
              <a:ext cx="73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/>
                <a:t>Database</a:t>
              </a:r>
            </a:p>
          </p:txBody>
        </p:sp>
        <p:sp>
          <p:nvSpPr>
            <p:cNvPr id="73734" name="Rectangle 6"/>
            <p:cNvSpPr>
              <a:spLocks noChangeArrowheads="1"/>
            </p:cNvSpPr>
            <p:nvPr/>
          </p:nvSpPr>
          <p:spPr bwMode="auto">
            <a:xfrm>
              <a:off x="2976" y="3456"/>
              <a:ext cx="599" cy="3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35" name="Rectangle 7"/>
            <p:cNvSpPr>
              <a:spLocks noChangeArrowheads="1"/>
            </p:cNvSpPr>
            <p:nvPr/>
          </p:nvSpPr>
          <p:spPr bwMode="auto">
            <a:xfrm>
              <a:off x="2880" y="3552"/>
              <a:ext cx="599" cy="3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36" name="Rectangle 8"/>
            <p:cNvSpPr>
              <a:spLocks noChangeArrowheads="1"/>
            </p:cNvSpPr>
            <p:nvPr/>
          </p:nvSpPr>
          <p:spPr bwMode="auto">
            <a:xfrm>
              <a:off x="2784" y="3648"/>
              <a:ext cx="599" cy="3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  <p:sp>
          <p:nvSpPr>
            <p:cNvPr id="73737" name="Text Box 9"/>
            <p:cNvSpPr txBox="1">
              <a:spLocks noChangeArrowheads="1"/>
            </p:cNvSpPr>
            <p:nvPr/>
          </p:nvSpPr>
          <p:spPr bwMode="auto">
            <a:xfrm>
              <a:off x="240" y="1968"/>
              <a:ext cx="920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Database</a:t>
              </a:r>
            </a:p>
            <a:p>
              <a:pPr>
                <a:lnSpc>
                  <a:spcPct val="90000"/>
                </a:lnSpc>
              </a:pPr>
              <a:r>
                <a:rPr lang="en-US" b="1"/>
                <a:t>Server</a:t>
              </a:r>
            </a:p>
          </p:txBody>
        </p:sp>
        <p:sp>
          <p:nvSpPr>
            <p:cNvPr id="73738" name="Text Box 10"/>
            <p:cNvSpPr txBox="1">
              <a:spLocks noChangeArrowheads="1"/>
            </p:cNvSpPr>
            <p:nvPr/>
          </p:nvSpPr>
          <p:spPr bwMode="auto">
            <a:xfrm>
              <a:off x="240" y="384"/>
              <a:ext cx="728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Clients</a:t>
              </a:r>
            </a:p>
          </p:txBody>
        </p:sp>
        <p:sp>
          <p:nvSpPr>
            <p:cNvPr id="73739" name="Rectangle 11"/>
            <p:cNvSpPr>
              <a:spLocks noChangeArrowheads="1"/>
            </p:cNvSpPr>
            <p:nvPr/>
          </p:nvSpPr>
          <p:spPr bwMode="auto">
            <a:xfrm>
              <a:off x="1344" y="288"/>
              <a:ext cx="480" cy="33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0" name="Rectangle 12"/>
            <p:cNvSpPr>
              <a:spLocks noChangeArrowheads="1"/>
            </p:cNvSpPr>
            <p:nvPr/>
          </p:nvSpPr>
          <p:spPr bwMode="auto">
            <a:xfrm>
              <a:off x="4512" y="288"/>
              <a:ext cx="480" cy="33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1" name="Text Box 13"/>
            <p:cNvSpPr txBox="1">
              <a:spLocks noChangeArrowheads="1"/>
            </p:cNvSpPr>
            <p:nvPr/>
          </p:nvSpPr>
          <p:spPr bwMode="auto">
            <a:xfrm>
              <a:off x="3024" y="144"/>
              <a:ext cx="543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. . .</a:t>
              </a:r>
            </a:p>
          </p:txBody>
        </p:sp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1536" y="768"/>
              <a:ext cx="72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/>
                <a:t>Requests</a:t>
              </a:r>
            </a:p>
          </p:txBody>
        </p:sp>
        <p:sp>
          <p:nvSpPr>
            <p:cNvPr id="73743" name="Rectangle 15" descr="Horizontale Steine"/>
            <p:cNvSpPr>
              <a:spLocks noChangeArrowheads="1"/>
            </p:cNvSpPr>
            <p:nvPr/>
          </p:nvSpPr>
          <p:spPr bwMode="auto">
            <a:xfrm>
              <a:off x="1200" y="1200"/>
              <a:ext cx="3840" cy="336"/>
            </a:xfrm>
            <a:prstGeom prst="rect">
              <a:avLst/>
            </a:prstGeom>
            <a:pattFill prst="horzBrick">
              <a:fgClr>
                <a:srgbClr val="DDDDD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   Language &amp; Interface Layer</a:t>
              </a:r>
            </a:p>
          </p:txBody>
        </p:sp>
        <p:sp>
          <p:nvSpPr>
            <p:cNvPr id="73744" name="Rectangle 16" descr="Horizontale Steine"/>
            <p:cNvSpPr>
              <a:spLocks noChangeArrowheads="1"/>
            </p:cNvSpPr>
            <p:nvPr/>
          </p:nvSpPr>
          <p:spPr bwMode="auto">
            <a:xfrm>
              <a:off x="1200" y="1536"/>
              <a:ext cx="3840" cy="336"/>
            </a:xfrm>
            <a:prstGeom prst="rect">
              <a:avLst/>
            </a:prstGeom>
            <a:pattFill prst="horzBrick">
              <a:fgClr>
                <a:srgbClr val="DDDDD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/>
                <a:t>  Query Decomposition &amp;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/>
                <a:t>  Optimization Layer</a:t>
              </a:r>
            </a:p>
          </p:txBody>
        </p:sp>
        <p:sp>
          <p:nvSpPr>
            <p:cNvPr id="73745" name="Rectangle 17" descr="Horizontale Steine"/>
            <p:cNvSpPr>
              <a:spLocks noChangeArrowheads="1"/>
            </p:cNvSpPr>
            <p:nvPr/>
          </p:nvSpPr>
          <p:spPr bwMode="auto">
            <a:xfrm>
              <a:off x="1200" y="1872"/>
              <a:ext cx="3840" cy="336"/>
            </a:xfrm>
            <a:prstGeom prst="rect">
              <a:avLst/>
            </a:prstGeom>
            <a:pattFill prst="horzBrick">
              <a:fgClr>
                <a:srgbClr val="DDDDD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 Query Execution Layer</a:t>
              </a:r>
            </a:p>
          </p:txBody>
        </p:sp>
        <p:sp>
          <p:nvSpPr>
            <p:cNvPr id="73746" name="Rectangle 18" descr="Horizontale Steine"/>
            <p:cNvSpPr>
              <a:spLocks noChangeArrowheads="1"/>
            </p:cNvSpPr>
            <p:nvPr/>
          </p:nvSpPr>
          <p:spPr bwMode="auto">
            <a:xfrm>
              <a:off x="1200" y="2208"/>
              <a:ext cx="3840" cy="336"/>
            </a:xfrm>
            <a:prstGeom prst="rect">
              <a:avLst/>
            </a:prstGeom>
            <a:pattFill prst="horzBrick">
              <a:fgClr>
                <a:srgbClr val="DDDDD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 Access Layer</a:t>
              </a:r>
            </a:p>
          </p:txBody>
        </p:sp>
        <p:sp>
          <p:nvSpPr>
            <p:cNvPr id="73747" name="Rectangle 19" descr="Horizontale Steine"/>
            <p:cNvSpPr>
              <a:spLocks noChangeArrowheads="1"/>
            </p:cNvSpPr>
            <p:nvPr/>
          </p:nvSpPr>
          <p:spPr bwMode="auto">
            <a:xfrm>
              <a:off x="1200" y="2544"/>
              <a:ext cx="3840" cy="336"/>
            </a:xfrm>
            <a:prstGeom prst="rect">
              <a:avLst/>
            </a:prstGeom>
            <a:pattFill prst="horzBrick">
              <a:fgClr>
                <a:srgbClr val="DDDDD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 Storage Layer</a:t>
              </a:r>
            </a:p>
          </p:txBody>
        </p:sp>
        <p:sp>
          <p:nvSpPr>
            <p:cNvPr id="73748" name="Rectangle 20"/>
            <p:cNvSpPr>
              <a:spLocks noChangeArrowheads="1"/>
            </p:cNvSpPr>
            <p:nvPr/>
          </p:nvSpPr>
          <p:spPr bwMode="auto">
            <a:xfrm>
              <a:off x="1200" y="1200"/>
              <a:ext cx="3840" cy="168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9" name="Line 21"/>
            <p:cNvSpPr>
              <a:spLocks noChangeShapeType="1"/>
            </p:cNvSpPr>
            <p:nvPr/>
          </p:nvSpPr>
          <p:spPr bwMode="auto">
            <a:xfrm>
              <a:off x="3168" y="28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50" name="Rectangle 22"/>
            <p:cNvSpPr>
              <a:spLocks noChangeArrowheads="1"/>
            </p:cNvSpPr>
            <p:nvPr/>
          </p:nvSpPr>
          <p:spPr bwMode="auto">
            <a:xfrm>
              <a:off x="2064" y="288"/>
              <a:ext cx="480" cy="33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1344" y="1200"/>
              <a:ext cx="50" cy="1680"/>
              <a:chOff x="1630" y="1200"/>
              <a:chExt cx="54" cy="1684"/>
            </a:xfrm>
          </p:grpSpPr>
          <p:grpSp>
            <p:nvGrpSpPr>
              <p:cNvPr id="4" name="Group 24"/>
              <p:cNvGrpSpPr>
                <a:grpSpLocks/>
              </p:cNvGrpSpPr>
              <p:nvPr/>
            </p:nvGrpSpPr>
            <p:grpSpPr bwMode="auto">
              <a:xfrm rot="5400000">
                <a:off x="1174" y="1658"/>
                <a:ext cx="968" cy="52"/>
                <a:chOff x="2352" y="2448"/>
                <a:chExt cx="960" cy="48"/>
              </a:xfrm>
            </p:grpSpPr>
            <p:grpSp>
              <p:nvGrpSpPr>
                <p:cNvPr id="5" name="Group 25"/>
                <p:cNvGrpSpPr>
                  <a:grpSpLocks/>
                </p:cNvGrpSpPr>
                <p:nvPr/>
              </p:nvGrpSpPr>
              <p:grpSpPr bwMode="auto">
                <a:xfrm flipV="1">
                  <a:off x="2352" y="2448"/>
                  <a:ext cx="480" cy="48"/>
                  <a:chOff x="1344" y="2880"/>
                  <a:chExt cx="3072" cy="632"/>
                </a:xfrm>
              </p:grpSpPr>
              <p:sp>
                <p:nvSpPr>
                  <p:cNvPr id="73754" name="Freeform 26"/>
                  <p:cNvSpPr>
                    <a:spLocks/>
                  </p:cNvSpPr>
                  <p:nvPr/>
                </p:nvSpPr>
                <p:spPr bwMode="auto">
                  <a:xfrm>
                    <a:off x="1344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55" name="Freeform 27"/>
                  <p:cNvSpPr>
                    <a:spLocks/>
                  </p:cNvSpPr>
                  <p:nvPr/>
                </p:nvSpPr>
                <p:spPr bwMode="auto">
                  <a:xfrm>
                    <a:off x="2112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56" name="Freeform 28"/>
                  <p:cNvSpPr>
                    <a:spLocks/>
                  </p:cNvSpPr>
                  <p:nvPr/>
                </p:nvSpPr>
                <p:spPr bwMode="auto">
                  <a:xfrm>
                    <a:off x="2880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57" name="Freeform 29"/>
                  <p:cNvSpPr>
                    <a:spLocks/>
                  </p:cNvSpPr>
                  <p:nvPr/>
                </p:nvSpPr>
                <p:spPr bwMode="auto">
                  <a:xfrm>
                    <a:off x="3648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30"/>
                <p:cNvGrpSpPr>
                  <a:grpSpLocks/>
                </p:cNvGrpSpPr>
                <p:nvPr/>
              </p:nvGrpSpPr>
              <p:grpSpPr bwMode="auto">
                <a:xfrm flipV="1">
                  <a:off x="2832" y="2448"/>
                  <a:ext cx="480" cy="48"/>
                  <a:chOff x="1344" y="2880"/>
                  <a:chExt cx="3072" cy="632"/>
                </a:xfrm>
              </p:grpSpPr>
              <p:sp>
                <p:nvSpPr>
                  <p:cNvPr id="73759" name="Freeform 31"/>
                  <p:cNvSpPr>
                    <a:spLocks/>
                  </p:cNvSpPr>
                  <p:nvPr/>
                </p:nvSpPr>
                <p:spPr bwMode="auto">
                  <a:xfrm>
                    <a:off x="1344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60" name="Freeform 32"/>
                  <p:cNvSpPr>
                    <a:spLocks/>
                  </p:cNvSpPr>
                  <p:nvPr/>
                </p:nvSpPr>
                <p:spPr bwMode="auto">
                  <a:xfrm>
                    <a:off x="2112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61" name="Freeform 33"/>
                  <p:cNvSpPr>
                    <a:spLocks/>
                  </p:cNvSpPr>
                  <p:nvPr/>
                </p:nvSpPr>
                <p:spPr bwMode="auto">
                  <a:xfrm>
                    <a:off x="2880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62" name="Freeform 34"/>
                  <p:cNvSpPr>
                    <a:spLocks/>
                  </p:cNvSpPr>
                  <p:nvPr/>
                </p:nvSpPr>
                <p:spPr bwMode="auto">
                  <a:xfrm>
                    <a:off x="3648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 rot="5400000" flipV="1">
                <a:off x="1415" y="2375"/>
                <a:ext cx="484" cy="52"/>
                <a:chOff x="1344" y="2880"/>
                <a:chExt cx="3072" cy="632"/>
              </a:xfrm>
            </p:grpSpPr>
            <p:sp>
              <p:nvSpPr>
                <p:cNvPr id="73764" name="Freeform 36"/>
                <p:cNvSpPr>
                  <a:spLocks/>
                </p:cNvSpPr>
                <p:nvPr/>
              </p:nvSpPr>
              <p:spPr bwMode="auto">
                <a:xfrm>
                  <a:off x="1344" y="2880"/>
                  <a:ext cx="768" cy="63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96" y="48"/>
                    </a:cxn>
                    <a:cxn ang="0">
                      <a:pos x="240" y="48"/>
                    </a:cxn>
                    <a:cxn ang="0">
                      <a:pos x="336" y="288"/>
                    </a:cxn>
                    <a:cxn ang="0">
                      <a:pos x="480" y="576"/>
                    </a:cxn>
                    <a:cxn ang="0">
                      <a:pos x="624" y="624"/>
                    </a:cxn>
                    <a:cxn ang="0">
                      <a:pos x="720" y="528"/>
                    </a:cxn>
                    <a:cxn ang="0">
                      <a:pos x="768" y="336"/>
                    </a:cxn>
                  </a:cxnLst>
                  <a:rect l="0" t="0" r="r" b="b"/>
                  <a:pathLst>
                    <a:path w="768" h="632">
                      <a:moveTo>
                        <a:pt x="0" y="336"/>
                      </a:moveTo>
                      <a:cubicBezTo>
                        <a:pt x="28" y="216"/>
                        <a:pt x="56" y="96"/>
                        <a:pt x="96" y="48"/>
                      </a:cubicBezTo>
                      <a:cubicBezTo>
                        <a:pt x="136" y="0"/>
                        <a:pt x="200" y="8"/>
                        <a:pt x="240" y="48"/>
                      </a:cubicBezTo>
                      <a:cubicBezTo>
                        <a:pt x="280" y="88"/>
                        <a:pt x="296" y="200"/>
                        <a:pt x="336" y="288"/>
                      </a:cubicBezTo>
                      <a:cubicBezTo>
                        <a:pt x="376" y="376"/>
                        <a:pt x="432" y="520"/>
                        <a:pt x="480" y="576"/>
                      </a:cubicBezTo>
                      <a:cubicBezTo>
                        <a:pt x="528" y="632"/>
                        <a:pt x="584" y="632"/>
                        <a:pt x="624" y="624"/>
                      </a:cubicBezTo>
                      <a:cubicBezTo>
                        <a:pt x="664" y="616"/>
                        <a:pt x="696" y="576"/>
                        <a:pt x="720" y="528"/>
                      </a:cubicBezTo>
                      <a:cubicBezTo>
                        <a:pt x="744" y="480"/>
                        <a:pt x="768" y="368"/>
                        <a:pt x="768" y="336"/>
                      </a:cubicBezTo>
                    </a:path>
                  </a:pathLst>
                </a:custGeom>
                <a:solidFill>
                  <a:schemeClr val="tx1"/>
                </a:solidFill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65" name="Freeform 37"/>
                <p:cNvSpPr>
                  <a:spLocks/>
                </p:cNvSpPr>
                <p:nvPr/>
              </p:nvSpPr>
              <p:spPr bwMode="auto">
                <a:xfrm>
                  <a:off x="2112" y="2880"/>
                  <a:ext cx="768" cy="63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96" y="48"/>
                    </a:cxn>
                    <a:cxn ang="0">
                      <a:pos x="240" y="48"/>
                    </a:cxn>
                    <a:cxn ang="0">
                      <a:pos x="336" y="288"/>
                    </a:cxn>
                    <a:cxn ang="0">
                      <a:pos x="480" y="576"/>
                    </a:cxn>
                    <a:cxn ang="0">
                      <a:pos x="624" y="624"/>
                    </a:cxn>
                    <a:cxn ang="0">
                      <a:pos x="720" y="528"/>
                    </a:cxn>
                    <a:cxn ang="0">
                      <a:pos x="768" y="336"/>
                    </a:cxn>
                  </a:cxnLst>
                  <a:rect l="0" t="0" r="r" b="b"/>
                  <a:pathLst>
                    <a:path w="768" h="632">
                      <a:moveTo>
                        <a:pt x="0" y="336"/>
                      </a:moveTo>
                      <a:cubicBezTo>
                        <a:pt x="28" y="216"/>
                        <a:pt x="56" y="96"/>
                        <a:pt x="96" y="48"/>
                      </a:cubicBezTo>
                      <a:cubicBezTo>
                        <a:pt x="136" y="0"/>
                        <a:pt x="200" y="8"/>
                        <a:pt x="240" y="48"/>
                      </a:cubicBezTo>
                      <a:cubicBezTo>
                        <a:pt x="280" y="88"/>
                        <a:pt x="296" y="200"/>
                        <a:pt x="336" y="288"/>
                      </a:cubicBezTo>
                      <a:cubicBezTo>
                        <a:pt x="376" y="376"/>
                        <a:pt x="432" y="520"/>
                        <a:pt x="480" y="576"/>
                      </a:cubicBezTo>
                      <a:cubicBezTo>
                        <a:pt x="528" y="632"/>
                        <a:pt x="584" y="632"/>
                        <a:pt x="624" y="624"/>
                      </a:cubicBezTo>
                      <a:cubicBezTo>
                        <a:pt x="664" y="616"/>
                        <a:pt x="696" y="576"/>
                        <a:pt x="720" y="528"/>
                      </a:cubicBezTo>
                      <a:cubicBezTo>
                        <a:pt x="744" y="480"/>
                        <a:pt x="768" y="368"/>
                        <a:pt x="768" y="336"/>
                      </a:cubicBezTo>
                    </a:path>
                  </a:pathLst>
                </a:custGeom>
                <a:solidFill>
                  <a:schemeClr val="tx1"/>
                </a:solidFill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66" name="Freeform 38"/>
                <p:cNvSpPr>
                  <a:spLocks/>
                </p:cNvSpPr>
                <p:nvPr/>
              </p:nvSpPr>
              <p:spPr bwMode="auto">
                <a:xfrm>
                  <a:off x="2880" y="2880"/>
                  <a:ext cx="768" cy="63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96" y="48"/>
                    </a:cxn>
                    <a:cxn ang="0">
                      <a:pos x="240" y="48"/>
                    </a:cxn>
                    <a:cxn ang="0">
                      <a:pos x="336" y="288"/>
                    </a:cxn>
                    <a:cxn ang="0">
                      <a:pos x="480" y="576"/>
                    </a:cxn>
                    <a:cxn ang="0">
                      <a:pos x="624" y="624"/>
                    </a:cxn>
                    <a:cxn ang="0">
                      <a:pos x="720" y="528"/>
                    </a:cxn>
                    <a:cxn ang="0">
                      <a:pos x="768" y="336"/>
                    </a:cxn>
                  </a:cxnLst>
                  <a:rect l="0" t="0" r="r" b="b"/>
                  <a:pathLst>
                    <a:path w="768" h="632">
                      <a:moveTo>
                        <a:pt x="0" y="336"/>
                      </a:moveTo>
                      <a:cubicBezTo>
                        <a:pt x="28" y="216"/>
                        <a:pt x="56" y="96"/>
                        <a:pt x="96" y="48"/>
                      </a:cubicBezTo>
                      <a:cubicBezTo>
                        <a:pt x="136" y="0"/>
                        <a:pt x="200" y="8"/>
                        <a:pt x="240" y="48"/>
                      </a:cubicBezTo>
                      <a:cubicBezTo>
                        <a:pt x="280" y="88"/>
                        <a:pt x="296" y="200"/>
                        <a:pt x="336" y="288"/>
                      </a:cubicBezTo>
                      <a:cubicBezTo>
                        <a:pt x="376" y="376"/>
                        <a:pt x="432" y="520"/>
                        <a:pt x="480" y="576"/>
                      </a:cubicBezTo>
                      <a:cubicBezTo>
                        <a:pt x="528" y="632"/>
                        <a:pt x="584" y="632"/>
                        <a:pt x="624" y="624"/>
                      </a:cubicBezTo>
                      <a:cubicBezTo>
                        <a:pt x="664" y="616"/>
                        <a:pt x="696" y="576"/>
                        <a:pt x="720" y="528"/>
                      </a:cubicBezTo>
                      <a:cubicBezTo>
                        <a:pt x="744" y="480"/>
                        <a:pt x="768" y="368"/>
                        <a:pt x="768" y="336"/>
                      </a:cubicBezTo>
                    </a:path>
                  </a:pathLst>
                </a:custGeom>
                <a:solidFill>
                  <a:schemeClr val="tx1"/>
                </a:solidFill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67" name="Freeform 39"/>
                <p:cNvSpPr>
                  <a:spLocks/>
                </p:cNvSpPr>
                <p:nvPr/>
              </p:nvSpPr>
              <p:spPr bwMode="auto">
                <a:xfrm>
                  <a:off x="3648" y="2880"/>
                  <a:ext cx="768" cy="63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96" y="48"/>
                    </a:cxn>
                    <a:cxn ang="0">
                      <a:pos x="240" y="48"/>
                    </a:cxn>
                    <a:cxn ang="0">
                      <a:pos x="336" y="288"/>
                    </a:cxn>
                    <a:cxn ang="0">
                      <a:pos x="480" y="576"/>
                    </a:cxn>
                    <a:cxn ang="0">
                      <a:pos x="624" y="624"/>
                    </a:cxn>
                    <a:cxn ang="0">
                      <a:pos x="720" y="528"/>
                    </a:cxn>
                    <a:cxn ang="0">
                      <a:pos x="768" y="336"/>
                    </a:cxn>
                  </a:cxnLst>
                  <a:rect l="0" t="0" r="r" b="b"/>
                  <a:pathLst>
                    <a:path w="768" h="632">
                      <a:moveTo>
                        <a:pt x="0" y="336"/>
                      </a:moveTo>
                      <a:cubicBezTo>
                        <a:pt x="28" y="216"/>
                        <a:pt x="56" y="96"/>
                        <a:pt x="96" y="48"/>
                      </a:cubicBezTo>
                      <a:cubicBezTo>
                        <a:pt x="136" y="0"/>
                        <a:pt x="200" y="8"/>
                        <a:pt x="240" y="48"/>
                      </a:cubicBezTo>
                      <a:cubicBezTo>
                        <a:pt x="280" y="88"/>
                        <a:pt x="296" y="200"/>
                        <a:pt x="336" y="288"/>
                      </a:cubicBezTo>
                      <a:cubicBezTo>
                        <a:pt x="376" y="376"/>
                        <a:pt x="432" y="520"/>
                        <a:pt x="480" y="576"/>
                      </a:cubicBezTo>
                      <a:cubicBezTo>
                        <a:pt x="528" y="632"/>
                        <a:pt x="584" y="632"/>
                        <a:pt x="624" y="624"/>
                      </a:cubicBezTo>
                      <a:cubicBezTo>
                        <a:pt x="664" y="616"/>
                        <a:pt x="696" y="576"/>
                        <a:pt x="720" y="528"/>
                      </a:cubicBezTo>
                      <a:cubicBezTo>
                        <a:pt x="744" y="480"/>
                        <a:pt x="768" y="368"/>
                        <a:pt x="768" y="336"/>
                      </a:cubicBezTo>
                    </a:path>
                  </a:pathLst>
                </a:custGeom>
                <a:solidFill>
                  <a:schemeClr val="tx1"/>
                </a:solidFill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3768" name="Freeform 40"/>
              <p:cNvSpPr>
                <a:spLocks/>
              </p:cNvSpPr>
              <p:nvPr/>
            </p:nvSpPr>
            <p:spPr bwMode="auto">
              <a:xfrm rot="5400000" flipV="1">
                <a:off x="1595" y="2677"/>
                <a:ext cx="121" cy="52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96" y="48"/>
                  </a:cxn>
                  <a:cxn ang="0">
                    <a:pos x="240" y="48"/>
                  </a:cxn>
                  <a:cxn ang="0">
                    <a:pos x="336" y="288"/>
                  </a:cxn>
                  <a:cxn ang="0">
                    <a:pos x="480" y="576"/>
                  </a:cxn>
                  <a:cxn ang="0">
                    <a:pos x="624" y="624"/>
                  </a:cxn>
                  <a:cxn ang="0">
                    <a:pos x="720" y="528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632">
                    <a:moveTo>
                      <a:pt x="0" y="336"/>
                    </a:moveTo>
                    <a:cubicBezTo>
                      <a:pt x="28" y="216"/>
                      <a:pt x="56" y="96"/>
                      <a:pt x="96" y="48"/>
                    </a:cubicBezTo>
                    <a:cubicBezTo>
                      <a:pt x="136" y="0"/>
                      <a:pt x="200" y="8"/>
                      <a:pt x="240" y="48"/>
                    </a:cubicBezTo>
                    <a:cubicBezTo>
                      <a:pt x="280" y="88"/>
                      <a:pt x="296" y="200"/>
                      <a:pt x="336" y="288"/>
                    </a:cubicBezTo>
                    <a:cubicBezTo>
                      <a:pt x="376" y="376"/>
                      <a:pt x="432" y="520"/>
                      <a:pt x="480" y="576"/>
                    </a:cubicBezTo>
                    <a:cubicBezTo>
                      <a:pt x="528" y="632"/>
                      <a:pt x="584" y="632"/>
                      <a:pt x="624" y="624"/>
                    </a:cubicBezTo>
                    <a:cubicBezTo>
                      <a:pt x="664" y="616"/>
                      <a:pt x="696" y="576"/>
                      <a:pt x="720" y="528"/>
                    </a:cubicBezTo>
                    <a:cubicBezTo>
                      <a:pt x="744" y="480"/>
                      <a:pt x="768" y="368"/>
                      <a:pt x="768" y="336"/>
                    </a:cubicBezTo>
                  </a:path>
                </a:pathLst>
              </a:custGeom>
              <a:solidFill>
                <a:schemeClr val="tx1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9" name="Freeform 41"/>
              <p:cNvSpPr>
                <a:spLocks/>
              </p:cNvSpPr>
              <p:nvPr/>
            </p:nvSpPr>
            <p:spPr bwMode="auto">
              <a:xfrm rot="5400000" flipV="1">
                <a:off x="1595" y="2798"/>
                <a:ext cx="121" cy="52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96" y="48"/>
                  </a:cxn>
                  <a:cxn ang="0">
                    <a:pos x="240" y="48"/>
                  </a:cxn>
                  <a:cxn ang="0">
                    <a:pos x="336" y="288"/>
                  </a:cxn>
                  <a:cxn ang="0">
                    <a:pos x="480" y="576"/>
                  </a:cxn>
                  <a:cxn ang="0">
                    <a:pos x="624" y="624"/>
                  </a:cxn>
                  <a:cxn ang="0">
                    <a:pos x="720" y="528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632">
                    <a:moveTo>
                      <a:pt x="0" y="336"/>
                    </a:moveTo>
                    <a:cubicBezTo>
                      <a:pt x="28" y="216"/>
                      <a:pt x="56" y="96"/>
                      <a:pt x="96" y="48"/>
                    </a:cubicBezTo>
                    <a:cubicBezTo>
                      <a:pt x="136" y="0"/>
                      <a:pt x="200" y="8"/>
                      <a:pt x="240" y="48"/>
                    </a:cubicBezTo>
                    <a:cubicBezTo>
                      <a:pt x="280" y="88"/>
                      <a:pt x="296" y="200"/>
                      <a:pt x="336" y="288"/>
                    </a:cubicBezTo>
                    <a:cubicBezTo>
                      <a:pt x="376" y="376"/>
                      <a:pt x="432" y="520"/>
                      <a:pt x="480" y="576"/>
                    </a:cubicBezTo>
                    <a:cubicBezTo>
                      <a:pt x="528" y="632"/>
                      <a:pt x="584" y="632"/>
                      <a:pt x="624" y="624"/>
                    </a:cubicBezTo>
                    <a:cubicBezTo>
                      <a:pt x="664" y="616"/>
                      <a:pt x="696" y="576"/>
                      <a:pt x="720" y="528"/>
                    </a:cubicBezTo>
                    <a:cubicBezTo>
                      <a:pt x="744" y="480"/>
                      <a:pt x="768" y="368"/>
                      <a:pt x="768" y="336"/>
                    </a:cubicBezTo>
                  </a:path>
                </a:pathLst>
              </a:custGeom>
              <a:solidFill>
                <a:schemeClr val="tx1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42"/>
            <p:cNvGrpSpPr>
              <a:grpSpLocks/>
            </p:cNvGrpSpPr>
            <p:nvPr/>
          </p:nvGrpSpPr>
          <p:grpSpPr bwMode="auto">
            <a:xfrm>
              <a:off x="2160" y="1200"/>
              <a:ext cx="50" cy="1680"/>
              <a:chOff x="1630" y="1200"/>
              <a:chExt cx="54" cy="1684"/>
            </a:xfrm>
          </p:grpSpPr>
          <p:grpSp>
            <p:nvGrpSpPr>
              <p:cNvPr id="9" name="Group 43"/>
              <p:cNvGrpSpPr>
                <a:grpSpLocks/>
              </p:cNvGrpSpPr>
              <p:nvPr/>
            </p:nvGrpSpPr>
            <p:grpSpPr bwMode="auto">
              <a:xfrm rot="5400000">
                <a:off x="1174" y="1658"/>
                <a:ext cx="968" cy="52"/>
                <a:chOff x="2352" y="2448"/>
                <a:chExt cx="960" cy="48"/>
              </a:xfrm>
            </p:grpSpPr>
            <p:grpSp>
              <p:nvGrpSpPr>
                <p:cNvPr id="10" name="Group 44"/>
                <p:cNvGrpSpPr>
                  <a:grpSpLocks/>
                </p:cNvGrpSpPr>
                <p:nvPr/>
              </p:nvGrpSpPr>
              <p:grpSpPr bwMode="auto">
                <a:xfrm flipV="1">
                  <a:off x="2352" y="2448"/>
                  <a:ext cx="480" cy="48"/>
                  <a:chOff x="1344" y="2880"/>
                  <a:chExt cx="3072" cy="632"/>
                </a:xfrm>
              </p:grpSpPr>
              <p:sp>
                <p:nvSpPr>
                  <p:cNvPr id="73773" name="Freeform 45"/>
                  <p:cNvSpPr>
                    <a:spLocks/>
                  </p:cNvSpPr>
                  <p:nvPr/>
                </p:nvSpPr>
                <p:spPr bwMode="auto">
                  <a:xfrm>
                    <a:off x="1344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74" name="Freeform 46"/>
                  <p:cNvSpPr>
                    <a:spLocks/>
                  </p:cNvSpPr>
                  <p:nvPr/>
                </p:nvSpPr>
                <p:spPr bwMode="auto">
                  <a:xfrm>
                    <a:off x="2112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75" name="Freeform 47"/>
                  <p:cNvSpPr>
                    <a:spLocks/>
                  </p:cNvSpPr>
                  <p:nvPr/>
                </p:nvSpPr>
                <p:spPr bwMode="auto">
                  <a:xfrm>
                    <a:off x="2880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76" name="Freeform 48"/>
                  <p:cNvSpPr>
                    <a:spLocks/>
                  </p:cNvSpPr>
                  <p:nvPr/>
                </p:nvSpPr>
                <p:spPr bwMode="auto">
                  <a:xfrm>
                    <a:off x="3648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49"/>
                <p:cNvGrpSpPr>
                  <a:grpSpLocks/>
                </p:cNvGrpSpPr>
                <p:nvPr/>
              </p:nvGrpSpPr>
              <p:grpSpPr bwMode="auto">
                <a:xfrm flipV="1">
                  <a:off x="2832" y="2448"/>
                  <a:ext cx="480" cy="48"/>
                  <a:chOff x="1344" y="2880"/>
                  <a:chExt cx="3072" cy="632"/>
                </a:xfrm>
              </p:grpSpPr>
              <p:sp>
                <p:nvSpPr>
                  <p:cNvPr id="73778" name="Freeform 50"/>
                  <p:cNvSpPr>
                    <a:spLocks/>
                  </p:cNvSpPr>
                  <p:nvPr/>
                </p:nvSpPr>
                <p:spPr bwMode="auto">
                  <a:xfrm>
                    <a:off x="1344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79" name="Freeform 51"/>
                  <p:cNvSpPr>
                    <a:spLocks/>
                  </p:cNvSpPr>
                  <p:nvPr/>
                </p:nvSpPr>
                <p:spPr bwMode="auto">
                  <a:xfrm>
                    <a:off x="2112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80" name="Freeform 52"/>
                  <p:cNvSpPr>
                    <a:spLocks/>
                  </p:cNvSpPr>
                  <p:nvPr/>
                </p:nvSpPr>
                <p:spPr bwMode="auto">
                  <a:xfrm>
                    <a:off x="2880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81" name="Freeform 53"/>
                  <p:cNvSpPr>
                    <a:spLocks/>
                  </p:cNvSpPr>
                  <p:nvPr/>
                </p:nvSpPr>
                <p:spPr bwMode="auto">
                  <a:xfrm>
                    <a:off x="3648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" name="Group 54"/>
              <p:cNvGrpSpPr>
                <a:grpSpLocks/>
              </p:cNvGrpSpPr>
              <p:nvPr/>
            </p:nvGrpSpPr>
            <p:grpSpPr bwMode="auto">
              <a:xfrm rot="5400000" flipV="1">
                <a:off x="1415" y="2375"/>
                <a:ext cx="484" cy="52"/>
                <a:chOff x="1344" y="2880"/>
                <a:chExt cx="3072" cy="632"/>
              </a:xfrm>
            </p:grpSpPr>
            <p:sp>
              <p:nvSpPr>
                <p:cNvPr id="73783" name="Freeform 55"/>
                <p:cNvSpPr>
                  <a:spLocks/>
                </p:cNvSpPr>
                <p:nvPr/>
              </p:nvSpPr>
              <p:spPr bwMode="auto">
                <a:xfrm>
                  <a:off x="1344" y="2880"/>
                  <a:ext cx="768" cy="63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96" y="48"/>
                    </a:cxn>
                    <a:cxn ang="0">
                      <a:pos x="240" y="48"/>
                    </a:cxn>
                    <a:cxn ang="0">
                      <a:pos x="336" y="288"/>
                    </a:cxn>
                    <a:cxn ang="0">
                      <a:pos x="480" y="576"/>
                    </a:cxn>
                    <a:cxn ang="0">
                      <a:pos x="624" y="624"/>
                    </a:cxn>
                    <a:cxn ang="0">
                      <a:pos x="720" y="528"/>
                    </a:cxn>
                    <a:cxn ang="0">
                      <a:pos x="768" y="336"/>
                    </a:cxn>
                  </a:cxnLst>
                  <a:rect l="0" t="0" r="r" b="b"/>
                  <a:pathLst>
                    <a:path w="768" h="632">
                      <a:moveTo>
                        <a:pt x="0" y="336"/>
                      </a:moveTo>
                      <a:cubicBezTo>
                        <a:pt x="28" y="216"/>
                        <a:pt x="56" y="96"/>
                        <a:pt x="96" y="48"/>
                      </a:cubicBezTo>
                      <a:cubicBezTo>
                        <a:pt x="136" y="0"/>
                        <a:pt x="200" y="8"/>
                        <a:pt x="240" y="48"/>
                      </a:cubicBezTo>
                      <a:cubicBezTo>
                        <a:pt x="280" y="88"/>
                        <a:pt x="296" y="200"/>
                        <a:pt x="336" y="288"/>
                      </a:cubicBezTo>
                      <a:cubicBezTo>
                        <a:pt x="376" y="376"/>
                        <a:pt x="432" y="520"/>
                        <a:pt x="480" y="576"/>
                      </a:cubicBezTo>
                      <a:cubicBezTo>
                        <a:pt x="528" y="632"/>
                        <a:pt x="584" y="632"/>
                        <a:pt x="624" y="624"/>
                      </a:cubicBezTo>
                      <a:cubicBezTo>
                        <a:pt x="664" y="616"/>
                        <a:pt x="696" y="576"/>
                        <a:pt x="720" y="528"/>
                      </a:cubicBezTo>
                      <a:cubicBezTo>
                        <a:pt x="744" y="480"/>
                        <a:pt x="768" y="368"/>
                        <a:pt x="768" y="336"/>
                      </a:cubicBezTo>
                    </a:path>
                  </a:pathLst>
                </a:custGeom>
                <a:solidFill>
                  <a:schemeClr val="tx1"/>
                </a:solidFill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84" name="Freeform 56"/>
                <p:cNvSpPr>
                  <a:spLocks/>
                </p:cNvSpPr>
                <p:nvPr/>
              </p:nvSpPr>
              <p:spPr bwMode="auto">
                <a:xfrm>
                  <a:off x="2112" y="2880"/>
                  <a:ext cx="768" cy="63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96" y="48"/>
                    </a:cxn>
                    <a:cxn ang="0">
                      <a:pos x="240" y="48"/>
                    </a:cxn>
                    <a:cxn ang="0">
                      <a:pos x="336" y="288"/>
                    </a:cxn>
                    <a:cxn ang="0">
                      <a:pos x="480" y="576"/>
                    </a:cxn>
                    <a:cxn ang="0">
                      <a:pos x="624" y="624"/>
                    </a:cxn>
                    <a:cxn ang="0">
                      <a:pos x="720" y="528"/>
                    </a:cxn>
                    <a:cxn ang="0">
                      <a:pos x="768" y="336"/>
                    </a:cxn>
                  </a:cxnLst>
                  <a:rect l="0" t="0" r="r" b="b"/>
                  <a:pathLst>
                    <a:path w="768" h="632">
                      <a:moveTo>
                        <a:pt x="0" y="336"/>
                      </a:moveTo>
                      <a:cubicBezTo>
                        <a:pt x="28" y="216"/>
                        <a:pt x="56" y="96"/>
                        <a:pt x="96" y="48"/>
                      </a:cubicBezTo>
                      <a:cubicBezTo>
                        <a:pt x="136" y="0"/>
                        <a:pt x="200" y="8"/>
                        <a:pt x="240" y="48"/>
                      </a:cubicBezTo>
                      <a:cubicBezTo>
                        <a:pt x="280" y="88"/>
                        <a:pt x="296" y="200"/>
                        <a:pt x="336" y="288"/>
                      </a:cubicBezTo>
                      <a:cubicBezTo>
                        <a:pt x="376" y="376"/>
                        <a:pt x="432" y="520"/>
                        <a:pt x="480" y="576"/>
                      </a:cubicBezTo>
                      <a:cubicBezTo>
                        <a:pt x="528" y="632"/>
                        <a:pt x="584" y="632"/>
                        <a:pt x="624" y="624"/>
                      </a:cubicBezTo>
                      <a:cubicBezTo>
                        <a:pt x="664" y="616"/>
                        <a:pt x="696" y="576"/>
                        <a:pt x="720" y="528"/>
                      </a:cubicBezTo>
                      <a:cubicBezTo>
                        <a:pt x="744" y="480"/>
                        <a:pt x="768" y="368"/>
                        <a:pt x="768" y="336"/>
                      </a:cubicBezTo>
                    </a:path>
                  </a:pathLst>
                </a:custGeom>
                <a:solidFill>
                  <a:schemeClr val="tx1"/>
                </a:solidFill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85" name="Freeform 57"/>
                <p:cNvSpPr>
                  <a:spLocks/>
                </p:cNvSpPr>
                <p:nvPr/>
              </p:nvSpPr>
              <p:spPr bwMode="auto">
                <a:xfrm>
                  <a:off x="2880" y="2880"/>
                  <a:ext cx="768" cy="63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96" y="48"/>
                    </a:cxn>
                    <a:cxn ang="0">
                      <a:pos x="240" y="48"/>
                    </a:cxn>
                    <a:cxn ang="0">
                      <a:pos x="336" y="288"/>
                    </a:cxn>
                    <a:cxn ang="0">
                      <a:pos x="480" y="576"/>
                    </a:cxn>
                    <a:cxn ang="0">
                      <a:pos x="624" y="624"/>
                    </a:cxn>
                    <a:cxn ang="0">
                      <a:pos x="720" y="528"/>
                    </a:cxn>
                    <a:cxn ang="0">
                      <a:pos x="768" y="336"/>
                    </a:cxn>
                  </a:cxnLst>
                  <a:rect l="0" t="0" r="r" b="b"/>
                  <a:pathLst>
                    <a:path w="768" h="632">
                      <a:moveTo>
                        <a:pt x="0" y="336"/>
                      </a:moveTo>
                      <a:cubicBezTo>
                        <a:pt x="28" y="216"/>
                        <a:pt x="56" y="96"/>
                        <a:pt x="96" y="48"/>
                      </a:cubicBezTo>
                      <a:cubicBezTo>
                        <a:pt x="136" y="0"/>
                        <a:pt x="200" y="8"/>
                        <a:pt x="240" y="48"/>
                      </a:cubicBezTo>
                      <a:cubicBezTo>
                        <a:pt x="280" y="88"/>
                        <a:pt x="296" y="200"/>
                        <a:pt x="336" y="288"/>
                      </a:cubicBezTo>
                      <a:cubicBezTo>
                        <a:pt x="376" y="376"/>
                        <a:pt x="432" y="520"/>
                        <a:pt x="480" y="576"/>
                      </a:cubicBezTo>
                      <a:cubicBezTo>
                        <a:pt x="528" y="632"/>
                        <a:pt x="584" y="632"/>
                        <a:pt x="624" y="624"/>
                      </a:cubicBezTo>
                      <a:cubicBezTo>
                        <a:pt x="664" y="616"/>
                        <a:pt x="696" y="576"/>
                        <a:pt x="720" y="528"/>
                      </a:cubicBezTo>
                      <a:cubicBezTo>
                        <a:pt x="744" y="480"/>
                        <a:pt x="768" y="368"/>
                        <a:pt x="768" y="336"/>
                      </a:cubicBezTo>
                    </a:path>
                  </a:pathLst>
                </a:custGeom>
                <a:solidFill>
                  <a:schemeClr val="tx1"/>
                </a:solidFill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86" name="Freeform 58"/>
                <p:cNvSpPr>
                  <a:spLocks/>
                </p:cNvSpPr>
                <p:nvPr/>
              </p:nvSpPr>
              <p:spPr bwMode="auto">
                <a:xfrm>
                  <a:off x="3648" y="2880"/>
                  <a:ext cx="768" cy="63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96" y="48"/>
                    </a:cxn>
                    <a:cxn ang="0">
                      <a:pos x="240" y="48"/>
                    </a:cxn>
                    <a:cxn ang="0">
                      <a:pos x="336" y="288"/>
                    </a:cxn>
                    <a:cxn ang="0">
                      <a:pos x="480" y="576"/>
                    </a:cxn>
                    <a:cxn ang="0">
                      <a:pos x="624" y="624"/>
                    </a:cxn>
                    <a:cxn ang="0">
                      <a:pos x="720" y="528"/>
                    </a:cxn>
                    <a:cxn ang="0">
                      <a:pos x="768" y="336"/>
                    </a:cxn>
                  </a:cxnLst>
                  <a:rect l="0" t="0" r="r" b="b"/>
                  <a:pathLst>
                    <a:path w="768" h="632">
                      <a:moveTo>
                        <a:pt x="0" y="336"/>
                      </a:moveTo>
                      <a:cubicBezTo>
                        <a:pt x="28" y="216"/>
                        <a:pt x="56" y="96"/>
                        <a:pt x="96" y="48"/>
                      </a:cubicBezTo>
                      <a:cubicBezTo>
                        <a:pt x="136" y="0"/>
                        <a:pt x="200" y="8"/>
                        <a:pt x="240" y="48"/>
                      </a:cubicBezTo>
                      <a:cubicBezTo>
                        <a:pt x="280" y="88"/>
                        <a:pt x="296" y="200"/>
                        <a:pt x="336" y="288"/>
                      </a:cubicBezTo>
                      <a:cubicBezTo>
                        <a:pt x="376" y="376"/>
                        <a:pt x="432" y="520"/>
                        <a:pt x="480" y="576"/>
                      </a:cubicBezTo>
                      <a:cubicBezTo>
                        <a:pt x="528" y="632"/>
                        <a:pt x="584" y="632"/>
                        <a:pt x="624" y="624"/>
                      </a:cubicBezTo>
                      <a:cubicBezTo>
                        <a:pt x="664" y="616"/>
                        <a:pt x="696" y="576"/>
                        <a:pt x="720" y="528"/>
                      </a:cubicBezTo>
                      <a:cubicBezTo>
                        <a:pt x="744" y="480"/>
                        <a:pt x="768" y="368"/>
                        <a:pt x="768" y="336"/>
                      </a:cubicBezTo>
                    </a:path>
                  </a:pathLst>
                </a:custGeom>
                <a:solidFill>
                  <a:schemeClr val="tx1"/>
                </a:solidFill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3787" name="Freeform 59"/>
              <p:cNvSpPr>
                <a:spLocks/>
              </p:cNvSpPr>
              <p:nvPr/>
            </p:nvSpPr>
            <p:spPr bwMode="auto">
              <a:xfrm rot="5400000" flipV="1">
                <a:off x="1595" y="2677"/>
                <a:ext cx="121" cy="52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96" y="48"/>
                  </a:cxn>
                  <a:cxn ang="0">
                    <a:pos x="240" y="48"/>
                  </a:cxn>
                  <a:cxn ang="0">
                    <a:pos x="336" y="288"/>
                  </a:cxn>
                  <a:cxn ang="0">
                    <a:pos x="480" y="576"/>
                  </a:cxn>
                  <a:cxn ang="0">
                    <a:pos x="624" y="624"/>
                  </a:cxn>
                  <a:cxn ang="0">
                    <a:pos x="720" y="528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632">
                    <a:moveTo>
                      <a:pt x="0" y="336"/>
                    </a:moveTo>
                    <a:cubicBezTo>
                      <a:pt x="28" y="216"/>
                      <a:pt x="56" y="96"/>
                      <a:pt x="96" y="48"/>
                    </a:cubicBezTo>
                    <a:cubicBezTo>
                      <a:pt x="136" y="0"/>
                      <a:pt x="200" y="8"/>
                      <a:pt x="240" y="48"/>
                    </a:cubicBezTo>
                    <a:cubicBezTo>
                      <a:pt x="280" y="88"/>
                      <a:pt x="296" y="200"/>
                      <a:pt x="336" y="288"/>
                    </a:cubicBezTo>
                    <a:cubicBezTo>
                      <a:pt x="376" y="376"/>
                      <a:pt x="432" y="520"/>
                      <a:pt x="480" y="576"/>
                    </a:cubicBezTo>
                    <a:cubicBezTo>
                      <a:pt x="528" y="632"/>
                      <a:pt x="584" y="632"/>
                      <a:pt x="624" y="624"/>
                    </a:cubicBezTo>
                    <a:cubicBezTo>
                      <a:pt x="664" y="616"/>
                      <a:pt x="696" y="576"/>
                      <a:pt x="720" y="528"/>
                    </a:cubicBezTo>
                    <a:cubicBezTo>
                      <a:pt x="744" y="480"/>
                      <a:pt x="768" y="368"/>
                      <a:pt x="768" y="336"/>
                    </a:cubicBezTo>
                  </a:path>
                </a:pathLst>
              </a:custGeom>
              <a:solidFill>
                <a:schemeClr val="tx1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88" name="Freeform 60"/>
              <p:cNvSpPr>
                <a:spLocks/>
              </p:cNvSpPr>
              <p:nvPr/>
            </p:nvSpPr>
            <p:spPr bwMode="auto">
              <a:xfrm rot="5400000" flipV="1">
                <a:off x="1595" y="2798"/>
                <a:ext cx="121" cy="52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96" y="48"/>
                  </a:cxn>
                  <a:cxn ang="0">
                    <a:pos x="240" y="48"/>
                  </a:cxn>
                  <a:cxn ang="0">
                    <a:pos x="336" y="288"/>
                  </a:cxn>
                  <a:cxn ang="0">
                    <a:pos x="480" y="576"/>
                  </a:cxn>
                  <a:cxn ang="0">
                    <a:pos x="624" y="624"/>
                  </a:cxn>
                  <a:cxn ang="0">
                    <a:pos x="720" y="528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632">
                    <a:moveTo>
                      <a:pt x="0" y="336"/>
                    </a:moveTo>
                    <a:cubicBezTo>
                      <a:pt x="28" y="216"/>
                      <a:pt x="56" y="96"/>
                      <a:pt x="96" y="48"/>
                    </a:cubicBezTo>
                    <a:cubicBezTo>
                      <a:pt x="136" y="0"/>
                      <a:pt x="200" y="8"/>
                      <a:pt x="240" y="48"/>
                    </a:cubicBezTo>
                    <a:cubicBezTo>
                      <a:pt x="280" y="88"/>
                      <a:pt x="296" y="200"/>
                      <a:pt x="336" y="288"/>
                    </a:cubicBezTo>
                    <a:cubicBezTo>
                      <a:pt x="376" y="376"/>
                      <a:pt x="432" y="520"/>
                      <a:pt x="480" y="576"/>
                    </a:cubicBezTo>
                    <a:cubicBezTo>
                      <a:pt x="528" y="632"/>
                      <a:pt x="584" y="632"/>
                      <a:pt x="624" y="624"/>
                    </a:cubicBezTo>
                    <a:cubicBezTo>
                      <a:pt x="664" y="616"/>
                      <a:pt x="696" y="576"/>
                      <a:pt x="720" y="528"/>
                    </a:cubicBezTo>
                    <a:cubicBezTo>
                      <a:pt x="744" y="480"/>
                      <a:pt x="768" y="368"/>
                      <a:pt x="768" y="336"/>
                    </a:cubicBezTo>
                  </a:path>
                </a:pathLst>
              </a:custGeom>
              <a:solidFill>
                <a:schemeClr val="tx1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61"/>
            <p:cNvGrpSpPr>
              <a:grpSpLocks/>
            </p:cNvGrpSpPr>
            <p:nvPr/>
          </p:nvGrpSpPr>
          <p:grpSpPr bwMode="auto">
            <a:xfrm>
              <a:off x="4656" y="1200"/>
              <a:ext cx="50" cy="1680"/>
              <a:chOff x="1630" y="1200"/>
              <a:chExt cx="54" cy="1684"/>
            </a:xfrm>
          </p:grpSpPr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 rot="5400000">
                <a:off x="1174" y="1658"/>
                <a:ext cx="968" cy="52"/>
                <a:chOff x="2352" y="2448"/>
                <a:chExt cx="960" cy="48"/>
              </a:xfrm>
            </p:grpSpPr>
            <p:grpSp>
              <p:nvGrpSpPr>
                <p:cNvPr id="15" name="Group 63"/>
                <p:cNvGrpSpPr>
                  <a:grpSpLocks/>
                </p:cNvGrpSpPr>
                <p:nvPr/>
              </p:nvGrpSpPr>
              <p:grpSpPr bwMode="auto">
                <a:xfrm flipV="1">
                  <a:off x="2352" y="2448"/>
                  <a:ext cx="480" cy="48"/>
                  <a:chOff x="1344" y="2880"/>
                  <a:chExt cx="3072" cy="632"/>
                </a:xfrm>
              </p:grpSpPr>
              <p:sp>
                <p:nvSpPr>
                  <p:cNvPr id="73792" name="Freeform 64"/>
                  <p:cNvSpPr>
                    <a:spLocks/>
                  </p:cNvSpPr>
                  <p:nvPr/>
                </p:nvSpPr>
                <p:spPr bwMode="auto">
                  <a:xfrm>
                    <a:off x="1344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93" name="Freeform 65"/>
                  <p:cNvSpPr>
                    <a:spLocks/>
                  </p:cNvSpPr>
                  <p:nvPr/>
                </p:nvSpPr>
                <p:spPr bwMode="auto">
                  <a:xfrm>
                    <a:off x="2112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94" name="Freeform 66"/>
                  <p:cNvSpPr>
                    <a:spLocks/>
                  </p:cNvSpPr>
                  <p:nvPr/>
                </p:nvSpPr>
                <p:spPr bwMode="auto">
                  <a:xfrm>
                    <a:off x="2880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95" name="Freeform 67"/>
                  <p:cNvSpPr>
                    <a:spLocks/>
                  </p:cNvSpPr>
                  <p:nvPr/>
                </p:nvSpPr>
                <p:spPr bwMode="auto">
                  <a:xfrm>
                    <a:off x="3648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" name="Group 68"/>
                <p:cNvGrpSpPr>
                  <a:grpSpLocks/>
                </p:cNvGrpSpPr>
                <p:nvPr/>
              </p:nvGrpSpPr>
              <p:grpSpPr bwMode="auto">
                <a:xfrm flipV="1">
                  <a:off x="2832" y="2448"/>
                  <a:ext cx="480" cy="48"/>
                  <a:chOff x="1344" y="2880"/>
                  <a:chExt cx="3072" cy="632"/>
                </a:xfrm>
              </p:grpSpPr>
              <p:sp>
                <p:nvSpPr>
                  <p:cNvPr id="73797" name="Freeform 69"/>
                  <p:cNvSpPr>
                    <a:spLocks/>
                  </p:cNvSpPr>
                  <p:nvPr/>
                </p:nvSpPr>
                <p:spPr bwMode="auto">
                  <a:xfrm>
                    <a:off x="1344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98" name="Freeform 70"/>
                  <p:cNvSpPr>
                    <a:spLocks/>
                  </p:cNvSpPr>
                  <p:nvPr/>
                </p:nvSpPr>
                <p:spPr bwMode="auto">
                  <a:xfrm>
                    <a:off x="2112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799" name="Freeform 71"/>
                  <p:cNvSpPr>
                    <a:spLocks/>
                  </p:cNvSpPr>
                  <p:nvPr/>
                </p:nvSpPr>
                <p:spPr bwMode="auto">
                  <a:xfrm>
                    <a:off x="2880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800" name="Freeform 72"/>
                  <p:cNvSpPr>
                    <a:spLocks/>
                  </p:cNvSpPr>
                  <p:nvPr/>
                </p:nvSpPr>
                <p:spPr bwMode="auto">
                  <a:xfrm>
                    <a:off x="3648" y="2880"/>
                    <a:ext cx="768" cy="632"/>
                  </a:xfrm>
                  <a:custGeom>
                    <a:avLst/>
                    <a:gdLst/>
                    <a:ahLst/>
                    <a:cxnLst>
                      <a:cxn ang="0">
                        <a:pos x="0" y="336"/>
                      </a:cxn>
                      <a:cxn ang="0">
                        <a:pos x="96" y="48"/>
                      </a:cxn>
                      <a:cxn ang="0">
                        <a:pos x="240" y="48"/>
                      </a:cxn>
                      <a:cxn ang="0">
                        <a:pos x="336" y="288"/>
                      </a:cxn>
                      <a:cxn ang="0">
                        <a:pos x="480" y="576"/>
                      </a:cxn>
                      <a:cxn ang="0">
                        <a:pos x="624" y="624"/>
                      </a:cxn>
                      <a:cxn ang="0">
                        <a:pos x="720" y="528"/>
                      </a:cxn>
                      <a:cxn ang="0">
                        <a:pos x="768" y="336"/>
                      </a:cxn>
                    </a:cxnLst>
                    <a:rect l="0" t="0" r="r" b="b"/>
                    <a:pathLst>
                      <a:path w="768" h="632">
                        <a:moveTo>
                          <a:pt x="0" y="336"/>
                        </a:moveTo>
                        <a:cubicBezTo>
                          <a:pt x="28" y="216"/>
                          <a:pt x="56" y="96"/>
                          <a:pt x="96" y="48"/>
                        </a:cubicBezTo>
                        <a:cubicBezTo>
                          <a:pt x="136" y="0"/>
                          <a:pt x="200" y="8"/>
                          <a:pt x="240" y="48"/>
                        </a:cubicBezTo>
                        <a:cubicBezTo>
                          <a:pt x="280" y="88"/>
                          <a:pt x="296" y="200"/>
                          <a:pt x="336" y="288"/>
                        </a:cubicBezTo>
                        <a:cubicBezTo>
                          <a:pt x="376" y="376"/>
                          <a:pt x="432" y="520"/>
                          <a:pt x="480" y="576"/>
                        </a:cubicBezTo>
                        <a:cubicBezTo>
                          <a:pt x="528" y="632"/>
                          <a:pt x="584" y="632"/>
                          <a:pt x="624" y="624"/>
                        </a:cubicBezTo>
                        <a:cubicBezTo>
                          <a:pt x="664" y="616"/>
                          <a:pt x="696" y="576"/>
                          <a:pt x="720" y="528"/>
                        </a:cubicBezTo>
                        <a:cubicBezTo>
                          <a:pt x="744" y="480"/>
                          <a:pt x="768" y="368"/>
                          <a:pt x="768" y="336"/>
                        </a:cubicBezTo>
                      </a:path>
                    </a:pathLst>
                  </a:custGeom>
                  <a:solidFill>
                    <a:schemeClr val="tx1"/>
                  </a:solidFill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7" name="Group 73"/>
              <p:cNvGrpSpPr>
                <a:grpSpLocks/>
              </p:cNvGrpSpPr>
              <p:nvPr/>
            </p:nvGrpSpPr>
            <p:grpSpPr bwMode="auto">
              <a:xfrm rot="5400000" flipV="1">
                <a:off x="1415" y="2375"/>
                <a:ext cx="484" cy="52"/>
                <a:chOff x="1344" y="2880"/>
                <a:chExt cx="3072" cy="632"/>
              </a:xfrm>
            </p:grpSpPr>
            <p:sp>
              <p:nvSpPr>
                <p:cNvPr id="73802" name="Freeform 74"/>
                <p:cNvSpPr>
                  <a:spLocks/>
                </p:cNvSpPr>
                <p:nvPr/>
              </p:nvSpPr>
              <p:spPr bwMode="auto">
                <a:xfrm>
                  <a:off x="1344" y="2880"/>
                  <a:ext cx="768" cy="63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96" y="48"/>
                    </a:cxn>
                    <a:cxn ang="0">
                      <a:pos x="240" y="48"/>
                    </a:cxn>
                    <a:cxn ang="0">
                      <a:pos x="336" y="288"/>
                    </a:cxn>
                    <a:cxn ang="0">
                      <a:pos x="480" y="576"/>
                    </a:cxn>
                    <a:cxn ang="0">
                      <a:pos x="624" y="624"/>
                    </a:cxn>
                    <a:cxn ang="0">
                      <a:pos x="720" y="528"/>
                    </a:cxn>
                    <a:cxn ang="0">
                      <a:pos x="768" y="336"/>
                    </a:cxn>
                  </a:cxnLst>
                  <a:rect l="0" t="0" r="r" b="b"/>
                  <a:pathLst>
                    <a:path w="768" h="632">
                      <a:moveTo>
                        <a:pt x="0" y="336"/>
                      </a:moveTo>
                      <a:cubicBezTo>
                        <a:pt x="28" y="216"/>
                        <a:pt x="56" y="96"/>
                        <a:pt x="96" y="48"/>
                      </a:cubicBezTo>
                      <a:cubicBezTo>
                        <a:pt x="136" y="0"/>
                        <a:pt x="200" y="8"/>
                        <a:pt x="240" y="48"/>
                      </a:cubicBezTo>
                      <a:cubicBezTo>
                        <a:pt x="280" y="88"/>
                        <a:pt x="296" y="200"/>
                        <a:pt x="336" y="288"/>
                      </a:cubicBezTo>
                      <a:cubicBezTo>
                        <a:pt x="376" y="376"/>
                        <a:pt x="432" y="520"/>
                        <a:pt x="480" y="576"/>
                      </a:cubicBezTo>
                      <a:cubicBezTo>
                        <a:pt x="528" y="632"/>
                        <a:pt x="584" y="632"/>
                        <a:pt x="624" y="624"/>
                      </a:cubicBezTo>
                      <a:cubicBezTo>
                        <a:pt x="664" y="616"/>
                        <a:pt x="696" y="576"/>
                        <a:pt x="720" y="528"/>
                      </a:cubicBezTo>
                      <a:cubicBezTo>
                        <a:pt x="744" y="480"/>
                        <a:pt x="768" y="368"/>
                        <a:pt x="768" y="336"/>
                      </a:cubicBezTo>
                    </a:path>
                  </a:pathLst>
                </a:custGeom>
                <a:solidFill>
                  <a:schemeClr val="tx1"/>
                </a:solidFill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803" name="Freeform 75"/>
                <p:cNvSpPr>
                  <a:spLocks/>
                </p:cNvSpPr>
                <p:nvPr/>
              </p:nvSpPr>
              <p:spPr bwMode="auto">
                <a:xfrm>
                  <a:off x="2112" y="2880"/>
                  <a:ext cx="768" cy="63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96" y="48"/>
                    </a:cxn>
                    <a:cxn ang="0">
                      <a:pos x="240" y="48"/>
                    </a:cxn>
                    <a:cxn ang="0">
                      <a:pos x="336" y="288"/>
                    </a:cxn>
                    <a:cxn ang="0">
                      <a:pos x="480" y="576"/>
                    </a:cxn>
                    <a:cxn ang="0">
                      <a:pos x="624" y="624"/>
                    </a:cxn>
                    <a:cxn ang="0">
                      <a:pos x="720" y="528"/>
                    </a:cxn>
                    <a:cxn ang="0">
                      <a:pos x="768" y="336"/>
                    </a:cxn>
                  </a:cxnLst>
                  <a:rect l="0" t="0" r="r" b="b"/>
                  <a:pathLst>
                    <a:path w="768" h="632">
                      <a:moveTo>
                        <a:pt x="0" y="336"/>
                      </a:moveTo>
                      <a:cubicBezTo>
                        <a:pt x="28" y="216"/>
                        <a:pt x="56" y="96"/>
                        <a:pt x="96" y="48"/>
                      </a:cubicBezTo>
                      <a:cubicBezTo>
                        <a:pt x="136" y="0"/>
                        <a:pt x="200" y="8"/>
                        <a:pt x="240" y="48"/>
                      </a:cubicBezTo>
                      <a:cubicBezTo>
                        <a:pt x="280" y="88"/>
                        <a:pt x="296" y="200"/>
                        <a:pt x="336" y="288"/>
                      </a:cubicBezTo>
                      <a:cubicBezTo>
                        <a:pt x="376" y="376"/>
                        <a:pt x="432" y="520"/>
                        <a:pt x="480" y="576"/>
                      </a:cubicBezTo>
                      <a:cubicBezTo>
                        <a:pt x="528" y="632"/>
                        <a:pt x="584" y="632"/>
                        <a:pt x="624" y="624"/>
                      </a:cubicBezTo>
                      <a:cubicBezTo>
                        <a:pt x="664" y="616"/>
                        <a:pt x="696" y="576"/>
                        <a:pt x="720" y="528"/>
                      </a:cubicBezTo>
                      <a:cubicBezTo>
                        <a:pt x="744" y="480"/>
                        <a:pt x="768" y="368"/>
                        <a:pt x="768" y="336"/>
                      </a:cubicBezTo>
                    </a:path>
                  </a:pathLst>
                </a:custGeom>
                <a:solidFill>
                  <a:schemeClr val="tx1"/>
                </a:solidFill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804" name="Freeform 76"/>
                <p:cNvSpPr>
                  <a:spLocks/>
                </p:cNvSpPr>
                <p:nvPr/>
              </p:nvSpPr>
              <p:spPr bwMode="auto">
                <a:xfrm>
                  <a:off x="2880" y="2880"/>
                  <a:ext cx="768" cy="63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96" y="48"/>
                    </a:cxn>
                    <a:cxn ang="0">
                      <a:pos x="240" y="48"/>
                    </a:cxn>
                    <a:cxn ang="0">
                      <a:pos x="336" y="288"/>
                    </a:cxn>
                    <a:cxn ang="0">
                      <a:pos x="480" y="576"/>
                    </a:cxn>
                    <a:cxn ang="0">
                      <a:pos x="624" y="624"/>
                    </a:cxn>
                    <a:cxn ang="0">
                      <a:pos x="720" y="528"/>
                    </a:cxn>
                    <a:cxn ang="0">
                      <a:pos x="768" y="336"/>
                    </a:cxn>
                  </a:cxnLst>
                  <a:rect l="0" t="0" r="r" b="b"/>
                  <a:pathLst>
                    <a:path w="768" h="632">
                      <a:moveTo>
                        <a:pt x="0" y="336"/>
                      </a:moveTo>
                      <a:cubicBezTo>
                        <a:pt x="28" y="216"/>
                        <a:pt x="56" y="96"/>
                        <a:pt x="96" y="48"/>
                      </a:cubicBezTo>
                      <a:cubicBezTo>
                        <a:pt x="136" y="0"/>
                        <a:pt x="200" y="8"/>
                        <a:pt x="240" y="48"/>
                      </a:cubicBezTo>
                      <a:cubicBezTo>
                        <a:pt x="280" y="88"/>
                        <a:pt x="296" y="200"/>
                        <a:pt x="336" y="288"/>
                      </a:cubicBezTo>
                      <a:cubicBezTo>
                        <a:pt x="376" y="376"/>
                        <a:pt x="432" y="520"/>
                        <a:pt x="480" y="576"/>
                      </a:cubicBezTo>
                      <a:cubicBezTo>
                        <a:pt x="528" y="632"/>
                        <a:pt x="584" y="632"/>
                        <a:pt x="624" y="624"/>
                      </a:cubicBezTo>
                      <a:cubicBezTo>
                        <a:pt x="664" y="616"/>
                        <a:pt x="696" y="576"/>
                        <a:pt x="720" y="528"/>
                      </a:cubicBezTo>
                      <a:cubicBezTo>
                        <a:pt x="744" y="480"/>
                        <a:pt x="768" y="368"/>
                        <a:pt x="768" y="336"/>
                      </a:cubicBezTo>
                    </a:path>
                  </a:pathLst>
                </a:custGeom>
                <a:solidFill>
                  <a:schemeClr val="tx1"/>
                </a:solidFill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805" name="Freeform 77"/>
                <p:cNvSpPr>
                  <a:spLocks/>
                </p:cNvSpPr>
                <p:nvPr/>
              </p:nvSpPr>
              <p:spPr bwMode="auto">
                <a:xfrm>
                  <a:off x="3648" y="2880"/>
                  <a:ext cx="768" cy="63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96" y="48"/>
                    </a:cxn>
                    <a:cxn ang="0">
                      <a:pos x="240" y="48"/>
                    </a:cxn>
                    <a:cxn ang="0">
                      <a:pos x="336" y="288"/>
                    </a:cxn>
                    <a:cxn ang="0">
                      <a:pos x="480" y="576"/>
                    </a:cxn>
                    <a:cxn ang="0">
                      <a:pos x="624" y="624"/>
                    </a:cxn>
                    <a:cxn ang="0">
                      <a:pos x="720" y="528"/>
                    </a:cxn>
                    <a:cxn ang="0">
                      <a:pos x="768" y="336"/>
                    </a:cxn>
                  </a:cxnLst>
                  <a:rect l="0" t="0" r="r" b="b"/>
                  <a:pathLst>
                    <a:path w="768" h="632">
                      <a:moveTo>
                        <a:pt x="0" y="336"/>
                      </a:moveTo>
                      <a:cubicBezTo>
                        <a:pt x="28" y="216"/>
                        <a:pt x="56" y="96"/>
                        <a:pt x="96" y="48"/>
                      </a:cubicBezTo>
                      <a:cubicBezTo>
                        <a:pt x="136" y="0"/>
                        <a:pt x="200" y="8"/>
                        <a:pt x="240" y="48"/>
                      </a:cubicBezTo>
                      <a:cubicBezTo>
                        <a:pt x="280" y="88"/>
                        <a:pt x="296" y="200"/>
                        <a:pt x="336" y="288"/>
                      </a:cubicBezTo>
                      <a:cubicBezTo>
                        <a:pt x="376" y="376"/>
                        <a:pt x="432" y="520"/>
                        <a:pt x="480" y="576"/>
                      </a:cubicBezTo>
                      <a:cubicBezTo>
                        <a:pt x="528" y="632"/>
                        <a:pt x="584" y="632"/>
                        <a:pt x="624" y="624"/>
                      </a:cubicBezTo>
                      <a:cubicBezTo>
                        <a:pt x="664" y="616"/>
                        <a:pt x="696" y="576"/>
                        <a:pt x="720" y="528"/>
                      </a:cubicBezTo>
                      <a:cubicBezTo>
                        <a:pt x="744" y="480"/>
                        <a:pt x="768" y="368"/>
                        <a:pt x="768" y="336"/>
                      </a:cubicBezTo>
                    </a:path>
                  </a:pathLst>
                </a:custGeom>
                <a:solidFill>
                  <a:schemeClr val="tx1"/>
                </a:solidFill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3806" name="Freeform 78"/>
              <p:cNvSpPr>
                <a:spLocks/>
              </p:cNvSpPr>
              <p:nvPr/>
            </p:nvSpPr>
            <p:spPr bwMode="auto">
              <a:xfrm rot="5400000" flipV="1">
                <a:off x="1595" y="2677"/>
                <a:ext cx="121" cy="52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96" y="48"/>
                  </a:cxn>
                  <a:cxn ang="0">
                    <a:pos x="240" y="48"/>
                  </a:cxn>
                  <a:cxn ang="0">
                    <a:pos x="336" y="288"/>
                  </a:cxn>
                  <a:cxn ang="0">
                    <a:pos x="480" y="576"/>
                  </a:cxn>
                  <a:cxn ang="0">
                    <a:pos x="624" y="624"/>
                  </a:cxn>
                  <a:cxn ang="0">
                    <a:pos x="720" y="528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632">
                    <a:moveTo>
                      <a:pt x="0" y="336"/>
                    </a:moveTo>
                    <a:cubicBezTo>
                      <a:pt x="28" y="216"/>
                      <a:pt x="56" y="96"/>
                      <a:pt x="96" y="48"/>
                    </a:cubicBezTo>
                    <a:cubicBezTo>
                      <a:pt x="136" y="0"/>
                      <a:pt x="200" y="8"/>
                      <a:pt x="240" y="48"/>
                    </a:cubicBezTo>
                    <a:cubicBezTo>
                      <a:pt x="280" y="88"/>
                      <a:pt x="296" y="200"/>
                      <a:pt x="336" y="288"/>
                    </a:cubicBezTo>
                    <a:cubicBezTo>
                      <a:pt x="376" y="376"/>
                      <a:pt x="432" y="520"/>
                      <a:pt x="480" y="576"/>
                    </a:cubicBezTo>
                    <a:cubicBezTo>
                      <a:pt x="528" y="632"/>
                      <a:pt x="584" y="632"/>
                      <a:pt x="624" y="624"/>
                    </a:cubicBezTo>
                    <a:cubicBezTo>
                      <a:pt x="664" y="616"/>
                      <a:pt x="696" y="576"/>
                      <a:pt x="720" y="528"/>
                    </a:cubicBezTo>
                    <a:cubicBezTo>
                      <a:pt x="744" y="480"/>
                      <a:pt x="768" y="368"/>
                      <a:pt x="768" y="336"/>
                    </a:cubicBezTo>
                  </a:path>
                </a:pathLst>
              </a:custGeom>
              <a:solidFill>
                <a:schemeClr val="tx1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07" name="Freeform 79"/>
              <p:cNvSpPr>
                <a:spLocks/>
              </p:cNvSpPr>
              <p:nvPr/>
            </p:nvSpPr>
            <p:spPr bwMode="auto">
              <a:xfrm rot="5400000" flipV="1">
                <a:off x="1595" y="2798"/>
                <a:ext cx="121" cy="52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96" y="48"/>
                  </a:cxn>
                  <a:cxn ang="0">
                    <a:pos x="240" y="48"/>
                  </a:cxn>
                  <a:cxn ang="0">
                    <a:pos x="336" y="288"/>
                  </a:cxn>
                  <a:cxn ang="0">
                    <a:pos x="480" y="576"/>
                  </a:cxn>
                  <a:cxn ang="0">
                    <a:pos x="624" y="624"/>
                  </a:cxn>
                  <a:cxn ang="0">
                    <a:pos x="720" y="528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632">
                    <a:moveTo>
                      <a:pt x="0" y="336"/>
                    </a:moveTo>
                    <a:cubicBezTo>
                      <a:pt x="28" y="216"/>
                      <a:pt x="56" y="96"/>
                      <a:pt x="96" y="48"/>
                    </a:cubicBezTo>
                    <a:cubicBezTo>
                      <a:pt x="136" y="0"/>
                      <a:pt x="200" y="8"/>
                      <a:pt x="240" y="48"/>
                    </a:cubicBezTo>
                    <a:cubicBezTo>
                      <a:pt x="280" y="88"/>
                      <a:pt x="296" y="200"/>
                      <a:pt x="336" y="288"/>
                    </a:cubicBezTo>
                    <a:cubicBezTo>
                      <a:pt x="376" y="376"/>
                      <a:pt x="432" y="520"/>
                      <a:pt x="480" y="576"/>
                    </a:cubicBezTo>
                    <a:cubicBezTo>
                      <a:pt x="528" y="632"/>
                      <a:pt x="584" y="632"/>
                      <a:pt x="624" y="624"/>
                    </a:cubicBezTo>
                    <a:cubicBezTo>
                      <a:pt x="664" y="616"/>
                      <a:pt x="696" y="576"/>
                      <a:pt x="720" y="528"/>
                    </a:cubicBezTo>
                    <a:cubicBezTo>
                      <a:pt x="744" y="480"/>
                      <a:pt x="768" y="368"/>
                      <a:pt x="768" y="336"/>
                    </a:cubicBezTo>
                  </a:path>
                </a:pathLst>
              </a:custGeom>
              <a:solidFill>
                <a:schemeClr val="tx1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73808" name="AutoShape 80"/>
            <p:cNvCxnSpPr>
              <a:cxnSpLocks noChangeShapeType="1"/>
              <a:stCxn id="73739" idx="2"/>
              <a:endCxn id="73754" idx="0"/>
            </p:cNvCxnSpPr>
            <p:nvPr/>
          </p:nvCxnSpPr>
          <p:spPr bwMode="auto">
            <a:xfrm rot="5400000">
              <a:off x="1196" y="798"/>
              <a:ext cx="562" cy="214"/>
            </a:xfrm>
            <a:prstGeom prst="curvedConnector3">
              <a:avLst>
                <a:gd name="adj1" fmla="val 51069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3809" name="AutoShape 81"/>
            <p:cNvCxnSpPr>
              <a:cxnSpLocks noChangeShapeType="1"/>
              <a:stCxn id="73750" idx="2"/>
              <a:endCxn id="73773" idx="0"/>
            </p:cNvCxnSpPr>
            <p:nvPr/>
          </p:nvCxnSpPr>
          <p:spPr bwMode="auto">
            <a:xfrm rot="5400000">
              <a:off x="1964" y="846"/>
              <a:ext cx="562" cy="118"/>
            </a:xfrm>
            <a:prstGeom prst="curvedConnector3">
              <a:avLst>
                <a:gd name="adj1" fmla="val 51069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3810" name="AutoShape 82"/>
            <p:cNvCxnSpPr>
              <a:cxnSpLocks noChangeShapeType="1"/>
              <a:stCxn id="73769" idx="6"/>
              <a:endCxn id="73736" idx="1"/>
            </p:cNvCxnSpPr>
            <p:nvPr/>
          </p:nvCxnSpPr>
          <p:spPr bwMode="auto">
            <a:xfrm rot="16200000" flipH="1">
              <a:off x="1605" y="2664"/>
              <a:ext cx="959" cy="1399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3811" name="AutoShape 83"/>
            <p:cNvCxnSpPr>
              <a:cxnSpLocks noChangeShapeType="1"/>
              <a:stCxn id="73788" idx="7"/>
              <a:endCxn id="73734" idx="0"/>
            </p:cNvCxnSpPr>
            <p:nvPr/>
          </p:nvCxnSpPr>
          <p:spPr bwMode="auto">
            <a:xfrm rot="16200000" flipH="1">
              <a:off x="2449" y="2629"/>
              <a:ext cx="564" cy="1090"/>
            </a:xfrm>
            <a:prstGeom prst="curvedConnector3">
              <a:avLst>
                <a:gd name="adj1" fmla="val 4893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3812" name="AutoShape 84"/>
            <p:cNvCxnSpPr>
              <a:cxnSpLocks noChangeShapeType="1"/>
              <a:stCxn id="73807" idx="6"/>
              <a:endCxn id="73735" idx="3"/>
            </p:cNvCxnSpPr>
            <p:nvPr/>
          </p:nvCxnSpPr>
          <p:spPr bwMode="auto">
            <a:xfrm rot="5400000">
              <a:off x="3656" y="2707"/>
              <a:ext cx="863" cy="1218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3813" name="AutoShape 85"/>
            <p:cNvCxnSpPr>
              <a:cxnSpLocks noChangeShapeType="1"/>
              <a:stCxn id="73740" idx="2"/>
              <a:endCxn id="73792" idx="0"/>
            </p:cNvCxnSpPr>
            <p:nvPr/>
          </p:nvCxnSpPr>
          <p:spPr bwMode="auto">
            <a:xfrm rot="5400000">
              <a:off x="4436" y="870"/>
              <a:ext cx="562" cy="70"/>
            </a:xfrm>
            <a:prstGeom prst="curvedConnector3">
              <a:avLst>
                <a:gd name="adj1" fmla="val 51069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3814" name="Text Box 86"/>
            <p:cNvSpPr txBox="1">
              <a:spLocks noChangeArrowheads="1"/>
            </p:cNvSpPr>
            <p:nvPr/>
          </p:nvSpPr>
          <p:spPr bwMode="auto">
            <a:xfrm>
              <a:off x="1776" y="3168"/>
              <a:ext cx="72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i="1"/>
                <a:t>Data</a:t>
              </a:r>
            </a:p>
            <a:p>
              <a:pPr>
                <a:lnSpc>
                  <a:spcPct val="90000"/>
                </a:lnSpc>
              </a:pPr>
              <a:r>
                <a:rPr lang="en-US" sz="2000" i="1"/>
                <a:t>Accesses</a:t>
              </a:r>
            </a:p>
          </p:txBody>
        </p:sp>
        <p:sp>
          <p:nvSpPr>
            <p:cNvPr id="73815" name="Text Box 87"/>
            <p:cNvSpPr txBox="1">
              <a:spLocks noChangeArrowheads="1"/>
            </p:cNvSpPr>
            <p:nvPr/>
          </p:nvSpPr>
          <p:spPr bwMode="auto">
            <a:xfrm>
              <a:off x="1392" y="1536"/>
              <a:ext cx="794" cy="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i="1"/>
                <a:t>Request</a:t>
              </a:r>
            </a:p>
            <a:p>
              <a:pPr>
                <a:lnSpc>
                  <a:spcPct val="80000"/>
                </a:lnSpc>
              </a:pPr>
              <a:r>
                <a:rPr lang="en-US" sz="2000" i="1"/>
                <a:t>Execution</a:t>
              </a:r>
            </a:p>
            <a:p>
              <a:pPr>
                <a:lnSpc>
                  <a:spcPct val="80000"/>
                </a:lnSpc>
              </a:pPr>
              <a:r>
                <a:rPr lang="en-US" sz="2000" i="1"/>
                <a:t>Threads</a:t>
              </a:r>
            </a:p>
          </p:txBody>
        </p:sp>
      </p:grpSp>
      <p:sp>
        <p:nvSpPr>
          <p:cNvPr id="89" name="Footer Placeholder 8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SPRING'2011:CMPSC 274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898</TotalTime>
  <Words>6086</Words>
  <Application>Microsoft Macintosh PowerPoint</Application>
  <PresentationFormat>On-screen Show (4:3)</PresentationFormat>
  <Paragraphs>1089</Paragraphs>
  <Slides>87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Advantage</vt:lpstr>
      <vt:lpstr>Enterprise Scale Data Management</vt:lpstr>
      <vt:lpstr>The Transaction Concept</vt:lpstr>
      <vt:lpstr>The Transaction Concept </vt:lpstr>
      <vt:lpstr>The Transaction Concept</vt:lpstr>
      <vt:lpstr>OLTP Example: Debit/Credit</vt:lpstr>
      <vt:lpstr>Concurrent Executions: Lost Update Anomaly</vt:lpstr>
      <vt:lpstr>Funds Transfer: Inconsistent DATA</vt:lpstr>
      <vt:lpstr>Database Fundamentals</vt:lpstr>
      <vt:lpstr>Reminder: Database System Layers</vt:lpstr>
      <vt:lpstr>Basic Ingredients</vt:lpstr>
      <vt:lpstr>Transaction Page Model: Syntax</vt:lpstr>
      <vt:lpstr>Transaction Page Model: Semantics</vt:lpstr>
      <vt:lpstr>Lost Update Problem</vt:lpstr>
      <vt:lpstr>Dirty Read Problem</vt:lpstr>
      <vt:lpstr>Correctness Requirements: ACID</vt:lpstr>
      <vt:lpstr>Transactions Executions: History</vt:lpstr>
      <vt:lpstr>Notion of Transaction Histories </vt:lpstr>
      <vt:lpstr>Transaction Executions: Histories </vt:lpstr>
      <vt:lpstr>History Example</vt:lpstr>
      <vt:lpstr>Correctness</vt:lpstr>
      <vt:lpstr>Serial History</vt:lpstr>
      <vt:lpstr>General Idea</vt:lpstr>
      <vt:lpstr>Semantics</vt:lpstr>
      <vt:lpstr>Slide 24</vt:lpstr>
      <vt:lpstr>Notion of Conflicts</vt:lpstr>
      <vt:lpstr>Conflict Equivalence</vt:lpstr>
      <vt:lpstr>Conflict Serializability</vt:lpstr>
      <vt:lpstr>Testing for Serializability of H</vt:lpstr>
      <vt:lpstr>Conflict Serializability of H</vt:lpstr>
      <vt:lpstr>Transaction Correctness</vt:lpstr>
      <vt:lpstr>What Next?</vt:lpstr>
      <vt:lpstr>Concurrency Control Protocols</vt:lpstr>
      <vt:lpstr>Transaction Scheduler</vt:lpstr>
      <vt:lpstr>Scheduler Actions and Transaction States</vt:lpstr>
      <vt:lpstr>Scheduler Classification</vt:lpstr>
      <vt:lpstr>Locking Protocol</vt:lpstr>
      <vt:lpstr>Lock Compatibility</vt:lpstr>
      <vt:lpstr>Locking Rules</vt:lpstr>
      <vt:lpstr>Simple Locking</vt:lpstr>
      <vt:lpstr>Two Phase Locking Protocol</vt:lpstr>
      <vt:lpstr>2PL Properties</vt:lpstr>
      <vt:lpstr>2PL History is CSR</vt:lpstr>
      <vt:lpstr>Correctness of 2PL</vt:lpstr>
      <vt:lpstr>Deadlock Detection</vt:lpstr>
      <vt:lpstr>Concurrency Control Variants</vt:lpstr>
      <vt:lpstr>Pragmatic Considerations</vt:lpstr>
      <vt:lpstr>Database Persistence</vt:lpstr>
      <vt:lpstr>Transaction Failures</vt:lpstr>
      <vt:lpstr>Goal of Crash Recovery</vt:lpstr>
      <vt:lpstr>Examples</vt:lpstr>
      <vt:lpstr>Actions During Normal Operation</vt:lpstr>
      <vt:lpstr>Overview of System Architecture</vt:lpstr>
      <vt:lpstr>Logging Rules </vt:lpstr>
      <vt:lpstr>Crash-Recovery Algorithms</vt:lpstr>
      <vt:lpstr>Distributed Transaction Synchronization</vt:lpstr>
      <vt:lpstr>The Holy Grail of Distributed Data</vt:lpstr>
      <vt:lpstr>The Holy Grail</vt:lpstr>
      <vt:lpstr>What went wrong?</vt:lpstr>
      <vt:lpstr>Distributed Transactions</vt:lpstr>
      <vt:lpstr>Transaction Types</vt:lpstr>
      <vt:lpstr>A Simple Example </vt:lpstr>
      <vt:lpstr>Conflict Serializability</vt:lpstr>
      <vt:lpstr>Global vs. Local Serializability</vt:lpstr>
      <vt:lpstr>How to Achieve Global Conflict Serializability</vt:lpstr>
      <vt:lpstr>Concurrency Control Protocols</vt:lpstr>
      <vt:lpstr>Distributed 2PL</vt:lpstr>
      <vt:lpstr>Global Deadlocks</vt:lpstr>
      <vt:lpstr>Possible Implementations</vt:lpstr>
      <vt:lpstr>Multidatabase System Model</vt:lpstr>
      <vt:lpstr>Transaction in DDBS </vt:lpstr>
      <vt:lpstr>Distributed Transaction Recovery</vt:lpstr>
      <vt:lpstr>Distributed Transaction Commit</vt:lpstr>
      <vt:lpstr>Atomic Commitment</vt:lpstr>
      <vt:lpstr>Idea: Getting Married over the NW</vt:lpstr>
      <vt:lpstr>Illustration of 2PC</vt:lpstr>
      <vt:lpstr>Statechart for Basic 2PC</vt:lpstr>
      <vt:lpstr>Restart and Termination Protocol</vt:lpstr>
      <vt:lpstr>Restart and Termination Protocol</vt:lpstr>
      <vt:lpstr>Statechart for Basic 2PC with Restart/Termination</vt:lpstr>
      <vt:lpstr>Distributed Commit</vt:lpstr>
      <vt:lpstr>Data Replication</vt:lpstr>
      <vt:lpstr>Data Replication</vt:lpstr>
      <vt:lpstr>Replica Management</vt:lpstr>
      <vt:lpstr>Primary/Secondary Replicas</vt:lpstr>
      <vt:lpstr>Peer-based Replication</vt:lpstr>
      <vt:lpstr>Weikum &amp; Vossen Text-book</vt:lpstr>
      <vt:lpstr>Concluding Remarks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 VLDB Summer School</dc:title>
  <dc:creator>Divyakant Agrawal</dc:creator>
  <cp:lastModifiedBy>Divyakant Agrawal</cp:lastModifiedBy>
  <cp:revision>21</cp:revision>
  <cp:lastPrinted>2009-09-27T19:22:58Z</cp:lastPrinted>
  <dcterms:created xsi:type="dcterms:W3CDTF">2011-03-30T20:34:57Z</dcterms:created>
  <dcterms:modified xsi:type="dcterms:W3CDTF">2011-03-30T20:41:19Z</dcterms:modified>
</cp:coreProperties>
</file>