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8"/>
  </p:notesMasterIdLst>
  <p:handoutMasterIdLst>
    <p:handoutMasterId r:id="rId9"/>
  </p:handoutMasterIdLst>
  <p:sldIdLst>
    <p:sldId id="470" r:id="rId2"/>
    <p:sldId id="417" r:id="rId3"/>
    <p:sldId id="475" r:id="rId4"/>
    <p:sldId id="481" r:id="rId5"/>
    <p:sldId id="472" r:id="rId6"/>
    <p:sldId id="47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DE0F3"/>
    <a:srgbClr val="FFCDCD"/>
    <a:srgbClr val="C2C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664" autoAdjust="0"/>
  </p:normalViewPr>
  <p:slideViewPr>
    <p:cSldViewPr snapToGrid="0" snapToObjects="1">
      <p:cViewPr>
        <p:scale>
          <a:sx n="100" d="100"/>
          <a:sy n="100" d="100"/>
        </p:scale>
        <p:origin x="-44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C386F0-637A-BD42-BDB7-C98CE4C90A96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</dgm:pt>
    <dgm:pt modelId="{55E3038B-2420-7646-8EDA-9D5B7F1EA201}">
      <dgm:prSet phldrT="[Text]"/>
      <dgm:spPr/>
      <dgm:t>
        <a:bodyPr/>
        <a:lstStyle/>
        <a:p>
          <a:r>
            <a:rPr lang="en-US" b="0" dirty="0" smtClean="0"/>
            <a:t>(1) Sanitizer Extraction</a:t>
          </a:r>
          <a:endParaRPr lang="en-US" b="0" dirty="0"/>
        </a:p>
      </dgm:t>
    </dgm:pt>
    <dgm:pt modelId="{D86D3C17-9373-6D4F-8A6F-CCE02E741CD3}" type="parTrans" cxnId="{AE13F9C3-62DB-E04D-928A-4EE156DB92F9}">
      <dgm:prSet/>
      <dgm:spPr/>
      <dgm:t>
        <a:bodyPr/>
        <a:lstStyle/>
        <a:p>
          <a:endParaRPr lang="en-US"/>
        </a:p>
      </dgm:t>
    </dgm:pt>
    <dgm:pt modelId="{F52FD150-2D9B-5742-959D-B98A34A9BCE9}" type="sibTrans" cxnId="{AE13F9C3-62DB-E04D-928A-4EE156DB92F9}">
      <dgm:prSet/>
      <dgm:spPr/>
      <dgm:t>
        <a:bodyPr/>
        <a:lstStyle/>
        <a:p>
          <a:endParaRPr lang="en-US"/>
        </a:p>
      </dgm:t>
    </dgm:pt>
    <dgm:pt modelId="{C27EE944-C832-7D46-96EC-10E8C7428131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0" dirty="0" smtClean="0"/>
            <a:t>(2) String Analysis</a:t>
          </a:r>
          <a:endParaRPr lang="en-US" b="0" dirty="0"/>
        </a:p>
      </dgm:t>
    </dgm:pt>
    <dgm:pt modelId="{73C5BECC-2F09-BD40-9506-13C8A4C1D994}" type="parTrans" cxnId="{8D50E05C-608E-D841-B74F-EDCE465A908B}">
      <dgm:prSet/>
      <dgm:spPr/>
      <dgm:t>
        <a:bodyPr/>
        <a:lstStyle/>
        <a:p>
          <a:endParaRPr lang="en-US"/>
        </a:p>
      </dgm:t>
    </dgm:pt>
    <dgm:pt modelId="{E62B279B-9E87-C948-BC7A-79F25A13635C}" type="sibTrans" cxnId="{8D50E05C-608E-D841-B74F-EDCE465A908B}">
      <dgm:prSet/>
      <dgm:spPr/>
      <dgm:t>
        <a:bodyPr/>
        <a:lstStyle/>
        <a:p>
          <a:endParaRPr lang="en-US"/>
        </a:p>
      </dgm:t>
    </dgm:pt>
    <dgm:pt modelId="{DF61341B-1EC2-1E46-862C-F8CDA7F0CBD9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0" dirty="0" smtClean="0"/>
            <a:t>(3) Bug Detection and Repair</a:t>
          </a:r>
          <a:endParaRPr lang="en-US" b="0" dirty="0"/>
        </a:p>
      </dgm:t>
    </dgm:pt>
    <dgm:pt modelId="{EC64CA95-0A2B-6243-A4DF-2205C676F987}" type="parTrans" cxnId="{04CDB7B9-5D56-2646-8A3C-AA6DE709C0F5}">
      <dgm:prSet/>
      <dgm:spPr/>
      <dgm:t>
        <a:bodyPr/>
        <a:lstStyle/>
        <a:p>
          <a:endParaRPr lang="en-US"/>
        </a:p>
      </dgm:t>
    </dgm:pt>
    <dgm:pt modelId="{A3559789-D3F6-BE47-9241-B8D94E36545D}" type="sibTrans" cxnId="{04CDB7B9-5D56-2646-8A3C-AA6DE709C0F5}">
      <dgm:prSet/>
      <dgm:spPr/>
      <dgm:t>
        <a:bodyPr/>
        <a:lstStyle/>
        <a:p>
          <a:endParaRPr lang="en-US"/>
        </a:p>
      </dgm:t>
    </dgm:pt>
    <dgm:pt modelId="{8016C725-CD42-2C46-97A5-9D5EFC59C970}" type="pres">
      <dgm:prSet presAssocID="{96C386F0-637A-BD42-BDB7-C98CE4C90A96}" presName="rootnode" presStyleCnt="0">
        <dgm:presLayoutVars>
          <dgm:chMax/>
          <dgm:chPref/>
          <dgm:dir/>
          <dgm:animLvl val="lvl"/>
        </dgm:presLayoutVars>
      </dgm:prSet>
      <dgm:spPr/>
    </dgm:pt>
    <dgm:pt modelId="{FEB9FE33-F190-5E45-813D-E2A5EDADA81F}" type="pres">
      <dgm:prSet presAssocID="{55E3038B-2420-7646-8EDA-9D5B7F1EA201}" presName="composite" presStyleCnt="0"/>
      <dgm:spPr/>
    </dgm:pt>
    <dgm:pt modelId="{A4C89DB4-054B-8041-B939-738BE617E771}" type="pres">
      <dgm:prSet presAssocID="{55E3038B-2420-7646-8EDA-9D5B7F1EA201}" presName="bentUpArrow1" presStyleLbl="alignImgPlace1" presStyleIdx="0" presStyleCnt="2" custScaleX="31950" custScaleY="23978" custLinFactNeighborX="47987" custLinFactNeighborY="-50211"/>
      <dgm:spPr/>
      <dgm:t>
        <a:bodyPr/>
        <a:lstStyle/>
        <a:p>
          <a:endParaRPr lang="en-US"/>
        </a:p>
      </dgm:t>
    </dgm:pt>
    <dgm:pt modelId="{A645DE92-169F-0F4A-902D-ABBB2A89A6EE}" type="pres">
      <dgm:prSet presAssocID="{55E3038B-2420-7646-8EDA-9D5B7F1EA201}" presName="ParentText" presStyleLbl="node1" presStyleIdx="0" presStyleCnt="3" custScaleX="40365" custScaleY="44377" custLinFactNeighborX="20795" custLinFactNeighborY="123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420D41-EBFB-E04A-A9C2-A3AE99F95DB1}" type="pres">
      <dgm:prSet presAssocID="{55E3038B-2420-7646-8EDA-9D5B7F1EA201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19FAB888-86F9-E541-B02F-ACEF67DE14D1}" type="pres">
      <dgm:prSet presAssocID="{F52FD150-2D9B-5742-959D-B98A34A9BCE9}" presName="sibTrans" presStyleCnt="0"/>
      <dgm:spPr/>
    </dgm:pt>
    <dgm:pt modelId="{B44677D1-3E38-7C4C-8398-7F274B11FDB0}" type="pres">
      <dgm:prSet presAssocID="{C27EE944-C832-7D46-96EC-10E8C7428131}" presName="composite" presStyleCnt="0"/>
      <dgm:spPr/>
    </dgm:pt>
    <dgm:pt modelId="{43A2DAD1-EDE4-2747-A25E-E03CC0E07494}" type="pres">
      <dgm:prSet presAssocID="{C27EE944-C832-7D46-96EC-10E8C7428131}" presName="bentUpArrow1" presStyleLbl="alignImgPlace1" presStyleIdx="1" presStyleCnt="2" custScaleX="33294" custScaleY="24909" custLinFactNeighborX="8764" custLinFactNeighborY="-69975"/>
      <dgm:spPr/>
      <dgm:t>
        <a:bodyPr/>
        <a:lstStyle/>
        <a:p>
          <a:endParaRPr lang="en-US"/>
        </a:p>
      </dgm:t>
    </dgm:pt>
    <dgm:pt modelId="{91BCD56F-DA3B-D64D-9BD8-1DA871117CB9}" type="pres">
      <dgm:prSet presAssocID="{C27EE944-C832-7D46-96EC-10E8C7428131}" presName="ParentText" presStyleLbl="node1" presStyleIdx="1" presStyleCnt="3" custScaleX="40339" custScaleY="44070" custLinFactNeighborX="-8796" custLinFactNeighborY="-525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D278B9-FC9E-E94A-8BC9-3F9882DDF12B}" type="pres">
      <dgm:prSet presAssocID="{C27EE944-C832-7D46-96EC-10E8C7428131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BB18E1BD-01F6-1747-9FB6-8B69491686C2}" type="pres">
      <dgm:prSet presAssocID="{E62B279B-9E87-C948-BC7A-79F25A13635C}" presName="sibTrans" presStyleCnt="0"/>
      <dgm:spPr/>
    </dgm:pt>
    <dgm:pt modelId="{C5E54DC7-F130-804E-8234-93A9D9AF67B5}" type="pres">
      <dgm:prSet presAssocID="{DF61341B-1EC2-1E46-862C-F8CDA7F0CBD9}" presName="composite" presStyleCnt="0"/>
      <dgm:spPr/>
    </dgm:pt>
    <dgm:pt modelId="{C6963E6B-6E54-424E-BC5A-1D76B8732CF3}" type="pres">
      <dgm:prSet presAssocID="{DF61341B-1EC2-1E46-862C-F8CDA7F0CBD9}" presName="ParentText" presStyleLbl="node1" presStyleIdx="2" presStyleCnt="3" custScaleX="40339" custScaleY="44070" custLinFactNeighborX="-34497" custLinFactNeighborY="-102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2D3B79-F2B8-5145-9984-7F6DD5981282}" type="presOf" srcId="{DF61341B-1EC2-1E46-862C-F8CDA7F0CBD9}" destId="{C6963E6B-6E54-424E-BC5A-1D76B8732CF3}" srcOrd="0" destOrd="0" presId="urn:microsoft.com/office/officeart/2005/8/layout/StepDownProcess"/>
    <dgm:cxn modelId="{AE13F9C3-62DB-E04D-928A-4EE156DB92F9}" srcId="{96C386F0-637A-BD42-BDB7-C98CE4C90A96}" destId="{55E3038B-2420-7646-8EDA-9D5B7F1EA201}" srcOrd="0" destOrd="0" parTransId="{D86D3C17-9373-6D4F-8A6F-CCE02E741CD3}" sibTransId="{F52FD150-2D9B-5742-959D-B98A34A9BCE9}"/>
    <dgm:cxn modelId="{6DA47DEE-CD9C-484E-86B4-D2D09C633B3D}" type="presOf" srcId="{C27EE944-C832-7D46-96EC-10E8C7428131}" destId="{91BCD56F-DA3B-D64D-9BD8-1DA871117CB9}" srcOrd="0" destOrd="0" presId="urn:microsoft.com/office/officeart/2005/8/layout/StepDownProcess"/>
    <dgm:cxn modelId="{04CDB7B9-5D56-2646-8A3C-AA6DE709C0F5}" srcId="{96C386F0-637A-BD42-BDB7-C98CE4C90A96}" destId="{DF61341B-1EC2-1E46-862C-F8CDA7F0CBD9}" srcOrd="2" destOrd="0" parTransId="{EC64CA95-0A2B-6243-A4DF-2205C676F987}" sibTransId="{A3559789-D3F6-BE47-9241-B8D94E36545D}"/>
    <dgm:cxn modelId="{FFAF6437-3718-6442-A1B6-1C1F0A43CDA2}" type="presOf" srcId="{96C386F0-637A-BD42-BDB7-C98CE4C90A96}" destId="{8016C725-CD42-2C46-97A5-9D5EFC59C970}" srcOrd="0" destOrd="0" presId="urn:microsoft.com/office/officeart/2005/8/layout/StepDownProcess"/>
    <dgm:cxn modelId="{BB4A3389-F070-4C48-A2E0-E8D94B4DF062}" type="presOf" srcId="{55E3038B-2420-7646-8EDA-9D5B7F1EA201}" destId="{A645DE92-169F-0F4A-902D-ABBB2A89A6EE}" srcOrd="0" destOrd="0" presId="urn:microsoft.com/office/officeart/2005/8/layout/StepDownProcess"/>
    <dgm:cxn modelId="{8D50E05C-608E-D841-B74F-EDCE465A908B}" srcId="{96C386F0-637A-BD42-BDB7-C98CE4C90A96}" destId="{C27EE944-C832-7D46-96EC-10E8C7428131}" srcOrd="1" destOrd="0" parTransId="{73C5BECC-2F09-BD40-9506-13C8A4C1D994}" sibTransId="{E62B279B-9E87-C948-BC7A-79F25A13635C}"/>
    <dgm:cxn modelId="{F28E37B4-256E-0341-BD33-76661EA9F442}" type="presParOf" srcId="{8016C725-CD42-2C46-97A5-9D5EFC59C970}" destId="{FEB9FE33-F190-5E45-813D-E2A5EDADA81F}" srcOrd="0" destOrd="0" presId="urn:microsoft.com/office/officeart/2005/8/layout/StepDownProcess"/>
    <dgm:cxn modelId="{C91A05BB-BB5C-3444-B863-5CBF4C8CF4C3}" type="presParOf" srcId="{FEB9FE33-F190-5E45-813D-E2A5EDADA81F}" destId="{A4C89DB4-054B-8041-B939-738BE617E771}" srcOrd="0" destOrd="0" presId="urn:microsoft.com/office/officeart/2005/8/layout/StepDownProcess"/>
    <dgm:cxn modelId="{A7901796-B5DB-5749-9E6D-A7EAAB5C16BF}" type="presParOf" srcId="{FEB9FE33-F190-5E45-813D-E2A5EDADA81F}" destId="{A645DE92-169F-0F4A-902D-ABBB2A89A6EE}" srcOrd="1" destOrd="0" presId="urn:microsoft.com/office/officeart/2005/8/layout/StepDownProcess"/>
    <dgm:cxn modelId="{5AD17CB6-416E-DE4E-890F-40D84FFB6718}" type="presParOf" srcId="{FEB9FE33-F190-5E45-813D-E2A5EDADA81F}" destId="{21420D41-EBFB-E04A-A9C2-A3AE99F95DB1}" srcOrd="2" destOrd="0" presId="urn:microsoft.com/office/officeart/2005/8/layout/StepDownProcess"/>
    <dgm:cxn modelId="{D36A8C95-8F9D-474F-86D3-9AC4D7475C55}" type="presParOf" srcId="{8016C725-CD42-2C46-97A5-9D5EFC59C970}" destId="{19FAB888-86F9-E541-B02F-ACEF67DE14D1}" srcOrd="1" destOrd="0" presId="urn:microsoft.com/office/officeart/2005/8/layout/StepDownProcess"/>
    <dgm:cxn modelId="{9FA6AE2F-9492-134F-8D7E-B9C763FBC047}" type="presParOf" srcId="{8016C725-CD42-2C46-97A5-9D5EFC59C970}" destId="{B44677D1-3E38-7C4C-8398-7F274B11FDB0}" srcOrd="2" destOrd="0" presId="urn:microsoft.com/office/officeart/2005/8/layout/StepDownProcess"/>
    <dgm:cxn modelId="{EC239627-86AA-BD49-94B7-FBE000996C45}" type="presParOf" srcId="{B44677D1-3E38-7C4C-8398-7F274B11FDB0}" destId="{43A2DAD1-EDE4-2747-A25E-E03CC0E07494}" srcOrd="0" destOrd="0" presId="urn:microsoft.com/office/officeart/2005/8/layout/StepDownProcess"/>
    <dgm:cxn modelId="{E312A38C-D423-B744-B189-99B3E9F4814E}" type="presParOf" srcId="{B44677D1-3E38-7C4C-8398-7F274B11FDB0}" destId="{91BCD56F-DA3B-D64D-9BD8-1DA871117CB9}" srcOrd="1" destOrd="0" presId="urn:microsoft.com/office/officeart/2005/8/layout/StepDownProcess"/>
    <dgm:cxn modelId="{8B4AD6CD-4D22-BD40-9F3B-E33BC76D18A0}" type="presParOf" srcId="{B44677D1-3E38-7C4C-8398-7F274B11FDB0}" destId="{0AD278B9-FC9E-E94A-8BC9-3F9882DDF12B}" srcOrd="2" destOrd="0" presId="urn:microsoft.com/office/officeart/2005/8/layout/StepDownProcess"/>
    <dgm:cxn modelId="{21AB5485-965A-3945-AA57-579C807650AC}" type="presParOf" srcId="{8016C725-CD42-2C46-97A5-9D5EFC59C970}" destId="{BB18E1BD-01F6-1747-9FB6-8B69491686C2}" srcOrd="3" destOrd="0" presId="urn:microsoft.com/office/officeart/2005/8/layout/StepDownProcess"/>
    <dgm:cxn modelId="{87F92A8F-7E0B-E24F-844C-8A4D71DBC80B}" type="presParOf" srcId="{8016C725-CD42-2C46-97A5-9D5EFC59C970}" destId="{C5E54DC7-F130-804E-8234-93A9D9AF67B5}" srcOrd="4" destOrd="0" presId="urn:microsoft.com/office/officeart/2005/8/layout/StepDownProcess"/>
    <dgm:cxn modelId="{887D127B-C13A-404C-8766-963E4CED2074}" type="presParOf" srcId="{C5E54DC7-F130-804E-8234-93A9D9AF67B5}" destId="{C6963E6B-6E54-424E-BC5A-1D76B8732CF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89DB4-054B-8041-B939-738BE617E771}">
      <dsp:nvSpPr>
        <dsp:cNvPr id="0" name=""/>
        <dsp:cNvSpPr/>
      </dsp:nvSpPr>
      <dsp:spPr>
        <a:xfrm rot="5400000">
          <a:off x="1951778" y="2109310"/>
          <a:ext cx="549467" cy="83352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45DE92-169F-0F4A-902D-ABBB2A89A6EE}">
      <dsp:nvSpPr>
        <dsp:cNvPr id="0" name=""/>
        <dsp:cNvSpPr/>
      </dsp:nvSpPr>
      <dsp:spPr>
        <a:xfrm>
          <a:off x="1174147" y="915991"/>
          <a:ext cx="1557126" cy="119827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/>
            <a:t>(1) Sanitizer Extraction</a:t>
          </a:r>
          <a:endParaRPr lang="en-US" sz="2100" b="0" kern="1200" dirty="0"/>
        </a:p>
      </dsp:txBody>
      <dsp:txXfrm>
        <a:off x="1232652" y="974496"/>
        <a:ext cx="1440116" cy="1081260"/>
      </dsp:txXfrm>
    </dsp:sp>
    <dsp:sp modelId="{21420D41-EBFB-E04A-A9C2-A3AE99F95DB1}">
      <dsp:nvSpPr>
        <dsp:cNvPr id="0" name=""/>
        <dsp:cNvSpPr/>
      </dsp:nvSpPr>
      <dsp:spPr>
        <a:xfrm>
          <a:off x="3079327" y="89560"/>
          <a:ext cx="2805662" cy="2182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2DAD1-EDE4-2747-A25E-E03CC0E07494}">
      <dsp:nvSpPr>
        <dsp:cNvPr id="0" name=""/>
        <dsp:cNvSpPr/>
      </dsp:nvSpPr>
      <dsp:spPr>
        <a:xfrm rot="5400000">
          <a:off x="3563598" y="3543534"/>
          <a:ext cx="570801" cy="86858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BCD56F-DA3B-D64D-9BD8-1DA871117CB9}">
      <dsp:nvSpPr>
        <dsp:cNvPr id="0" name=""/>
        <dsp:cNvSpPr/>
      </dsp:nvSpPr>
      <dsp:spPr>
        <a:xfrm>
          <a:off x="2678896" y="2349826"/>
          <a:ext cx="1556123" cy="1189980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/>
            <a:t>(2) String Analysis</a:t>
          </a:r>
          <a:endParaRPr lang="en-US" sz="2100" b="0" kern="1200" dirty="0"/>
        </a:p>
      </dsp:txBody>
      <dsp:txXfrm>
        <a:off x="2736996" y="2407926"/>
        <a:ext cx="1439923" cy="1073780"/>
      </dsp:txXfrm>
    </dsp:sp>
    <dsp:sp modelId="{0AD278B9-FC9E-E94A-8BC9-3F9882DDF12B}">
      <dsp:nvSpPr>
        <dsp:cNvPr id="0" name=""/>
        <dsp:cNvSpPr/>
      </dsp:nvSpPr>
      <dsp:spPr>
        <a:xfrm>
          <a:off x="5725081" y="1994216"/>
          <a:ext cx="2805662" cy="2182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63E6B-6E54-424E-BC5A-1D76B8732CF3}">
      <dsp:nvSpPr>
        <dsp:cNvPr id="0" name=""/>
        <dsp:cNvSpPr/>
      </dsp:nvSpPr>
      <dsp:spPr>
        <a:xfrm>
          <a:off x="4333706" y="3633984"/>
          <a:ext cx="1556123" cy="1189980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/>
            <a:t>(3) Bug Detection and Repair</a:t>
          </a:r>
          <a:endParaRPr lang="en-US" sz="2100" b="0" kern="1200" dirty="0"/>
        </a:p>
      </dsp:txBody>
      <dsp:txXfrm>
        <a:off x="4391806" y="3692084"/>
        <a:ext cx="1439923" cy="1073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0E9D-DC42-0A45-ABC2-CC4BA0069121}" type="datetimeFigureOut">
              <a:rPr lang="en-US" smtClean="0"/>
              <a:t>8/5/15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382A7-998F-EB41-9B8D-31417182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070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A0D88-260D-434C-B24B-03A3D28C8FBA}" type="datetimeFigureOut">
              <a:rPr lang="en-US" smtClean="0"/>
              <a:t>8/5/15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8CDEA-43A5-8041-8117-D8AEAD866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279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254CCD2-1CB2-3949-945C-40B31C41D9B9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Inference is based on data model schema, extracted from the object-relational mapping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... we infer a set of properties about the data model that we expect to hold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Verification component is our earlier work.  Including bounded and unbounded verification, etc.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The heuristics for inferring properties are described next.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62AD5277-5D1E-EA45-B267-B3AB1422F73A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A409-AC49-8C4A-B616-06A4DD9329BD}" type="datetime1">
              <a:rPr lang="en-US" smtClean="0"/>
              <a:t>8/5/15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6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4519-365F-ED43-9475-0FB63A3AA41E}" type="datetime1">
              <a:rPr lang="en-US" smtClean="0"/>
              <a:t>8/5/15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6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32C3-7AD4-1B44-B699-06D9603F87B8}" type="datetime1">
              <a:rPr lang="en-US" smtClean="0"/>
              <a:t>8/5/15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07FE-4237-3840-9711-3782FF12D828}" type="datetime1">
              <a:rPr lang="en-US" smtClean="0"/>
              <a:t>8/5/15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9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78D8-4DC4-F842-BA0A-FCC6C00F907F}" type="datetime1">
              <a:rPr lang="en-US" smtClean="0"/>
              <a:t>8/5/15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76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4DE1-AF65-9B4D-B4B7-9FC2E166F255}" type="datetime1">
              <a:rPr lang="en-US" smtClean="0"/>
              <a:t>8/5/15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0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BACF-6FEB-6442-A03C-8E80CCBDDBDB}" type="datetime1">
              <a:rPr lang="en-US" smtClean="0"/>
              <a:t>8/5/15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1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2925-181A-9F49-B60B-D07D2294F1C8}" type="datetime1">
              <a:rPr lang="en-US" smtClean="0"/>
              <a:t>8/5/15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9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2595-1F4E-064A-912A-D9DC325F1602}" type="datetime1">
              <a:rPr lang="en-US" smtClean="0"/>
              <a:t>8/5/15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D6B0-A6EB-A046-B8B9-01711F88A7A0}" type="datetime1">
              <a:rPr lang="en-US" smtClean="0"/>
              <a:t>8/5/15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0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2768-53BA-104B-B084-D9A2E2936958}" type="datetime1">
              <a:rPr lang="en-US" smtClean="0"/>
              <a:t>8/5/15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893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000" y="901700"/>
            <a:ext cx="8902700" cy="595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BB30E-A5A4-F848-AB99-98AAD43A3128}" type="datetime1">
              <a:rPr lang="en-US" smtClean="0"/>
              <a:t>8/5/15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B3C09-30DB-C643-A45A-134C585B6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1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0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UCSB Verification Lab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Director: Tevfik Bultan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Research areas </a:t>
            </a:r>
          </a:p>
          <a:p>
            <a:pPr lvl="1"/>
            <a:r>
              <a:rPr lang="en-US" i="1" dirty="0" smtClean="0"/>
              <a:t>automated verification</a:t>
            </a:r>
            <a:r>
              <a:rPr lang="en-US" dirty="0" smtClean="0"/>
              <a:t>, </a:t>
            </a:r>
            <a:r>
              <a:rPr lang="en-US" i="1" dirty="0" smtClean="0"/>
              <a:t>program analysis</a:t>
            </a:r>
            <a:r>
              <a:rPr lang="en-US" dirty="0" smtClean="0"/>
              <a:t>, </a:t>
            </a:r>
            <a:r>
              <a:rPr lang="en-US" i="1" dirty="0" smtClean="0"/>
              <a:t>formal methods</a:t>
            </a:r>
            <a:r>
              <a:rPr lang="en-US" dirty="0" smtClean="0"/>
              <a:t>, </a:t>
            </a:r>
            <a:r>
              <a:rPr lang="en-US" i="1" dirty="0" smtClean="0"/>
              <a:t>software engineering</a:t>
            </a:r>
            <a:r>
              <a:rPr lang="en-US" dirty="0" smtClean="0"/>
              <a:t>, </a:t>
            </a:r>
            <a:r>
              <a:rPr lang="en-US" i="1" dirty="0" smtClean="0"/>
              <a:t>computer security</a:t>
            </a:r>
          </a:p>
          <a:p>
            <a:r>
              <a:rPr lang="en-US" dirty="0" smtClean="0"/>
              <a:t>Recent research results</a:t>
            </a:r>
          </a:p>
          <a:p>
            <a:pPr lvl="1"/>
            <a:r>
              <a:rPr lang="en-US" dirty="0" smtClean="0"/>
              <a:t>String analysis for web application vulnerability </a:t>
            </a:r>
            <a:r>
              <a:rPr lang="en-US" dirty="0" smtClean="0"/>
              <a:t>detection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repair [FMSD,IJFCS,ISSTA’14,ICST’14,ICSE’12,ISSTA’12,ICSE’11,SPIN’11]</a:t>
            </a:r>
            <a:endParaRPr lang="en-US" dirty="0" smtClean="0"/>
          </a:p>
          <a:p>
            <a:pPr lvl="1"/>
            <a:r>
              <a:rPr lang="en-US" dirty="0" smtClean="0"/>
              <a:t>Data model verification </a:t>
            </a:r>
            <a:r>
              <a:rPr lang="en-US" dirty="0" smtClean="0"/>
              <a:t>for </a:t>
            </a:r>
            <a:r>
              <a:rPr lang="en-US" dirty="0" smtClean="0"/>
              <a:t>MVC based web </a:t>
            </a:r>
            <a:r>
              <a:rPr lang="en-US" dirty="0" smtClean="0"/>
              <a:t>applications [TOSEM, ICSE’15,ASE’15,ICSE’14,ISSTA’13,ASE’12,ISSTA’11] </a:t>
            </a:r>
            <a:endParaRPr lang="en-US" dirty="0" smtClean="0"/>
          </a:p>
          <a:p>
            <a:pPr lvl="1"/>
            <a:r>
              <a:rPr lang="en-US" dirty="0" smtClean="0"/>
              <a:t>Analyzing message-based interactions in distributed </a:t>
            </a:r>
            <a:r>
              <a:rPr lang="en-US" dirty="0" smtClean="0"/>
              <a:t>systems [IEEE TSC,ASE’14,FACS’13,POPL’12,VMCAI’12,WWW’11]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utomata </a:t>
            </a:r>
            <a:r>
              <a:rPr lang="en-US" dirty="0"/>
              <a:t>based model counting constraint </a:t>
            </a:r>
            <a:r>
              <a:rPr lang="en-US" dirty="0" smtClean="0"/>
              <a:t>solver [CAV’15]</a:t>
            </a:r>
            <a:endParaRPr lang="en-US" dirty="0"/>
          </a:p>
          <a:p>
            <a:pPr lvl="1"/>
            <a:r>
              <a:rPr lang="en-US" dirty="0" smtClean="0"/>
              <a:t>Path complexity analysis for </a:t>
            </a:r>
            <a:r>
              <a:rPr lang="en-US" dirty="0" smtClean="0"/>
              <a:t>programs [ESEC/FSE’15]</a:t>
            </a:r>
            <a:endParaRPr lang="en-US" dirty="0" smtClean="0"/>
          </a:p>
          <a:p>
            <a:r>
              <a:rPr lang="en-US" dirty="0" smtClean="0"/>
              <a:t>Recent awards</a:t>
            </a:r>
          </a:p>
          <a:p>
            <a:pPr lvl="1"/>
            <a:r>
              <a:rPr lang="en-US" dirty="0" smtClean="0"/>
              <a:t>ACM SIGSOFT Distinguished Paper Award in ASE’14</a:t>
            </a:r>
          </a:p>
          <a:p>
            <a:pPr lvl="1"/>
            <a:r>
              <a:rPr lang="en-US" dirty="0" smtClean="0"/>
              <a:t>Best paper and best paper runner-up awards at UCSB GSWC’14</a:t>
            </a:r>
          </a:p>
          <a:p>
            <a:pPr lvl="1"/>
            <a:r>
              <a:rPr lang="en-US" dirty="0" smtClean="0"/>
              <a:t>ACM SIGSOFT 2015 Outstanding Dissertation Award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3C09-30DB-C643-A45A-134C585B6FA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999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-17323"/>
            <a:ext cx="8229600" cy="893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Web App Vulnerability Detection &amp; Repair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695514"/>
              </p:ext>
            </p:extLst>
          </p:nvPr>
        </p:nvGraphicFramePr>
        <p:xfrm>
          <a:off x="127000" y="901700"/>
          <a:ext cx="8902700" cy="595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44450" y="1629042"/>
            <a:ext cx="825500" cy="1727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441842"/>
            <a:ext cx="71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751280"/>
            <a:ext cx="6985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3343444"/>
            <a:ext cx="12207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Web App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/>
          <a:srcRect r="55662"/>
          <a:stretch/>
        </p:blipFill>
        <p:spPr>
          <a:xfrm>
            <a:off x="1092200" y="3677772"/>
            <a:ext cx="736600" cy="930275"/>
          </a:xfrm>
          <a:prstGeom prst="rect">
            <a:avLst/>
          </a:prstGeom>
          <a:ln w="63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4" name="TextBox 13"/>
          <p:cNvSpPr txBox="1"/>
          <p:nvPr/>
        </p:nvSpPr>
        <p:spPr>
          <a:xfrm>
            <a:off x="44450" y="4806484"/>
            <a:ext cx="26789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smtClean="0">
                <a:latin typeface="+mn-lt"/>
              </a:rPr>
              <a:t>Sanitizer </a:t>
            </a:r>
            <a:r>
              <a:rPr lang="en-US" sz="2000" dirty="0" smtClean="0"/>
              <a:t>f</a:t>
            </a:r>
            <a:r>
              <a:rPr lang="en-US" sz="2000" dirty="0" smtClean="0">
                <a:latin typeface="+mn-lt"/>
              </a:rPr>
              <a:t>unctions</a:t>
            </a:r>
            <a:endParaRPr lang="en-US" sz="2000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41713" y="5886450"/>
            <a:ext cx="255587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439987" y="5545138"/>
            <a:ext cx="25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/>
          <a:srcRect r="55662"/>
          <a:stretch/>
        </p:blipFill>
        <p:spPr>
          <a:xfrm>
            <a:off x="1282700" y="3877797"/>
            <a:ext cx="685800" cy="928687"/>
          </a:xfrm>
          <a:prstGeom prst="rect">
            <a:avLst/>
          </a:prstGeom>
          <a:ln w="6350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2" y="5791617"/>
            <a:ext cx="889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93987" y="5190858"/>
            <a:ext cx="15605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V</a:t>
            </a:r>
            <a:r>
              <a:rPr lang="en-US" sz="2000" dirty="0" smtClean="0">
                <a:latin typeface="+mn-lt"/>
              </a:rPr>
              <a:t>ulnerability </a:t>
            </a:r>
          </a:p>
          <a:p>
            <a:pPr>
              <a:defRPr/>
            </a:pPr>
            <a:r>
              <a:rPr lang="en-US" sz="2000" dirty="0" smtClean="0">
                <a:latin typeface="+mn-lt"/>
              </a:rPr>
              <a:t>signatures</a:t>
            </a:r>
            <a:endParaRPr lang="en-US" sz="2000" dirty="0"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1"/>
          <a:stretch>
            <a:fillRect/>
          </a:stretch>
        </p:blipFill>
        <p:spPr bwMode="auto">
          <a:xfrm>
            <a:off x="7734300" y="5886450"/>
            <a:ext cx="9525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ight Arrow 18"/>
          <p:cNvSpPr/>
          <p:nvPr/>
        </p:nvSpPr>
        <p:spPr>
          <a:xfrm>
            <a:off x="942976" y="2263776"/>
            <a:ext cx="277812" cy="252412"/>
          </a:xfrm>
          <a:prstGeom prst="rightArrow">
            <a:avLst>
              <a:gd name="adj1" fmla="val 64227"/>
              <a:gd name="adj2" fmla="val 73529"/>
            </a:avLst>
          </a:prstGeom>
          <a:solidFill>
            <a:srgbClr val="C2CE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925762" y="1653122"/>
            <a:ext cx="30607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latin typeface="+mn-lt"/>
              </a:rPr>
              <a:t>Static and dynamic program analysis to extract</a:t>
            </a:r>
            <a:r>
              <a:rPr lang="en-US" sz="2000" dirty="0"/>
              <a:t> </a:t>
            </a:r>
            <a:r>
              <a:rPr lang="en-US" sz="2000" dirty="0" smtClean="0"/>
              <a:t>input validation and sanitization operations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73100" y="775256"/>
            <a:ext cx="77343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/>
              <a:t>GOAL: </a:t>
            </a:r>
            <a:r>
              <a:rPr lang="en-US" sz="2000" dirty="0" smtClean="0"/>
              <a:t>To automatically detect and repair vulnerabilities that are caused by input validation and sanitization errors (such as XSS and SQL Injection)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456112" y="3235662"/>
            <a:ext cx="30607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A</a:t>
            </a:r>
            <a:r>
              <a:rPr lang="en-US" sz="2000" dirty="0" smtClean="0"/>
              <a:t>utomata based string analysis using symbolic </a:t>
            </a:r>
            <a:r>
              <a:rPr lang="en-US" sz="2000" dirty="0" err="1" smtClean="0"/>
              <a:t>fixpoint</a:t>
            </a:r>
            <a:r>
              <a:rPr lang="en-US" sz="2000" dirty="0" smtClean="0"/>
              <a:t> computations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100762" y="4409977"/>
            <a:ext cx="30607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/>
              <a:t>Differential or policy directed (using attack patterns) bug detection </a:t>
            </a:r>
          </a:p>
          <a:p>
            <a:pPr>
              <a:defRPr/>
            </a:pPr>
            <a:r>
              <a:rPr lang="en-US" sz="2000" dirty="0" smtClean="0"/>
              <a:t>and repair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4254500" y="6451480"/>
            <a:ext cx="4889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latin typeface="+mn-lt"/>
              </a:rPr>
              <a:t>Bug reports (attack strings) and code patches</a:t>
            </a:r>
            <a:endParaRPr lang="en-US" sz="2000" dirty="0">
              <a:latin typeface="+mn-lt"/>
            </a:endParaRPr>
          </a:p>
        </p:txBody>
      </p:sp>
      <p:sp>
        <p:nvSpPr>
          <p:cNvPr id="30" name="Bent-Up Arrow 29"/>
          <p:cNvSpPr/>
          <p:nvPr/>
        </p:nvSpPr>
        <p:spPr>
          <a:xfrm rot="5400000">
            <a:off x="5380779" y="5649588"/>
            <a:ext cx="549467" cy="833526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Web App Data Model Verification &amp; Repair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674" y="3584575"/>
            <a:ext cx="13716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900" dirty="0" smtClean="0">
                <a:solidFill>
                  <a:schemeClr val="bg1"/>
                </a:solidFill>
              </a:rPr>
              <a:t>(1) Model </a:t>
            </a:r>
            <a:r>
              <a:rPr lang="en-US" sz="1900" dirty="0">
                <a:solidFill>
                  <a:schemeClr val="bg1"/>
                </a:solidFill>
              </a:rPr>
              <a:t>Extraction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57200" y="3095542"/>
            <a:ext cx="0" cy="376237"/>
          </a:xfrm>
          <a:prstGeom prst="straightConnector1">
            <a:avLst/>
          </a:prstGeom>
          <a:ln w="31750">
            <a:solidFill>
              <a:schemeClr val="tx1">
                <a:lumMod val="90000"/>
                <a:lumOff val="10000"/>
              </a:schemeClr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157788" y="3582271"/>
            <a:ext cx="1371600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900" dirty="0" smtClean="0">
                <a:solidFill>
                  <a:schemeClr val="bg1"/>
                </a:solidFill>
              </a:rPr>
              <a:t>(4) Verification</a:t>
            </a:r>
            <a:endParaRPr lang="en-US" sz="19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619081" y="3471779"/>
            <a:ext cx="238919" cy="313694"/>
          </a:xfrm>
          <a:prstGeom prst="straightConnector1">
            <a:avLst/>
          </a:prstGeom>
          <a:ln w="31750">
            <a:solidFill>
              <a:schemeClr val="tx1">
                <a:lumMod val="90000"/>
                <a:lumOff val="10000"/>
              </a:schemeClr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46"/>
          <p:cNvSpPr txBox="1">
            <a:spLocks noChangeArrowheads="1"/>
          </p:cNvSpPr>
          <p:nvPr/>
        </p:nvSpPr>
        <p:spPr bwMode="auto">
          <a:xfrm>
            <a:off x="6002339" y="1595438"/>
            <a:ext cx="213994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900" dirty="0" smtClean="0">
                <a:latin typeface="+mn-lt"/>
                <a:cs typeface="Arial" pitchFamily="34" charset="0"/>
              </a:rPr>
              <a:t>Bug </a:t>
            </a:r>
            <a:r>
              <a:rPr lang="en-US" sz="1900" dirty="0" smtClean="0">
                <a:latin typeface="+mn-lt"/>
                <a:cs typeface="Arial" pitchFamily="34" charset="0"/>
              </a:rPr>
              <a:t> reports </a:t>
            </a:r>
            <a:r>
              <a:rPr lang="en-US" sz="1900" dirty="0" smtClean="0">
                <a:latin typeface="+mn-lt"/>
                <a:cs typeface="Arial" pitchFamily="34" charset="0"/>
              </a:rPr>
              <a:t>(property violating instances)</a:t>
            </a:r>
          </a:p>
          <a:p>
            <a:pPr eaLnBrk="1" hangingPunct="1">
              <a:defRPr/>
            </a:pPr>
            <a:endParaRPr lang="en-US" sz="1900" dirty="0">
              <a:latin typeface="+mn-lt"/>
              <a:cs typeface="Arial" pitchFamily="34" charset="0"/>
            </a:endParaRP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-127000" y="1595438"/>
            <a:ext cx="1168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1900" dirty="0" smtClean="0">
                <a:latin typeface="+mn-lt"/>
                <a:cs typeface="Arial" pitchFamily="34" charset="0"/>
              </a:rPr>
              <a:t>Rails </a:t>
            </a:r>
          </a:p>
          <a:p>
            <a:pPr algn="ctr" eaLnBrk="1" hangingPunct="1">
              <a:defRPr/>
            </a:pPr>
            <a:r>
              <a:rPr lang="en-US" sz="1900" dirty="0" smtClean="0">
                <a:latin typeface="+mn-lt"/>
                <a:cs typeface="Arial" pitchFamily="34" charset="0"/>
              </a:rPr>
              <a:t>code</a:t>
            </a:r>
            <a:endParaRPr lang="en-US" sz="1900" dirty="0">
              <a:latin typeface="+mn-lt"/>
              <a:cs typeface="Arial" pitchFamily="34" charset="0"/>
            </a:endParaRPr>
          </a:p>
        </p:txBody>
      </p:sp>
      <p:sp>
        <p:nvSpPr>
          <p:cNvPr id="3" name="Documents"/>
          <p:cNvSpPr>
            <a:spLocks noEditPoints="1" noChangeArrowheads="1"/>
          </p:cNvSpPr>
          <p:nvPr/>
        </p:nvSpPr>
        <p:spPr bwMode="auto">
          <a:xfrm>
            <a:off x="233361" y="2320131"/>
            <a:ext cx="519113" cy="639763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TextBox 37"/>
          <p:cNvSpPr txBox="1">
            <a:spLocks noChangeArrowheads="1"/>
          </p:cNvSpPr>
          <p:nvPr/>
        </p:nvSpPr>
        <p:spPr bwMode="auto">
          <a:xfrm>
            <a:off x="4372769" y="2636728"/>
            <a:ext cx="2008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1800" dirty="0" smtClean="0">
                <a:latin typeface="+mn-lt"/>
                <a:cs typeface="Arial" pitchFamily="34" charset="0"/>
              </a:rPr>
              <a:t>FOL or Boolean </a:t>
            </a:r>
            <a:r>
              <a:rPr lang="en-US" sz="1800" dirty="0" smtClean="0">
                <a:latin typeface="+mn-lt"/>
                <a:cs typeface="Arial" pitchFamily="34" charset="0"/>
              </a:rPr>
              <a:t>formulas</a:t>
            </a:r>
            <a:endParaRPr lang="en-US" sz="1800" dirty="0">
              <a:latin typeface="+mn-lt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420269" y="3584575"/>
            <a:ext cx="13716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900" dirty="0" smtClean="0">
                <a:solidFill>
                  <a:schemeClr val="bg1"/>
                </a:solidFill>
              </a:rPr>
              <a:t>(3) Logic Translation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51" name="Arc 50"/>
          <p:cNvSpPr/>
          <p:nvPr/>
        </p:nvSpPr>
        <p:spPr>
          <a:xfrm>
            <a:off x="4372769" y="3294896"/>
            <a:ext cx="1208088" cy="593725"/>
          </a:xfrm>
          <a:prstGeom prst="arc">
            <a:avLst>
              <a:gd name="adj1" fmla="val 11393079"/>
              <a:gd name="adj2" fmla="val 21248599"/>
            </a:avLst>
          </a:prstGeom>
          <a:ln w="31750">
            <a:solidFill>
              <a:schemeClr val="tx1">
                <a:lumMod val="90000"/>
                <a:lumOff val="10000"/>
              </a:schemeClr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52" name="TextBox 37"/>
          <p:cNvSpPr txBox="1">
            <a:spLocks noChangeArrowheads="1"/>
          </p:cNvSpPr>
          <p:nvPr/>
        </p:nvSpPr>
        <p:spPr bwMode="auto">
          <a:xfrm>
            <a:off x="681037" y="2648784"/>
            <a:ext cx="1720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1800" dirty="0" smtClean="0">
                <a:latin typeface="+mn-lt"/>
                <a:cs typeface="Arial" pitchFamily="34" charset="0"/>
              </a:rPr>
              <a:t>Formal </a:t>
            </a:r>
            <a:r>
              <a:rPr lang="en-US" sz="1800" dirty="0" smtClean="0">
                <a:latin typeface="+mn-lt"/>
                <a:cs typeface="Arial" pitchFamily="34" charset="0"/>
              </a:rPr>
              <a:t>data </a:t>
            </a:r>
            <a:r>
              <a:rPr lang="en-US" sz="1800" dirty="0">
                <a:latin typeface="+mn-lt"/>
                <a:cs typeface="Arial" pitchFamily="34" charset="0"/>
              </a:rPr>
              <a:t>m</a:t>
            </a:r>
            <a:r>
              <a:rPr lang="en-US" sz="1800" dirty="0" smtClean="0">
                <a:latin typeface="+mn-lt"/>
                <a:cs typeface="Arial" pitchFamily="34" charset="0"/>
              </a:rPr>
              <a:t>odel</a:t>
            </a:r>
            <a:endParaRPr lang="en-US" sz="1800" dirty="0">
              <a:latin typeface="+mn-lt"/>
              <a:cs typeface="Arial" pitchFamily="34" charset="0"/>
            </a:endParaRPr>
          </a:p>
        </p:txBody>
      </p:sp>
      <p:sp>
        <p:nvSpPr>
          <p:cNvPr id="54" name="Arc 53"/>
          <p:cNvSpPr/>
          <p:nvPr/>
        </p:nvSpPr>
        <p:spPr>
          <a:xfrm>
            <a:off x="834230" y="3288506"/>
            <a:ext cx="1208087" cy="592137"/>
          </a:xfrm>
          <a:prstGeom prst="arc">
            <a:avLst>
              <a:gd name="adj1" fmla="val 11393079"/>
              <a:gd name="adj2" fmla="val 21248599"/>
            </a:avLst>
          </a:prstGeom>
          <a:ln w="31750">
            <a:solidFill>
              <a:schemeClr val="tx1">
                <a:lumMod val="90000"/>
                <a:lumOff val="10000"/>
              </a:schemeClr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6" name="Documents"/>
          <p:cNvSpPr>
            <a:spLocks noEditPoints="1" noChangeArrowheads="1"/>
          </p:cNvSpPr>
          <p:nvPr/>
        </p:nvSpPr>
        <p:spPr bwMode="auto">
          <a:xfrm>
            <a:off x="3860800" y="2305625"/>
            <a:ext cx="519112" cy="6413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23100" y="3582271"/>
            <a:ext cx="13716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900" dirty="0" smtClean="0">
                <a:solidFill>
                  <a:schemeClr val="bg1"/>
                </a:solidFill>
              </a:rPr>
              <a:t>(5) Data </a:t>
            </a:r>
            <a:r>
              <a:rPr lang="en-US" sz="1900" dirty="0">
                <a:solidFill>
                  <a:schemeClr val="bg1"/>
                </a:solidFill>
              </a:rPr>
              <a:t>Model Repair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1037" y="774839"/>
            <a:ext cx="771366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/>
              <a:t>GOAL: </a:t>
            </a:r>
            <a:r>
              <a:rPr lang="en-US" sz="2000" dirty="0" smtClean="0"/>
              <a:t>To automatically detect and repair data model errors in web apps written using MVC based </a:t>
            </a:r>
            <a:r>
              <a:rPr lang="en-US" sz="2000" dirty="0"/>
              <a:t>f</a:t>
            </a:r>
            <a:r>
              <a:rPr lang="en-US" sz="2000" dirty="0" smtClean="0"/>
              <a:t>rameworks (such as Ruby on Rails)</a:t>
            </a:r>
            <a:endParaRPr lang="en-US" sz="2000" b="1" dirty="0"/>
          </a:p>
        </p:txBody>
      </p:sp>
      <p:sp>
        <p:nvSpPr>
          <p:cNvPr id="24" name="Rectangle 23"/>
          <p:cNvSpPr/>
          <p:nvPr/>
        </p:nvSpPr>
        <p:spPr>
          <a:xfrm>
            <a:off x="1716087" y="3584575"/>
            <a:ext cx="13716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900" dirty="0" smtClean="0">
                <a:solidFill>
                  <a:schemeClr val="bg1"/>
                </a:solidFill>
              </a:rPr>
              <a:t>(2) Property </a:t>
            </a:r>
            <a:r>
              <a:rPr lang="en-US" sz="1900" dirty="0">
                <a:solidFill>
                  <a:schemeClr val="bg1"/>
                </a:solidFill>
              </a:rPr>
              <a:t>Inference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582458"/>
            <a:ext cx="160972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/>
              <a:t>Static analysis</a:t>
            </a:r>
          </a:p>
          <a:p>
            <a:pPr>
              <a:defRPr/>
            </a:pPr>
            <a:r>
              <a:rPr lang="en-US" sz="2000" dirty="0"/>
              <a:t>+</a:t>
            </a:r>
            <a:endParaRPr lang="en-US" sz="2000" dirty="0" smtClean="0"/>
          </a:p>
          <a:p>
            <a:pPr>
              <a:defRPr/>
            </a:pPr>
            <a:r>
              <a:rPr lang="en-US" sz="2000" dirty="0"/>
              <a:t>i</a:t>
            </a:r>
            <a:r>
              <a:rPr lang="en-US" sz="2000" dirty="0" smtClean="0"/>
              <a:t>nstrumented </a:t>
            </a:r>
          </a:p>
          <a:p>
            <a:pPr>
              <a:defRPr/>
            </a:pPr>
            <a:r>
              <a:rPr lang="en-US" sz="2000" dirty="0" smtClean="0"/>
              <a:t>execution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3323433" y="4577229"/>
            <a:ext cx="20193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/>
              <a:t>Encoding in</a:t>
            </a:r>
          </a:p>
          <a:p>
            <a:pPr>
              <a:defRPr/>
            </a:pPr>
            <a:r>
              <a:rPr lang="en-US" sz="2000" dirty="0" smtClean="0"/>
              <a:t>First Order 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Logic </a:t>
            </a:r>
            <a:r>
              <a:rPr lang="en-US" sz="2000" dirty="0" smtClean="0"/>
              <a:t>(unbounded)</a:t>
            </a:r>
          </a:p>
          <a:p>
            <a:pPr>
              <a:defRPr/>
            </a:pPr>
            <a:r>
              <a:rPr lang="en-US" sz="2000" dirty="0" smtClean="0"/>
              <a:t>or </a:t>
            </a:r>
          </a:p>
          <a:p>
            <a:pPr>
              <a:defRPr/>
            </a:pPr>
            <a:r>
              <a:rPr lang="en-US" sz="2000" dirty="0" smtClean="0"/>
              <a:t>Boolean logic (bounded)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5157788" y="4577229"/>
            <a:ext cx="20605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Verification</a:t>
            </a:r>
          </a:p>
          <a:p>
            <a:pPr>
              <a:defRPr/>
            </a:pPr>
            <a:r>
              <a:rPr lang="en-US" sz="2000" dirty="0"/>
              <a:t>via </a:t>
            </a:r>
          </a:p>
          <a:p>
            <a:pPr>
              <a:defRPr/>
            </a:pPr>
            <a:r>
              <a:rPr lang="en-US" sz="2000" dirty="0"/>
              <a:t>automated theorem </a:t>
            </a:r>
            <a:endParaRPr lang="en-US" sz="2000" dirty="0" smtClean="0"/>
          </a:p>
          <a:p>
            <a:pPr>
              <a:defRPr/>
            </a:pPr>
            <a:r>
              <a:rPr lang="en-US" sz="2000" dirty="0" err="1" smtClean="0"/>
              <a:t>provers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or </a:t>
            </a:r>
          </a:p>
          <a:p>
            <a:pPr>
              <a:defRPr/>
            </a:pPr>
            <a:r>
              <a:rPr lang="en-US" sz="2000" dirty="0"/>
              <a:t>SAT solvers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76400" y="4582458"/>
            <a:ext cx="16470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/>
              <a:t>Search for property </a:t>
            </a:r>
          </a:p>
          <a:p>
            <a:pPr>
              <a:defRPr/>
            </a:pPr>
            <a:r>
              <a:rPr lang="en-US" sz="2000" dirty="0" smtClean="0"/>
              <a:t>patterns </a:t>
            </a:r>
          </a:p>
          <a:p>
            <a:pPr>
              <a:defRPr/>
            </a:pPr>
            <a:r>
              <a:rPr lang="en-US" sz="2000" dirty="0" smtClean="0"/>
              <a:t>in </a:t>
            </a:r>
          </a:p>
          <a:p>
            <a:pPr>
              <a:defRPr/>
            </a:pPr>
            <a:r>
              <a:rPr lang="en-US" sz="2000" dirty="0"/>
              <a:t>d</a:t>
            </a:r>
            <a:r>
              <a:rPr lang="en-US" sz="2000" dirty="0" smtClean="0"/>
              <a:t>ata model schema</a:t>
            </a:r>
          </a:p>
        </p:txBody>
      </p:sp>
      <p:sp>
        <p:nvSpPr>
          <p:cNvPr id="31" name="Arc 30"/>
          <p:cNvSpPr/>
          <p:nvPr/>
        </p:nvSpPr>
        <p:spPr>
          <a:xfrm>
            <a:off x="2652713" y="3288506"/>
            <a:ext cx="1208087" cy="592137"/>
          </a:xfrm>
          <a:prstGeom prst="arc">
            <a:avLst>
              <a:gd name="adj1" fmla="val 11393079"/>
              <a:gd name="adj2" fmla="val 21248599"/>
            </a:avLst>
          </a:prstGeom>
          <a:ln w="31750">
            <a:solidFill>
              <a:schemeClr val="tx1">
                <a:lumMod val="90000"/>
                <a:lumOff val="10000"/>
              </a:schemeClr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33" name="TextBox 37"/>
          <p:cNvSpPr txBox="1">
            <a:spLocks noChangeArrowheads="1"/>
          </p:cNvSpPr>
          <p:nvPr/>
        </p:nvSpPr>
        <p:spPr bwMode="auto">
          <a:xfrm>
            <a:off x="2188765" y="2371566"/>
            <a:ext cx="17208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1800" dirty="0" smtClean="0">
                <a:latin typeface="+mn-lt"/>
                <a:cs typeface="Arial" pitchFamily="34" charset="0"/>
              </a:rPr>
              <a:t>Formal </a:t>
            </a:r>
            <a:r>
              <a:rPr lang="en-US" sz="1800" dirty="0" smtClean="0">
                <a:latin typeface="+mn-lt"/>
                <a:cs typeface="Arial" pitchFamily="34" charset="0"/>
              </a:rPr>
              <a:t>data </a:t>
            </a:r>
            <a:r>
              <a:rPr lang="en-US" sz="1800" dirty="0">
                <a:latin typeface="+mn-lt"/>
                <a:cs typeface="Arial" pitchFamily="34" charset="0"/>
              </a:rPr>
              <a:t>m</a:t>
            </a:r>
            <a:r>
              <a:rPr lang="en-US" sz="1800" dirty="0" smtClean="0">
                <a:latin typeface="+mn-lt"/>
                <a:cs typeface="Arial" pitchFamily="34" charset="0"/>
              </a:rPr>
              <a:t>odel </a:t>
            </a:r>
            <a:r>
              <a:rPr lang="en-US" sz="1800" dirty="0" smtClean="0">
                <a:latin typeface="+mn-lt"/>
                <a:cs typeface="Arial" pitchFamily="34" charset="0"/>
              </a:rPr>
              <a:t>+</a:t>
            </a:r>
          </a:p>
          <a:p>
            <a:pPr algn="ctr" eaLnBrk="1" hangingPunct="1">
              <a:defRPr/>
            </a:pPr>
            <a:r>
              <a:rPr lang="en-US" sz="1800" dirty="0">
                <a:latin typeface="+mn-lt"/>
                <a:cs typeface="Arial" pitchFamily="34" charset="0"/>
              </a:rPr>
              <a:t>p</a:t>
            </a:r>
            <a:r>
              <a:rPr lang="en-US" sz="1800" dirty="0" smtClean="0">
                <a:latin typeface="+mn-lt"/>
                <a:cs typeface="Arial" pitchFamily="34" charset="0"/>
              </a:rPr>
              <a:t>roperties </a:t>
            </a:r>
            <a:endParaRPr lang="en-US" sz="1800" dirty="0">
              <a:latin typeface="+mn-lt"/>
              <a:cs typeface="Arial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093369" y="3059112"/>
            <a:ext cx="0" cy="376237"/>
          </a:xfrm>
          <a:prstGeom prst="straightConnector1">
            <a:avLst/>
          </a:prstGeom>
          <a:ln w="31750">
            <a:solidFill>
              <a:schemeClr val="tx1">
                <a:lumMod val="90000"/>
                <a:lumOff val="10000"/>
              </a:schemeClr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7"/>
          <p:cNvSpPr txBox="1">
            <a:spLocks noChangeArrowheads="1"/>
          </p:cNvSpPr>
          <p:nvPr/>
        </p:nvSpPr>
        <p:spPr bwMode="auto">
          <a:xfrm>
            <a:off x="3229372" y="1555752"/>
            <a:ext cx="186293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1900" dirty="0" smtClean="0">
                <a:latin typeface="+mn-lt"/>
                <a:cs typeface="Arial" pitchFamily="34" charset="0"/>
              </a:rPr>
              <a:t>User specified properties</a:t>
            </a:r>
            <a:endParaRPr lang="en-US" sz="1900" dirty="0">
              <a:latin typeface="+mn-lt"/>
              <a:cs typeface="Arial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2582779"/>
            <a:ext cx="889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Arrow Connector 36"/>
          <p:cNvCxnSpPr/>
          <p:nvPr/>
        </p:nvCxnSpPr>
        <p:spPr>
          <a:xfrm>
            <a:off x="6619081" y="4006134"/>
            <a:ext cx="361950" cy="0"/>
          </a:xfrm>
          <a:prstGeom prst="straightConnector1">
            <a:avLst/>
          </a:prstGeom>
          <a:ln w="31750">
            <a:solidFill>
              <a:schemeClr val="tx1">
                <a:lumMod val="90000"/>
                <a:lumOff val="10000"/>
              </a:schemeClr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1"/>
          <a:stretch>
            <a:fillRect/>
          </a:stretch>
        </p:blipFill>
        <p:spPr bwMode="auto">
          <a:xfrm>
            <a:off x="8142288" y="2655094"/>
            <a:ext cx="9525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6"/>
          <p:cNvSpPr txBox="1">
            <a:spLocks noChangeArrowheads="1"/>
          </p:cNvSpPr>
          <p:nvPr/>
        </p:nvSpPr>
        <p:spPr bwMode="auto">
          <a:xfrm>
            <a:off x="8041482" y="1863405"/>
            <a:ext cx="129063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900" dirty="0" smtClean="0">
                <a:latin typeface="+mn-lt"/>
                <a:cs typeface="Arial" pitchFamily="34" charset="0"/>
              </a:rPr>
              <a:t>Code </a:t>
            </a:r>
            <a:endParaRPr lang="en-US" sz="1900" dirty="0" smtClean="0">
              <a:latin typeface="+mn-lt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1900" dirty="0" smtClean="0">
                <a:latin typeface="+mn-lt"/>
                <a:cs typeface="Arial" pitchFamily="34" charset="0"/>
              </a:rPr>
              <a:t>patches</a:t>
            </a:r>
            <a:endParaRPr lang="en-US" sz="1900" dirty="0">
              <a:latin typeface="+mn-lt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23100" y="4610121"/>
            <a:ext cx="1709738" cy="1341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/>
              <a:t>Automated</a:t>
            </a:r>
          </a:p>
          <a:p>
            <a:pPr>
              <a:defRPr/>
            </a:pPr>
            <a:r>
              <a:rPr lang="en-US" sz="2000" dirty="0"/>
              <a:t>r</a:t>
            </a:r>
            <a:r>
              <a:rPr lang="en-US" sz="2000" dirty="0" smtClean="0"/>
              <a:t>epair based</a:t>
            </a:r>
          </a:p>
          <a:p>
            <a:pPr>
              <a:defRPr/>
            </a:pPr>
            <a:r>
              <a:rPr lang="en-US" sz="2000" dirty="0" smtClean="0"/>
              <a:t>on property</a:t>
            </a:r>
          </a:p>
          <a:p>
            <a:pPr>
              <a:defRPr/>
            </a:pPr>
            <a:r>
              <a:rPr lang="en-US" sz="2000" dirty="0" smtClean="0"/>
              <a:t>patters</a:t>
            </a:r>
            <a:endParaRPr lang="en-US" sz="2000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8447881" y="3517022"/>
            <a:ext cx="238919" cy="313694"/>
          </a:xfrm>
          <a:prstGeom prst="straightConnector1">
            <a:avLst/>
          </a:prstGeom>
          <a:ln w="31750">
            <a:solidFill>
              <a:schemeClr val="tx1">
                <a:lumMod val="90000"/>
                <a:lumOff val="10000"/>
              </a:schemeClr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Message-based Interactions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8535" y="903635"/>
            <a:ext cx="771366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/>
              <a:t>GOAL: </a:t>
            </a:r>
            <a:r>
              <a:rPr lang="en-US" sz="2000" dirty="0" smtClean="0"/>
              <a:t>Automated analysis of distributed systems which use message-based communication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8535" y="1611521"/>
            <a:ext cx="771366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/>
              <a:t>APPLICATIONS:</a:t>
            </a:r>
            <a:r>
              <a:rPr lang="en-US" sz="2000" dirty="0" smtClean="0"/>
              <a:t> Deadlock detection in web services, </a:t>
            </a:r>
            <a:r>
              <a:rPr lang="en-US" sz="2000" dirty="0" err="1" smtClean="0"/>
              <a:t>Erlang</a:t>
            </a:r>
            <a:r>
              <a:rPr lang="en-US" sz="2000" dirty="0" smtClean="0"/>
              <a:t> programs, Singularity OS processes </a:t>
            </a:r>
            <a:endParaRPr lang="en-US" sz="20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285601" y="2872182"/>
            <a:ext cx="3549305" cy="1600200"/>
            <a:chOff x="-134911" y="914400"/>
            <a:chExt cx="6492550" cy="2438400"/>
          </a:xfrm>
        </p:grpSpPr>
        <p:sp>
          <p:nvSpPr>
            <p:cNvPr id="9" name="Rounded Rectangle 8"/>
            <p:cNvSpPr/>
            <p:nvPr/>
          </p:nvSpPr>
          <p:spPr>
            <a:xfrm>
              <a:off x="2971995" y="2946400"/>
              <a:ext cx="1828604" cy="4064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IO_RUNNING$0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124200" y="1905000"/>
              <a:ext cx="1676400" cy="381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IO_RUNNING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38200" y="1905000"/>
              <a:ext cx="1676400" cy="381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ReadyState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38200" y="2971800"/>
              <a:ext cx="1676400" cy="381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ReadyState$1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981200" y="990600"/>
              <a:ext cx="1676399" cy="381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ReadyState$0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4" name="Straight Arrow Connector 22"/>
            <p:cNvCxnSpPr>
              <a:stCxn id="11" idx="0"/>
              <a:endCxn id="13" idx="1"/>
            </p:cNvCxnSpPr>
            <p:nvPr/>
          </p:nvCxnSpPr>
          <p:spPr>
            <a:xfrm rot="5400000" flipH="1" flipV="1">
              <a:off x="1466850" y="1390650"/>
              <a:ext cx="723900" cy="304800"/>
            </a:xfrm>
            <a:prstGeom prst="curvedConnector2">
              <a:avLst/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5" name="Straight Arrow Connector 22"/>
            <p:cNvCxnSpPr>
              <a:stCxn id="13" idx="3"/>
              <a:endCxn id="10" idx="0"/>
            </p:cNvCxnSpPr>
            <p:nvPr/>
          </p:nvCxnSpPr>
          <p:spPr>
            <a:xfrm>
              <a:off x="3657601" y="1181100"/>
              <a:ext cx="304800" cy="723900"/>
            </a:xfrm>
            <a:prstGeom prst="curvedConnector2">
              <a:avLst/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6" name="Straight Arrow Connector 15"/>
            <p:cNvCxnSpPr>
              <a:stCxn id="10" idx="1"/>
              <a:endCxn id="11" idx="3"/>
            </p:cNvCxnSpPr>
            <p:nvPr/>
          </p:nvCxnSpPr>
          <p:spPr>
            <a:xfrm rot="10800000">
              <a:off x="2514600" y="2095500"/>
              <a:ext cx="609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7" name="Straight Arrow Connector 16"/>
            <p:cNvCxnSpPr>
              <a:stCxn id="11" idx="2"/>
              <a:endCxn id="12" idx="0"/>
            </p:cNvCxnSpPr>
            <p:nvPr/>
          </p:nvCxnSpPr>
          <p:spPr>
            <a:xfrm rot="5400000">
              <a:off x="1333500" y="2628900"/>
              <a:ext cx="6858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8" name="Straight Arrow Connector 17"/>
            <p:cNvCxnSpPr>
              <a:stCxn id="10" idx="2"/>
              <a:endCxn id="9" idx="0"/>
            </p:cNvCxnSpPr>
            <p:nvPr/>
          </p:nvCxnSpPr>
          <p:spPr>
            <a:xfrm rot="5400000">
              <a:off x="3594149" y="2578150"/>
              <a:ext cx="660400" cy="76101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9" name="Straight Arrow Connector 22"/>
            <p:cNvCxnSpPr>
              <a:stCxn id="12" idx="1"/>
              <a:endCxn id="11" idx="1"/>
            </p:cNvCxnSpPr>
            <p:nvPr/>
          </p:nvCxnSpPr>
          <p:spPr>
            <a:xfrm rot="10800000">
              <a:off x="838200" y="2095500"/>
              <a:ext cx="1588" cy="1066800"/>
            </a:xfrm>
            <a:prstGeom prst="curvedConnector3">
              <a:avLst>
                <a:gd name="adj1" fmla="val 14395466"/>
              </a:avLst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20" name="Straight Arrow Connector 22"/>
            <p:cNvCxnSpPr>
              <a:stCxn id="9" idx="3"/>
              <a:endCxn id="10" idx="3"/>
            </p:cNvCxnSpPr>
            <p:nvPr/>
          </p:nvCxnSpPr>
          <p:spPr>
            <a:xfrm flipV="1">
              <a:off x="4800599" y="2095500"/>
              <a:ext cx="2526" cy="1054100"/>
            </a:xfrm>
            <a:prstGeom prst="curvedConnector3">
              <a:avLst>
                <a:gd name="adj1" fmla="val 14395466"/>
              </a:avLst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21" name="Oval 20"/>
            <p:cNvSpPr/>
            <p:nvPr/>
          </p:nvSpPr>
          <p:spPr>
            <a:xfrm>
              <a:off x="685800" y="1524000"/>
              <a:ext cx="152400" cy="152400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solidFill>
                <a:srgbClr val="00000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2" name="Straight Arrow Connector 21"/>
            <p:cNvCxnSpPr>
              <a:endCxn id="11" idx="0"/>
            </p:cNvCxnSpPr>
            <p:nvPr/>
          </p:nvCxnSpPr>
          <p:spPr>
            <a:xfrm rot="16200000" flipH="1">
              <a:off x="1120682" y="1349282"/>
              <a:ext cx="250918" cy="86051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1396298" y="1410205"/>
              <a:ext cx="1043568" cy="2438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18288" tIns="18288" rIns="18288" bIns="18288" rtlCol="0">
              <a:spAutoFit/>
            </a:bodyPr>
            <a:lstStyle/>
            <a:p>
              <a:pPr lvl="0" defTabSz="914400"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nsolas" pitchFamily="49" charset="0"/>
                  <a:sym typeface="Wingdings" pitchFamily="2" charset="2"/>
                </a:rPr>
                <a:t>C</a:t>
              </a:r>
              <a:r>
                <a:rPr lang="en-US" sz="800" dirty="0" smtClean="0">
                  <a:latin typeface="Consolas" charset="0"/>
                  <a:sym typeface="Wingdings" charset="0"/>
                </a:rPr>
                <a:t>S:</a:t>
              </a: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nsolas" pitchFamily="49" charset="0"/>
                  <a:sym typeface="Wingdings" pitchFamily="2" charset="2"/>
                </a:rPr>
                <a:t>Send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9973" y="914400"/>
              <a:ext cx="337799" cy="328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58528" y="1368960"/>
              <a:ext cx="1995392" cy="2438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18288" tIns="18288" rIns="18288" bIns="18288" rtlCol="0">
              <a:spAutoFit/>
            </a:bodyPr>
            <a:lstStyle/>
            <a:p>
              <a:pPr lvl="0" defTabSz="914400"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nsolas" pitchFamily="49" charset="0"/>
                  <a:sym typeface="Wingdings" pitchFamily="2" charset="2"/>
                </a:rPr>
                <a:t>S</a:t>
              </a:r>
              <a:r>
                <a:rPr lang="en-US" sz="800" dirty="0" smtClean="0">
                  <a:latin typeface="Consolas" charset="0"/>
                  <a:sym typeface="Wingdings" charset="0"/>
                </a:rPr>
                <a:t>C:</a:t>
              </a:r>
              <a:r>
                <a:rPr kumimoji="0" lang="en-US" sz="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nsolas" pitchFamily="49" charset="0"/>
                  <a:sym typeface="Wingdings" pitchFamily="2" charset="2"/>
                </a:rPr>
                <a:t>AckStartSend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25597" y="1609661"/>
              <a:ext cx="1838860" cy="2438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18288" tIns="18288" rIns="18288" bIns="18288" rtlCol="0">
              <a:spAutoFit/>
            </a:bodyPr>
            <a:lstStyle/>
            <a:p>
              <a:pPr lvl="0" defTabSz="914400">
                <a:defRPr/>
              </a:pPr>
              <a:r>
                <a:rPr lang="en-US" sz="800" kern="0" dirty="0" smtClean="0">
                  <a:solidFill>
                    <a:sysClr val="windowText" lastClr="000000"/>
                  </a:solidFill>
                  <a:latin typeface="Consolas" pitchFamily="49" charset="0"/>
                  <a:sym typeface="Wingdings" pitchFamily="2" charset="2"/>
                </a:rPr>
                <a:t>S</a:t>
              </a:r>
              <a:r>
                <a:rPr lang="en-US" sz="800" dirty="0" smtClean="0">
                  <a:latin typeface="Consolas" charset="0"/>
                  <a:sym typeface="Wingdings" charset="0"/>
                </a:rPr>
                <a:t>C:</a:t>
              </a:r>
              <a:r>
                <a:rPr kumimoji="0" lang="en-US" sz="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nsolas" pitchFamily="49" charset="0"/>
                  <a:sym typeface="Wingdings" pitchFamily="2" charset="2"/>
                </a:rPr>
                <a:t>SendComplete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66458" y="2359515"/>
              <a:ext cx="2138725" cy="2438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18288" tIns="18288" rIns="18288" bIns="18288" rtlCol="0">
              <a:spAutoFit/>
            </a:bodyPr>
            <a:lstStyle/>
            <a:p>
              <a:pPr defTabSz="914400">
                <a:defRPr/>
              </a:pPr>
              <a:r>
                <a:rPr lang="en-US" sz="800" kern="0" dirty="0">
                  <a:solidFill>
                    <a:sysClr val="windowText" lastClr="000000"/>
                  </a:solidFill>
                  <a:latin typeface="Consolas" pitchFamily="49" charset="0"/>
                  <a:sym typeface="Wingdings" pitchFamily="2" charset="2"/>
                </a:rPr>
                <a:t>C</a:t>
              </a:r>
              <a:r>
                <a:rPr lang="en-US" sz="800" dirty="0">
                  <a:latin typeface="Consolas" charset="0"/>
                  <a:sym typeface="Wingdings" charset="0"/>
                </a:rPr>
                <a:t></a:t>
              </a:r>
              <a:r>
                <a:rPr lang="en-US" sz="800" dirty="0" smtClean="0">
                  <a:latin typeface="Consolas" charset="0"/>
                  <a:sym typeface="Wingdings" charset="0"/>
                </a:rPr>
                <a:t>S:</a:t>
              </a:r>
              <a:r>
                <a:rPr kumimoji="0" lang="en-US" sz="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nsolas" pitchFamily="49" charset="0"/>
                  <a:sym typeface="Wingdings" pitchFamily="2" charset="2"/>
                </a:rPr>
                <a:t>GetTpmStatus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-134911" y="2594389"/>
              <a:ext cx="1641420" cy="2438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18288" tIns="18288" rIns="18288" bIns="18288" rtlCol="0">
              <a:spAutoFit/>
            </a:bodyPr>
            <a:lstStyle/>
            <a:p>
              <a:pPr lvl="0" defTabSz="914400"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nsolas" pitchFamily="49" charset="0"/>
                  <a:sym typeface="Wingdings" pitchFamily="2" charset="2"/>
                </a:rPr>
                <a:t>S</a:t>
              </a:r>
              <a:r>
                <a:rPr lang="en-US" sz="800" dirty="0" smtClean="0">
                  <a:latin typeface="Consolas" charset="0"/>
                  <a:sym typeface="Wingdings" charset="0"/>
                </a:rPr>
                <a:t>C:</a:t>
              </a:r>
              <a:r>
                <a:rPr kumimoji="0" lang="en-US" sz="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nsolas" pitchFamily="49" charset="0"/>
                  <a:sym typeface="Wingdings" pitchFamily="2" charset="2"/>
                </a:rPr>
                <a:t>TpmStatus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56224" y="2297554"/>
              <a:ext cx="1601415" cy="2438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18288" tIns="18288" rIns="18288" bIns="18288" rtlCol="0">
              <a:spAutoFit/>
            </a:bodyPr>
            <a:lstStyle/>
            <a:p>
              <a:pPr lvl="0" defTabSz="914400"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nsolas" pitchFamily="49" charset="0"/>
                  <a:sym typeface="Wingdings" pitchFamily="2" charset="2"/>
                </a:rPr>
                <a:t>S</a:t>
              </a:r>
              <a:r>
                <a:rPr lang="en-US" sz="800" dirty="0" smtClean="0">
                  <a:latin typeface="Consolas" charset="0"/>
                  <a:sym typeface="Wingdings" charset="0"/>
                </a:rPr>
                <a:t>C:</a:t>
              </a:r>
              <a:r>
                <a:rPr kumimoji="0" lang="en-US" sz="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nsolas" pitchFamily="49" charset="0"/>
                  <a:sym typeface="Wingdings" pitchFamily="2" charset="2"/>
                </a:rPr>
                <a:t>TpmStatus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989484" y="2506807"/>
              <a:ext cx="1945832" cy="2438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18288" tIns="18288" rIns="18288" bIns="18288" rtlCol="0">
              <a:spAutoFit/>
            </a:bodyPr>
            <a:lstStyle/>
            <a:p>
              <a:pPr defTabSz="914400">
                <a:defRPr/>
              </a:pPr>
              <a:r>
                <a:rPr lang="en-US" sz="800" kern="0" dirty="0">
                  <a:solidFill>
                    <a:sysClr val="windowText" lastClr="000000"/>
                  </a:solidFill>
                  <a:latin typeface="Consolas" pitchFamily="49" charset="0"/>
                  <a:sym typeface="Wingdings" pitchFamily="2" charset="2"/>
                </a:rPr>
                <a:t>C</a:t>
              </a:r>
              <a:r>
                <a:rPr lang="en-US" sz="800" dirty="0">
                  <a:latin typeface="Consolas" charset="0"/>
                  <a:sym typeface="Wingdings" charset="0"/>
                </a:rPr>
                <a:t></a:t>
              </a:r>
              <a:r>
                <a:rPr lang="en-US" sz="800" dirty="0" smtClean="0">
                  <a:latin typeface="Consolas" charset="0"/>
                  <a:sym typeface="Wingdings" charset="0"/>
                </a:rPr>
                <a:t>S:</a:t>
              </a:r>
              <a:r>
                <a:rPr kumimoji="0" lang="en-US" sz="80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nsolas" pitchFamily="49" charset="0"/>
                  <a:sym typeface="Wingdings" pitchFamily="2" charset="2"/>
                </a:rPr>
                <a:t>GetTpmStatus</a:t>
              </a:r>
              <a:endParaRPr kumimoji="0" lang="en-US" sz="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olas" pitchFamily="49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252185" y="2352184"/>
            <a:ext cx="368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Input communication protocol</a:t>
            </a:r>
            <a:endParaRPr lang="en-US" sz="2000" dirty="0"/>
          </a:p>
        </p:txBody>
      </p:sp>
      <p:sp>
        <p:nvSpPr>
          <p:cNvPr id="37" name="Rounded Rectangle 36"/>
          <p:cNvSpPr/>
          <p:nvPr/>
        </p:nvSpPr>
        <p:spPr>
          <a:xfrm>
            <a:off x="189906" y="2752294"/>
            <a:ext cx="3678122" cy="18592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7551" y="4624202"/>
            <a:ext cx="32178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Message-</a:t>
            </a:r>
            <a:r>
              <a:rPr lang="en-US" dirty="0" smtClean="0"/>
              <a:t>based communication: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</a:t>
            </a:r>
            <a:r>
              <a:rPr lang="en-US" dirty="0" smtClean="0"/>
              <a:t>synchronous </a:t>
            </a:r>
          </a:p>
          <a:p>
            <a:r>
              <a:rPr lang="en-US" dirty="0" smtClean="0"/>
              <a:t>(</a:t>
            </a:r>
            <a:r>
              <a:rPr lang="en-US" dirty="0"/>
              <a:t>using FIFO message buffers</a:t>
            </a:r>
            <a:r>
              <a:rPr lang="en-US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synchronous </a:t>
            </a:r>
          </a:p>
          <a:p>
            <a:r>
              <a:rPr lang="en-US" dirty="0" smtClean="0"/>
              <a:t>(</a:t>
            </a:r>
            <a:r>
              <a:rPr lang="en-US" dirty="0"/>
              <a:t>rendezvous communication)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07353" y="2534384"/>
            <a:ext cx="3910353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err="1"/>
              <a:t>Realizability</a:t>
            </a:r>
            <a:r>
              <a:rPr lang="en-US" sz="2000" b="1" i="1" dirty="0"/>
              <a:t> </a:t>
            </a:r>
            <a:r>
              <a:rPr lang="en-US" sz="2000" b="1" i="1" dirty="0" smtClean="0"/>
              <a:t>check:</a:t>
            </a:r>
          </a:p>
          <a:p>
            <a:r>
              <a:rPr lang="en-US" dirty="0" smtClean="0"/>
              <a:t>Is the protocol implementable in a distributed manner without deadlocks?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607354" y="3765560"/>
            <a:ext cx="3910352" cy="1231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err="1" smtClean="0"/>
              <a:t>Synchronizability</a:t>
            </a:r>
            <a:r>
              <a:rPr lang="en-US" sz="2000" b="1" i="1" dirty="0" smtClean="0"/>
              <a:t> check:</a:t>
            </a:r>
          </a:p>
          <a:p>
            <a:r>
              <a:rPr lang="en-US" dirty="0" smtClean="0"/>
              <a:t>Does the protocol behavior change </a:t>
            </a:r>
          </a:p>
          <a:p>
            <a:r>
              <a:rPr lang="en-US" dirty="0" smtClean="0"/>
              <a:t>with</a:t>
            </a:r>
            <a:r>
              <a:rPr lang="en-US" dirty="0" smtClean="0"/>
              <a:t> </a:t>
            </a:r>
            <a:r>
              <a:rPr lang="en-US" dirty="0" smtClean="0"/>
              <a:t>synchronous vs. asynchronous communication </a:t>
            </a:r>
          </a:p>
        </p:txBody>
      </p:sp>
      <p:sp>
        <p:nvSpPr>
          <p:cNvPr id="42" name="Shape 266"/>
          <p:cNvSpPr/>
          <p:nvPr/>
        </p:nvSpPr>
        <p:spPr>
          <a:xfrm rot="19597427">
            <a:off x="3912833" y="3120310"/>
            <a:ext cx="688405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3" name="Shape 266"/>
          <p:cNvSpPr/>
          <p:nvPr/>
        </p:nvSpPr>
        <p:spPr>
          <a:xfrm rot="1926350">
            <a:off x="3910840" y="4020419"/>
            <a:ext cx="688405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03600" y="5027632"/>
            <a:ext cx="558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Results: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R</a:t>
            </a:r>
            <a:r>
              <a:rPr lang="en-US" dirty="0" err="1" smtClean="0"/>
              <a:t>ealizability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synchronizability</a:t>
            </a:r>
            <a:r>
              <a:rPr lang="en-US" dirty="0"/>
              <a:t> </a:t>
            </a:r>
            <a:r>
              <a:rPr lang="en-US" dirty="0" smtClean="0"/>
              <a:t>checks are decidable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Identified a </a:t>
            </a:r>
            <a:r>
              <a:rPr lang="en-US" dirty="0"/>
              <a:t>subclass of </a:t>
            </a:r>
            <a:r>
              <a:rPr lang="en-US" dirty="0" smtClean="0"/>
              <a:t>asynchronously communicating systems </a:t>
            </a:r>
            <a:r>
              <a:rPr lang="en-US" dirty="0"/>
              <a:t>which can be verified automatically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Identified </a:t>
            </a:r>
            <a:r>
              <a:rPr lang="en-US" dirty="0"/>
              <a:t>a flaw in Singularity OS </a:t>
            </a:r>
            <a:r>
              <a:rPr lang="en-US" dirty="0" smtClean="0"/>
              <a:t>protocol verification </a:t>
            </a:r>
            <a:r>
              <a:rPr lang="en-US" dirty="0"/>
              <a:t>framework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0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Shape 261"/>
          <p:cNvGrpSpPr/>
          <p:nvPr/>
        </p:nvGrpSpPr>
        <p:grpSpPr>
          <a:xfrm>
            <a:off x="348441" y="2747042"/>
            <a:ext cx="8600887" cy="3544612"/>
            <a:chOff x="152400" y="2740387"/>
            <a:chExt cx="8568327" cy="3544612"/>
          </a:xfrm>
        </p:grpSpPr>
        <p:sp>
          <p:nvSpPr>
            <p:cNvPr id="262" name="Shape 262"/>
            <p:cNvSpPr/>
            <p:nvPr/>
          </p:nvSpPr>
          <p:spPr>
            <a:xfrm>
              <a:off x="241516" y="4542461"/>
              <a:ext cx="1215000" cy="304799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200" b="0" i="0" u="none" strike="noStrike" cap="none" baseline="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Constraint AST</a:t>
              </a:r>
            </a:p>
          </p:txBody>
        </p:sp>
        <p:sp>
          <p:nvSpPr>
            <p:cNvPr id="263" name="Shape 263"/>
            <p:cNvSpPr/>
            <p:nvPr/>
          </p:nvSpPr>
          <p:spPr>
            <a:xfrm>
              <a:off x="4165815" y="4588196"/>
              <a:ext cx="1447800" cy="4338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200" b="0" i="0" u="none" strike="noStrike" cap="none" baseline="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Constraint Automata</a:t>
              </a:r>
            </a:p>
          </p:txBody>
        </p:sp>
        <p:sp>
          <p:nvSpPr>
            <p:cNvPr id="264" name="Shape 264"/>
            <p:cNvSpPr/>
            <p:nvPr/>
          </p:nvSpPr>
          <p:spPr>
            <a:xfrm rot="5400000">
              <a:off x="609599" y="4085094"/>
              <a:ext cx="533399" cy="22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1082415" y="3757837"/>
              <a:ext cx="1813184" cy="6857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600" dirty="0" smtClean="0">
                  <a:latin typeface="Cabin"/>
                  <a:ea typeface="Cabin"/>
                  <a:cs typeface="Cabin"/>
                  <a:sym typeface="Cabin"/>
                </a:rPr>
                <a:t>(1)</a:t>
              </a:r>
              <a:r>
                <a:rPr lang="en-US" sz="1600" b="0" i="0" u="none" strike="noStrike" cap="none" baseline="0" dirty="0" smtClean="0">
                  <a:latin typeface="Cabin"/>
                  <a:ea typeface="Cabin"/>
                  <a:cs typeface="Cabin"/>
                  <a:sym typeface="Cabin"/>
                </a:rPr>
                <a:t> </a:t>
              </a:r>
              <a:r>
                <a:rPr lang="en-US" sz="1600" b="0" i="0" u="none" strike="noStrike" cap="none" baseline="0" dirty="0">
                  <a:latin typeface="Cabin"/>
                  <a:ea typeface="Cabin"/>
                  <a:cs typeface="Cabin"/>
                  <a:sym typeface="Cabin"/>
                </a:rPr>
                <a:t>syntactic </a:t>
              </a: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600" b="0" i="0" u="none" strike="noStrike" cap="none" baseline="0" dirty="0">
                  <a:latin typeface="Cabin"/>
                  <a:ea typeface="Cabin"/>
                  <a:cs typeface="Cabin"/>
                  <a:sym typeface="Cabin"/>
                </a:rPr>
                <a:t>simplification</a:t>
              </a: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600" b="0" i="0" u="none" strike="noStrike" cap="none" baseline="0" dirty="0">
                  <a:latin typeface="Cabin"/>
                  <a:ea typeface="Cabin"/>
                  <a:cs typeface="Cabin"/>
                  <a:sym typeface="Cabin"/>
                </a:rPr>
                <a:t>&amp; normalization</a:t>
              </a:r>
            </a:p>
          </p:txBody>
        </p:sp>
        <p:sp>
          <p:nvSpPr>
            <p:cNvPr id="266" name="Shape 266"/>
            <p:cNvSpPr/>
            <p:nvPr/>
          </p:nvSpPr>
          <p:spPr>
            <a:xfrm>
              <a:off x="1995921" y="5324241"/>
              <a:ext cx="685799" cy="22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1760078" y="5638800"/>
              <a:ext cx="1315991" cy="646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400" dirty="0" smtClean="0">
                  <a:latin typeface="Cabin"/>
                  <a:ea typeface="Cabin"/>
                  <a:cs typeface="Cabin"/>
                  <a:sym typeface="Cabin"/>
                </a:rPr>
                <a:t>(</a:t>
              </a:r>
              <a:r>
                <a:rPr lang="en-US" sz="1600" dirty="0" smtClean="0">
                  <a:latin typeface="Cabin"/>
                  <a:ea typeface="Cabin"/>
                  <a:cs typeface="Cabin"/>
                  <a:sym typeface="Cabin"/>
                </a:rPr>
                <a:t>2)</a:t>
              </a:r>
              <a:r>
                <a:rPr lang="en-US" sz="1600" b="0" i="0" u="none" strike="noStrike" cap="none" baseline="0" dirty="0" smtClean="0">
                  <a:latin typeface="Cabin"/>
                  <a:ea typeface="Cabin"/>
                  <a:cs typeface="Cabin"/>
                  <a:sym typeface="Cabin"/>
                </a:rPr>
                <a:t> </a:t>
              </a:r>
              <a:r>
                <a:rPr lang="en-US" sz="1600" b="0" i="0" u="none" strike="noStrike" cap="none" baseline="0" dirty="0">
                  <a:latin typeface="Cabin"/>
                  <a:ea typeface="Cabin"/>
                  <a:cs typeface="Cabin"/>
                  <a:sym typeface="Cabin"/>
                </a:rPr>
                <a:t>Incremental</a:t>
              </a: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600" b="0" i="0" u="none" strike="noStrike" cap="none" baseline="0" dirty="0">
                  <a:latin typeface="Cabin"/>
                  <a:ea typeface="Cabin"/>
                  <a:cs typeface="Cabin"/>
                  <a:sym typeface="Cabin"/>
                </a:rPr>
                <a:t>automata  </a:t>
              </a: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600" b="0" i="0" u="none" strike="noStrike" cap="none" baseline="0" dirty="0">
                  <a:latin typeface="Cabin"/>
                  <a:ea typeface="Cabin"/>
                  <a:cs typeface="Cabin"/>
                  <a:sym typeface="Cabin"/>
                </a:rPr>
                <a:t>construction</a:t>
              </a:r>
            </a:p>
          </p:txBody>
        </p:sp>
        <p:sp>
          <p:nvSpPr>
            <p:cNvPr id="268" name="Shape 268"/>
            <p:cNvSpPr/>
            <p:nvPr/>
          </p:nvSpPr>
          <p:spPr>
            <a:xfrm>
              <a:off x="2961424" y="3300637"/>
              <a:ext cx="3809999" cy="914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69" name="Shape 269"/>
            <p:cNvSpPr/>
            <p:nvPr/>
          </p:nvSpPr>
          <p:spPr>
            <a:xfrm>
              <a:off x="3103631" y="2740387"/>
              <a:ext cx="3570189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600" dirty="0" smtClean="0">
                  <a:latin typeface="Cabin"/>
                  <a:ea typeface="Cabin"/>
                  <a:cs typeface="Cabin"/>
                  <a:sym typeface="Cabin"/>
                </a:rPr>
                <a:t>(3)</a:t>
              </a:r>
              <a:r>
                <a:rPr lang="en-US" sz="1600" b="0" i="0" u="none" strike="noStrike" cap="none" baseline="0" dirty="0" smtClean="0">
                  <a:latin typeface="Cabin"/>
                  <a:ea typeface="Cabin"/>
                  <a:cs typeface="Cabin"/>
                  <a:sym typeface="Cabin"/>
                </a:rPr>
                <a:t> </a:t>
              </a:r>
              <a:r>
                <a:rPr lang="en-US" sz="1600" b="0" i="0" u="none" strike="noStrike" cap="none" baseline="0" dirty="0">
                  <a:latin typeface="Cabin"/>
                  <a:ea typeface="Cabin"/>
                  <a:cs typeface="Cabin"/>
                  <a:sym typeface="Cabin"/>
                </a:rPr>
                <a:t>Path counting function generation based on algebraic graph theory</a:t>
              </a:r>
            </a:p>
          </p:txBody>
        </p:sp>
        <p:sp>
          <p:nvSpPr>
            <p:cNvPr id="270" name="Shape 270"/>
            <p:cNvSpPr/>
            <p:nvPr/>
          </p:nvSpPr>
          <p:spPr>
            <a:xfrm>
              <a:off x="3124200" y="3352800"/>
              <a:ext cx="1066799" cy="800099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200" b="0" i="0" u="none" strike="noStrike" cap="none" baseline="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3.1. Generating function construction</a:t>
              </a:r>
            </a:p>
          </p:txBody>
        </p:sp>
        <p:sp>
          <p:nvSpPr>
            <p:cNvPr id="271" name="Shape 271"/>
            <p:cNvSpPr/>
            <p:nvPr/>
          </p:nvSpPr>
          <p:spPr>
            <a:xfrm>
              <a:off x="4343400" y="3352800"/>
              <a:ext cx="1066799" cy="800099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200" b="0" i="0" u="none" strike="noStrike" cap="none" baseline="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3.2. Recurrence relation </a:t>
              </a: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200" b="0" i="0" u="none" strike="noStrike" cap="none" baseline="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construction</a:t>
              </a:r>
            </a:p>
          </p:txBody>
        </p:sp>
        <p:sp>
          <p:nvSpPr>
            <p:cNvPr id="272" name="Shape 272"/>
            <p:cNvSpPr/>
            <p:nvPr/>
          </p:nvSpPr>
          <p:spPr>
            <a:xfrm>
              <a:off x="5562600" y="3357787"/>
              <a:ext cx="1066799" cy="800099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200" b="0" i="0" u="none" strike="noStrike" cap="none" baseline="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3.3.  Closed form solution</a:t>
              </a: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200" b="0" i="0" u="none" strike="noStrike" cap="none" baseline="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generation</a:t>
              </a:r>
            </a:p>
          </p:txBody>
        </p:sp>
        <p:sp>
          <p:nvSpPr>
            <p:cNvPr id="273" name="Shape 273"/>
            <p:cNvSpPr/>
            <p:nvPr/>
          </p:nvSpPr>
          <p:spPr>
            <a:xfrm>
              <a:off x="6858000" y="3505200"/>
              <a:ext cx="304799" cy="22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 rot="16200000">
              <a:off x="4762500" y="4275761"/>
              <a:ext cx="304799" cy="22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cxnSp>
          <p:nvCxnSpPr>
            <p:cNvPr id="275" name="Shape 275"/>
            <p:cNvCxnSpPr/>
            <p:nvPr/>
          </p:nvCxnSpPr>
          <p:spPr>
            <a:xfrm>
              <a:off x="7848600" y="30480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276" name="Shape 276"/>
            <p:cNvCxnSpPr/>
            <p:nvPr/>
          </p:nvCxnSpPr>
          <p:spPr>
            <a:xfrm>
              <a:off x="7848600" y="3962400"/>
              <a:ext cx="0" cy="228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277" name="Shape 277"/>
            <p:cNvSpPr/>
            <p:nvPr/>
          </p:nvSpPr>
          <p:spPr>
            <a:xfrm>
              <a:off x="7183956" y="2780045"/>
              <a:ext cx="1481700" cy="3827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200" b="0" i="0" u="none" strike="noStrike" cap="none" baseline="0" dirty="0">
                  <a:latin typeface="Cabin"/>
                  <a:ea typeface="Cabin"/>
                  <a:cs typeface="Cabin"/>
                  <a:sym typeface="Cabin"/>
                </a:rPr>
                <a:t>Input bound</a:t>
              </a:r>
            </a:p>
          </p:txBody>
        </p:sp>
        <p:sp>
          <p:nvSpPr>
            <p:cNvPr id="278" name="Shape 278"/>
            <p:cNvSpPr/>
            <p:nvPr/>
          </p:nvSpPr>
          <p:spPr>
            <a:xfrm>
              <a:off x="7032328" y="4190996"/>
              <a:ext cx="1688399" cy="831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200" b="0" i="0" u="none" strike="noStrike" cap="none" baseline="0" dirty="0">
                  <a:latin typeface="Cabin"/>
                  <a:ea typeface="Cabin"/>
                  <a:cs typeface="Cabin"/>
                  <a:sym typeface="Cabin"/>
                </a:rPr>
                <a:t>Number of solutions</a:t>
              </a: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200" b="0" i="0" u="none" strike="noStrike" cap="none" baseline="0" dirty="0">
                  <a:latin typeface="Cabin"/>
                  <a:ea typeface="Cabin"/>
                  <a:cs typeface="Cabin"/>
                  <a:sym typeface="Cabin"/>
                </a:rPr>
                <a:t>for the constraint</a:t>
              </a: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200" b="0" i="0" u="none" strike="noStrike" cap="none" baseline="0" dirty="0">
                  <a:latin typeface="Cabin"/>
                  <a:ea typeface="Cabin"/>
                  <a:cs typeface="Cabin"/>
                  <a:sym typeface="Cabin"/>
                </a:rPr>
                <a:t>within the given</a:t>
              </a: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200" b="0" i="0" u="none" strike="noStrike" cap="none" baseline="0" dirty="0">
                  <a:latin typeface="Cabin"/>
                  <a:ea typeface="Cabin"/>
                  <a:cs typeface="Cabin"/>
                  <a:sym typeface="Cabin"/>
                </a:rPr>
                <a:t>input bound</a:t>
              </a:r>
            </a:p>
          </p:txBody>
        </p:sp>
        <p:sp>
          <p:nvSpPr>
            <p:cNvPr id="279" name="Shape 279"/>
            <p:cNvSpPr/>
            <p:nvPr/>
          </p:nvSpPr>
          <p:spPr>
            <a:xfrm>
              <a:off x="152400" y="3276600"/>
              <a:ext cx="1371599" cy="533399"/>
            </a:xfrm>
            <a:prstGeom prst="roundRect">
              <a:avLst>
                <a:gd name="adj" fmla="val 16667"/>
              </a:avLst>
            </a:prstGeom>
            <a:solidFill>
              <a:srgbClr val="EDEDED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200" b="0" i="0" u="none" strike="noStrike" cap="none" baseline="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Input Constraint</a:t>
              </a: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200" b="0" i="0" u="none" strike="noStrike" cap="none" baseline="0" dirty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(SMT-LIB format)</a:t>
              </a:r>
            </a:p>
          </p:txBody>
        </p:sp>
        <p:sp>
          <p:nvSpPr>
            <p:cNvPr id="280" name="Shape 280"/>
            <p:cNvSpPr/>
            <p:nvPr/>
          </p:nvSpPr>
          <p:spPr>
            <a:xfrm>
              <a:off x="7239000" y="3352800"/>
              <a:ext cx="1371599" cy="533399"/>
            </a:xfrm>
            <a:prstGeom prst="roundRect">
              <a:avLst>
                <a:gd name="adj" fmla="val 16667"/>
              </a:avLst>
            </a:prstGeom>
            <a:solidFill>
              <a:srgbClr val="EDEDED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200" b="0" i="0" u="none" strike="noStrike" cap="none" baseline="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Model counting function</a:t>
              </a:r>
            </a:p>
          </p:txBody>
        </p:sp>
      </p:grpSp>
      <p:pic>
        <p:nvPicPr>
          <p:cNvPr id="281" name="Shape 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98061"/>
            <a:ext cx="1962228" cy="19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8899" y="5061785"/>
            <a:ext cx="3789941" cy="176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370" y="2998291"/>
            <a:ext cx="2259800" cy="2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82625" y="5061786"/>
            <a:ext cx="2259800" cy="865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60100" y="5927361"/>
            <a:ext cx="1226699" cy="44947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698535" y="903635"/>
            <a:ext cx="771366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/>
              <a:t>GOAL:</a:t>
            </a:r>
            <a:r>
              <a:rPr lang="en-US" sz="2000" dirty="0"/>
              <a:t> </a:t>
            </a:r>
            <a:r>
              <a:rPr lang="en-US" sz="2000" dirty="0" smtClean="0"/>
              <a:t>Given a constraint, generate a model counting function that returns the number of solutions within a given bound 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98535" y="1610142"/>
            <a:ext cx="771366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/>
              <a:t>APPLICATIONS: </a:t>
            </a:r>
            <a:r>
              <a:rPr lang="en-US" sz="2000" dirty="0" smtClean="0"/>
              <a:t>Quantitative information flow, probabilistic verification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98535" y="2010252"/>
            <a:ext cx="771366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/>
              <a:t>APPROACH: </a:t>
            </a:r>
            <a:r>
              <a:rPr lang="en-US" sz="2000" dirty="0" smtClean="0"/>
              <a:t>Construct an automaton that accepts all the solutions to the given constraint, which reduces the model counting to path counting</a:t>
            </a: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Counting Constraint Solver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717619"/>
          </a:xfrm>
        </p:spPr>
        <p:txBody>
          <a:bodyPr/>
          <a:lstStyle/>
          <a:p>
            <a:r>
              <a:rPr lang="en-US" dirty="0" smtClean="0"/>
              <a:t>Computing Path Complexity of Programs</a:t>
            </a:r>
            <a:endParaRPr lang="en-US" dirty="0"/>
          </a:p>
        </p:txBody>
      </p:sp>
      <p:pic>
        <p:nvPicPr>
          <p:cNvPr id="305" name="Shape 3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5" y="3763196"/>
            <a:ext cx="3507224" cy="2755676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06" name="Shape 3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3650" y="3008883"/>
            <a:ext cx="1748574" cy="377192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07" name="Shape 307"/>
          <p:cNvSpPr/>
          <p:nvPr/>
        </p:nvSpPr>
        <p:spPr>
          <a:xfrm>
            <a:off x="3640650" y="4167235"/>
            <a:ext cx="440999" cy="30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 txBox="1"/>
          <p:nvPr/>
        </p:nvSpPr>
        <p:spPr>
          <a:xfrm>
            <a:off x="162936" y="3261865"/>
            <a:ext cx="2962513" cy="587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/>
              <a:t>(1) Input Java code </a:t>
            </a:r>
          </a:p>
          <a:p>
            <a:pPr>
              <a:spcBef>
                <a:spcPts val="0"/>
              </a:spcBef>
              <a:buNone/>
            </a:pPr>
            <a:endParaRPr lang="en-US" sz="3000" dirty="0"/>
          </a:p>
        </p:txBody>
      </p:sp>
      <p:sp>
        <p:nvSpPr>
          <p:cNvPr id="309" name="Shape 309"/>
          <p:cNvSpPr txBox="1"/>
          <p:nvPr/>
        </p:nvSpPr>
        <p:spPr>
          <a:xfrm>
            <a:off x="3733600" y="2477565"/>
            <a:ext cx="3257900" cy="61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dirty="0" smtClean="0"/>
              <a:t>(2) Control Flow Graph</a:t>
            </a:r>
            <a:endParaRPr lang="en-US" sz="2000" dirty="0"/>
          </a:p>
        </p:txBody>
      </p:sp>
      <p:sp>
        <p:nvSpPr>
          <p:cNvPr id="310" name="Shape 310"/>
          <p:cNvSpPr txBox="1"/>
          <p:nvPr/>
        </p:nvSpPr>
        <p:spPr>
          <a:xfrm>
            <a:off x="5986550" y="3705235"/>
            <a:ext cx="2943000" cy="55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1800" dirty="0"/>
              <a:t>path(n) = 6.86 (1.17)    </a:t>
            </a:r>
            <a:r>
              <a:rPr lang="en-US" sz="1800" dirty="0" smtClean="0"/>
              <a:t>+ </a:t>
            </a:r>
            <a:endParaRPr lang="en-US" sz="1800" dirty="0"/>
          </a:p>
          <a:p>
            <a:pPr>
              <a:spcBef>
                <a:spcPts val="0"/>
              </a:spcBef>
              <a:buNone/>
            </a:pPr>
            <a:r>
              <a:rPr lang="en-US" sz="1800" dirty="0"/>
              <a:t> 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6991500" y="4176710"/>
            <a:ext cx="2200199" cy="44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</a:rPr>
              <a:t>0.22 (1.09)    </a:t>
            </a:r>
            <a:r>
              <a:rPr lang="en-US" sz="1800" dirty="0" smtClean="0">
                <a:solidFill>
                  <a:schemeClr val="dk1"/>
                </a:solidFill>
              </a:rPr>
              <a:t>+  </a:t>
            </a:r>
            <a:endParaRPr lang="en-US" sz="1800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/>
          </a:p>
        </p:txBody>
      </p:sp>
      <p:sp>
        <p:nvSpPr>
          <p:cNvPr id="312" name="Shape 312"/>
          <p:cNvSpPr txBox="1"/>
          <p:nvPr/>
        </p:nvSpPr>
        <p:spPr>
          <a:xfrm>
            <a:off x="6991500" y="4633910"/>
            <a:ext cx="2200199" cy="44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solidFill>
                  <a:schemeClr val="dk1"/>
                </a:solidFill>
              </a:rPr>
              <a:t>0.13 (0.84)    </a:t>
            </a:r>
            <a:r>
              <a:rPr lang="en-US" sz="1800" dirty="0" smtClean="0">
                <a:solidFill>
                  <a:schemeClr val="dk1"/>
                </a:solidFill>
              </a:rPr>
              <a:t>+  </a:t>
            </a:r>
            <a:r>
              <a:rPr lang="en-US" sz="1800" dirty="0">
                <a:solidFill>
                  <a:schemeClr val="dk1"/>
                </a:solidFill>
              </a:rPr>
              <a:t>2 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13" name="Shape 313"/>
          <p:cNvSpPr txBox="1"/>
          <p:nvPr/>
        </p:nvSpPr>
        <p:spPr>
          <a:xfrm>
            <a:off x="7906001" y="3624235"/>
            <a:ext cx="328499" cy="3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/>
              <a:t>n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8012401" y="4081435"/>
            <a:ext cx="328499" cy="3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/>
              <a:t>n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8012401" y="4539319"/>
            <a:ext cx="328499" cy="3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/>
              <a:t>n</a:t>
            </a:r>
          </a:p>
        </p:txBody>
      </p:sp>
      <p:sp>
        <p:nvSpPr>
          <p:cNvPr id="316" name="Shape 316"/>
          <p:cNvSpPr/>
          <p:nvPr/>
        </p:nvSpPr>
        <p:spPr>
          <a:xfrm>
            <a:off x="6043700" y="3600205"/>
            <a:ext cx="2943000" cy="168599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 txBox="1"/>
          <p:nvPr/>
        </p:nvSpPr>
        <p:spPr>
          <a:xfrm>
            <a:off x="6625948" y="2813582"/>
            <a:ext cx="2360752" cy="61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dirty="0" smtClean="0"/>
              <a:t>(3) Path complexity function </a:t>
            </a:r>
            <a:endParaRPr lang="en-US" sz="2000" dirty="0"/>
          </a:p>
        </p:txBody>
      </p:sp>
      <p:sp>
        <p:nvSpPr>
          <p:cNvPr id="318" name="Shape 318"/>
          <p:cNvSpPr/>
          <p:nvPr/>
        </p:nvSpPr>
        <p:spPr>
          <a:xfrm rot="5400000">
            <a:off x="6073560" y="2983315"/>
            <a:ext cx="448625" cy="55709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/>
          <p:nvPr/>
        </p:nvSpPr>
        <p:spPr>
          <a:xfrm rot="5400000">
            <a:off x="6217784" y="5496687"/>
            <a:ext cx="441004" cy="28082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 txBox="1"/>
          <p:nvPr/>
        </p:nvSpPr>
        <p:spPr>
          <a:xfrm>
            <a:off x="6215101" y="6116639"/>
            <a:ext cx="2471699" cy="55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dirty="0"/>
              <a:t>path(n) = </a:t>
            </a:r>
            <a:r>
              <a:rPr lang="en-US" sz="2200" dirty="0" err="1">
                <a:solidFill>
                  <a:srgbClr val="252525"/>
                </a:solidFill>
              </a:rPr>
              <a:t>Θ</a:t>
            </a:r>
            <a:r>
              <a:rPr lang="en-US" sz="1800" dirty="0"/>
              <a:t>( </a:t>
            </a:r>
            <a:r>
              <a:rPr lang="en-US" sz="1800" dirty="0" smtClean="0"/>
              <a:t>1.17 </a:t>
            </a:r>
            <a:r>
              <a:rPr lang="en-US" sz="1800" dirty="0" smtClean="0"/>
              <a:t>   )</a:t>
            </a:r>
            <a:endParaRPr lang="en-US" sz="1800" dirty="0"/>
          </a:p>
        </p:txBody>
      </p:sp>
      <p:sp>
        <p:nvSpPr>
          <p:cNvPr id="321" name="Shape 321"/>
          <p:cNvSpPr txBox="1"/>
          <p:nvPr/>
        </p:nvSpPr>
        <p:spPr>
          <a:xfrm>
            <a:off x="7884501" y="6048378"/>
            <a:ext cx="328499" cy="3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/>
              <a:t>n</a:t>
            </a:r>
          </a:p>
        </p:txBody>
      </p:sp>
      <p:sp>
        <p:nvSpPr>
          <p:cNvPr id="322" name="Shape 322"/>
          <p:cNvSpPr/>
          <p:nvPr/>
        </p:nvSpPr>
        <p:spPr>
          <a:xfrm>
            <a:off x="6143700" y="6072235"/>
            <a:ext cx="2785850" cy="69047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44282" y="725557"/>
            <a:ext cx="771366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/>
              <a:t>GOAL:</a:t>
            </a:r>
            <a:r>
              <a:rPr lang="en-US" sz="2000" dirty="0"/>
              <a:t> </a:t>
            </a:r>
            <a:r>
              <a:rPr lang="en-US" sz="2000" dirty="0" smtClean="0"/>
              <a:t>Given a program, generate a path complexity function that returns the number of paths in the program within a given depth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44282" y="1428750"/>
            <a:ext cx="771366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/>
              <a:t>APPLICATIONS</a:t>
            </a:r>
            <a:r>
              <a:rPr lang="en-US" sz="2000" b="1" dirty="0" smtClean="0"/>
              <a:t>: </a:t>
            </a:r>
            <a:r>
              <a:rPr lang="en-US" sz="2000" dirty="0" smtClean="0"/>
              <a:t>D</a:t>
            </a:r>
            <a:r>
              <a:rPr lang="en-US" sz="2000" dirty="0" smtClean="0"/>
              <a:t>etermining </a:t>
            </a:r>
            <a:r>
              <a:rPr lang="en-US" sz="2000" dirty="0" smtClean="0"/>
              <a:t>difficulty of path coverage, </a:t>
            </a:r>
            <a:r>
              <a:rPr lang="en-US" sz="2000" dirty="0" smtClean="0"/>
              <a:t>guidance for </a:t>
            </a:r>
            <a:r>
              <a:rPr lang="en-US" sz="2000" dirty="0" smtClean="0"/>
              <a:t>verification and testing heuristics 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43530" y="2146082"/>
            <a:ext cx="771366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/>
              <a:t>APPROACH: </a:t>
            </a:r>
            <a:r>
              <a:rPr lang="en-US" sz="2000" dirty="0" smtClean="0"/>
              <a:t>Path counting function generation </a:t>
            </a:r>
            <a:r>
              <a:rPr lang="en-US" sz="2000" dirty="0" smtClean="0"/>
              <a:t>on </a:t>
            </a:r>
            <a:r>
              <a:rPr lang="en-US" sz="2000" dirty="0" smtClean="0"/>
              <a:t>the control flow graph</a:t>
            </a:r>
            <a:endParaRPr lang="en-US" sz="2000" b="1" dirty="0"/>
          </a:p>
        </p:txBody>
      </p:sp>
      <p:sp>
        <p:nvSpPr>
          <p:cNvPr id="30" name="Shape 317"/>
          <p:cNvSpPr txBox="1"/>
          <p:nvPr/>
        </p:nvSpPr>
        <p:spPr>
          <a:xfrm>
            <a:off x="6664299" y="5325323"/>
            <a:ext cx="2235101" cy="61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dirty="0" smtClean="0"/>
              <a:t>(4) Asymptotic path complexity</a:t>
            </a:r>
            <a:endParaRPr lang="en-US" sz="20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27027</TotalTime>
  <Words>840</Words>
  <Application>Microsoft Macintosh PowerPoint</Application>
  <PresentationFormat>On-screen Show (4:3)</PresentationFormat>
  <Paragraphs>149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UCSB Verification Lab Director: Tevfik Bultan</vt:lpstr>
      <vt:lpstr>Web App Vulnerability Detection &amp; Repair</vt:lpstr>
      <vt:lpstr>Web App Data Model Verification &amp; Repair</vt:lpstr>
      <vt:lpstr>Analyzing Message-based Interactions</vt:lpstr>
      <vt:lpstr>Model Counting Constraint Solver</vt:lpstr>
      <vt:lpstr>Computing Path Complexity of Programs</vt:lpstr>
    </vt:vector>
  </TitlesOfParts>
  <Company>UCSB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Detection and Repair of Input Validation and Sanitization</dc:title>
  <dc:creator>Muath Alkhalaf</dc:creator>
  <cp:lastModifiedBy>Tevfik Bultan</cp:lastModifiedBy>
  <cp:revision>738</cp:revision>
  <cp:lastPrinted>2014-05-20T20:27:06Z</cp:lastPrinted>
  <dcterms:created xsi:type="dcterms:W3CDTF">2014-05-11T23:27:24Z</dcterms:created>
  <dcterms:modified xsi:type="dcterms:W3CDTF">2015-08-06T06:14:51Z</dcterms:modified>
</cp:coreProperties>
</file>