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8" r:id="rId3"/>
    <p:sldId id="427" r:id="rId4"/>
    <p:sldId id="399" r:id="rId5"/>
    <p:sldId id="402" r:id="rId6"/>
    <p:sldId id="376" r:id="rId7"/>
    <p:sldId id="434" r:id="rId8"/>
    <p:sldId id="435" r:id="rId9"/>
    <p:sldId id="436" r:id="rId10"/>
    <p:sldId id="432" r:id="rId11"/>
    <p:sldId id="433" r:id="rId12"/>
    <p:sldId id="428" r:id="rId13"/>
    <p:sldId id="429" r:id="rId14"/>
    <p:sldId id="398" r:id="rId15"/>
    <p:sldId id="413" r:id="rId16"/>
    <p:sldId id="430" r:id="rId17"/>
    <p:sldId id="417" r:id="rId18"/>
    <p:sldId id="422" r:id="rId19"/>
    <p:sldId id="423" r:id="rId20"/>
    <p:sldId id="424" r:id="rId21"/>
    <p:sldId id="412" r:id="rId22"/>
    <p:sldId id="425" r:id="rId23"/>
    <p:sldId id="277" r:id="rId24"/>
    <p:sldId id="282" r:id="rId25"/>
    <p:sldId id="426" r:id="rId26"/>
    <p:sldId id="351" r:id="rId27"/>
    <p:sldId id="299" r:id="rId28"/>
    <p:sldId id="350" r:id="rId29"/>
    <p:sldId id="300" r:id="rId30"/>
    <p:sldId id="306" r:id="rId31"/>
    <p:sldId id="416" r:id="rId32"/>
    <p:sldId id="301" r:id="rId33"/>
    <p:sldId id="302" r:id="rId34"/>
    <p:sldId id="303" r:id="rId35"/>
    <p:sldId id="304" r:id="rId36"/>
    <p:sldId id="305" r:id="rId37"/>
    <p:sldId id="297" r:id="rId38"/>
    <p:sldId id="357" r:id="rId39"/>
    <p:sldId id="401" r:id="rId40"/>
    <p:sldId id="307" r:id="rId41"/>
    <p:sldId id="312" r:id="rId42"/>
    <p:sldId id="313" r:id="rId43"/>
    <p:sldId id="316" r:id="rId44"/>
    <p:sldId id="414" r:id="rId45"/>
    <p:sldId id="440" r:id="rId46"/>
    <p:sldId id="441" r:id="rId47"/>
    <p:sldId id="444" r:id="rId48"/>
    <p:sldId id="442" r:id="rId49"/>
    <p:sldId id="443" r:id="rId50"/>
    <p:sldId id="445" r:id="rId51"/>
    <p:sldId id="446" r:id="rId52"/>
    <p:sldId id="447" r:id="rId53"/>
    <p:sldId id="448" r:id="rId54"/>
    <p:sldId id="449" r:id="rId55"/>
    <p:sldId id="450" r:id="rId56"/>
    <p:sldId id="45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0F3"/>
    <a:srgbClr val="FFCDCD"/>
    <a:srgbClr val="C2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1" autoAdjust="0"/>
  </p:normalViewPr>
  <p:slideViewPr>
    <p:cSldViewPr snapToGrid="0" snapToObjects="1">
      <p:cViewPr>
        <p:scale>
          <a:sx n="100" d="100"/>
          <a:sy n="100" d="100"/>
        </p:scale>
        <p:origin x="-106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Web Applications Vulnerabilities </a:t>
            </a:r>
          </a:p>
          <a:p>
            <a:pPr>
              <a:defRPr/>
            </a:pPr>
            <a:r>
              <a:rPr lang="en-US" sz="1400" dirty="0" smtClean="0"/>
              <a:t>As Percentages</a:t>
            </a:r>
            <a:r>
              <a:rPr lang="en-US" sz="1400" baseline="0" dirty="0" smtClean="0"/>
              <a:t> of All Reported Vulnerabilities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587993636345"/>
          <c:y val="0.233863558557157"/>
          <c:w val="0.832951648307389"/>
          <c:h val="0.608422395817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0.41</c:v>
                </c:pt>
                <c:pt idx="2">
                  <c:v>0.43</c:v>
                </c:pt>
                <c:pt idx="3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248072"/>
        <c:axId val="-2116577048"/>
      </c:barChart>
      <c:catAx>
        <c:axId val="-2116248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6577048"/>
        <c:crosses val="autoZero"/>
        <c:auto val="1"/>
        <c:lblAlgn val="ctr"/>
        <c:lblOffset val="100"/>
        <c:noMultiLvlLbl val="0"/>
      </c:catAx>
      <c:valAx>
        <c:axId val="-2116577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6248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386F0-637A-BD42-BDB7-C98CE4C90A9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</dgm:pt>
    <dgm:pt modelId="{55E3038B-2420-7646-8EDA-9D5B7F1EA201}">
      <dgm:prSet phldrT="[Text]"/>
      <dgm:spPr/>
      <dgm:t>
        <a:bodyPr/>
        <a:lstStyle/>
        <a:p>
          <a:r>
            <a:rPr lang="en-US" b="1" dirty="0" smtClean="0"/>
            <a:t>Extraction</a:t>
          </a:r>
          <a:endParaRPr lang="en-US" b="1" dirty="0"/>
        </a:p>
      </dgm:t>
    </dgm:pt>
    <dgm:pt modelId="{D86D3C17-9373-6D4F-8A6F-CCE02E741CD3}" type="parTrans" cxnId="{AE13F9C3-62DB-E04D-928A-4EE156DB92F9}">
      <dgm:prSet/>
      <dgm:spPr/>
      <dgm:t>
        <a:bodyPr/>
        <a:lstStyle/>
        <a:p>
          <a:endParaRPr lang="en-US"/>
        </a:p>
      </dgm:t>
    </dgm:pt>
    <dgm:pt modelId="{F52FD150-2D9B-5742-959D-B98A34A9BCE9}" type="sibTrans" cxnId="{AE13F9C3-62DB-E04D-928A-4EE156DB92F9}">
      <dgm:prSet/>
      <dgm:spPr/>
      <dgm:t>
        <a:bodyPr/>
        <a:lstStyle/>
        <a:p>
          <a:endParaRPr lang="en-US"/>
        </a:p>
      </dgm:t>
    </dgm:pt>
    <dgm:pt modelId="{C27EE944-C832-7D46-96EC-10E8C74281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String Analysis</a:t>
          </a:r>
          <a:endParaRPr lang="en-US" b="1" dirty="0"/>
        </a:p>
      </dgm:t>
    </dgm:pt>
    <dgm:pt modelId="{73C5BECC-2F09-BD40-9506-13C8A4C1D994}" type="parTrans" cxnId="{8D50E05C-608E-D841-B74F-EDCE465A908B}">
      <dgm:prSet/>
      <dgm:spPr/>
      <dgm:t>
        <a:bodyPr/>
        <a:lstStyle/>
        <a:p>
          <a:endParaRPr lang="en-US"/>
        </a:p>
      </dgm:t>
    </dgm:pt>
    <dgm:pt modelId="{E62B279B-9E87-C948-BC7A-79F25A13635C}" type="sibTrans" cxnId="{8D50E05C-608E-D841-B74F-EDCE465A908B}">
      <dgm:prSet/>
      <dgm:spPr/>
      <dgm:t>
        <a:bodyPr/>
        <a:lstStyle/>
        <a:p>
          <a:endParaRPr lang="en-US"/>
        </a:p>
      </dgm:t>
    </dgm:pt>
    <dgm:pt modelId="{DF61341B-1EC2-1E46-862C-F8CDA7F0CBD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Bug Detection and Repair</a:t>
          </a:r>
          <a:endParaRPr lang="en-US" b="1" dirty="0"/>
        </a:p>
      </dgm:t>
    </dgm:pt>
    <dgm:pt modelId="{EC64CA95-0A2B-6243-A4DF-2205C676F987}" type="parTrans" cxnId="{04CDB7B9-5D56-2646-8A3C-AA6DE709C0F5}">
      <dgm:prSet/>
      <dgm:spPr/>
      <dgm:t>
        <a:bodyPr/>
        <a:lstStyle/>
        <a:p>
          <a:endParaRPr lang="en-US"/>
        </a:p>
      </dgm:t>
    </dgm:pt>
    <dgm:pt modelId="{A3559789-D3F6-BE47-9241-B8D94E36545D}" type="sibTrans" cxnId="{04CDB7B9-5D56-2646-8A3C-AA6DE709C0F5}">
      <dgm:prSet/>
      <dgm:spPr/>
      <dgm:t>
        <a:bodyPr/>
        <a:lstStyle/>
        <a:p>
          <a:endParaRPr lang="en-US"/>
        </a:p>
      </dgm:t>
    </dgm:pt>
    <dgm:pt modelId="{8016C725-CD42-2C46-97A5-9D5EFC59C970}" type="pres">
      <dgm:prSet presAssocID="{96C386F0-637A-BD42-BDB7-C98CE4C90A96}" presName="rootnode" presStyleCnt="0">
        <dgm:presLayoutVars>
          <dgm:chMax/>
          <dgm:chPref/>
          <dgm:dir/>
          <dgm:animLvl val="lvl"/>
        </dgm:presLayoutVars>
      </dgm:prSet>
      <dgm:spPr/>
    </dgm:pt>
    <dgm:pt modelId="{FEB9FE33-F190-5E45-813D-E2A5EDADA81F}" type="pres">
      <dgm:prSet presAssocID="{55E3038B-2420-7646-8EDA-9D5B7F1EA201}" presName="composite" presStyleCnt="0"/>
      <dgm:spPr/>
    </dgm:pt>
    <dgm:pt modelId="{A4C89DB4-054B-8041-B939-738BE617E771}" type="pres">
      <dgm:prSet presAssocID="{55E3038B-2420-7646-8EDA-9D5B7F1EA201}" presName="bentUpArrow1" presStyleLbl="alignImgPlace1" presStyleIdx="0" presStyleCnt="2"/>
      <dgm:spPr/>
    </dgm:pt>
    <dgm:pt modelId="{A645DE92-169F-0F4A-902D-ABBB2A89A6EE}" type="pres">
      <dgm:prSet presAssocID="{55E3038B-2420-7646-8EDA-9D5B7F1EA20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20D41-EBFB-E04A-A9C2-A3AE99F95DB1}" type="pres">
      <dgm:prSet presAssocID="{55E3038B-2420-7646-8EDA-9D5B7F1EA20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9FAB888-86F9-E541-B02F-ACEF67DE14D1}" type="pres">
      <dgm:prSet presAssocID="{F52FD150-2D9B-5742-959D-B98A34A9BCE9}" presName="sibTrans" presStyleCnt="0"/>
      <dgm:spPr/>
    </dgm:pt>
    <dgm:pt modelId="{B44677D1-3E38-7C4C-8398-7F274B11FDB0}" type="pres">
      <dgm:prSet presAssocID="{C27EE944-C832-7D46-96EC-10E8C7428131}" presName="composite" presStyleCnt="0"/>
      <dgm:spPr/>
    </dgm:pt>
    <dgm:pt modelId="{43A2DAD1-EDE4-2747-A25E-E03CC0E07494}" type="pres">
      <dgm:prSet presAssocID="{C27EE944-C832-7D46-96EC-10E8C7428131}" presName="bentUpArrow1" presStyleLbl="alignImgPlace1" presStyleIdx="1" presStyleCnt="2"/>
      <dgm:spPr/>
    </dgm:pt>
    <dgm:pt modelId="{91BCD56F-DA3B-D64D-9BD8-1DA871117CB9}" type="pres">
      <dgm:prSet presAssocID="{C27EE944-C832-7D46-96EC-10E8C742813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278B9-FC9E-E94A-8BC9-3F9882DDF12B}" type="pres">
      <dgm:prSet presAssocID="{C27EE944-C832-7D46-96EC-10E8C742813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B18E1BD-01F6-1747-9FB6-8B69491686C2}" type="pres">
      <dgm:prSet presAssocID="{E62B279B-9E87-C948-BC7A-79F25A13635C}" presName="sibTrans" presStyleCnt="0"/>
      <dgm:spPr/>
    </dgm:pt>
    <dgm:pt modelId="{C5E54DC7-F130-804E-8234-93A9D9AF67B5}" type="pres">
      <dgm:prSet presAssocID="{DF61341B-1EC2-1E46-862C-F8CDA7F0CBD9}" presName="composite" presStyleCnt="0"/>
      <dgm:spPr/>
    </dgm:pt>
    <dgm:pt modelId="{C6963E6B-6E54-424E-BC5A-1D76B8732CF3}" type="pres">
      <dgm:prSet presAssocID="{DF61341B-1EC2-1E46-862C-F8CDA7F0CBD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D3B79-F2B8-5145-9984-7F6DD5981282}" type="presOf" srcId="{DF61341B-1EC2-1E46-862C-F8CDA7F0CBD9}" destId="{C6963E6B-6E54-424E-BC5A-1D76B8732CF3}" srcOrd="0" destOrd="0" presId="urn:microsoft.com/office/officeart/2005/8/layout/StepDownProcess"/>
    <dgm:cxn modelId="{AE13F9C3-62DB-E04D-928A-4EE156DB92F9}" srcId="{96C386F0-637A-BD42-BDB7-C98CE4C90A96}" destId="{55E3038B-2420-7646-8EDA-9D5B7F1EA201}" srcOrd="0" destOrd="0" parTransId="{D86D3C17-9373-6D4F-8A6F-CCE02E741CD3}" sibTransId="{F52FD150-2D9B-5742-959D-B98A34A9BCE9}"/>
    <dgm:cxn modelId="{6DA47DEE-CD9C-484E-86B4-D2D09C633B3D}" type="presOf" srcId="{C27EE944-C832-7D46-96EC-10E8C7428131}" destId="{91BCD56F-DA3B-D64D-9BD8-1DA871117CB9}" srcOrd="0" destOrd="0" presId="urn:microsoft.com/office/officeart/2005/8/layout/StepDownProcess"/>
    <dgm:cxn modelId="{04CDB7B9-5D56-2646-8A3C-AA6DE709C0F5}" srcId="{96C386F0-637A-BD42-BDB7-C98CE4C90A96}" destId="{DF61341B-1EC2-1E46-862C-F8CDA7F0CBD9}" srcOrd="2" destOrd="0" parTransId="{EC64CA95-0A2B-6243-A4DF-2205C676F987}" sibTransId="{A3559789-D3F6-BE47-9241-B8D94E36545D}"/>
    <dgm:cxn modelId="{FFAF6437-3718-6442-A1B6-1C1F0A43CDA2}" type="presOf" srcId="{96C386F0-637A-BD42-BDB7-C98CE4C90A96}" destId="{8016C725-CD42-2C46-97A5-9D5EFC59C970}" srcOrd="0" destOrd="0" presId="urn:microsoft.com/office/officeart/2005/8/layout/StepDownProcess"/>
    <dgm:cxn modelId="{BB4A3389-F070-4C48-A2E0-E8D94B4DF062}" type="presOf" srcId="{55E3038B-2420-7646-8EDA-9D5B7F1EA201}" destId="{A645DE92-169F-0F4A-902D-ABBB2A89A6EE}" srcOrd="0" destOrd="0" presId="urn:microsoft.com/office/officeart/2005/8/layout/StepDownProcess"/>
    <dgm:cxn modelId="{8D50E05C-608E-D841-B74F-EDCE465A908B}" srcId="{96C386F0-637A-BD42-BDB7-C98CE4C90A96}" destId="{C27EE944-C832-7D46-96EC-10E8C7428131}" srcOrd="1" destOrd="0" parTransId="{73C5BECC-2F09-BD40-9506-13C8A4C1D994}" sibTransId="{E62B279B-9E87-C948-BC7A-79F25A13635C}"/>
    <dgm:cxn modelId="{F28E37B4-256E-0341-BD33-76661EA9F442}" type="presParOf" srcId="{8016C725-CD42-2C46-97A5-9D5EFC59C970}" destId="{FEB9FE33-F190-5E45-813D-E2A5EDADA81F}" srcOrd="0" destOrd="0" presId="urn:microsoft.com/office/officeart/2005/8/layout/StepDownProcess"/>
    <dgm:cxn modelId="{C91A05BB-BB5C-3444-B863-5CBF4C8CF4C3}" type="presParOf" srcId="{FEB9FE33-F190-5E45-813D-E2A5EDADA81F}" destId="{A4C89DB4-054B-8041-B939-738BE617E771}" srcOrd="0" destOrd="0" presId="urn:microsoft.com/office/officeart/2005/8/layout/StepDownProcess"/>
    <dgm:cxn modelId="{A7901796-B5DB-5749-9E6D-A7EAAB5C16BF}" type="presParOf" srcId="{FEB9FE33-F190-5E45-813D-E2A5EDADA81F}" destId="{A645DE92-169F-0F4A-902D-ABBB2A89A6EE}" srcOrd="1" destOrd="0" presId="urn:microsoft.com/office/officeart/2005/8/layout/StepDownProcess"/>
    <dgm:cxn modelId="{5AD17CB6-416E-DE4E-890F-40D84FFB6718}" type="presParOf" srcId="{FEB9FE33-F190-5E45-813D-E2A5EDADA81F}" destId="{21420D41-EBFB-E04A-A9C2-A3AE99F95DB1}" srcOrd="2" destOrd="0" presId="urn:microsoft.com/office/officeart/2005/8/layout/StepDownProcess"/>
    <dgm:cxn modelId="{D36A8C95-8F9D-474F-86D3-9AC4D7475C55}" type="presParOf" srcId="{8016C725-CD42-2C46-97A5-9D5EFC59C970}" destId="{19FAB888-86F9-E541-B02F-ACEF67DE14D1}" srcOrd="1" destOrd="0" presId="urn:microsoft.com/office/officeart/2005/8/layout/StepDownProcess"/>
    <dgm:cxn modelId="{9FA6AE2F-9492-134F-8D7E-B9C763FBC047}" type="presParOf" srcId="{8016C725-CD42-2C46-97A5-9D5EFC59C970}" destId="{B44677D1-3E38-7C4C-8398-7F274B11FDB0}" srcOrd="2" destOrd="0" presId="urn:microsoft.com/office/officeart/2005/8/layout/StepDownProcess"/>
    <dgm:cxn modelId="{EC239627-86AA-BD49-94B7-FBE000996C45}" type="presParOf" srcId="{B44677D1-3E38-7C4C-8398-7F274B11FDB0}" destId="{43A2DAD1-EDE4-2747-A25E-E03CC0E07494}" srcOrd="0" destOrd="0" presId="urn:microsoft.com/office/officeart/2005/8/layout/StepDownProcess"/>
    <dgm:cxn modelId="{E312A38C-D423-B744-B189-99B3E9F4814E}" type="presParOf" srcId="{B44677D1-3E38-7C4C-8398-7F274B11FDB0}" destId="{91BCD56F-DA3B-D64D-9BD8-1DA871117CB9}" srcOrd="1" destOrd="0" presId="urn:microsoft.com/office/officeart/2005/8/layout/StepDownProcess"/>
    <dgm:cxn modelId="{8B4AD6CD-4D22-BD40-9F3B-E33BC76D18A0}" type="presParOf" srcId="{B44677D1-3E38-7C4C-8398-7F274B11FDB0}" destId="{0AD278B9-FC9E-E94A-8BC9-3F9882DDF12B}" srcOrd="2" destOrd="0" presId="urn:microsoft.com/office/officeart/2005/8/layout/StepDownProcess"/>
    <dgm:cxn modelId="{21AB5485-965A-3945-AA57-579C807650AC}" type="presParOf" srcId="{8016C725-CD42-2C46-97A5-9D5EFC59C970}" destId="{BB18E1BD-01F6-1747-9FB6-8B69491686C2}" srcOrd="3" destOrd="0" presId="urn:microsoft.com/office/officeart/2005/8/layout/StepDownProcess"/>
    <dgm:cxn modelId="{87F92A8F-7E0B-E24F-844C-8A4D71DBC80B}" type="presParOf" srcId="{8016C725-CD42-2C46-97A5-9D5EFC59C970}" destId="{C5E54DC7-F130-804E-8234-93A9D9AF67B5}" srcOrd="4" destOrd="0" presId="urn:microsoft.com/office/officeart/2005/8/layout/StepDownProcess"/>
    <dgm:cxn modelId="{887D127B-C13A-404C-8766-963E4CED2074}" type="presParOf" srcId="{C5E54DC7-F130-804E-8234-93A9D9AF67B5}" destId="{C6963E6B-6E54-424E-BC5A-1D76B8732C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9DB4-054B-8041-B939-738BE617E771}">
      <dsp:nvSpPr>
        <dsp:cNvPr id="0" name=""/>
        <dsp:cNvSpPr/>
      </dsp:nvSpPr>
      <dsp:spPr>
        <a:xfrm rot="5400000">
          <a:off x="1546892" y="1224480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5DE92-169F-0F4A-902D-ABBB2A89A6EE}">
      <dsp:nvSpPr>
        <dsp:cNvPr id="0" name=""/>
        <dsp:cNvSpPr/>
      </dsp:nvSpPr>
      <dsp:spPr>
        <a:xfrm>
          <a:off x="1259977" y="24011"/>
          <a:ext cx="1823046" cy="12760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Extraction</a:t>
          </a:r>
          <a:endParaRPr lang="en-US" sz="2300" b="1" kern="1200" dirty="0"/>
        </a:p>
      </dsp:txBody>
      <dsp:txXfrm>
        <a:off x="1322281" y="86315"/>
        <a:ext cx="1698438" cy="1151465"/>
      </dsp:txXfrm>
    </dsp:sp>
    <dsp:sp modelId="{21420D41-EBFB-E04A-A9C2-A3AE99F95DB1}">
      <dsp:nvSpPr>
        <dsp:cNvPr id="0" name=""/>
        <dsp:cNvSpPr/>
      </dsp:nvSpPr>
      <dsp:spPr>
        <a:xfrm>
          <a:off x="3083023" y="145714"/>
          <a:ext cx="1325910" cy="103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2DAD1-EDE4-2747-A25E-E03CC0E07494}">
      <dsp:nvSpPr>
        <dsp:cNvPr id="0" name=""/>
        <dsp:cNvSpPr/>
      </dsp:nvSpPr>
      <dsp:spPr>
        <a:xfrm rot="5400000">
          <a:off x="3058392" y="2657932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CD56F-DA3B-D64D-9BD8-1DA871117CB9}">
      <dsp:nvSpPr>
        <dsp:cNvPr id="0" name=""/>
        <dsp:cNvSpPr/>
      </dsp:nvSpPr>
      <dsp:spPr>
        <a:xfrm>
          <a:off x="2771476" y="1457463"/>
          <a:ext cx="1823046" cy="12760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String Analysis</a:t>
          </a:r>
          <a:endParaRPr lang="en-US" sz="2300" b="1" kern="1200" dirty="0"/>
        </a:p>
      </dsp:txBody>
      <dsp:txXfrm>
        <a:off x="2833780" y="1519767"/>
        <a:ext cx="1698438" cy="1151465"/>
      </dsp:txXfrm>
    </dsp:sp>
    <dsp:sp modelId="{0AD278B9-FC9E-E94A-8BC9-3F9882DDF12B}">
      <dsp:nvSpPr>
        <dsp:cNvPr id="0" name=""/>
        <dsp:cNvSpPr/>
      </dsp:nvSpPr>
      <dsp:spPr>
        <a:xfrm>
          <a:off x="4594523" y="1579165"/>
          <a:ext cx="1325910" cy="103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3E6B-6E54-424E-BC5A-1D76B8732CF3}">
      <dsp:nvSpPr>
        <dsp:cNvPr id="0" name=""/>
        <dsp:cNvSpPr/>
      </dsp:nvSpPr>
      <dsp:spPr>
        <a:xfrm>
          <a:off x="4282976" y="2890914"/>
          <a:ext cx="1823046" cy="12760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Bug Detection and Repair</a:t>
          </a:r>
          <a:endParaRPr lang="en-US" sz="2300" b="1" kern="1200" dirty="0"/>
        </a:p>
      </dsp:txBody>
      <dsp:txXfrm>
        <a:off x="4345280" y="2953218"/>
        <a:ext cx="1698438" cy="115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0E9D-DC42-0A45-ABC2-CC4BA0069121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82A7-998F-EB41-9B8D-31417182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7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0D88-260D-434C-B24B-03A3D28C8FBA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CDEA-43A5-8041-8117-D8AEAD86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Let us take a look at how</a:t>
            </a:r>
            <a:r>
              <a:rPr lang="en-US" baseline="0" dirty="0" smtClean="0"/>
              <a:t> Input validation works in web applications</a:t>
            </a:r>
          </a:p>
          <a:p>
            <a:r>
              <a:rPr lang="en-US" baseline="0" dirty="0" smtClean="0"/>
              <a:t>- Do animation</a:t>
            </a:r>
          </a:p>
          <a:p>
            <a:r>
              <a:rPr lang="en-US" baseline="0" dirty="0" smtClean="0"/>
              <a:t>- What is the problem? Why high rate of bugs?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"The work I am going to present today has been published in the following papers. I am not going to be able to give details of all the techniques presented in these papers. So, after giving a high level overview of extraction and string analysis techniques, I will focus more on our recent work on differential analysis and repair in the second half of my presentation."</a:t>
            </a: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54CCD2-1CB2-3949-945C-40B31C41D9B9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input validation function and input sanitization function?</a:t>
            </a:r>
          </a:p>
          <a:p>
            <a:r>
              <a:rPr lang="en-US" baseline="0" dirty="0" smtClean="0"/>
              <a:t>Input validation …</a:t>
            </a:r>
          </a:p>
          <a:p>
            <a:r>
              <a:rPr lang="en-US" baseline="0" dirty="0" smtClean="0"/>
              <a:t>Input sanitization function is a function which takes a set of inputs which may contain a subset of malicious values and gives a set of outputs that only contain benign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transitions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start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9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step is to</a:t>
            </a:r>
            <a:r>
              <a:rPr lang="en-US" baseline="0" dirty="0" smtClean="0"/>
              <a:t> repair the difference. What is the goal of the repair algorithm?</a:t>
            </a:r>
          </a:p>
          <a:p>
            <a:r>
              <a:rPr lang="en-US" dirty="0" smtClean="0"/>
              <a:t>Given a target function and reference function,</a:t>
            </a:r>
            <a:r>
              <a:rPr lang="en-US" baseline="0" dirty="0" smtClean="0"/>
              <a:t> we will compare the output of the two functions</a:t>
            </a:r>
          </a:p>
          <a:p>
            <a:r>
              <a:rPr lang="en-US" baseline="0" dirty="0" smtClean="0"/>
              <a:t>If they are different, then we generate a stronger more conservative function where its output is a subset of the output of the two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5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6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 </a:t>
            </a:r>
            <a:r>
              <a:rPr lang="en-US" dirty="0" err="1" smtClean="0"/>
              <a:t>dfa</a:t>
            </a:r>
            <a:r>
              <a:rPr lang="en-US" dirty="0" smtClean="0"/>
              <a:t> will accept </a:t>
            </a:r>
            <a:r>
              <a:rPr lang="en-US" dirty="0" err="1" smtClean="0"/>
              <a:t>anystring</a:t>
            </a:r>
            <a:r>
              <a:rPr lang="en-US" dirty="0" smtClean="0"/>
              <a:t> of a length l where there is a string in the post</a:t>
            </a:r>
            <a:r>
              <a:rPr lang="en-US" baseline="0" dirty="0" smtClean="0"/>
              <a:t> image of the reference that has the same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table shows the number of patches generated</a:t>
            </a:r>
          </a:p>
          <a:p>
            <a:r>
              <a:rPr lang="en-US" dirty="0" smtClean="0"/>
              <a:t>The first column show the number of pair sanitizers</a:t>
            </a:r>
          </a:p>
          <a:p>
            <a:r>
              <a:rPr lang="en-US" dirty="0" smtClean="0"/>
              <a:t>A Client</a:t>
            </a:r>
            <a:r>
              <a:rPr lang="en-US" baseline="0" dirty="0" smtClean="0"/>
              <a:t>  </a:t>
            </a:r>
            <a:r>
              <a:rPr lang="en-US" dirty="0" smtClean="0"/>
              <a:t>server pair means the sanitizer on the client-side is the reference and the sanitizer on the server-side is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results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max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which means the max number of characters in a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was 15. – reason </a:t>
            </a:r>
            <a:r>
              <a:rPr lang="en-US" baseline="0" dirty="0" smtClean="0">
                <a:sym typeface="Wingdings"/>
              </a:rPr>
              <a:t> disjoint output,    the 10 chars cause server does much more than client</a:t>
            </a:r>
            <a:endParaRPr lang="en-US" baseline="0" dirty="0" smtClean="0"/>
          </a:p>
          <a:p>
            <a:r>
              <a:rPr lang="en-US" baseline="0" dirty="0" smtClean="0"/>
              <a:t>We apply some heuristics to detect the type of sanitization operations applied to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characters.</a:t>
            </a:r>
          </a:p>
          <a:p>
            <a:r>
              <a:rPr lang="en-US" baseline="0" dirty="0" smtClean="0"/>
              <a:t>For example, we detect trim() by (1) finding space in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(2) looking at the post-image of the reference and see if it does not start or end with 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detect escape() by (1) taking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characters (2) looking at the post-image of the reference and see if they are always preceded by the same character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Why large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?     Why escape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that</a:t>
            </a:r>
            <a:r>
              <a:rPr lang="en-US" baseline="0" dirty="0" smtClean="0"/>
              <a:t> the length patch is the most expensive. We even reached MONA’s hard limit on BDD size</a:t>
            </a:r>
          </a:p>
          <a:p>
            <a:r>
              <a:rPr lang="en-US" baseline="0" dirty="0" smtClean="0"/>
              <a:t>The max time taken to generate the length patch was 168 seconds</a:t>
            </a:r>
          </a:p>
          <a:p>
            <a:r>
              <a:rPr lang="en-US" baseline="0" dirty="0" smtClean="0"/>
              <a:t>The max memory was around 5 million </a:t>
            </a:r>
            <a:r>
              <a:rPr lang="en-US" baseline="0" dirty="0" err="1" smtClean="0"/>
              <a:t>bdd</a:t>
            </a:r>
            <a:r>
              <a:rPr lang="en-US" baseline="0" dirty="0" smtClean="0"/>
              <a:t> nodes where the size of a </a:t>
            </a:r>
            <a:r>
              <a:rPr lang="en-US" baseline="0" dirty="0" err="1" smtClean="0"/>
              <a:t>bdd</a:t>
            </a:r>
            <a:r>
              <a:rPr lang="en-US" baseline="0" dirty="0" smtClean="0"/>
              <a:t> node is about 16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841CA2-058A-7E4D-AA34-9202F0915F1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7622FA-FFB4-AB48-B9ED-609EC31F431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94D71E-6EF1-9842-90E3-B388E496017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25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take a look at an example of an erroneous input validation function written in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CDEA-43A5-8041-8117-D8AEAD866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Basic idea</a:t>
            </a:r>
            <a:r>
              <a:rPr lang="en-US" sz="1200" dirty="0" smtClean="0"/>
              <a:t>: Use the </a:t>
            </a:r>
            <a:r>
              <a:rPr lang="en-US" sz="1200" i="1" dirty="0" smtClean="0"/>
              <a:t>inherent redundancy in input validation </a:t>
            </a:r>
            <a:r>
              <a:rPr lang="en-US" sz="1200" dirty="0" smtClean="0"/>
              <a:t>to check the correctness of the input validation functions</a:t>
            </a:r>
          </a:p>
          <a:p>
            <a:r>
              <a:rPr lang="en-US" sz="1200" dirty="0" smtClean="0"/>
              <a:t>The same input field is checked twice, one on the client side and once on the server side</a:t>
            </a:r>
          </a:p>
          <a:p>
            <a:r>
              <a:rPr lang="en-US" sz="1200" dirty="0" smtClean="0"/>
              <a:t>It makes sense to compare</a:t>
            </a:r>
            <a:r>
              <a:rPr lang="en-US" sz="1200" baseline="0" dirty="0" smtClean="0"/>
              <a:t> the two functions to each other without the need for manually written policies</a:t>
            </a:r>
          </a:p>
          <a:p>
            <a:r>
              <a:rPr lang="en-US" sz="1200" baseline="0" dirty="0" smtClean="0"/>
              <a:t>If we find a difference especially when the server accepts different strings than the client then this may point to a vulnerability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E70A-F022-BC45-A714-BEAB91EC3C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A409-AC49-8C4A-B616-06A4DD9329BD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519-365F-ED43-9475-0FB63A3AA41E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2C3-7AD4-1B44-B699-06D9603F87B8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7FE-4237-3840-9711-3782FF12D828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78D8-4DC4-F842-BA0A-FCC6C00F907F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4DE1-AF65-9B4D-B4B7-9FC2E166F255}" type="datetime1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ACF-6FEB-6442-A03C-8E80CCBDDBDB}" type="datetime1">
              <a:rPr lang="en-US" smtClean="0"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925-181A-9F49-B60B-D07D2294F1C8}" type="datetime1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95-1F4E-064A-912A-D9DC325F1602}" type="datetime1">
              <a:rPr lang="en-US" smtClean="0"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D6B0-A6EB-A046-B8B9-01711F88A7A0}" type="datetime1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2768-53BA-104B-B084-D9A2E2936958}" type="datetime1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B30E-A5A4-F848-AB99-98AAD43A3128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ltan@cs.ucsb.edu" TargetMode="External"/><Relationship Id="rId4" Type="http://schemas.openxmlformats.org/officeDocument/2006/relationships/hyperlink" Target="http://www.cs.ucsb.edu/~vlab" TargetMode="External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3.png"/><Relationship Id="rId5" Type="http://schemas.microsoft.com/office/2007/relationships/hdphoto" Target="../media/hdphoto2.wdp"/><Relationship Id="rId6" Type="http://schemas.openxmlformats.org/officeDocument/2006/relationships/image" Target="../media/image24.png"/><Relationship Id="rId7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vlab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vlab-cs-ucsb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297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String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688" y="2810293"/>
            <a:ext cx="6847362" cy="47917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Tevfik Bultan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(Joint work with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Muath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Alkhalaf</a:t>
            </a:r>
            <a:r>
              <a:rPr lang="en-US" sz="2400" b="1" i="1" dirty="0" smtClean="0">
                <a:solidFill>
                  <a:schemeClr val="tx1"/>
                </a:solidFill>
              </a:rPr>
              <a:t>, Fang Yu and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Abdulbaki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Aydin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6492" y="4129776"/>
            <a:ext cx="4675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3"/>
              </a:rPr>
              <a:t>bultan@cs.ucsb.edu</a:t>
            </a:r>
            <a:endParaRPr lang="en-US" sz="2000" i="1" dirty="0" smtClean="0"/>
          </a:p>
          <a:p>
            <a:r>
              <a:rPr lang="en-US" sz="2000" i="1" dirty="0" smtClean="0"/>
              <a:t>Verification </a:t>
            </a:r>
            <a:r>
              <a:rPr lang="en-US" sz="2000" i="1" dirty="0"/>
              <a:t>Lab</a:t>
            </a:r>
            <a:endParaRPr lang="en-US" sz="2000" dirty="0"/>
          </a:p>
          <a:p>
            <a:r>
              <a:rPr lang="en-US" sz="2000" i="1" dirty="0"/>
              <a:t>Department of Computer Science</a:t>
            </a:r>
            <a:endParaRPr lang="en-US" sz="2000" dirty="0"/>
          </a:p>
          <a:p>
            <a:r>
              <a:rPr lang="en-US" sz="2000" i="1" dirty="0"/>
              <a:t>University of California, Santa Barbara</a:t>
            </a:r>
            <a:endParaRPr lang="en-US" sz="2000" dirty="0"/>
          </a:p>
          <a:p>
            <a:r>
              <a:rPr lang="en-US" sz="2000" i="1" dirty="0">
                <a:hlinkClick r:id="rId4"/>
              </a:rPr>
              <a:t>http://www.cs.ucsb.edu/~vlab</a:t>
            </a:r>
            <a:endParaRPr lang="en-US" sz="2000" dirty="0"/>
          </a:p>
        </p:txBody>
      </p:sp>
      <p:pic>
        <p:nvPicPr>
          <p:cNvPr id="1029" name="Picture 5" descr="uc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40" y="3911254"/>
            <a:ext cx="1760480" cy="17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8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Manipulation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Concatenation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500" b="1" dirty="0" smtClean="0">
                <a:solidFill>
                  <a:srgbClr val="953735"/>
                </a:solidFill>
              </a:rPr>
              <a:t>1</a:t>
            </a:r>
            <a:r>
              <a:rPr lang="en-US" sz="2100" dirty="0" smtClean="0"/>
              <a:t>”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100" dirty="0" smtClean="0"/>
              <a:t> “</a:t>
            </a:r>
            <a:r>
              <a:rPr lang="en-US" sz="2500" b="1" dirty="0" smtClean="0">
                <a:solidFill>
                  <a:srgbClr val="0000FF"/>
                </a:solidFill>
              </a:rPr>
              <a:t>2</a:t>
            </a:r>
            <a:r>
              <a:rPr lang="en-US" sz="2100" dirty="0" smtClean="0"/>
              <a:t>” </a:t>
            </a:r>
            <a:r>
              <a:rPr lang="en-US" sz="2100" dirty="0" smtClean="0">
                <a:sym typeface="Wingdings"/>
              </a:rPr>
              <a:t> “</a:t>
            </a:r>
            <a:r>
              <a:rPr lang="en-US" sz="2500" b="1" dirty="0" smtClean="0">
                <a:solidFill>
                  <a:srgbClr val="953735"/>
                </a:solidFill>
                <a:sym typeface="Wingdings"/>
              </a:rPr>
              <a:t>1</a:t>
            </a:r>
            <a:r>
              <a:rPr lang="en-US" sz="2500" b="1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2100" dirty="0" smtClean="0">
                <a:sym typeface="Wingdings"/>
              </a:rPr>
              <a:t>”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b="1" dirty="0" smtClean="0">
                <a:solidFill>
                  <a:srgbClr val="953735"/>
                </a:solidFill>
              </a:rPr>
              <a:t>Foo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500" dirty="0" smtClean="0">
                <a:solidFill>
                  <a:srgbClr val="000000"/>
                </a:solidFill>
              </a:rPr>
              <a:t> “</a:t>
            </a:r>
            <a:r>
              <a:rPr lang="en-US" sz="2500" b="1" dirty="0" err="1" smtClean="0">
                <a:solidFill>
                  <a:srgbClr val="0000FF"/>
                </a:solidFill>
              </a:rPr>
              <a:t>bAaR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b="1" dirty="0" err="1" smtClean="0">
                <a:solidFill>
                  <a:srgbClr val="953735"/>
                </a:solidFill>
              </a:rPr>
              <a:t>Foo</a:t>
            </a:r>
            <a:r>
              <a:rPr lang="en-US" sz="2500" b="1" dirty="0" err="1" smtClean="0">
                <a:solidFill>
                  <a:srgbClr val="0000FF"/>
                </a:solidFill>
              </a:rPr>
              <a:t>bAaR</a:t>
            </a:r>
            <a:r>
              <a:rPr lang="en-US" sz="2500" dirty="0" smtClean="0">
                <a:solidFill>
                  <a:srgbClr val="000000"/>
                </a:solidFill>
              </a:rPr>
              <a:t>”</a:t>
            </a:r>
          </a:p>
          <a:p>
            <a:endParaRPr lang="en-US" dirty="0" smtClean="0"/>
          </a:p>
          <a:p>
            <a:r>
              <a:rPr lang="en-US" dirty="0" smtClean="0"/>
              <a:t>Replacement</a:t>
            </a:r>
          </a:p>
          <a:p>
            <a:pPr lvl="1"/>
            <a:r>
              <a:rPr lang="en-US" dirty="0" smtClean="0"/>
              <a:t>replace(“a”, “A”)</a:t>
            </a:r>
          </a:p>
          <a:p>
            <a:pPr lvl="1"/>
            <a:r>
              <a:rPr lang="en-US" dirty="0" smtClean="0"/>
              <a:t>replace (“2”,””)                           (delete)</a:t>
            </a:r>
          </a:p>
          <a:p>
            <a:pPr lvl="1"/>
            <a:r>
              <a:rPr lang="en-US" dirty="0" err="1" smtClean="0"/>
              <a:t>toUpperCase</a:t>
            </a:r>
            <a:r>
              <a:rPr lang="en-US" dirty="0"/>
              <a:t> </a:t>
            </a:r>
            <a:r>
              <a:rPr lang="en-US" dirty="0" smtClean="0"/>
              <a:t>                              (multiple replace)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9925" y="4012734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bA</a:t>
            </a:r>
            <a:r>
              <a:rPr lang="en-US" sz="2500" b="1" dirty="0" err="1" smtClean="0">
                <a:solidFill>
                  <a:srgbClr val="0000FF"/>
                </a:solidFill>
              </a:rPr>
              <a:t>A</a:t>
            </a:r>
            <a:r>
              <a:rPr lang="en-US" sz="2500" dirty="0" err="1" smtClean="0"/>
              <a:t>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6755" y="4005209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bA</a:t>
            </a:r>
            <a:r>
              <a:rPr lang="en-US" sz="2500" b="1" dirty="0" err="1" smtClean="0">
                <a:solidFill>
                  <a:srgbClr val="800000"/>
                </a:solidFill>
              </a:rPr>
              <a:t>a</a:t>
            </a:r>
            <a:r>
              <a:rPr lang="en-US" sz="2500" dirty="0" err="1" smtClean="0"/>
              <a:t>R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8769" y="4490568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34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3688" y="4486277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</a:rPr>
              <a:t>2</a:t>
            </a:r>
            <a:r>
              <a:rPr lang="en-US" sz="2500" dirty="0" smtClean="0"/>
              <a:t>34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0631" y="4994592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AB</a:t>
            </a:r>
            <a:r>
              <a:rPr lang="en-US" sz="2500" dirty="0" smtClean="0"/>
              <a:t>C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2895" y="4994979"/>
            <a:ext cx="932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800000"/>
                </a:solidFill>
              </a:rPr>
              <a:t>ab</a:t>
            </a:r>
            <a:r>
              <a:rPr lang="en-US" sz="2500" dirty="0" err="1" smtClean="0"/>
              <a:t>C</a:t>
            </a:r>
            <a:endParaRPr lang="en-US" sz="25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Filtering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21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Branch conditions</a:t>
            </a:r>
          </a:p>
          <a:p>
            <a:pPr marL="457200" lvl="1" indent="0">
              <a:buNone/>
            </a:pPr>
            <a:r>
              <a:rPr lang="en-US" dirty="0" smtClean="0"/>
              <a:t>length &lt; 4 ? 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8000"/>
                </a:solidFill>
              </a:rPr>
              <a:t>“Foo”</a:t>
            </a:r>
            <a:r>
              <a:rPr lang="en-US" dirty="0" smtClean="0"/>
              <a:t>        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“</a:t>
            </a:r>
            <a:r>
              <a:rPr lang="en-US" dirty="0" err="1" smtClean="0">
                <a:solidFill>
                  <a:srgbClr val="FF0000"/>
                </a:solidFill>
              </a:rPr>
              <a:t>bAaR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match(/^[0-9]+$/) ?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8000"/>
                </a:solidFill>
              </a:rPr>
              <a:t>“234”</a:t>
            </a:r>
            <a:r>
              <a:rPr lang="en-US" dirty="0" smtClean="0"/>
              <a:t>     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“a3v%6”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substring(2, 4) == “</a:t>
            </a:r>
            <a:r>
              <a:rPr lang="en-US" dirty="0" err="1" smtClean="0"/>
              <a:t>aR</a:t>
            </a:r>
            <a:r>
              <a:rPr lang="en-US" dirty="0" smtClean="0"/>
              <a:t>” ?  </a:t>
            </a:r>
            <a:endParaRPr lang="en-US" dirty="0">
              <a:sym typeface="Wingdings"/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          ”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bAaR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”        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“Foo”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26557" y="3992911"/>
            <a:ext cx="317478" cy="28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26557" y="2553865"/>
            <a:ext cx="317478" cy="28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13" t="30008" r="55148" b="25786"/>
          <a:stretch/>
        </p:blipFill>
        <p:spPr>
          <a:xfrm>
            <a:off x="1717425" y="5813633"/>
            <a:ext cx="317478" cy="28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35689" y="3050490"/>
            <a:ext cx="308346" cy="307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26557" y="4503641"/>
            <a:ext cx="308346" cy="30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884" t="27080" r="13653" b="25569"/>
          <a:stretch/>
        </p:blipFill>
        <p:spPr>
          <a:xfrm>
            <a:off x="1717425" y="6230643"/>
            <a:ext cx="308346" cy="3075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/>
          <p:cNvSpPr txBox="1">
            <a:spLocks/>
          </p:cNvSpPr>
          <p:nvPr/>
        </p:nvSpPr>
        <p:spPr>
          <a:xfrm>
            <a:off x="478391" y="1571820"/>
            <a:ext cx="6774215" cy="54886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function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validateEmail(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inputField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if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!/.+/.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test(inputField.value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))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"Please enter a value.";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else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if(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!/ˆ[a-zA-Z0-9\.-_\+]+@[a-zA-Z0-9-]+(\.[a-z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		   A-Z0-9]{2,3})+$/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.test(inputField.value))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“enter a valid email”;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else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true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}}}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9584" y="1648020"/>
            <a:ext cx="4572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33584" y="1571820"/>
            <a:ext cx="40386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7784" y="1813120"/>
            <a:ext cx="38481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39884" y="2617457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77983" y="3925558"/>
            <a:ext cx="5495349" cy="51097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7384" y="4937335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19284" y="6246176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Javascript</a:t>
            </a:r>
            <a:r>
              <a:rPr lang="en-US" sz="3600" dirty="0" smtClean="0"/>
              <a:t> Input Validation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3334 " pathEditMode="relative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333 L 0.00017 0.15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5231 L 8.33333E-7 0.358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5833 L 8.33333E-7 0.4976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49768 L 0.00035 0.68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8800" y="1562744"/>
            <a:ext cx="2133600" cy="333022"/>
          </a:xfrm>
          <a:prstGeom prst="rect">
            <a:avLst/>
          </a:prstGeom>
          <a:gradFill>
            <a:gsLst>
              <a:gs pos="0">
                <a:srgbClr val="F8E7BD"/>
              </a:gs>
              <a:gs pos="50000">
                <a:srgbClr val="F6E6BD"/>
              </a:gs>
              <a:gs pos="97000">
                <a:srgbClr val="E6D4AE"/>
              </a:gs>
              <a:gs pos="100000">
                <a:schemeClr val="bg2"/>
              </a:gs>
            </a:gsLst>
          </a:gradFill>
          <a:effectLst>
            <a:glow rad="101600">
              <a:schemeClr val="accent2"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r>
              <a:rPr lang="en-US" sz="1600" dirty="0" err="1" smtClean="0">
                <a:latin typeface="Courier"/>
                <a:cs typeface="Courier"/>
              </a:rPr>
              <a:t>foo</a:t>
            </a:r>
            <a:r>
              <a:rPr lang="en-US" sz="1600" dirty="0" smtClean="0">
                <a:latin typeface="Courier"/>
                <a:cs typeface="Courier"/>
              </a:rPr>
              <a:t>=;</a:t>
            </a:r>
            <a:r>
              <a:rPr lang="en-US" sz="1600" dirty="0" err="1" smtClean="0">
                <a:latin typeface="Courier"/>
                <a:cs typeface="Courier"/>
              </a:rPr>
              <a:t>bar@bar.com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9584" y="1668517"/>
            <a:ext cx="4572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78391" y="1572561"/>
            <a:ext cx="6774215" cy="6096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function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validateEmail(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inputField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if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!/.+/.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test(inputField.value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))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"Please enter a value.";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else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if(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!/ˆ[a-zA-Z0-9\.-_\+]+@[a-zA-Z0-9-]+(\.[a-z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		   A-Z0-9]{2,3})+$/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.test(inputField.value)) {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“enter a valid email";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else {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if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!= null)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helpText.innerHTML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"";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        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true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}}}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391" y="3433701"/>
            <a:ext cx="6629400" cy="1676400"/>
          </a:xfrm>
          <a:prstGeom prst="rect">
            <a:avLst/>
          </a:prstGeom>
          <a:gradFill>
            <a:gsLst>
              <a:gs pos="0">
                <a:srgbClr val="F8E7BD"/>
              </a:gs>
              <a:gs pos="50000">
                <a:srgbClr val="F6E6BD"/>
              </a:gs>
              <a:gs pos="97000">
                <a:srgbClr val="E6D4AE"/>
              </a:gs>
              <a:gs pos="100000">
                <a:schemeClr val="bg2"/>
              </a:gs>
            </a:gsLst>
          </a:gradFill>
          <a:effectLst>
            <a:glow rad="228600">
              <a:schemeClr val="accent2"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Courier"/>
                <a:cs typeface="Courier"/>
              </a:rPr>
              <a:t> [a-zA-Z0-9\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.-_</a:t>
            </a:r>
            <a:r>
              <a:rPr lang="en-US" dirty="0" smtClean="0">
                <a:latin typeface="Courier"/>
                <a:cs typeface="Courier"/>
              </a:rPr>
              <a:t>\+]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  .-_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means all characters from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.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to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_</a:t>
            </a:r>
          </a:p>
          <a:p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dirty="0" smtClean="0">
                <a:cs typeface="Courier"/>
                <a:sym typeface="Wingdings"/>
              </a:rPr>
              <a:t>This includes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;</a:t>
            </a:r>
            <a:r>
              <a:rPr lang="en-US" dirty="0" smtClean="0">
                <a:latin typeface="Courier"/>
                <a:cs typeface="Courier"/>
                <a:sym typeface="Wingdings"/>
              </a:rPr>
              <a:t>  </a:t>
            </a:r>
            <a:r>
              <a:rPr lang="en-US" dirty="0" smtClean="0">
                <a:cs typeface="Courier"/>
                <a:sym typeface="Wingdings"/>
              </a:rPr>
              <a:t>and   </a:t>
            </a:r>
            <a:r>
              <a:rPr lang="en-US" sz="2200" b="1" dirty="0" smtClean="0">
                <a:solidFill>
                  <a:srgbClr val="FF0000"/>
                </a:solidFill>
                <a:latin typeface="Courier"/>
                <a:cs typeface="Courier"/>
                <a:sym typeface="Wingdings"/>
              </a:rPr>
              <a:t>=</a:t>
            </a:r>
            <a:endParaRPr lang="en-US" sz="2200" b="1" dirty="0" smtClean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3584" y="1572561"/>
            <a:ext cx="40386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7784" y="1813861"/>
            <a:ext cx="38481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4103" y="3897732"/>
            <a:ext cx="5422315" cy="5759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9284" y="6238401"/>
            <a:ext cx="1689100" cy="317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Validation Error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37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3334 " pathEditMode="relative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704 L -2.22222E-6 0.3509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333 L 8.33333E-7 0.3312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35093 L -2.22222E-6 0.6831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3125 L 8.33333E-7 0.6805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Automatically Find and Repair Bugs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CAUSED BY </a:t>
            </a:r>
          </a:p>
          <a:p>
            <a:pPr marL="0" indent="0" algn="ctr">
              <a:buNone/>
            </a:pPr>
            <a:r>
              <a:rPr lang="en-US" dirty="0" smtClean="0"/>
              <a:t>String </a:t>
            </a:r>
            <a:r>
              <a:rPr lang="en-US" dirty="0" smtClean="0">
                <a:solidFill>
                  <a:srgbClr val="800000"/>
                </a:solidFill>
              </a:rPr>
              <a:t>filtering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manipulation </a:t>
            </a:r>
            <a:r>
              <a:rPr lang="en-US" dirty="0" smtClean="0"/>
              <a:t>operations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dirty="0" smtClean="0"/>
              <a:t>Input </a:t>
            </a:r>
            <a:r>
              <a:rPr lang="en-US" dirty="0" smtClean="0">
                <a:solidFill>
                  <a:srgbClr val="800000"/>
                </a:solidFill>
              </a:rPr>
              <a:t>validation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sanitization</a:t>
            </a:r>
            <a:r>
              <a:rPr lang="en-US" dirty="0" smtClean="0"/>
              <a:t> code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dirty="0" smtClean="0"/>
              <a:t>Web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Differential Analysis: </a:t>
            </a:r>
            <a:br>
              <a:rPr lang="en-US" dirty="0" smtClean="0"/>
            </a:br>
            <a:r>
              <a:rPr lang="en-US" dirty="0" smtClean="0"/>
              <a:t>Verification without Specification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4543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006" y="5497923"/>
            <a:ext cx="1069831" cy="1069831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506538"/>
            <a:ext cx="4575220" cy="45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56199"/>
            <a:ext cx="558322" cy="15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9278" y="6567754"/>
            <a:ext cx="119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Client-side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0152" y="654173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Server-side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533" y="5577009"/>
            <a:ext cx="1124673" cy="9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08" y="-825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Sanitization Code is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63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function validate()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switch(type)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"time":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time.";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time_pattern</a:t>
            </a:r>
            <a:r>
              <a:rPr lang="en-US" dirty="0" smtClean="0">
                <a:latin typeface="Courier"/>
                <a:cs typeface="Courier"/>
              </a:rPr>
              <a:t> = /^[1-9]\:[0-5][0-9]\s*(\</a:t>
            </a:r>
            <a:r>
              <a:rPr lang="en-US" dirty="0" err="1" smtClean="0">
                <a:latin typeface="Courier"/>
                <a:cs typeface="Courier"/>
              </a:rPr>
              <a:t>AM|PM|am|pm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time_pattern2 = /^[1-1][0-2]\:[0-5][0-9]\s*(\</a:t>
            </a:r>
            <a:r>
              <a:rPr lang="en-US" dirty="0" err="1" smtClean="0">
                <a:latin typeface="Courier"/>
                <a:cs typeface="Courier"/>
              </a:rPr>
              <a:t>AM|PM|am|pm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time_pattern3 = /^[1-1][0-2]\:[0-5][0-9]\:[0-5][0-9]\s*(\AM|PM|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           </a:t>
            </a:r>
            <a:r>
              <a:rPr lang="en-US" dirty="0" err="1" smtClean="0">
                <a:latin typeface="Courier"/>
                <a:cs typeface="Courier"/>
              </a:rPr>
              <a:t>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time_pattern4 = /^[1-9]\:[0-5][0-9]\:[0-5][0-9]\s*(\AM|PM|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           </a:t>
            </a:r>
            <a:r>
              <a:rPr lang="en-US" dirty="0" err="1" smtClean="0">
                <a:latin typeface="Courier"/>
                <a:cs typeface="Courier"/>
              </a:rPr>
              <a:t>am|pm</a:t>
            </a:r>
            <a:r>
              <a:rPr lang="en-US" dirty="0" smtClean="0">
                <a:latin typeface="Courier"/>
                <a:cs typeface="Courier"/>
              </a:rPr>
              <a:t>?)\s*$/;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if 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 != "")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if (!</a:t>
            </a:r>
            <a:r>
              <a:rPr lang="en-US" dirty="0" err="1" smtClean="0">
                <a:latin typeface="Courier"/>
                <a:cs typeface="Courier"/>
              </a:rPr>
              <a:t>time_pattern.test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!time_pattern2.test(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!time_pattern3.test(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&amp;&amp; !time_pattern4.test(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   error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"email":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error = </a:t>
            </a:r>
            <a:r>
              <a:rPr lang="en-US" dirty="0" err="1" smtClean="0">
                <a:latin typeface="Courier"/>
                <a:cs typeface="Courier"/>
              </a:rPr>
              <a:t>isEmailInvalid</a:t>
            </a:r>
            <a:r>
              <a:rPr lang="en-US" dirty="0" smtClean="0">
                <a:latin typeface="Courier"/>
                <a:cs typeface="Courier"/>
              </a:rPr>
              <a:t>(field);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email address.";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case "date":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highlight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 = "Please enter a valid date.";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date_pattern</a:t>
            </a:r>
            <a:r>
              <a:rPr lang="en-US" dirty="0" smtClean="0">
                <a:latin typeface="Courier"/>
                <a:cs typeface="Courier"/>
              </a:rPr>
              <a:t> = /^(\d{1}|\d{2})\/(\d{1}|\d{2})\/(\d{2}|\d{4})\s*$/;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if 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 != "")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if (!</a:t>
            </a:r>
            <a:r>
              <a:rPr lang="en-US" dirty="0" err="1" smtClean="0">
                <a:latin typeface="Courier"/>
                <a:cs typeface="Courier"/>
              </a:rPr>
              <a:t>date_pattern.test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)||!</a:t>
            </a:r>
            <a:r>
              <a:rPr lang="en-US" dirty="0" err="1" smtClean="0">
                <a:latin typeface="Courier"/>
                <a:cs typeface="Courier"/>
              </a:rPr>
              <a:t>isDateValid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field.value</a:t>
            </a:r>
            <a:r>
              <a:rPr lang="en-US" dirty="0" smtClean="0">
                <a:latin typeface="Courier"/>
                <a:cs typeface="Courier"/>
              </a:rPr>
              <a:t>))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  error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break;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== "" ||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== null)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default_msg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(error)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any_error</a:t>
            </a:r>
            <a:r>
              <a:rPr lang="en-US" dirty="0" smtClean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total_msg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total_msg</a:t>
            </a:r>
            <a:r>
              <a:rPr lang="en-US" dirty="0" smtClean="0">
                <a:latin typeface="Courier"/>
                <a:cs typeface="Courier"/>
              </a:rPr>
              <a:t> + </a:t>
            </a:r>
            <a:r>
              <a:rPr lang="en-US" dirty="0" err="1" smtClean="0">
                <a:latin typeface="Courier"/>
                <a:cs typeface="Courier"/>
              </a:rPr>
              <a:t>alert_msg</a:t>
            </a:r>
            <a:r>
              <a:rPr lang="en-US" dirty="0" smtClean="0">
                <a:latin typeface="Courier"/>
                <a:cs typeface="Courier"/>
              </a:rPr>
              <a:t> + "|";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if (error &amp;&amp; highlight)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field.setAttribute</a:t>
            </a:r>
            <a:r>
              <a:rPr lang="en-US" dirty="0" smtClean="0">
                <a:latin typeface="Courier"/>
                <a:cs typeface="Courier"/>
              </a:rPr>
              <a:t>("</a:t>
            </a:r>
            <a:r>
              <a:rPr lang="en-US" dirty="0" err="1" smtClean="0">
                <a:latin typeface="Courier"/>
                <a:cs typeface="Courier"/>
              </a:rPr>
              <a:t>class","error</a:t>
            </a:r>
            <a:r>
              <a:rPr lang="en-US" dirty="0" smtClean="0">
                <a:latin typeface="Courier"/>
                <a:cs typeface="Courier"/>
              </a:rPr>
              <a:t>");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field.setAttribute</a:t>
            </a:r>
            <a:r>
              <a:rPr lang="en-US" dirty="0" smtClean="0">
                <a:latin typeface="Courier"/>
                <a:cs typeface="Courier"/>
              </a:rPr>
              <a:t>("</a:t>
            </a:r>
            <a:r>
              <a:rPr lang="en-US" dirty="0" err="1" smtClean="0">
                <a:latin typeface="Courier"/>
                <a:cs typeface="Courier"/>
              </a:rPr>
              <a:t>className</a:t>
            </a:r>
            <a:r>
              <a:rPr lang="en-US" dirty="0" smtClean="0">
                <a:latin typeface="Courier"/>
                <a:cs typeface="Courier"/>
              </a:rPr>
              <a:t>","error");    // For IE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07658"/>
            <a:ext cx="4424009" cy="2194882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402540"/>
            <a:ext cx="4424009" cy="604310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0864" y="5078940"/>
            <a:ext cx="4424009" cy="1244906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864" y="3630533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756" y="1335419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756" y="4126913"/>
            <a:ext cx="4424009" cy="318637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566" y="1455279"/>
            <a:ext cx="3698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Mixed input validation </a:t>
            </a:r>
          </a:p>
          <a:p>
            <a:r>
              <a:rPr lang="en-US" sz="2400" dirty="0" smtClean="0"/>
              <a:t>and sanitization for multiple </a:t>
            </a:r>
          </a:p>
          <a:p>
            <a:r>
              <a:rPr lang="en-US" sz="2400" dirty="0" smtClean="0"/>
              <a:t>HTML input fields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3566" y="4126913"/>
            <a:ext cx="3413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  Lots of event handling </a:t>
            </a:r>
          </a:p>
          <a:p>
            <a:r>
              <a:rPr lang="en-US" sz="2400" dirty="0" smtClean="0"/>
              <a:t>and error reporting code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0864" y="4006850"/>
            <a:ext cx="4424009" cy="1022350"/>
          </a:xfrm>
          <a:prstGeom prst="roundRect">
            <a:avLst>
              <a:gd name="adj" fmla="val 8776"/>
            </a:avLst>
          </a:prstGeom>
          <a:solidFill>
            <a:schemeClr val="accent6">
              <a:lumMod val="60000"/>
              <a:lumOff val="40000"/>
              <a:alpha val="3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Modular Verification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7100" y="1536700"/>
          <a:ext cx="7366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31C71DB-CB07-EE46-B326-06183E1DDC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1117600" y="1841500"/>
            <a:ext cx="965200" cy="698500"/>
          </a:xfrm>
          <a:prstGeom prst="notchedRightArrow">
            <a:avLst/>
          </a:prstGeom>
          <a:solidFill>
            <a:srgbClr val="C2CEE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0" y="1295400"/>
            <a:ext cx="825500" cy="172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08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7638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3046413"/>
            <a:ext cx="1220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Web App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562100" y="3763963"/>
            <a:ext cx="736600" cy="930275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382713" y="4951413"/>
            <a:ext cx="1295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Sanitizer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1713" y="5486400"/>
            <a:ext cx="255587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8700" y="5549900"/>
            <a:ext cx="25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752600" y="3963988"/>
            <a:ext cx="685800" cy="928687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352925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7137400" y="4800600"/>
            <a:ext cx="952500" cy="546100"/>
          </a:xfrm>
          <a:prstGeom prst="rightArrow">
            <a:avLst>
              <a:gd name="adj1" fmla="val 64227"/>
              <a:gd name="adj2" fmla="val 73529"/>
            </a:avLst>
          </a:prstGeom>
          <a:solidFill>
            <a:srgbClr val="C2CE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0200" y="5534025"/>
            <a:ext cx="30607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Symbolic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representation of attack strings and vulnerability signatures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>
            <a:off x="8089900" y="5297488"/>
            <a:ext cx="9525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4" grpId="0"/>
      <p:bldP spid="22" grpId="0" animBg="1"/>
      <p:bldP spid="23" grpId="0" animBg="1"/>
      <p:bldP spid="29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Input Validation and Sanitization Functions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2450103"/>
            <a:ext cx="1676399" cy="3361809"/>
            <a:chOff x="925521" y="1637386"/>
            <a:chExt cx="2497703" cy="5008832"/>
          </a:xfrm>
        </p:grpSpPr>
        <p:sp>
          <p:nvSpPr>
            <p:cNvPr id="5" name="Rectangle 4"/>
            <p:cNvSpPr/>
            <p:nvPr/>
          </p:nvSpPr>
          <p:spPr>
            <a:xfrm>
              <a:off x="925521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Pure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Validator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 rot="5400000">
              <a:off x="1883394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6225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8" name="Straight Arrow Connector 17"/>
            <p:cNvCxnSpPr>
              <a:stCxn id="5" idx="2"/>
            </p:cNvCxnSpPr>
            <p:nvPr/>
          </p:nvCxnSpPr>
          <p:spPr>
            <a:xfrm rot="5400000">
              <a:off x="1628285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2"/>
            </p:cNvCxnSpPr>
            <p:nvPr/>
          </p:nvCxnSpPr>
          <p:spPr>
            <a:xfrm rot="16200000" flipH="1">
              <a:off x="2123586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14442" y="5999887"/>
              <a:ext cx="8131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Yes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(valid)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0419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0" y="2421424"/>
            <a:ext cx="1653631" cy="3240618"/>
            <a:chOff x="5761594" y="1637386"/>
            <a:chExt cx="2485033" cy="4869916"/>
          </a:xfrm>
        </p:grpSpPr>
        <p:sp>
          <p:nvSpPr>
            <p:cNvPr id="4" name="Rectangle 3"/>
            <p:cNvSpPr/>
            <p:nvPr/>
          </p:nvSpPr>
          <p:spPr>
            <a:xfrm>
              <a:off x="576159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Pure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6721746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664577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5" name="Straight Arrow Connector 24"/>
            <p:cNvCxnSpPr>
              <a:stCxn id="4" idx="2"/>
            </p:cNvCxnSpPr>
            <p:nvPr/>
          </p:nvCxnSpPr>
          <p:spPr>
            <a:xfrm rot="16200000" flipH="1">
              <a:off x="6675222" y="5684622"/>
              <a:ext cx="664068" cy="62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95152" y="613797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Output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78898" y="2424703"/>
            <a:ext cx="1784829" cy="3358376"/>
            <a:chOff x="3265992" y="1637386"/>
            <a:chExt cx="2654935" cy="4995587"/>
          </a:xfrm>
        </p:grpSpPr>
        <p:sp>
          <p:nvSpPr>
            <p:cNvPr id="21" name="Rectangle 20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1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8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Extraction for PHP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0180" y="5833878"/>
            <a:ext cx="269433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          Sink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mysql_query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(……)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50673" y="1931684"/>
            <a:ext cx="928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80" y="632782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rintf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……  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5280" y="1269503"/>
            <a:ext cx="267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$_POST[“email”]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$_POST[“username”]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11416" y="2306969"/>
            <a:ext cx="1784829" cy="3358376"/>
            <a:chOff x="3265992" y="1637386"/>
            <a:chExt cx="2654935" cy="4995587"/>
          </a:xfrm>
        </p:grpSpPr>
        <p:sp>
          <p:nvSpPr>
            <p:cNvPr id="38" name="Rectangle 37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40" name="Straight Arrow Connector 39"/>
            <p:cNvCxnSpPr>
              <a:endCxn id="38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36" name="Curved Connector 35"/>
          <p:cNvCxnSpPr/>
          <p:nvPr/>
        </p:nvCxnSpPr>
        <p:spPr>
          <a:xfrm rot="5400000" flipH="1" flipV="1">
            <a:off x="400533" y="3702352"/>
            <a:ext cx="3509779" cy="594008"/>
          </a:xfrm>
          <a:prstGeom prst="curvedConnector3">
            <a:avLst>
              <a:gd name="adj1" fmla="val 23223"/>
            </a:avLst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0208" y="2057400"/>
            <a:ext cx="4570482" cy="425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Static extraction using Pixy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Augmented to handle path conditions</a:t>
            </a:r>
            <a:endParaRPr lang="en-US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endParaRPr lang="en-US" sz="1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Static dependency analysis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Output is a dependency graph</a:t>
            </a:r>
          </a:p>
          <a:p>
            <a:pPr marL="742950" lvl="1" indent="-285750">
              <a:spcBef>
                <a:spcPct val="20000"/>
              </a:spcBef>
              <a:buFont typeface="Lucida Grande"/>
              <a:buChar char="-"/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Contains all validation and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sanitization operations between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sources and sink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1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1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VLab String Analysis Publications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Semantic </a:t>
            </a:r>
            <a:r>
              <a:rPr lang="en-US" sz="1800" dirty="0">
                <a:latin typeface="Arial" charset="0"/>
                <a:ea typeface="ＭＳ Ｐゴシック" charset="0"/>
              </a:rPr>
              <a:t>Differential Repair for Input Validation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Sanitization [ISSTA’14]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Automated </a:t>
            </a:r>
            <a:r>
              <a:rPr lang="en-US" sz="1800" dirty="0">
                <a:latin typeface="Arial" charset="0"/>
                <a:ea typeface="ＭＳ Ｐゴシック" charset="0"/>
              </a:rPr>
              <a:t>Test Generation from Vulnerability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Signatures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[ICST’14]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Automata</a:t>
            </a:r>
            <a:r>
              <a:rPr lang="en-US" sz="1800" dirty="0">
                <a:latin typeface="Arial" charset="0"/>
                <a:ea typeface="ＭＳ Ｐゴシック" charset="0"/>
              </a:rPr>
              <a:t>-Based Symbolic String Analysis for Vulnerability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Detection [FMSD’14]</a:t>
            </a:r>
          </a:p>
          <a:p>
            <a:pPr>
              <a:defRPr/>
            </a:pPr>
            <a:r>
              <a:rPr lang="en-US" sz="1800" dirty="0" err="1" smtClean="0">
                <a:latin typeface="Arial" charset="0"/>
                <a:ea typeface="ＭＳ Ｐゴシック" charset="0"/>
              </a:rPr>
              <a:t>ViewPoints</a:t>
            </a:r>
            <a:r>
              <a:rPr lang="en-US" sz="1800" dirty="0">
                <a:latin typeface="Arial" charset="0"/>
                <a:ea typeface="ＭＳ Ｐゴシック" charset="0"/>
              </a:rPr>
              <a:t>: Differential String Analysis for Discovering Client and Server-Side Input Validation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Inconsistencies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[ISSTA’12]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</a:rPr>
              <a:t>Verifying </a:t>
            </a:r>
            <a:r>
              <a:rPr lang="en-US" sz="1800" dirty="0">
                <a:latin typeface="Arial" charset="0"/>
                <a:ea typeface="ＭＳ Ｐゴシック" charset="0"/>
              </a:rPr>
              <a:t>Client-Side Input Validation Functions Using String Analysis [ICSE’12]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Patching Vulnerabilities with Sanitization Synthesis [ICSE’11]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Relational String Verification Using Multi-Track Automata [IJFCS’11], [CIAA’10].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String Abstractions for String Verification [SPIN’11]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Stranger: An Automata-based String Analysis Tool for PHP [TACAS’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10]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Generating Vulnerability Signatures for String Manipulating Programs Using Automata-based Forward and Backward Symbolic Analyses [ASE’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Symbolic String Verification: Combining String Analysis and Size Analysis [TACAS’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Symbolic String Verification: An Automata-based Approach [SPIN’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08]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717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B5887FA-6FEC-6D44-AF67-E4BBAA4D6740}" type="slidenum">
              <a:rPr lang="en-US" sz="16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Extraction for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08760" y="2304288"/>
            <a:ext cx="1784829" cy="3358376"/>
            <a:chOff x="3265992" y="1637386"/>
            <a:chExt cx="2654935" cy="4995587"/>
          </a:xfrm>
        </p:grpSpPr>
        <p:sp>
          <p:nvSpPr>
            <p:cNvPr id="21" name="Rectangle 20"/>
            <p:cNvSpPr/>
            <p:nvPr/>
          </p:nvSpPr>
          <p:spPr>
            <a:xfrm>
              <a:off x="3423224" y="2779095"/>
              <a:ext cx="2485033" cy="2576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Validating </a:t>
              </a:r>
            </a:p>
            <a:p>
              <a:pPr algn="ctr"/>
              <a:r>
                <a:rPr lang="en-US" sz="2400" b="1" dirty="0" smtClean="0">
                  <a:effectLst>
                    <a:outerShdw blurRad="50800" dist="38100" algn="r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Sanitizer</a:t>
              </a:r>
              <a:endParaRPr lang="en-US" sz="24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 rot="5400000">
              <a:off x="4381097" y="2494448"/>
              <a:ext cx="569292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23928" y="1637386"/>
              <a:ext cx="69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Input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1" idx="2"/>
            </p:cNvCxnSpPr>
            <p:nvPr/>
          </p:nvCxnSpPr>
          <p:spPr>
            <a:xfrm rot="5400000">
              <a:off x="4125988" y="5403849"/>
              <a:ext cx="587868" cy="49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2"/>
            </p:cNvCxnSpPr>
            <p:nvPr/>
          </p:nvCxnSpPr>
          <p:spPr>
            <a:xfrm rot="16200000" flipH="1">
              <a:off x="4621289" y="5400186"/>
              <a:ext cx="587866" cy="498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65992" y="5999887"/>
              <a:ext cx="1305452" cy="54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O</a:t>
              </a:r>
              <a:r>
                <a:rPr lang="en-US" dirty="0" smtClean="0">
                  <a:latin typeface="Arial"/>
                  <a:cs typeface="Arial"/>
                </a:rPr>
                <a:t>utput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8122" y="5986642"/>
              <a:ext cx="99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No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(invalid)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07221" y="5862951"/>
            <a:ext cx="2694338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          Sink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submit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xmlhttp.send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()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32" name="Picture 31" descr="Untitled.png"/>
          <p:cNvPicPr>
            <a:picLocks noChangeAspect="1"/>
          </p:cNvPicPr>
          <p:nvPr/>
        </p:nvPicPr>
        <p:blipFill rotWithShape="1">
          <a:blip r:embed="rId3"/>
          <a:srcRect l="-665" r="37031" b="74883"/>
          <a:stretch/>
        </p:blipFill>
        <p:spPr>
          <a:xfrm>
            <a:off x="399553" y="1422895"/>
            <a:ext cx="3829543" cy="3426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41307" y="182030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Source</a:t>
            </a:r>
          </a:p>
        </p:txBody>
      </p:sp>
      <p:cxnSp>
        <p:nvCxnSpPr>
          <p:cNvPr id="39" name="Curved Connector 38"/>
          <p:cNvCxnSpPr/>
          <p:nvPr/>
        </p:nvCxnSpPr>
        <p:spPr>
          <a:xfrm rot="5400000">
            <a:off x="427572" y="3642527"/>
            <a:ext cx="3509780" cy="594005"/>
          </a:xfrm>
          <a:prstGeom prst="curvedConnector3">
            <a:avLst>
              <a:gd name="adj1" fmla="val 80757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7153" y="1417638"/>
            <a:ext cx="13210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Enter email: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49876" y="2056803"/>
            <a:ext cx="5057795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Run application on a number 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of inputs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dirty="0">
                <a:solidFill>
                  <a:prstClr val="black"/>
                </a:solidFill>
                <a:latin typeface="Arial"/>
                <a:cs typeface="Arial"/>
                <a:sym typeface="Wingdings"/>
              </a:rPr>
              <a:t>Inputs are selected heuristically</a:t>
            </a:r>
            <a:endParaRPr lang="en-US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/>
                <a:cs typeface="Arial"/>
              </a:rPr>
              <a:t>Instrument execution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b="1" dirty="0" err="1">
                <a:solidFill>
                  <a:prstClr val="black"/>
                </a:solidFill>
                <a:latin typeface="Arial"/>
                <a:cs typeface="Arial"/>
              </a:rPr>
              <a:t>HtmlUnit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: browser simulator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Rhino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: JS interpreter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Convert all accesses on objects and </a:t>
            </a:r>
          </a:p>
          <a:p>
            <a:pPr lvl="1">
              <a:spcBef>
                <a:spcPct val="20000"/>
              </a:spcBef>
            </a:pP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     arrays </a:t>
            </a:r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to accesses on memory </a:t>
            </a:r>
            <a:r>
              <a:rPr lang="en-US" sz="1700" dirty="0" smtClean="0">
                <a:solidFill>
                  <a:prstClr val="black"/>
                </a:solidFill>
                <a:latin typeface="Arial"/>
                <a:cs typeface="Arial"/>
              </a:rPr>
              <a:t>locations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1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Dynamic 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2100" dirty="0" smtClean="0">
                <a:solidFill>
                  <a:prstClr val="black"/>
                </a:solidFill>
                <a:latin typeface="Arial"/>
                <a:cs typeface="Arial"/>
              </a:rPr>
              <a:t>ependency tracking</a:t>
            </a:r>
            <a:endParaRPr lang="en-US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627773" y="145429"/>
            <a:ext cx="8229600" cy="1143000"/>
          </a:xfrm>
        </p:spPr>
        <p:txBody>
          <a:bodyPr/>
          <a:lstStyle/>
          <a:p>
            <a:r>
              <a:rPr lang="en-US" sz="4800" dirty="0" smtClean="0"/>
              <a:t>String Analysis &amp; Repair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21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484270" y="1306662"/>
            <a:ext cx="888567" cy="120283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Decision 61"/>
              <p:cNvSpPr/>
              <p:nvPr/>
            </p:nvSpPr>
            <p:spPr>
              <a:xfrm>
                <a:off x="1669610" y="4502581"/>
                <a:ext cx="2108200" cy="1389205"/>
              </a:xfrm>
              <a:prstGeom prst="flowChartDecision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en-US" sz="4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0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"/>
                </a:endParaRPr>
              </a:p>
              <a:p>
                <a:pPr algn="ctr">
                  <a:lnSpc>
                    <a:spcPts val="3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"/>
                        </a:rPr>
                        <m:t>⊆</m:t>
                      </m:r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"/>
                </a:endParaRPr>
              </a:p>
            </p:txBody>
          </p:sp>
        </mc:Choice>
        <mc:Fallback xmlns="">
          <p:sp>
            <p:nvSpPr>
              <p:cNvPr id="62" name="Decision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10" y="4502581"/>
                <a:ext cx="2108200" cy="1389205"/>
              </a:xfrm>
              <a:prstGeom prst="flowChartDecision">
                <a:avLst/>
              </a:prstGeom>
              <a:blipFill rotWithShape="1">
                <a:blip r:embed="rId3"/>
                <a:stretch>
                  <a:fillRect t="-30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62" idx="2"/>
            <a:endCxn id="65" idx="0"/>
          </p:cNvCxnSpPr>
          <p:nvPr/>
        </p:nvCxnSpPr>
        <p:spPr>
          <a:xfrm>
            <a:off x="2723710" y="5891786"/>
            <a:ext cx="0" cy="5835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/>
          <a:srcRect l="12813" t="30008" r="55148" b="25786"/>
          <a:stretch/>
        </p:blipFill>
        <p:spPr>
          <a:xfrm>
            <a:off x="2564971" y="6475308"/>
            <a:ext cx="317478" cy="281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080624" y="596522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2" idx="3"/>
            <a:endCxn id="144" idx="1"/>
          </p:cNvCxnSpPr>
          <p:nvPr/>
        </p:nvCxnSpPr>
        <p:spPr>
          <a:xfrm flipV="1">
            <a:off x="3777810" y="5181705"/>
            <a:ext cx="1554873" cy="15479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368800" y="5206995"/>
            <a:ext cx="0" cy="6847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2"/>
          </p:cNvCxnSpPr>
          <p:nvPr/>
        </p:nvCxnSpPr>
        <p:spPr>
          <a:xfrm>
            <a:off x="928554" y="2509495"/>
            <a:ext cx="1389172" cy="3438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2" idx="0"/>
          </p:cNvCxnSpPr>
          <p:nvPr/>
        </p:nvCxnSpPr>
        <p:spPr>
          <a:xfrm>
            <a:off x="2327766" y="4081344"/>
            <a:ext cx="395944" cy="421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371" y="5904451"/>
            <a:ext cx="570857" cy="570857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812397" y="5206995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7847465" y="4740156"/>
            <a:ext cx="642244" cy="882878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7" name="TextShape 14"/>
          <p:cNvSpPr txBox="1"/>
          <p:nvPr/>
        </p:nvSpPr>
        <p:spPr>
          <a:xfrm>
            <a:off x="1372837" y="1306662"/>
            <a:ext cx="1464210" cy="9119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Target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  <a:endParaRPr sz="2400" dirty="0">
              <a:solidFill>
                <a:srgbClr val="1F497D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332683" y="4802191"/>
            <a:ext cx="1612900" cy="75902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</a:t>
            </a:r>
          </a:p>
          <a:p>
            <a:pPr algn="ctr"/>
            <a:r>
              <a:rPr lang="en-US" dirty="0" smtClean="0"/>
              <a:t>Patch</a:t>
            </a:r>
            <a:endParaRPr lang="en-US" dirty="0"/>
          </a:p>
        </p:txBody>
      </p:sp>
      <p:cxnSp>
        <p:nvCxnSpPr>
          <p:cNvPr id="149" name="Straight Arrow Connector 148"/>
          <p:cNvCxnSpPr>
            <a:stCxn id="144" idx="3"/>
            <a:endCxn id="130" idx="1"/>
          </p:cNvCxnSpPr>
          <p:nvPr/>
        </p:nvCxnSpPr>
        <p:spPr>
          <a:xfrm flipV="1">
            <a:off x="6945583" y="5181595"/>
            <a:ext cx="901882" cy="1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32" idx="3"/>
            <a:endCxn id="144" idx="0"/>
          </p:cNvCxnSpPr>
          <p:nvPr/>
        </p:nvCxnSpPr>
        <p:spPr>
          <a:xfrm>
            <a:off x="3660524" y="3462166"/>
            <a:ext cx="2478609" cy="1340025"/>
          </a:xfrm>
          <a:prstGeom prst="bentConnector2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3924516" y="1318643"/>
            <a:ext cx="888567" cy="120283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3251200" y="2521476"/>
            <a:ext cx="1117600" cy="3191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43282" y="2853316"/>
            <a:ext cx="2169115" cy="1228028"/>
            <a:chOff x="3293455" y="3049311"/>
            <a:chExt cx="2636912" cy="1005190"/>
          </a:xfrm>
        </p:grpSpPr>
        <p:sp>
          <p:nvSpPr>
            <p:cNvPr id="32" name="CustomShape 6"/>
            <p:cNvSpPr/>
            <p:nvPr/>
          </p:nvSpPr>
          <p:spPr>
            <a:xfrm>
              <a:off x="3436973" y="3140231"/>
              <a:ext cx="2308768" cy="81489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Automata-based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String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Analysis</a:t>
              </a:r>
              <a:endParaRPr sz="2000" dirty="0"/>
            </a:p>
          </p:txBody>
        </p:sp>
        <p:sp>
          <p:nvSpPr>
            <p:cNvPr id="33" name="CustomShape 18"/>
            <p:cNvSpPr/>
            <p:nvPr/>
          </p:nvSpPr>
          <p:spPr>
            <a:xfrm>
              <a:off x="3293455" y="3049311"/>
              <a:ext cx="2636912" cy="1005190"/>
            </a:xfrm>
            <a:prstGeom prst="rect">
              <a:avLst/>
            </a:prstGeom>
            <a:noFill/>
            <a:ln>
              <a:solidFill>
                <a:schemeClr val="tx2"/>
              </a:solidFill>
              <a:custDash>
                <a:ds d="51000" sp="51000"/>
                <a:ds d="51000" sp="51000"/>
              </a:custDash>
            </a:ln>
          </p:spPr>
        </p:sp>
      </p:grpSp>
      <p:sp>
        <p:nvSpPr>
          <p:cNvPr id="63" name="TextShape 14"/>
          <p:cNvSpPr txBox="1"/>
          <p:nvPr/>
        </p:nvSpPr>
        <p:spPr>
          <a:xfrm>
            <a:off x="4813083" y="1283930"/>
            <a:ext cx="1484905" cy="9119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Reference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  <a:endParaRPr sz="2400" dirty="0">
              <a:solidFill>
                <a:srgbClr val="1F497D"/>
              </a:solidFill>
            </a:endParaRPr>
          </a:p>
        </p:txBody>
      </p:sp>
      <p:cxnSp>
        <p:nvCxnSpPr>
          <p:cNvPr id="67" name="Straight Arrow Connector 66"/>
          <p:cNvCxnSpPr>
            <a:endCxn id="62" idx="0"/>
          </p:cNvCxnSpPr>
          <p:nvPr/>
        </p:nvCxnSpPr>
        <p:spPr>
          <a:xfrm flipH="1">
            <a:off x="2723710" y="4081344"/>
            <a:ext cx="324290" cy="421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/>
          <a:srcRect b="9651"/>
          <a:stretch/>
        </p:blipFill>
        <p:spPr>
          <a:xfrm>
            <a:off x="7962427" y="5276361"/>
            <a:ext cx="520691" cy="3466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885754" y="5965227"/>
            <a:ext cx="1059829" cy="56418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Length</a:t>
            </a:r>
          </a:p>
          <a:p>
            <a:pPr algn="ctr"/>
            <a:r>
              <a:rPr lang="en-US" sz="1600" dirty="0" smtClean="0"/>
              <a:t>Patch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4648272" y="5967458"/>
            <a:ext cx="1059829" cy="56418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Validation</a:t>
            </a:r>
          </a:p>
          <a:p>
            <a:pPr algn="ctr"/>
            <a:r>
              <a:rPr lang="en-US" sz="1600" dirty="0" smtClean="0"/>
              <a:t>Patch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7073309" y="5967458"/>
            <a:ext cx="1148804" cy="56418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Sanitization</a:t>
            </a:r>
          </a:p>
          <a:p>
            <a:pPr algn="ctr"/>
            <a:r>
              <a:rPr lang="en-US" sz="1600" dirty="0" smtClean="0"/>
              <a:t>Patch</a:t>
            </a:r>
            <a:endParaRPr lang="en-US" sz="1600" dirty="0"/>
          </a:p>
        </p:txBody>
      </p:sp>
      <p:cxnSp>
        <p:nvCxnSpPr>
          <p:cNvPr id="50" name="Straight Arrow Connector 49"/>
          <p:cNvCxnSpPr>
            <a:stCxn id="144" idx="2"/>
            <a:endCxn id="47" idx="0"/>
          </p:cNvCxnSpPr>
          <p:nvPr/>
        </p:nvCxnSpPr>
        <p:spPr>
          <a:xfrm flipH="1">
            <a:off x="5178187" y="5561219"/>
            <a:ext cx="960946" cy="4062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4" idx="2"/>
            <a:endCxn id="46" idx="0"/>
          </p:cNvCxnSpPr>
          <p:nvPr/>
        </p:nvCxnSpPr>
        <p:spPr>
          <a:xfrm>
            <a:off x="6139133" y="5561219"/>
            <a:ext cx="276536" cy="4040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4" idx="2"/>
            <a:endCxn id="49" idx="0"/>
          </p:cNvCxnSpPr>
          <p:nvPr/>
        </p:nvCxnSpPr>
        <p:spPr>
          <a:xfrm>
            <a:off x="6139133" y="5561219"/>
            <a:ext cx="1508578" cy="4062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/>
      <p:bldP spid="112" grpId="0"/>
      <p:bldP spid="137" grpId="0"/>
      <p:bldP spid="144" grpId="0" animBg="1"/>
      <p:bldP spid="63" grpId="0"/>
      <p:bldP spid="46" grpId="0" animBg="1"/>
      <p:bldP spid="47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Automata-Based String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5662"/>
          <a:stretch/>
        </p:blipFill>
        <p:spPr>
          <a:xfrm>
            <a:off x="469900" y="3418488"/>
            <a:ext cx="1447800" cy="1959853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1917700" y="4398415"/>
            <a:ext cx="1371600" cy="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14"/>
          <p:cNvSpPr txBox="1"/>
          <p:nvPr/>
        </p:nvSpPr>
        <p:spPr>
          <a:xfrm>
            <a:off x="-165100" y="2049890"/>
            <a:ext cx="2816714" cy="55715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Sanitizer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Function</a:t>
            </a:r>
            <a:endParaRPr sz="2400" dirty="0">
              <a:solidFill>
                <a:srgbClr val="1F497D"/>
              </a:solidFill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3436973" y="3521477"/>
            <a:ext cx="2308768" cy="8148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Symbolic Forward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Fix-Point Computation</a:t>
            </a:r>
            <a:endParaRPr sz="1200" dirty="0"/>
          </a:p>
        </p:txBody>
      </p:sp>
      <p:sp>
        <p:nvSpPr>
          <p:cNvPr id="8" name="CustomShape 6"/>
          <p:cNvSpPr/>
          <p:nvPr/>
        </p:nvSpPr>
        <p:spPr>
          <a:xfrm>
            <a:off x="3436973" y="4471420"/>
            <a:ext cx="2308768" cy="7609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Symbolic </a:t>
            </a:r>
            <a:r>
              <a:rPr lang="en-US" sz="1200" b="1" dirty="0" smtClean="0">
                <a:solidFill>
                  <a:srgbClr val="FFFFFF"/>
                </a:solidFill>
              </a:rPr>
              <a:t>Backward</a:t>
            </a:r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</a:rPr>
              <a:t>Fix-Point Computation</a:t>
            </a:r>
            <a:endParaRPr lang="en-US" sz="1200" dirty="0"/>
          </a:p>
        </p:txBody>
      </p:sp>
      <p:sp>
        <p:nvSpPr>
          <p:cNvPr id="10" name="CustomShape 18"/>
          <p:cNvSpPr/>
          <p:nvPr/>
        </p:nvSpPr>
        <p:spPr>
          <a:xfrm>
            <a:off x="3293455" y="3396353"/>
            <a:ext cx="2636912" cy="1971508"/>
          </a:xfrm>
          <a:prstGeom prst="rect">
            <a:avLst/>
          </a:prstGeom>
          <a:noFill/>
          <a:ln>
            <a:solidFill>
              <a:schemeClr val="tx2"/>
            </a:solidFill>
            <a:custDash>
              <a:ds d="51000" sp="51000"/>
              <a:ds d="51000" sp="51000"/>
            </a:custDash>
          </a:ln>
        </p:spPr>
      </p:sp>
      <p:sp>
        <p:nvSpPr>
          <p:cNvPr id="11" name="TextShape 14"/>
          <p:cNvSpPr txBox="1"/>
          <p:nvPr/>
        </p:nvSpPr>
        <p:spPr>
          <a:xfrm>
            <a:off x="2647380" y="1803400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String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Analysis</a:t>
            </a:r>
            <a:endParaRPr sz="2400" dirty="0">
              <a:solidFill>
                <a:srgbClr val="1F497D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5745741" y="3928926"/>
            <a:ext cx="1353559" cy="1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35630" y="4607942"/>
            <a:ext cx="1363670" cy="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45741" y="5137925"/>
            <a:ext cx="1353559" cy="1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Shape 14"/>
          <p:cNvSpPr txBox="1"/>
          <p:nvPr/>
        </p:nvSpPr>
        <p:spPr>
          <a:xfrm>
            <a:off x="5837228" y="3553952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Post-Image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(Post-Condition)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26" name="TextShape 14"/>
          <p:cNvSpPr txBox="1"/>
          <p:nvPr/>
        </p:nvSpPr>
        <p:spPr>
          <a:xfrm>
            <a:off x="5837228" y="4251704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Pre-Image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(Pre-Condition)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27" name="TextShape 14"/>
          <p:cNvSpPr txBox="1"/>
          <p:nvPr/>
        </p:nvSpPr>
        <p:spPr>
          <a:xfrm>
            <a:off x="5837228" y="4898264"/>
            <a:ext cx="4043471" cy="79981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Negative 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Pre-Image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(Pre-Condition 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for reject)</a:t>
            </a:r>
            <a:endParaRPr sz="1600" dirty="0">
              <a:solidFill>
                <a:srgbClr val="1F497D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4670947"/>
            <a:ext cx="7035800" cy="2047353"/>
          </a:xfrm>
          <a:ln w="57150" cmpd="sng">
            <a:solidFill>
              <a:srgbClr val="000000"/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sanitizer(x){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if (x != “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aa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” &amp;&amp; x != “bb” &amp;&amp; x != “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ab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”)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    reject;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x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= replace(/^</a:t>
            </a:r>
            <a:r>
              <a:rPr lang="en-US" dirty="0" err="1">
                <a:solidFill>
                  <a:schemeClr val="tx1"/>
                </a:solidFill>
                <a:latin typeface="Courier New"/>
                <a:cs typeface="Courier New"/>
              </a:rPr>
              <a:t>ab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$/, “</a:t>
            </a:r>
            <a:r>
              <a:rPr lang="en-US" dirty="0" err="1">
                <a:solidFill>
                  <a:schemeClr val="tx1"/>
                </a:solidFill>
                <a:latin typeface="Courier New"/>
                <a:cs typeface="Courier New"/>
              </a:rPr>
              <a:t>ba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, x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return x;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-1460500" y="6346825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23</a:t>
            </a:fld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007680" y="5635119"/>
            <a:ext cx="4678331" cy="317500"/>
          </a:xfrm>
          <a:prstGeom prst="roundRect">
            <a:avLst/>
          </a:prstGeom>
          <a:solidFill>
            <a:srgbClr val="FFCDCD">
              <a:alpha val="35000"/>
            </a:srgb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25497" y="4997468"/>
            <a:ext cx="6420003" cy="615932"/>
          </a:xfrm>
          <a:prstGeom prst="roundRect">
            <a:avLst/>
          </a:prstGeom>
          <a:solidFill>
            <a:srgbClr val="FFCDCD">
              <a:alpha val="35000"/>
            </a:srgb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007680" y="5974349"/>
            <a:ext cx="1557432" cy="317500"/>
          </a:xfrm>
          <a:prstGeom prst="roundRect">
            <a:avLst/>
          </a:prstGeom>
          <a:solidFill>
            <a:srgbClr val="FFCDCD">
              <a:alpha val="35000"/>
            </a:srgb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57200" y="-109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Sanitizers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2766332" y="1773095"/>
            <a:ext cx="1257591" cy="2590039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836248" y="1773095"/>
            <a:ext cx="1257591" cy="2590039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177238" y="1860261"/>
            <a:ext cx="4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177238" y="2257473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172146" y="2567521"/>
            <a:ext cx="4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38665" y="2953799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aab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134793" y="3265961"/>
            <a:ext cx="5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bbb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287193" y="3554049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09800" y="1958836"/>
            <a:ext cx="4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209800" y="2480568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0800000">
            <a:off x="5279519" y="39573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cxnSp>
        <p:nvCxnSpPr>
          <p:cNvPr id="81" name="Straight Arrow Connector 80"/>
          <p:cNvCxnSpPr>
            <a:stCxn id="72" idx="3"/>
            <a:endCxn id="78" idx="1"/>
          </p:cNvCxnSpPr>
          <p:nvPr/>
        </p:nvCxnSpPr>
        <p:spPr>
          <a:xfrm>
            <a:off x="3583043" y="2044927"/>
            <a:ext cx="1626757" cy="9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3" idx="3"/>
            <a:endCxn id="79" idx="1"/>
          </p:cNvCxnSpPr>
          <p:nvPr/>
        </p:nvCxnSpPr>
        <p:spPr>
          <a:xfrm>
            <a:off x="3604458" y="2442139"/>
            <a:ext cx="1605342" cy="22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3"/>
            <a:endCxn id="87" idx="1"/>
          </p:cNvCxnSpPr>
          <p:nvPr/>
        </p:nvCxnSpPr>
        <p:spPr>
          <a:xfrm>
            <a:off x="3588659" y="2752187"/>
            <a:ext cx="1626574" cy="364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5" idx="3"/>
            <a:endCxn id="80" idx="3"/>
          </p:cNvCxnSpPr>
          <p:nvPr/>
        </p:nvCxnSpPr>
        <p:spPr>
          <a:xfrm>
            <a:off x="3665747" y="3138465"/>
            <a:ext cx="1613772" cy="104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3"/>
            <a:endCxn id="80" idx="3"/>
          </p:cNvCxnSpPr>
          <p:nvPr/>
        </p:nvCxnSpPr>
        <p:spPr>
          <a:xfrm>
            <a:off x="3683290" y="3450627"/>
            <a:ext cx="1596229" cy="73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61386" y="3696113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15233" y="2932507"/>
            <a:ext cx="4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951543" y="1174763"/>
            <a:ext cx="9360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5004602" y="1152327"/>
            <a:ext cx="8119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92" name="TextBox 91"/>
          <p:cNvSpPr txBox="1"/>
          <p:nvPr/>
        </p:nvSpPr>
        <p:spPr>
          <a:xfrm rot="10800000">
            <a:off x="5719673" y="11775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5719673" y="1174763"/>
            <a:ext cx="338554" cy="45461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5" idx="1"/>
          </p:cNvCxnSpPr>
          <p:nvPr/>
        </p:nvCxnSpPr>
        <p:spPr>
          <a:xfrm flipH="1" flipV="1">
            <a:off x="6058227" y="1402072"/>
            <a:ext cx="837873" cy="734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6100" y="115232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rejecting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invalid inputs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2655508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Σ</a:t>
            </a:r>
            <a:r>
              <a:rPr lang="en-US" sz="2400" dirty="0" smtClean="0"/>
              <a:t> = {a, b}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27326" y="3259351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64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7" grpId="0"/>
      <p:bldP spid="90" grpId="0"/>
      <p:bldP spid="91" grpId="0"/>
      <p:bldP spid="92" grpId="0"/>
      <p:bldP spid="21" grpId="0" animBg="1"/>
      <p:bldP spid="21" grpId="1" animBg="1"/>
      <p:bldP spid="25" grpId="0"/>
      <p:bldP spid="25" grpId="1"/>
      <p:bldP spid="4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188385" y="2886422"/>
            <a:ext cx="427220" cy="1311771"/>
          </a:xfrm>
          <a:prstGeom prst="rect">
            <a:avLst/>
          </a:prstGeom>
          <a:solidFill>
            <a:srgbClr val="FF0000">
              <a:alpha val="43000"/>
            </a:srgbClr>
          </a:solidFill>
          <a:ln w="28575" cap="rnd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44301" y="4705373"/>
            <a:ext cx="338554" cy="445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9633" y="3956154"/>
            <a:ext cx="489968" cy="118270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rnd" cmpd="sng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998354" y="2847100"/>
            <a:ext cx="589197" cy="1034733"/>
          </a:xfrm>
          <a:custGeom>
            <a:avLst/>
            <a:gdLst>
              <a:gd name="connsiteX0" fmla="*/ 327332 w 589197"/>
              <a:gd name="connsiteY0" fmla="*/ 13398 h 1034733"/>
              <a:gd name="connsiteX1" fmla="*/ 471357 w 589197"/>
              <a:gd name="connsiteY1" fmla="*/ 26492 h 1034733"/>
              <a:gd name="connsiteX2" fmla="*/ 549917 w 589197"/>
              <a:gd name="connsiteY2" fmla="*/ 78868 h 1034733"/>
              <a:gd name="connsiteX3" fmla="*/ 563010 w 589197"/>
              <a:gd name="connsiteY3" fmla="*/ 262185 h 1034733"/>
              <a:gd name="connsiteX4" fmla="*/ 523730 w 589197"/>
              <a:gd name="connsiteY4" fmla="*/ 288373 h 1034733"/>
              <a:gd name="connsiteX5" fmla="*/ 405891 w 589197"/>
              <a:gd name="connsiteY5" fmla="*/ 301467 h 1034733"/>
              <a:gd name="connsiteX6" fmla="*/ 327332 w 589197"/>
              <a:gd name="connsiteY6" fmla="*/ 327655 h 1034733"/>
              <a:gd name="connsiteX7" fmla="*/ 288052 w 589197"/>
              <a:gd name="connsiteY7" fmla="*/ 340749 h 1034733"/>
              <a:gd name="connsiteX8" fmla="*/ 235679 w 589197"/>
              <a:gd name="connsiteY8" fmla="*/ 353843 h 1034733"/>
              <a:gd name="connsiteX9" fmla="*/ 209492 w 589197"/>
              <a:gd name="connsiteY9" fmla="*/ 393125 h 1034733"/>
              <a:gd name="connsiteX10" fmla="*/ 157119 w 589197"/>
              <a:gd name="connsiteY10" fmla="*/ 445501 h 1034733"/>
              <a:gd name="connsiteX11" fmla="*/ 170213 w 589197"/>
              <a:gd name="connsiteY11" fmla="*/ 615724 h 1034733"/>
              <a:gd name="connsiteX12" fmla="*/ 248772 w 589197"/>
              <a:gd name="connsiteY12" fmla="*/ 641912 h 1034733"/>
              <a:gd name="connsiteX13" fmla="*/ 327332 w 589197"/>
              <a:gd name="connsiteY13" fmla="*/ 668100 h 1034733"/>
              <a:gd name="connsiteX14" fmla="*/ 366611 w 589197"/>
              <a:gd name="connsiteY14" fmla="*/ 681194 h 1034733"/>
              <a:gd name="connsiteX15" fmla="*/ 536824 w 589197"/>
              <a:gd name="connsiteY15" fmla="*/ 720476 h 1034733"/>
              <a:gd name="connsiteX16" fmla="*/ 549917 w 589197"/>
              <a:gd name="connsiteY16" fmla="*/ 759758 h 1034733"/>
              <a:gd name="connsiteX17" fmla="*/ 589197 w 589197"/>
              <a:gd name="connsiteY17" fmla="*/ 838322 h 1034733"/>
              <a:gd name="connsiteX18" fmla="*/ 576103 w 589197"/>
              <a:gd name="connsiteY18" fmla="*/ 929980 h 1034733"/>
              <a:gd name="connsiteX19" fmla="*/ 549917 w 589197"/>
              <a:gd name="connsiteY19" fmla="*/ 956169 h 1034733"/>
              <a:gd name="connsiteX20" fmla="*/ 418984 w 589197"/>
              <a:gd name="connsiteY20" fmla="*/ 995451 h 1034733"/>
              <a:gd name="connsiteX21" fmla="*/ 340425 w 589197"/>
              <a:gd name="connsiteY21" fmla="*/ 1021639 h 1034733"/>
              <a:gd name="connsiteX22" fmla="*/ 301145 w 589197"/>
              <a:gd name="connsiteY22" fmla="*/ 1034733 h 1034733"/>
              <a:gd name="connsiteX23" fmla="*/ 170213 w 589197"/>
              <a:gd name="connsiteY23" fmla="*/ 1021639 h 1034733"/>
              <a:gd name="connsiteX24" fmla="*/ 157119 w 589197"/>
              <a:gd name="connsiteY24" fmla="*/ 956169 h 1034733"/>
              <a:gd name="connsiteX25" fmla="*/ 144026 w 589197"/>
              <a:gd name="connsiteY25" fmla="*/ 916886 h 1034733"/>
              <a:gd name="connsiteX26" fmla="*/ 117840 w 589197"/>
              <a:gd name="connsiteY26" fmla="*/ 877604 h 1034733"/>
              <a:gd name="connsiteX27" fmla="*/ 104746 w 589197"/>
              <a:gd name="connsiteY27" fmla="*/ 838322 h 1034733"/>
              <a:gd name="connsiteX28" fmla="*/ 78560 w 589197"/>
              <a:gd name="connsiteY28" fmla="*/ 799040 h 1034733"/>
              <a:gd name="connsiteX29" fmla="*/ 26187 w 589197"/>
              <a:gd name="connsiteY29" fmla="*/ 707382 h 1034733"/>
              <a:gd name="connsiteX30" fmla="*/ 13093 w 589197"/>
              <a:gd name="connsiteY30" fmla="*/ 655006 h 1034733"/>
              <a:gd name="connsiteX31" fmla="*/ 0 w 589197"/>
              <a:gd name="connsiteY31" fmla="*/ 615724 h 1034733"/>
              <a:gd name="connsiteX32" fmla="*/ 13093 w 589197"/>
              <a:gd name="connsiteY32" fmla="*/ 249091 h 1034733"/>
              <a:gd name="connsiteX33" fmla="*/ 26187 w 589197"/>
              <a:gd name="connsiteY33" fmla="*/ 196715 h 1034733"/>
              <a:gd name="connsiteX34" fmla="*/ 117840 w 589197"/>
              <a:gd name="connsiteY34" fmla="*/ 91962 h 1034733"/>
              <a:gd name="connsiteX35" fmla="*/ 144026 w 589197"/>
              <a:gd name="connsiteY35" fmla="*/ 52680 h 1034733"/>
              <a:gd name="connsiteX36" fmla="*/ 222586 w 589197"/>
              <a:gd name="connsiteY36" fmla="*/ 26492 h 1034733"/>
              <a:gd name="connsiteX37" fmla="*/ 261865 w 589197"/>
              <a:gd name="connsiteY37" fmla="*/ 304 h 1034733"/>
              <a:gd name="connsiteX38" fmla="*/ 327332 w 589197"/>
              <a:gd name="connsiteY38" fmla="*/ 13398 h 10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9197" h="1034733">
                <a:moveTo>
                  <a:pt x="327332" y="13398"/>
                </a:moveTo>
                <a:cubicBezTo>
                  <a:pt x="362247" y="17763"/>
                  <a:pt x="425110" y="12889"/>
                  <a:pt x="471357" y="26492"/>
                </a:cubicBezTo>
                <a:cubicBezTo>
                  <a:pt x="501551" y="35373"/>
                  <a:pt x="549917" y="78868"/>
                  <a:pt x="549917" y="78868"/>
                </a:cubicBezTo>
                <a:cubicBezTo>
                  <a:pt x="574273" y="151942"/>
                  <a:pt x="596044" y="179596"/>
                  <a:pt x="563010" y="262185"/>
                </a:cubicBezTo>
                <a:cubicBezTo>
                  <a:pt x="557166" y="276796"/>
                  <a:pt x="538997" y="284556"/>
                  <a:pt x="523730" y="288373"/>
                </a:cubicBezTo>
                <a:cubicBezTo>
                  <a:pt x="485389" y="297959"/>
                  <a:pt x="445171" y="297102"/>
                  <a:pt x="405891" y="301467"/>
                </a:cubicBezTo>
                <a:lnTo>
                  <a:pt x="327332" y="327655"/>
                </a:lnTo>
                <a:cubicBezTo>
                  <a:pt x="314239" y="332020"/>
                  <a:pt x="301442" y="337401"/>
                  <a:pt x="288052" y="340749"/>
                </a:cubicBezTo>
                <a:lnTo>
                  <a:pt x="235679" y="353843"/>
                </a:lnTo>
                <a:cubicBezTo>
                  <a:pt x="226950" y="366937"/>
                  <a:pt x="221780" y="383294"/>
                  <a:pt x="209492" y="393125"/>
                </a:cubicBezTo>
                <a:cubicBezTo>
                  <a:pt x="146009" y="443915"/>
                  <a:pt x="185688" y="359793"/>
                  <a:pt x="157119" y="445501"/>
                </a:cubicBezTo>
                <a:cubicBezTo>
                  <a:pt x="161484" y="502242"/>
                  <a:pt x="146148" y="564154"/>
                  <a:pt x="170213" y="615724"/>
                </a:cubicBezTo>
                <a:cubicBezTo>
                  <a:pt x="181885" y="640738"/>
                  <a:pt x="222586" y="633183"/>
                  <a:pt x="248772" y="641912"/>
                </a:cubicBezTo>
                <a:lnTo>
                  <a:pt x="327332" y="668100"/>
                </a:lnTo>
                <a:cubicBezTo>
                  <a:pt x="340425" y="672465"/>
                  <a:pt x="353078" y="678487"/>
                  <a:pt x="366611" y="681194"/>
                </a:cubicBezTo>
                <a:cubicBezTo>
                  <a:pt x="511078" y="710089"/>
                  <a:pt x="455320" y="693306"/>
                  <a:pt x="536824" y="720476"/>
                </a:cubicBezTo>
                <a:cubicBezTo>
                  <a:pt x="541188" y="733570"/>
                  <a:pt x="543745" y="747413"/>
                  <a:pt x="549917" y="759758"/>
                </a:cubicBezTo>
                <a:cubicBezTo>
                  <a:pt x="600683" y="861299"/>
                  <a:pt x="556282" y="739578"/>
                  <a:pt x="589197" y="838322"/>
                </a:cubicBezTo>
                <a:cubicBezTo>
                  <a:pt x="584832" y="868875"/>
                  <a:pt x="585862" y="900701"/>
                  <a:pt x="576103" y="929980"/>
                </a:cubicBezTo>
                <a:cubicBezTo>
                  <a:pt x="572199" y="941691"/>
                  <a:pt x="559556" y="948457"/>
                  <a:pt x="549917" y="956169"/>
                </a:cubicBezTo>
                <a:cubicBezTo>
                  <a:pt x="498141" y="997593"/>
                  <a:pt x="500364" y="983825"/>
                  <a:pt x="418984" y="995451"/>
                </a:cubicBezTo>
                <a:lnTo>
                  <a:pt x="340425" y="1021639"/>
                </a:lnTo>
                <a:lnTo>
                  <a:pt x="301145" y="1034733"/>
                </a:lnTo>
                <a:cubicBezTo>
                  <a:pt x="257501" y="1030368"/>
                  <a:pt x="208719" y="1042643"/>
                  <a:pt x="170213" y="1021639"/>
                </a:cubicBezTo>
                <a:cubicBezTo>
                  <a:pt x="150675" y="1010981"/>
                  <a:pt x="162517" y="977760"/>
                  <a:pt x="157119" y="956169"/>
                </a:cubicBezTo>
                <a:cubicBezTo>
                  <a:pt x="153772" y="942779"/>
                  <a:pt x="150198" y="929232"/>
                  <a:pt x="144026" y="916886"/>
                </a:cubicBezTo>
                <a:cubicBezTo>
                  <a:pt x="136989" y="902810"/>
                  <a:pt x="124877" y="891679"/>
                  <a:pt x="117840" y="877604"/>
                </a:cubicBezTo>
                <a:cubicBezTo>
                  <a:pt x="111668" y="865259"/>
                  <a:pt x="110918" y="850667"/>
                  <a:pt x="104746" y="838322"/>
                </a:cubicBezTo>
                <a:cubicBezTo>
                  <a:pt x="97709" y="824247"/>
                  <a:pt x="86367" y="812703"/>
                  <a:pt x="78560" y="799040"/>
                </a:cubicBezTo>
                <a:cubicBezTo>
                  <a:pt x="12112" y="682750"/>
                  <a:pt x="89985" y="803086"/>
                  <a:pt x="26187" y="707382"/>
                </a:cubicBezTo>
                <a:cubicBezTo>
                  <a:pt x="21822" y="689923"/>
                  <a:pt x="18037" y="672310"/>
                  <a:pt x="13093" y="655006"/>
                </a:cubicBezTo>
                <a:cubicBezTo>
                  <a:pt x="9301" y="641735"/>
                  <a:pt x="0" y="629526"/>
                  <a:pt x="0" y="615724"/>
                </a:cubicBezTo>
                <a:cubicBezTo>
                  <a:pt x="0" y="493435"/>
                  <a:pt x="5465" y="371142"/>
                  <a:pt x="13093" y="249091"/>
                </a:cubicBezTo>
                <a:cubicBezTo>
                  <a:pt x="14216" y="231130"/>
                  <a:pt x="19098" y="213256"/>
                  <a:pt x="26187" y="196715"/>
                </a:cubicBezTo>
                <a:cubicBezTo>
                  <a:pt x="49623" y="142029"/>
                  <a:pt x="80212" y="148408"/>
                  <a:pt x="117840" y="91962"/>
                </a:cubicBezTo>
                <a:cubicBezTo>
                  <a:pt x="126569" y="78868"/>
                  <a:pt x="130682" y="61021"/>
                  <a:pt x="144026" y="52680"/>
                </a:cubicBezTo>
                <a:cubicBezTo>
                  <a:pt x="167433" y="38050"/>
                  <a:pt x="222586" y="26492"/>
                  <a:pt x="222586" y="26492"/>
                </a:cubicBezTo>
                <a:cubicBezTo>
                  <a:pt x="235679" y="17763"/>
                  <a:pt x="246343" y="2891"/>
                  <a:pt x="261865" y="304"/>
                </a:cubicBezTo>
                <a:cubicBezTo>
                  <a:pt x="275479" y="-1965"/>
                  <a:pt x="292417" y="9033"/>
                  <a:pt x="327332" y="1339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31114" y="2682442"/>
            <a:ext cx="1257591" cy="2590039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01030" y="2682442"/>
            <a:ext cx="1257591" cy="2590039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2020" y="2769608"/>
            <a:ext cx="4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2020" y="3166820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6928" y="3476868"/>
            <a:ext cx="4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3447" y="3863146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9575" y="4175308"/>
            <a:ext cx="5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bbb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 flipH="1">
            <a:off x="5164294" y="2867946"/>
            <a:ext cx="589197" cy="1330247"/>
          </a:xfrm>
          <a:custGeom>
            <a:avLst/>
            <a:gdLst>
              <a:gd name="connsiteX0" fmla="*/ 327332 w 589197"/>
              <a:gd name="connsiteY0" fmla="*/ 13398 h 1034733"/>
              <a:gd name="connsiteX1" fmla="*/ 471357 w 589197"/>
              <a:gd name="connsiteY1" fmla="*/ 26492 h 1034733"/>
              <a:gd name="connsiteX2" fmla="*/ 549917 w 589197"/>
              <a:gd name="connsiteY2" fmla="*/ 78868 h 1034733"/>
              <a:gd name="connsiteX3" fmla="*/ 563010 w 589197"/>
              <a:gd name="connsiteY3" fmla="*/ 262185 h 1034733"/>
              <a:gd name="connsiteX4" fmla="*/ 523730 w 589197"/>
              <a:gd name="connsiteY4" fmla="*/ 288373 h 1034733"/>
              <a:gd name="connsiteX5" fmla="*/ 405891 w 589197"/>
              <a:gd name="connsiteY5" fmla="*/ 301467 h 1034733"/>
              <a:gd name="connsiteX6" fmla="*/ 327332 w 589197"/>
              <a:gd name="connsiteY6" fmla="*/ 327655 h 1034733"/>
              <a:gd name="connsiteX7" fmla="*/ 288052 w 589197"/>
              <a:gd name="connsiteY7" fmla="*/ 340749 h 1034733"/>
              <a:gd name="connsiteX8" fmla="*/ 235679 w 589197"/>
              <a:gd name="connsiteY8" fmla="*/ 353843 h 1034733"/>
              <a:gd name="connsiteX9" fmla="*/ 209492 w 589197"/>
              <a:gd name="connsiteY9" fmla="*/ 393125 h 1034733"/>
              <a:gd name="connsiteX10" fmla="*/ 157119 w 589197"/>
              <a:gd name="connsiteY10" fmla="*/ 445501 h 1034733"/>
              <a:gd name="connsiteX11" fmla="*/ 170213 w 589197"/>
              <a:gd name="connsiteY11" fmla="*/ 615724 h 1034733"/>
              <a:gd name="connsiteX12" fmla="*/ 248772 w 589197"/>
              <a:gd name="connsiteY12" fmla="*/ 641912 h 1034733"/>
              <a:gd name="connsiteX13" fmla="*/ 327332 w 589197"/>
              <a:gd name="connsiteY13" fmla="*/ 668100 h 1034733"/>
              <a:gd name="connsiteX14" fmla="*/ 366611 w 589197"/>
              <a:gd name="connsiteY14" fmla="*/ 681194 h 1034733"/>
              <a:gd name="connsiteX15" fmla="*/ 536824 w 589197"/>
              <a:gd name="connsiteY15" fmla="*/ 720476 h 1034733"/>
              <a:gd name="connsiteX16" fmla="*/ 549917 w 589197"/>
              <a:gd name="connsiteY16" fmla="*/ 759758 h 1034733"/>
              <a:gd name="connsiteX17" fmla="*/ 589197 w 589197"/>
              <a:gd name="connsiteY17" fmla="*/ 838322 h 1034733"/>
              <a:gd name="connsiteX18" fmla="*/ 576103 w 589197"/>
              <a:gd name="connsiteY18" fmla="*/ 929980 h 1034733"/>
              <a:gd name="connsiteX19" fmla="*/ 549917 w 589197"/>
              <a:gd name="connsiteY19" fmla="*/ 956169 h 1034733"/>
              <a:gd name="connsiteX20" fmla="*/ 418984 w 589197"/>
              <a:gd name="connsiteY20" fmla="*/ 995451 h 1034733"/>
              <a:gd name="connsiteX21" fmla="*/ 340425 w 589197"/>
              <a:gd name="connsiteY21" fmla="*/ 1021639 h 1034733"/>
              <a:gd name="connsiteX22" fmla="*/ 301145 w 589197"/>
              <a:gd name="connsiteY22" fmla="*/ 1034733 h 1034733"/>
              <a:gd name="connsiteX23" fmla="*/ 170213 w 589197"/>
              <a:gd name="connsiteY23" fmla="*/ 1021639 h 1034733"/>
              <a:gd name="connsiteX24" fmla="*/ 157119 w 589197"/>
              <a:gd name="connsiteY24" fmla="*/ 956169 h 1034733"/>
              <a:gd name="connsiteX25" fmla="*/ 144026 w 589197"/>
              <a:gd name="connsiteY25" fmla="*/ 916886 h 1034733"/>
              <a:gd name="connsiteX26" fmla="*/ 117840 w 589197"/>
              <a:gd name="connsiteY26" fmla="*/ 877604 h 1034733"/>
              <a:gd name="connsiteX27" fmla="*/ 104746 w 589197"/>
              <a:gd name="connsiteY27" fmla="*/ 838322 h 1034733"/>
              <a:gd name="connsiteX28" fmla="*/ 78560 w 589197"/>
              <a:gd name="connsiteY28" fmla="*/ 799040 h 1034733"/>
              <a:gd name="connsiteX29" fmla="*/ 26187 w 589197"/>
              <a:gd name="connsiteY29" fmla="*/ 707382 h 1034733"/>
              <a:gd name="connsiteX30" fmla="*/ 13093 w 589197"/>
              <a:gd name="connsiteY30" fmla="*/ 655006 h 1034733"/>
              <a:gd name="connsiteX31" fmla="*/ 0 w 589197"/>
              <a:gd name="connsiteY31" fmla="*/ 615724 h 1034733"/>
              <a:gd name="connsiteX32" fmla="*/ 13093 w 589197"/>
              <a:gd name="connsiteY32" fmla="*/ 249091 h 1034733"/>
              <a:gd name="connsiteX33" fmla="*/ 26187 w 589197"/>
              <a:gd name="connsiteY33" fmla="*/ 196715 h 1034733"/>
              <a:gd name="connsiteX34" fmla="*/ 117840 w 589197"/>
              <a:gd name="connsiteY34" fmla="*/ 91962 h 1034733"/>
              <a:gd name="connsiteX35" fmla="*/ 144026 w 589197"/>
              <a:gd name="connsiteY35" fmla="*/ 52680 h 1034733"/>
              <a:gd name="connsiteX36" fmla="*/ 222586 w 589197"/>
              <a:gd name="connsiteY36" fmla="*/ 26492 h 1034733"/>
              <a:gd name="connsiteX37" fmla="*/ 261865 w 589197"/>
              <a:gd name="connsiteY37" fmla="*/ 304 h 1034733"/>
              <a:gd name="connsiteX38" fmla="*/ 327332 w 589197"/>
              <a:gd name="connsiteY38" fmla="*/ 13398 h 10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9197" h="1034733">
                <a:moveTo>
                  <a:pt x="327332" y="13398"/>
                </a:moveTo>
                <a:cubicBezTo>
                  <a:pt x="362247" y="17763"/>
                  <a:pt x="425110" y="12889"/>
                  <a:pt x="471357" y="26492"/>
                </a:cubicBezTo>
                <a:cubicBezTo>
                  <a:pt x="501551" y="35373"/>
                  <a:pt x="549917" y="78868"/>
                  <a:pt x="549917" y="78868"/>
                </a:cubicBezTo>
                <a:cubicBezTo>
                  <a:pt x="574273" y="151942"/>
                  <a:pt x="596044" y="179596"/>
                  <a:pt x="563010" y="262185"/>
                </a:cubicBezTo>
                <a:cubicBezTo>
                  <a:pt x="557166" y="276796"/>
                  <a:pt x="538997" y="284556"/>
                  <a:pt x="523730" y="288373"/>
                </a:cubicBezTo>
                <a:cubicBezTo>
                  <a:pt x="485389" y="297959"/>
                  <a:pt x="445171" y="297102"/>
                  <a:pt x="405891" y="301467"/>
                </a:cubicBezTo>
                <a:lnTo>
                  <a:pt x="327332" y="327655"/>
                </a:lnTo>
                <a:cubicBezTo>
                  <a:pt x="314239" y="332020"/>
                  <a:pt x="301442" y="337401"/>
                  <a:pt x="288052" y="340749"/>
                </a:cubicBezTo>
                <a:lnTo>
                  <a:pt x="235679" y="353843"/>
                </a:lnTo>
                <a:cubicBezTo>
                  <a:pt x="226950" y="366937"/>
                  <a:pt x="221780" y="383294"/>
                  <a:pt x="209492" y="393125"/>
                </a:cubicBezTo>
                <a:cubicBezTo>
                  <a:pt x="146009" y="443915"/>
                  <a:pt x="185688" y="359793"/>
                  <a:pt x="157119" y="445501"/>
                </a:cubicBezTo>
                <a:cubicBezTo>
                  <a:pt x="161484" y="502242"/>
                  <a:pt x="146148" y="564154"/>
                  <a:pt x="170213" y="615724"/>
                </a:cubicBezTo>
                <a:cubicBezTo>
                  <a:pt x="181885" y="640738"/>
                  <a:pt x="222586" y="633183"/>
                  <a:pt x="248772" y="641912"/>
                </a:cubicBezTo>
                <a:lnTo>
                  <a:pt x="327332" y="668100"/>
                </a:lnTo>
                <a:cubicBezTo>
                  <a:pt x="340425" y="672465"/>
                  <a:pt x="353078" y="678487"/>
                  <a:pt x="366611" y="681194"/>
                </a:cubicBezTo>
                <a:cubicBezTo>
                  <a:pt x="511078" y="710089"/>
                  <a:pt x="455320" y="693306"/>
                  <a:pt x="536824" y="720476"/>
                </a:cubicBezTo>
                <a:cubicBezTo>
                  <a:pt x="541188" y="733570"/>
                  <a:pt x="543745" y="747413"/>
                  <a:pt x="549917" y="759758"/>
                </a:cubicBezTo>
                <a:cubicBezTo>
                  <a:pt x="600683" y="861299"/>
                  <a:pt x="556282" y="739578"/>
                  <a:pt x="589197" y="838322"/>
                </a:cubicBezTo>
                <a:cubicBezTo>
                  <a:pt x="584832" y="868875"/>
                  <a:pt x="585862" y="900701"/>
                  <a:pt x="576103" y="929980"/>
                </a:cubicBezTo>
                <a:cubicBezTo>
                  <a:pt x="572199" y="941691"/>
                  <a:pt x="559556" y="948457"/>
                  <a:pt x="549917" y="956169"/>
                </a:cubicBezTo>
                <a:cubicBezTo>
                  <a:pt x="498141" y="997593"/>
                  <a:pt x="500364" y="983825"/>
                  <a:pt x="418984" y="995451"/>
                </a:cubicBezTo>
                <a:lnTo>
                  <a:pt x="340425" y="1021639"/>
                </a:lnTo>
                <a:lnTo>
                  <a:pt x="301145" y="1034733"/>
                </a:lnTo>
                <a:cubicBezTo>
                  <a:pt x="257501" y="1030368"/>
                  <a:pt x="208719" y="1042643"/>
                  <a:pt x="170213" y="1021639"/>
                </a:cubicBezTo>
                <a:cubicBezTo>
                  <a:pt x="150675" y="1010981"/>
                  <a:pt x="162517" y="977760"/>
                  <a:pt x="157119" y="956169"/>
                </a:cubicBezTo>
                <a:cubicBezTo>
                  <a:pt x="153772" y="942779"/>
                  <a:pt x="150198" y="929232"/>
                  <a:pt x="144026" y="916886"/>
                </a:cubicBezTo>
                <a:cubicBezTo>
                  <a:pt x="136989" y="902810"/>
                  <a:pt x="124877" y="891679"/>
                  <a:pt x="117840" y="877604"/>
                </a:cubicBezTo>
                <a:cubicBezTo>
                  <a:pt x="111668" y="865259"/>
                  <a:pt x="110918" y="850667"/>
                  <a:pt x="104746" y="838322"/>
                </a:cubicBezTo>
                <a:cubicBezTo>
                  <a:pt x="97709" y="824247"/>
                  <a:pt x="86367" y="812703"/>
                  <a:pt x="78560" y="799040"/>
                </a:cubicBezTo>
                <a:cubicBezTo>
                  <a:pt x="12112" y="682750"/>
                  <a:pt x="89985" y="803086"/>
                  <a:pt x="26187" y="707382"/>
                </a:cubicBezTo>
                <a:cubicBezTo>
                  <a:pt x="21822" y="689923"/>
                  <a:pt x="18037" y="672310"/>
                  <a:pt x="13093" y="655006"/>
                </a:cubicBezTo>
                <a:cubicBezTo>
                  <a:pt x="9301" y="641735"/>
                  <a:pt x="0" y="629526"/>
                  <a:pt x="0" y="615724"/>
                </a:cubicBezTo>
                <a:cubicBezTo>
                  <a:pt x="0" y="493435"/>
                  <a:pt x="5465" y="371142"/>
                  <a:pt x="13093" y="249091"/>
                </a:cubicBezTo>
                <a:cubicBezTo>
                  <a:pt x="14216" y="231130"/>
                  <a:pt x="19098" y="213256"/>
                  <a:pt x="26187" y="196715"/>
                </a:cubicBezTo>
                <a:cubicBezTo>
                  <a:pt x="49623" y="142029"/>
                  <a:pt x="80212" y="148408"/>
                  <a:pt x="117840" y="91962"/>
                </a:cubicBezTo>
                <a:cubicBezTo>
                  <a:pt x="126569" y="78868"/>
                  <a:pt x="130682" y="61021"/>
                  <a:pt x="144026" y="52680"/>
                </a:cubicBezTo>
                <a:cubicBezTo>
                  <a:pt x="167433" y="38050"/>
                  <a:pt x="222586" y="26492"/>
                  <a:pt x="222586" y="26492"/>
                </a:cubicBezTo>
                <a:cubicBezTo>
                  <a:pt x="235679" y="17763"/>
                  <a:pt x="246343" y="2891"/>
                  <a:pt x="261865" y="304"/>
                </a:cubicBezTo>
                <a:cubicBezTo>
                  <a:pt x="275479" y="-1965"/>
                  <a:pt x="292417" y="9033"/>
                  <a:pt x="327332" y="133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51975" y="4463396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4582" y="2804683"/>
            <a:ext cx="4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74582" y="3275615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5244301" y="46888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26168" y="4541960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0015" y="3727554"/>
            <a:ext cx="4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15337" y="2001822"/>
            <a:ext cx="78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Σ</a:t>
            </a:r>
            <a:r>
              <a:rPr lang="en-US" sz="2400" dirty="0"/>
              <a:t>*∪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38288" y="3649450"/>
            <a:ext cx="14040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(Non)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Preferred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Output </a:t>
            </a:r>
          </a:p>
        </p:txBody>
      </p:sp>
      <p:cxnSp>
        <p:nvCxnSpPr>
          <p:cNvPr id="27" name="Straight Arrow Connector 26"/>
          <p:cNvCxnSpPr>
            <a:stCxn id="26" idx="1"/>
            <a:endCxn id="49" idx="28"/>
          </p:cNvCxnSpPr>
          <p:nvPr/>
        </p:nvCxnSpPr>
        <p:spPr>
          <a:xfrm flipH="1" flipV="1">
            <a:off x="5674931" y="3895187"/>
            <a:ext cx="963357" cy="354427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4759" y="2385435"/>
            <a:ext cx="148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Pre-image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  <a:endCxn id="4" idx="31"/>
          </p:cNvCxnSpPr>
          <p:nvPr/>
        </p:nvCxnSpPr>
        <p:spPr>
          <a:xfrm>
            <a:off x="1747661" y="2847100"/>
            <a:ext cx="1250693" cy="615724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5681" y="4011295"/>
            <a:ext cx="1492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Negative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Pre-Image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endCxn id="11" idx="1"/>
          </p:cNvCxnSpPr>
          <p:nvPr/>
        </p:nvCxnSpPr>
        <p:spPr>
          <a:xfrm flipV="1">
            <a:off x="2197100" y="4359974"/>
            <a:ext cx="902475" cy="66820"/>
          </a:xfrm>
          <a:prstGeom prst="straightConnector1">
            <a:avLst/>
          </a:prstGeom>
          <a:ln w="38100" cmpd="sng">
            <a:solidFill>
              <a:srgbClr val="4A452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38288" y="5030363"/>
            <a:ext cx="98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Reject</a:t>
            </a:r>
          </a:p>
        </p:txBody>
      </p:sp>
      <p:cxnSp>
        <p:nvCxnSpPr>
          <p:cNvPr id="39" name="Straight Arrow Connector 38"/>
          <p:cNvCxnSpPr>
            <a:stCxn id="38" idx="1"/>
            <a:endCxn id="37" idx="3"/>
          </p:cNvCxnSpPr>
          <p:nvPr/>
        </p:nvCxnSpPr>
        <p:spPr>
          <a:xfrm flipH="1" flipV="1">
            <a:off x="5582855" y="4927953"/>
            <a:ext cx="1055433" cy="333243"/>
          </a:xfrm>
          <a:prstGeom prst="straightConnector1">
            <a:avLst/>
          </a:prstGeom>
          <a:ln w="38100" cmpd="sng">
            <a:solidFill>
              <a:srgbClr val="E46C0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78365" y="2093194"/>
            <a:ext cx="2174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Possible output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(Post Image)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>
            <a:stCxn id="47" idx="1"/>
            <a:endCxn id="13" idx="3"/>
          </p:cNvCxnSpPr>
          <p:nvPr/>
        </p:nvCxnSpPr>
        <p:spPr>
          <a:xfrm flipH="1">
            <a:off x="5580387" y="2508693"/>
            <a:ext cx="697978" cy="4806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negative-pre-imag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36" y="4963302"/>
            <a:ext cx="3011190" cy="7731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25642" y="2011448"/>
            <a:ext cx="47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Σ</a:t>
            </a:r>
            <a:r>
              <a:rPr lang="en-US" sz="2400" dirty="0"/>
              <a:t>*</a:t>
            </a:r>
            <a:endParaRPr lang="en-US" sz="2400" baseline="-25000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Post-Image, Pre-Image and Negative Pre-</a:t>
            </a:r>
            <a:r>
              <a:rPr lang="en-US" dirty="0"/>
              <a:t>I</a:t>
            </a:r>
            <a:r>
              <a:rPr lang="en-US" dirty="0" smtClean="0"/>
              <a:t>mage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24</a:t>
            </a:fld>
            <a:endParaRPr lang="en-US"/>
          </a:p>
        </p:txBody>
      </p:sp>
      <p:pic>
        <p:nvPicPr>
          <p:cNvPr id="52" name="Picture 51" descr="pre-imag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" y="1600318"/>
            <a:ext cx="2717047" cy="69948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5791436" y="1320236"/>
            <a:ext cx="2572792" cy="826247"/>
            <a:chOff x="1059326" y="3625311"/>
            <a:chExt cx="6782601" cy="2178219"/>
          </a:xfrm>
        </p:grpSpPr>
        <p:pic>
          <p:nvPicPr>
            <p:cNvPr id="54" name="Picture 53" descr="auto1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326" y="4131932"/>
              <a:ext cx="6782601" cy="1671598"/>
            </a:xfrm>
            <a:prstGeom prst="rect">
              <a:avLst/>
            </a:prstGeom>
          </p:spPr>
        </p:pic>
        <p:sp>
          <p:nvSpPr>
            <p:cNvPr id="55" name="Freeform 54"/>
            <p:cNvSpPr/>
            <p:nvPr/>
          </p:nvSpPr>
          <p:spPr>
            <a:xfrm>
              <a:off x="4191000" y="3809977"/>
              <a:ext cx="3048000" cy="952523"/>
            </a:xfrm>
            <a:custGeom>
              <a:avLst/>
              <a:gdLst>
                <a:gd name="connsiteX0" fmla="*/ 0 w 3048000"/>
                <a:gd name="connsiteY0" fmla="*/ 495323 h 952523"/>
                <a:gd name="connsiteX1" fmla="*/ 1485900 w 3048000"/>
                <a:gd name="connsiteY1" fmla="*/ 12723 h 952523"/>
                <a:gd name="connsiteX2" fmla="*/ 3048000 w 3048000"/>
                <a:gd name="connsiteY2" fmla="*/ 952523 h 952523"/>
                <a:gd name="connsiteX3" fmla="*/ 3048000 w 3048000"/>
                <a:gd name="connsiteY3" fmla="*/ 952523 h 9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0" h="952523">
                  <a:moveTo>
                    <a:pt x="0" y="495323"/>
                  </a:moveTo>
                  <a:cubicBezTo>
                    <a:pt x="488950" y="215923"/>
                    <a:pt x="977900" y="-63477"/>
                    <a:pt x="1485900" y="12723"/>
                  </a:cubicBezTo>
                  <a:cubicBezTo>
                    <a:pt x="1993900" y="88923"/>
                    <a:pt x="3048000" y="952523"/>
                    <a:pt x="3048000" y="952523"/>
                  </a:cubicBezTo>
                  <a:lnTo>
                    <a:pt x="3048000" y="952523"/>
                  </a:lnTo>
                </a:path>
              </a:pathLst>
            </a:custGeom>
            <a:ln w="3175" cap="flat" cmpd="sng">
              <a:solidFill>
                <a:schemeClr val="tx1">
                  <a:alpha val="80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07100" y="3625311"/>
              <a:ext cx="593406" cy="486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91000" y="4846162"/>
              <a:ext cx="654812" cy="486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a,</a:t>
              </a:r>
              <a:endParaRPr lang="en-US" sz="600" dirty="0"/>
            </a:p>
          </p:txBody>
        </p:sp>
      </p:grpSp>
      <p:cxnSp>
        <p:nvCxnSpPr>
          <p:cNvPr id="41" name="Straight Arrow Connector 40"/>
          <p:cNvCxnSpPr>
            <a:endCxn id="14" idx="1"/>
          </p:cNvCxnSpPr>
          <p:nvPr/>
        </p:nvCxnSpPr>
        <p:spPr>
          <a:xfrm>
            <a:off x="3988705" y="3460281"/>
            <a:ext cx="1185877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3" idx="1"/>
          </p:cNvCxnSpPr>
          <p:nvPr/>
        </p:nvCxnSpPr>
        <p:spPr>
          <a:xfrm flipV="1">
            <a:off x="3569240" y="2989349"/>
            <a:ext cx="1605342" cy="6251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87551" y="4439716"/>
            <a:ext cx="1636961" cy="35075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0800000">
            <a:off x="5615605" y="20127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292109" y="4107372"/>
            <a:ext cx="242938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.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2696637" y="5492132"/>
            <a:ext cx="4135963" cy="123886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sanitizer(x){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  if (x != “</a:t>
            </a:r>
            <a:r>
              <a:rPr lang="en-US" sz="1200" dirty="0" err="1" smtClean="0">
                <a:latin typeface="Courier New"/>
                <a:cs typeface="Courier New"/>
              </a:rPr>
              <a:t>aa</a:t>
            </a:r>
            <a:r>
              <a:rPr lang="en-US" sz="1200" dirty="0" smtClean="0">
                <a:latin typeface="Courier New"/>
                <a:cs typeface="Courier New"/>
              </a:rPr>
              <a:t>” &amp;&amp; x != “bb” &amp;&amp; x != “</a:t>
            </a:r>
            <a:r>
              <a:rPr lang="en-US" sz="1200" dirty="0" err="1" smtClean="0">
                <a:latin typeface="Courier New"/>
                <a:cs typeface="Courier New"/>
              </a:rPr>
              <a:t>ab</a:t>
            </a:r>
            <a:r>
              <a:rPr lang="en-US" sz="1200" dirty="0" smtClean="0">
                <a:latin typeface="Courier New"/>
                <a:cs typeface="Courier New"/>
              </a:rPr>
              <a:t>”)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reject;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  x = replace(/^</a:t>
            </a:r>
            <a:r>
              <a:rPr lang="en-US" sz="1200" dirty="0" err="1" smtClean="0">
                <a:latin typeface="Courier New"/>
                <a:cs typeface="Courier New"/>
              </a:rPr>
              <a:t>ab</a:t>
            </a:r>
            <a:r>
              <a:rPr lang="en-US" sz="1200" dirty="0" smtClean="0">
                <a:latin typeface="Courier New"/>
                <a:cs typeface="Courier New"/>
              </a:rPr>
              <a:t>$/, “</a:t>
            </a:r>
            <a:r>
              <a:rPr lang="en-US" sz="1200" dirty="0" err="1" smtClean="0">
                <a:latin typeface="Courier New"/>
                <a:cs typeface="Courier New"/>
              </a:rPr>
              <a:t>ba</a:t>
            </a:r>
            <a:r>
              <a:rPr lang="en-US" sz="1200" dirty="0" smtClean="0">
                <a:latin typeface="Courier New"/>
                <a:cs typeface="Courier New"/>
              </a:rPr>
              <a:t>”, x);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  return x;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}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8908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/>
      <p:bldP spid="42" grpId="2" animBg="1"/>
      <p:bldP spid="37" grpId="0" animBg="1"/>
      <p:bldP spid="2" grpId="0" animBg="1"/>
      <p:bldP spid="4" grpId="0" animBg="1"/>
      <p:bldP spid="4" grpId="1" animBg="1"/>
      <p:bldP spid="5" grpId="0" animBg="1"/>
      <p:bldP spid="49" grpId="1" animBg="1"/>
      <p:bldP spid="49" grpId="2" animBg="1"/>
      <p:bldP spid="26" grpId="0"/>
      <p:bldP spid="26" grpId="1"/>
      <p:bldP spid="28" grpId="0"/>
      <p:bldP spid="28" grpId="1"/>
      <p:bldP spid="30" grpId="0"/>
      <p:bldP spid="38" grpId="0"/>
      <p:bldP spid="47" grpId="0"/>
      <p:bldP spid="47" grpId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icitDFA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66" y="2454273"/>
            <a:ext cx="403383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Automata</a:t>
            </a:r>
            <a:endParaRPr lang="en-US" dirty="0"/>
          </a:p>
        </p:txBody>
      </p:sp>
      <p:pic>
        <p:nvPicPr>
          <p:cNvPr id="6" name="Picture 5" descr="symbolicDFA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5547" y="2139948"/>
            <a:ext cx="4954587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2371197" y="3459160"/>
            <a:ext cx="461962" cy="384175"/>
          </a:xfrm>
          <a:custGeom>
            <a:avLst/>
            <a:gdLst>
              <a:gd name="connsiteX0" fmla="*/ 0 w 462845"/>
              <a:gd name="connsiteY0" fmla="*/ 214489 h 383822"/>
              <a:gd name="connsiteX1" fmla="*/ 33867 w 462845"/>
              <a:gd name="connsiteY1" fmla="*/ 28222 h 383822"/>
              <a:gd name="connsiteX2" fmla="*/ 186267 w 462845"/>
              <a:gd name="connsiteY2" fmla="*/ 45156 h 383822"/>
              <a:gd name="connsiteX3" fmla="*/ 423334 w 462845"/>
              <a:gd name="connsiteY3" fmla="*/ 112889 h 383822"/>
              <a:gd name="connsiteX4" fmla="*/ 423334 w 462845"/>
              <a:gd name="connsiteY4" fmla="*/ 265289 h 383822"/>
              <a:gd name="connsiteX5" fmla="*/ 220134 w 462845"/>
              <a:gd name="connsiteY5" fmla="*/ 383822 h 3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845" h="383822">
                <a:moveTo>
                  <a:pt x="0" y="214489"/>
                </a:moveTo>
                <a:cubicBezTo>
                  <a:pt x="1411" y="135466"/>
                  <a:pt x="2823" y="56444"/>
                  <a:pt x="33867" y="28222"/>
                </a:cubicBezTo>
                <a:cubicBezTo>
                  <a:pt x="64912" y="0"/>
                  <a:pt x="121356" y="31045"/>
                  <a:pt x="186267" y="45156"/>
                </a:cubicBezTo>
                <a:cubicBezTo>
                  <a:pt x="251178" y="59267"/>
                  <a:pt x="383823" y="76200"/>
                  <a:pt x="423334" y="112889"/>
                </a:cubicBezTo>
                <a:cubicBezTo>
                  <a:pt x="462845" y="149578"/>
                  <a:pt x="457201" y="220134"/>
                  <a:pt x="423334" y="265289"/>
                </a:cubicBezTo>
                <a:cubicBezTo>
                  <a:pt x="389467" y="310444"/>
                  <a:pt x="220134" y="383822"/>
                  <a:pt x="220134" y="383822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846403" y="3860004"/>
            <a:ext cx="152400" cy="11906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349471" y="2133598"/>
            <a:ext cx="220663" cy="185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82003" y="2742404"/>
            <a:ext cx="355600" cy="22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451865" y="2709067"/>
            <a:ext cx="388937" cy="355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163735" y="3675060"/>
            <a:ext cx="3708400" cy="1743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485872" y="3301998"/>
            <a:ext cx="711200" cy="3206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179734" y="4351336"/>
            <a:ext cx="287337" cy="174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689197" y="5367335"/>
            <a:ext cx="1862138" cy="4397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419866" y="4741066"/>
            <a:ext cx="2674938" cy="7778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792134" y="5079998"/>
            <a:ext cx="2201863" cy="5413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825597" y="5130798"/>
            <a:ext cx="355600" cy="3381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47671" y="5308598"/>
            <a:ext cx="1846263" cy="5413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037403" y="5899942"/>
            <a:ext cx="914400" cy="3222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070197" y="4783135"/>
            <a:ext cx="338137" cy="1190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815403" y="5241129"/>
            <a:ext cx="373063" cy="117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612997" y="5697535"/>
            <a:ext cx="287338" cy="1349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138334" y="6070598"/>
            <a:ext cx="439737" cy="3889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814734" y="5240335"/>
            <a:ext cx="355600" cy="101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196403" y="5841204"/>
            <a:ext cx="881063" cy="4413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7400397" y="6095998"/>
            <a:ext cx="762000" cy="4222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01"/>
          <p:cNvSpPr txBox="1">
            <a:spLocks noChangeArrowheads="1"/>
          </p:cNvSpPr>
          <p:nvPr/>
        </p:nvSpPr>
        <p:spPr bwMode="auto">
          <a:xfrm>
            <a:off x="575212" y="1574265"/>
            <a:ext cx="3624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DFA representation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102"/>
          <p:cNvSpPr txBox="1">
            <a:spLocks noChangeArrowheads="1"/>
          </p:cNvSpPr>
          <p:nvPr/>
        </p:nvSpPr>
        <p:spPr bwMode="auto">
          <a:xfrm>
            <a:off x="5300132" y="1557860"/>
            <a:ext cx="358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Symbolic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DFA representation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1422927" y="4148664"/>
            <a:ext cx="5300140" cy="508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18092" y="403173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6937" y="367251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0964" y="475826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4800" y="3767135"/>
            <a:ext cx="25241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 rot="1562088">
            <a:off x="2044589" y="3837064"/>
            <a:ext cx="114126" cy="115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20124499" flipV="1">
            <a:off x="1190929" y="3722708"/>
            <a:ext cx="954167" cy="317091"/>
          </a:xfrm>
          <a:custGeom>
            <a:avLst/>
            <a:gdLst>
              <a:gd name="connsiteX0" fmla="*/ 0 w 920750"/>
              <a:gd name="connsiteY0" fmla="*/ 215900 h 245533"/>
              <a:gd name="connsiteX1" fmla="*/ 565150 w 920750"/>
              <a:gd name="connsiteY1" fmla="*/ 209550 h 245533"/>
              <a:gd name="connsiteX2" fmla="*/ 920750 w 920750"/>
              <a:gd name="connsiteY2" fmla="*/ 0 h 245533"/>
              <a:gd name="connsiteX3" fmla="*/ 920750 w 920750"/>
              <a:gd name="connsiteY3" fmla="*/ 0 h 245533"/>
              <a:gd name="connsiteX0" fmla="*/ 0 w 920750"/>
              <a:gd name="connsiteY0" fmla="*/ 215900 h 329382"/>
              <a:gd name="connsiteX1" fmla="*/ 401005 w 920750"/>
              <a:gd name="connsiteY1" fmla="*/ 293399 h 329382"/>
              <a:gd name="connsiteX2" fmla="*/ 920750 w 920750"/>
              <a:gd name="connsiteY2" fmla="*/ 0 h 329382"/>
              <a:gd name="connsiteX3" fmla="*/ 920750 w 920750"/>
              <a:gd name="connsiteY3" fmla="*/ 0 h 329382"/>
              <a:gd name="connsiteX0" fmla="*/ 0 w 954167"/>
              <a:gd name="connsiteY0" fmla="*/ 142152 h 317091"/>
              <a:gd name="connsiteX1" fmla="*/ 434422 w 954167"/>
              <a:gd name="connsiteY1" fmla="*/ 293399 h 317091"/>
              <a:gd name="connsiteX2" fmla="*/ 954167 w 954167"/>
              <a:gd name="connsiteY2" fmla="*/ 0 h 317091"/>
              <a:gd name="connsiteX3" fmla="*/ 954167 w 954167"/>
              <a:gd name="connsiteY3" fmla="*/ 0 h 317091"/>
              <a:gd name="connsiteX0" fmla="*/ 0 w 954167"/>
              <a:gd name="connsiteY0" fmla="*/ 142152 h 317091"/>
              <a:gd name="connsiteX1" fmla="*/ 434422 w 954167"/>
              <a:gd name="connsiteY1" fmla="*/ 293399 h 317091"/>
              <a:gd name="connsiteX2" fmla="*/ 954167 w 954167"/>
              <a:gd name="connsiteY2" fmla="*/ 0 h 317091"/>
              <a:gd name="connsiteX3" fmla="*/ 954167 w 954167"/>
              <a:gd name="connsiteY3" fmla="*/ 0 h 31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167" h="317091">
                <a:moveTo>
                  <a:pt x="0" y="142152"/>
                </a:moveTo>
                <a:cubicBezTo>
                  <a:pt x="163478" y="216983"/>
                  <a:pt x="275394" y="317091"/>
                  <a:pt x="434422" y="293399"/>
                </a:cubicBezTo>
                <a:cubicBezTo>
                  <a:pt x="593450" y="269707"/>
                  <a:pt x="867543" y="48900"/>
                  <a:pt x="954167" y="0"/>
                </a:cubicBezTo>
                <a:lnTo>
                  <a:pt x="954167" y="0"/>
                </a:ln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263650" y="3930650"/>
            <a:ext cx="920750" cy="245533"/>
          </a:xfrm>
          <a:custGeom>
            <a:avLst/>
            <a:gdLst>
              <a:gd name="connsiteX0" fmla="*/ 0 w 920750"/>
              <a:gd name="connsiteY0" fmla="*/ 215900 h 245533"/>
              <a:gd name="connsiteX1" fmla="*/ 565150 w 920750"/>
              <a:gd name="connsiteY1" fmla="*/ 209550 h 245533"/>
              <a:gd name="connsiteX2" fmla="*/ 920750 w 920750"/>
              <a:gd name="connsiteY2" fmla="*/ 0 h 245533"/>
              <a:gd name="connsiteX3" fmla="*/ 920750 w 920750"/>
              <a:gd name="connsiteY3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750" h="245533">
                <a:moveTo>
                  <a:pt x="0" y="215900"/>
                </a:moveTo>
                <a:cubicBezTo>
                  <a:pt x="205846" y="230716"/>
                  <a:pt x="411692" y="245533"/>
                  <a:pt x="565150" y="209550"/>
                </a:cubicBezTo>
                <a:cubicBezTo>
                  <a:pt x="718608" y="173567"/>
                  <a:pt x="920750" y="0"/>
                  <a:pt x="920750" y="0"/>
                </a:cubicBezTo>
                <a:lnTo>
                  <a:pt x="920750" y="0"/>
                </a:ln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721899">
            <a:off x="2024655" y="4681683"/>
            <a:ext cx="114126" cy="115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007658" y="3990975"/>
            <a:ext cx="265642" cy="806450"/>
          </a:xfrm>
          <a:custGeom>
            <a:avLst/>
            <a:gdLst>
              <a:gd name="connsiteX0" fmla="*/ 265642 w 265642"/>
              <a:gd name="connsiteY0" fmla="*/ 0 h 806450"/>
              <a:gd name="connsiteX1" fmla="*/ 37042 w 265642"/>
              <a:gd name="connsiteY1" fmla="*/ 311150 h 806450"/>
              <a:gd name="connsiteX2" fmla="*/ 43392 w 265642"/>
              <a:gd name="connsiteY2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42" h="806450">
                <a:moveTo>
                  <a:pt x="265642" y="0"/>
                </a:moveTo>
                <a:cubicBezTo>
                  <a:pt x="169863" y="88371"/>
                  <a:pt x="74084" y="176742"/>
                  <a:pt x="37042" y="311150"/>
                </a:cubicBezTo>
                <a:cubicBezTo>
                  <a:pt x="0" y="445558"/>
                  <a:pt x="43392" y="806450"/>
                  <a:pt x="43392" y="806450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21958" y="3994150"/>
            <a:ext cx="310268" cy="847725"/>
          </a:xfrm>
          <a:custGeom>
            <a:avLst/>
            <a:gdLst>
              <a:gd name="connsiteX0" fmla="*/ 273050 w 363008"/>
              <a:gd name="connsiteY0" fmla="*/ 0 h 908050"/>
              <a:gd name="connsiteX1" fmla="*/ 317500 w 363008"/>
              <a:gd name="connsiteY1" fmla="*/ 492125 h 908050"/>
              <a:gd name="connsiteX2" fmla="*/ 0 w 363008"/>
              <a:gd name="connsiteY2" fmla="*/ 908050 h 908050"/>
              <a:gd name="connsiteX0" fmla="*/ 199673 w 350779"/>
              <a:gd name="connsiteY0" fmla="*/ 0 h 847725"/>
              <a:gd name="connsiteX1" fmla="*/ 317500 w 350779"/>
              <a:gd name="connsiteY1" fmla="*/ 431800 h 847725"/>
              <a:gd name="connsiteX2" fmla="*/ 0 w 350779"/>
              <a:gd name="connsiteY2" fmla="*/ 847725 h 847725"/>
              <a:gd name="connsiteX0" fmla="*/ 199673 w 350779"/>
              <a:gd name="connsiteY0" fmla="*/ 0 h 847725"/>
              <a:gd name="connsiteX1" fmla="*/ 317500 w 350779"/>
              <a:gd name="connsiteY1" fmla="*/ 431800 h 847725"/>
              <a:gd name="connsiteX2" fmla="*/ 0 w 350779"/>
              <a:gd name="connsiteY2" fmla="*/ 847725 h 847725"/>
              <a:gd name="connsiteX0" fmla="*/ 199673 w 276402"/>
              <a:gd name="connsiteY0" fmla="*/ 0 h 847725"/>
              <a:gd name="connsiteX1" fmla="*/ 227072 w 276402"/>
              <a:gd name="connsiteY1" fmla="*/ 431800 h 847725"/>
              <a:gd name="connsiteX2" fmla="*/ 0 w 276402"/>
              <a:gd name="connsiteY2" fmla="*/ 847725 h 847725"/>
              <a:gd name="connsiteX0" fmla="*/ 233539 w 310268"/>
              <a:gd name="connsiteY0" fmla="*/ 0 h 847725"/>
              <a:gd name="connsiteX1" fmla="*/ 260938 w 310268"/>
              <a:gd name="connsiteY1" fmla="*/ 431800 h 847725"/>
              <a:gd name="connsiteX2" fmla="*/ 0 w 310268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68" h="847725">
                <a:moveTo>
                  <a:pt x="233539" y="0"/>
                </a:moveTo>
                <a:cubicBezTo>
                  <a:pt x="310268" y="164041"/>
                  <a:pt x="299861" y="290513"/>
                  <a:pt x="260938" y="431800"/>
                </a:cubicBezTo>
                <a:cubicBezTo>
                  <a:pt x="222015" y="573088"/>
                  <a:pt x="0" y="847725"/>
                  <a:pt x="0" y="847725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365375" y="3656542"/>
            <a:ext cx="230717" cy="153458"/>
          </a:xfrm>
          <a:custGeom>
            <a:avLst/>
            <a:gdLst>
              <a:gd name="connsiteX0" fmla="*/ 0 w 230717"/>
              <a:gd name="connsiteY0" fmla="*/ 93133 h 153458"/>
              <a:gd name="connsiteX1" fmla="*/ 82550 w 230717"/>
              <a:gd name="connsiteY1" fmla="*/ 1058 h 153458"/>
              <a:gd name="connsiteX2" fmla="*/ 228600 w 230717"/>
              <a:gd name="connsiteY2" fmla="*/ 86783 h 153458"/>
              <a:gd name="connsiteX3" fmla="*/ 69850 w 230717"/>
              <a:gd name="connsiteY3" fmla="*/ 153458 h 15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17" h="153458">
                <a:moveTo>
                  <a:pt x="0" y="93133"/>
                </a:moveTo>
                <a:cubicBezTo>
                  <a:pt x="22225" y="47624"/>
                  <a:pt x="44450" y="2116"/>
                  <a:pt x="82550" y="1058"/>
                </a:cubicBezTo>
                <a:cubicBezTo>
                  <a:pt x="120650" y="0"/>
                  <a:pt x="230717" y="61383"/>
                  <a:pt x="228600" y="86783"/>
                </a:cubicBezTo>
                <a:cubicBezTo>
                  <a:pt x="226483" y="112183"/>
                  <a:pt x="69850" y="153458"/>
                  <a:pt x="69850" y="153458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3905441">
            <a:off x="2485758" y="3436471"/>
            <a:ext cx="25241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6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640"/>
              </a:lnSpc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 rot="157940">
            <a:off x="1993429" y="5073186"/>
            <a:ext cx="114126" cy="115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010833" y="4905375"/>
            <a:ext cx="574675" cy="498475"/>
          </a:xfrm>
          <a:custGeom>
            <a:avLst/>
            <a:gdLst>
              <a:gd name="connsiteX0" fmla="*/ 170392 w 574675"/>
              <a:gd name="connsiteY0" fmla="*/ 0 h 498475"/>
              <a:gd name="connsiteX1" fmla="*/ 560917 w 574675"/>
              <a:gd name="connsiteY1" fmla="*/ 161925 h 498475"/>
              <a:gd name="connsiteX2" fmla="*/ 87842 w 574675"/>
              <a:gd name="connsiteY2" fmla="*/ 498475 h 498475"/>
              <a:gd name="connsiteX3" fmla="*/ 33867 w 574675"/>
              <a:gd name="connsiteY3" fmla="*/ 16192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675" h="498475">
                <a:moveTo>
                  <a:pt x="170392" y="0"/>
                </a:moveTo>
                <a:cubicBezTo>
                  <a:pt x="372533" y="39423"/>
                  <a:pt x="574675" y="78846"/>
                  <a:pt x="560917" y="161925"/>
                </a:cubicBezTo>
                <a:cubicBezTo>
                  <a:pt x="547159" y="245004"/>
                  <a:pt x="175684" y="498475"/>
                  <a:pt x="87842" y="498475"/>
                </a:cubicBezTo>
                <a:cubicBezTo>
                  <a:pt x="0" y="498475"/>
                  <a:pt x="33867" y="161925"/>
                  <a:pt x="33867" y="161925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5653923">
            <a:off x="2062854" y="5033290"/>
            <a:ext cx="230717" cy="153458"/>
          </a:xfrm>
          <a:custGeom>
            <a:avLst/>
            <a:gdLst>
              <a:gd name="connsiteX0" fmla="*/ 0 w 230717"/>
              <a:gd name="connsiteY0" fmla="*/ 93133 h 153458"/>
              <a:gd name="connsiteX1" fmla="*/ 82550 w 230717"/>
              <a:gd name="connsiteY1" fmla="*/ 1058 h 153458"/>
              <a:gd name="connsiteX2" fmla="*/ 228600 w 230717"/>
              <a:gd name="connsiteY2" fmla="*/ 86783 h 153458"/>
              <a:gd name="connsiteX3" fmla="*/ 69850 w 230717"/>
              <a:gd name="connsiteY3" fmla="*/ 153458 h 15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17" h="153458">
                <a:moveTo>
                  <a:pt x="0" y="93133"/>
                </a:moveTo>
                <a:cubicBezTo>
                  <a:pt x="22225" y="47624"/>
                  <a:pt x="44450" y="2116"/>
                  <a:pt x="82550" y="1058"/>
                </a:cubicBezTo>
                <a:cubicBezTo>
                  <a:pt x="120650" y="0"/>
                  <a:pt x="230717" y="61383"/>
                  <a:pt x="228600" y="86783"/>
                </a:cubicBezTo>
                <a:cubicBezTo>
                  <a:pt x="226483" y="112183"/>
                  <a:pt x="69850" y="153458"/>
                  <a:pt x="69850" y="153458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4995420">
            <a:off x="2235139" y="4846319"/>
            <a:ext cx="25241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 rot="157940">
            <a:off x="1835914" y="4720918"/>
            <a:ext cx="114126" cy="115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247775" y="4318000"/>
            <a:ext cx="701675" cy="514350"/>
          </a:xfrm>
          <a:custGeom>
            <a:avLst/>
            <a:gdLst>
              <a:gd name="connsiteX0" fmla="*/ 0 w 701675"/>
              <a:gd name="connsiteY0" fmla="*/ 0 h 514350"/>
              <a:gd name="connsiteX1" fmla="*/ 209550 w 701675"/>
              <a:gd name="connsiteY1" fmla="*/ 384175 h 514350"/>
              <a:gd name="connsiteX2" fmla="*/ 701675 w 70167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75" h="514350">
                <a:moveTo>
                  <a:pt x="0" y="0"/>
                </a:moveTo>
                <a:cubicBezTo>
                  <a:pt x="46302" y="149225"/>
                  <a:pt x="92604" y="298450"/>
                  <a:pt x="209550" y="384175"/>
                </a:cubicBezTo>
                <a:cubicBezTo>
                  <a:pt x="326496" y="469900"/>
                  <a:pt x="701675" y="514350"/>
                  <a:pt x="701675" y="514350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292225" y="4257675"/>
            <a:ext cx="666750" cy="549275"/>
          </a:xfrm>
          <a:custGeom>
            <a:avLst/>
            <a:gdLst>
              <a:gd name="connsiteX0" fmla="*/ 0 w 666750"/>
              <a:gd name="connsiteY0" fmla="*/ 0 h 549275"/>
              <a:gd name="connsiteX1" fmla="*/ 425450 w 666750"/>
              <a:gd name="connsiteY1" fmla="*/ 158750 h 549275"/>
              <a:gd name="connsiteX2" fmla="*/ 666750 w 666750"/>
              <a:gd name="connsiteY2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549275">
                <a:moveTo>
                  <a:pt x="0" y="0"/>
                </a:moveTo>
                <a:cubicBezTo>
                  <a:pt x="157162" y="33602"/>
                  <a:pt x="314325" y="67204"/>
                  <a:pt x="425450" y="158750"/>
                </a:cubicBezTo>
                <a:cubicBezTo>
                  <a:pt x="536575" y="250296"/>
                  <a:pt x="627063" y="484188"/>
                  <a:pt x="666750" y="549275"/>
                </a:cubicBezTo>
              </a:path>
            </a:pathLst>
          </a:cu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263650" y="3924300"/>
            <a:ext cx="760218" cy="19050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854121" y="4232166"/>
            <a:ext cx="687216" cy="24610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1279527" y="4345860"/>
            <a:ext cx="546098" cy="384891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3925787">
            <a:off x="1486241" y="4277504"/>
            <a:ext cx="25241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17277495">
            <a:off x="2144179" y="4139074"/>
            <a:ext cx="25241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ts val="740"/>
              </a:lnSpc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609600" y="6448423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Find Inconsistency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79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808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8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20807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23807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2205012" y="24500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08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27351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4" name="Oval 23"/>
          <p:cNvSpPr/>
          <p:nvPr/>
        </p:nvSpPr>
        <p:spPr>
          <a:xfrm>
            <a:off x="58368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497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47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496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75496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7373912" y="24500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97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79040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2395" y="1416606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1569" y="1384340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6200000">
            <a:off x="4900497" y="46979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5400000">
            <a:off x="3944912" y="46979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606790" y="50120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7200" y="5477288"/>
            <a:ext cx="265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 difference: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Strings returned by target</a:t>
            </a:r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ut not by reference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124859" y="5516447"/>
            <a:ext cx="492053" cy="185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25694" y="267571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"/>
            </a:endParaRPr>
          </a:p>
          <a:p>
            <a:pPr algn="ctr">
              <a:lnSpc>
                <a:spcPts val="3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ambria Math"/>
                <a:ea typeface="Cambria Math"/>
                <a:cs typeface="Courier"/>
              </a:rPr>
              <a:t>⊆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45" y="2262807"/>
            <a:ext cx="3491251" cy="34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4" grpId="0" animBg="1"/>
      <p:bldP spid="35" grpId="0" animBg="1"/>
      <p:bldP spid="36" grpId="0" animBg="1"/>
      <p:bldP spid="3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Differential Repair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79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808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8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20807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23807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2205012" y="24500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08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27351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4" name="Oval 23"/>
          <p:cNvSpPr/>
          <p:nvPr/>
        </p:nvSpPr>
        <p:spPr>
          <a:xfrm>
            <a:off x="5836825" y="22604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49794" y="30203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4785" y="16919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49600" y="22604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7549608" y="3741045"/>
            <a:ext cx="384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7373912" y="24500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9718" y="17039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7904091" y="18596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2395" y="1416606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1569" y="1384340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6200000">
            <a:off x="4443297" y="2784558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5400000">
            <a:off x="3881412" y="2784558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03994" y="4767355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016963" y="5527279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1954" y="4198848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4616769" y="4767355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0800000">
            <a:off x="4959635" y="6306545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6" name="TextBox 45"/>
          <p:cNvSpPr txBox="1"/>
          <p:nvPr/>
        </p:nvSpPr>
        <p:spPr>
          <a:xfrm>
            <a:off x="4656887" y="4210862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7" name="TextBox 46"/>
          <p:cNvSpPr txBox="1"/>
          <p:nvPr/>
        </p:nvSpPr>
        <p:spPr>
          <a:xfrm rot="10800000">
            <a:off x="5271260" y="4366525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8" name="TextBox 47"/>
          <p:cNvSpPr txBox="1"/>
          <p:nvPr/>
        </p:nvSpPr>
        <p:spPr>
          <a:xfrm>
            <a:off x="3497464" y="3923493"/>
            <a:ext cx="18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Repaired Function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203555" y="3162157"/>
            <a:ext cx="571664" cy="559149"/>
          </a:xfrm>
          <a:custGeom>
            <a:avLst/>
            <a:gdLst>
              <a:gd name="connsiteX0" fmla="*/ 292245 w 571664"/>
              <a:gd name="connsiteY0" fmla="*/ 143 h 559149"/>
              <a:gd name="connsiteX1" fmla="*/ 571645 w 571664"/>
              <a:gd name="connsiteY1" fmla="*/ 292243 h 559149"/>
              <a:gd name="connsiteX2" fmla="*/ 304945 w 571664"/>
              <a:gd name="connsiteY2" fmla="*/ 558943 h 559149"/>
              <a:gd name="connsiteX3" fmla="*/ 145 w 571664"/>
              <a:gd name="connsiteY3" fmla="*/ 330343 h 559149"/>
              <a:gd name="connsiteX4" fmla="*/ 292245 w 571664"/>
              <a:gd name="connsiteY4" fmla="*/ 143 h 5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64" h="559149">
                <a:moveTo>
                  <a:pt x="292245" y="143"/>
                </a:moveTo>
                <a:cubicBezTo>
                  <a:pt x="387495" y="-6207"/>
                  <a:pt x="569528" y="199110"/>
                  <a:pt x="571645" y="292243"/>
                </a:cubicBezTo>
                <a:cubicBezTo>
                  <a:pt x="573762" y="385376"/>
                  <a:pt x="400195" y="552593"/>
                  <a:pt x="304945" y="558943"/>
                </a:cubicBezTo>
                <a:cubicBezTo>
                  <a:pt x="209695" y="565293"/>
                  <a:pt x="6495" y="423476"/>
                  <a:pt x="145" y="330343"/>
                </a:cubicBezTo>
                <a:cubicBezTo>
                  <a:pt x="-6205" y="237210"/>
                  <a:pt x="196995" y="6493"/>
                  <a:pt x="292245" y="14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790349" y="5247704"/>
            <a:ext cx="571664" cy="559149"/>
          </a:xfrm>
          <a:custGeom>
            <a:avLst/>
            <a:gdLst>
              <a:gd name="connsiteX0" fmla="*/ 292245 w 571664"/>
              <a:gd name="connsiteY0" fmla="*/ 143 h 559149"/>
              <a:gd name="connsiteX1" fmla="*/ 571645 w 571664"/>
              <a:gd name="connsiteY1" fmla="*/ 292243 h 559149"/>
              <a:gd name="connsiteX2" fmla="*/ 304945 w 571664"/>
              <a:gd name="connsiteY2" fmla="*/ 558943 h 559149"/>
              <a:gd name="connsiteX3" fmla="*/ 145 w 571664"/>
              <a:gd name="connsiteY3" fmla="*/ 330343 h 559149"/>
              <a:gd name="connsiteX4" fmla="*/ 292245 w 571664"/>
              <a:gd name="connsiteY4" fmla="*/ 143 h 5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64" h="559149">
                <a:moveTo>
                  <a:pt x="292245" y="143"/>
                </a:moveTo>
                <a:cubicBezTo>
                  <a:pt x="387495" y="-6207"/>
                  <a:pt x="569528" y="199110"/>
                  <a:pt x="571645" y="292243"/>
                </a:cubicBezTo>
                <a:cubicBezTo>
                  <a:pt x="573762" y="385376"/>
                  <a:pt x="400195" y="552593"/>
                  <a:pt x="304945" y="558943"/>
                </a:cubicBezTo>
                <a:cubicBezTo>
                  <a:pt x="209695" y="565293"/>
                  <a:pt x="6495" y="423476"/>
                  <a:pt x="145" y="330343"/>
                </a:cubicBezTo>
                <a:cubicBezTo>
                  <a:pt x="-6205" y="237210"/>
                  <a:pt x="196995" y="6493"/>
                  <a:pt x="292245" y="14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03303" y="3087788"/>
            <a:ext cx="87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⊈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2" grpId="0"/>
      <p:bldP spid="43" grpId="0" animBg="1"/>
      <p:bldP spid="44" grpId="0"/>
      <p:bldP spid="46" grpId="0"/>
      <p:bldP spid="47" grpId="0"/>
      <p:bldP spid="48" grpId="0"/>
      <p:bldP spid="3" grpId="0" animBg="1"/>
      <p:bldP spid="4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Sanitizers?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we </a:t>
            </a:r>
            <a:r>
              <a:rPr lang="en-US" dirty="0"/>
              <a:t>r</a:t>
            </a:r>
            <a:r>
              <a:rPr lang="en-US" dirty="0" smtClean="0"/>
              <a:t>un the two sanitizers one after the other?</a:t>
            </a:r>
          </a:p>
          <a:p>
            <a:r>
              <a:rPr lang="en-US" dirty="0" smtClean="0"/>
              <a:t>Does not work due to lack of </a:t>
            </a:r>
            <a:r>
              <a:rPr lang="en-US" b="1" dirty="0" err="1" smtClean="0"/>
              <a:t>Idempotency</a:t>
            </a:r>
            <a:endParaRPr lang="en-US" b="1" dirty="0" smtClean="0"/>
          </a:p>
          <a:p>
            <a:pPr lvl="1"/>
            <a:r>
              <a:rPr lang="en-US" dirty="0" smtClean="0"/>
              <a:t>Both sanitizers escape 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\</a:t>
            </a:r>
          </a:p>
          <a:p>
            <a:pPr lvl="1"/>
            <a:r>
              <a:rPr lang="en-US" dirty="0" smtClean="0"/>
              <a:t>Input </a:t>
            </a:r>
            <a:r>
              <a:rPr lang="en-US" dirty="0" err="1" smtClean="0">
                <a:solidFill>
                  <a:srgbClr val="FF0000"/>
                </a:solidFill>
              </a:rPr>
              <a:t>ab’c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sanitizer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\’c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nd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sanitizer 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\\’c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Wingdings"/>
              </a:rPr>
              <a:t>Security problem (double escaping)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We need to find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 New" panose="02070309020205020404" pitchFamily="49" charset="0"/>
              </a:rPr>
              <a:t>reference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($x){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($x) &lt; 4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return $x;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else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 New" panose="02070309020205020404" pitchFamily="49" charset="0"/>
              </a:rPr>
              <a:t>target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 New" panose="02070309020205020404" pitchFamily="49" charset="0"/>
              </a:rPr>
              <a:t>(“’”, “\’”, $x);</a:t>
            </a:r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 New" panose="02070309020205020404" pitchFamily="49" charset="0"/>
              </a:rPr>
              <a:t>}</a:t>
            </a:r>
            <a:endParaRPr lang="en-US" sz="1200" dirty="0">
              <a:latin typeface="Courier"/>
              <a:cs typeface="Courier New" panose="02070309020205020404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79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0894" y="3577578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8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0807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2463743" y="4235581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14" name="Oval 13"/>
          <p:cNvSpPr/>
          <p:nvPr/>
        </p:nvSpPr>
        <p:spPr>
          <a:xfrm>
            <a:off x="2205012" y="28564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08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27351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17" name="Oval 16"/>
          <p:cNvSpPr/>
          <p:nvPr/>
        </p:nvSpPr>
        <p:spPr>
          <a:xfrm>
            <a:off x="58368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97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47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72496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7605166" y="4235581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22" name="Oval 21"/>
          <p:cNvSpPr/>
          <p:nvPr/>
        </p:nvSpPr>
        <p:spPr>
          <a:xfrm>
            <a:off x="7373912" y="28564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897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79040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27" name="Oval 26"/>
          <p:cNvSpPr/>
          <p:nvPr/>
        </p:nvSpPr>
        <p:spPr>
          <a:xfrm rot="16200000">
            <a:off x="4900497" y="51043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 rot="5400000">
            <a:off x="3944912" y="51043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606790" y="54184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954008" y="3257958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5885" y="30461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47180" y="3202696"/>
            <a:ext cx="4324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" y="5477288"/>
            <a:ext cx="265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 difference: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Strings returned by target</a:t>
            </a:r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ut not by reference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29" idx="1"/>
            <a:endCxn id="64" idx="3"/>
          </p:cNvCxnSpPr>
          <p:nvPr/>
        </p:nvCxnSpPr>
        <p:spPr>
          <a:xfrm flipH="1">
            <a:off x="3114748" y="5753100"/>
            <a:ext cx="492053" cy="185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273016" y="654888"/>
            <a:ext cx="2782084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60316" y="896187"/>
            <a:ext cx="2782084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32522" y="675526"/>
            <a:ext cx="3260077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6"/>
            <a:endCxn id="13" idx="3"/>
          </p:cNvCxnSpPr>
          <p:nvPr/>
        </p:nvCxnSpPr>
        <p:spPr>
          <a:xfrm>
            <a:off x="1480894" y="3626102"/>
            <a:ext cx="982849" cy="84325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58157" y="4065749"/>
            <a:ext cx="73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reject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480894" y="3006953"/>
            <a:ext cx="1078004" cy="52107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26521" y="2691243"/>
            <a:ext cx="109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sanitize</a:t>
            </a:r>
          </a:p>
        </p:txBody>
      </p:sp>
    </p:spTree>
    <p:extLst>
      <p:ext uri="{BB962C8B-B14F-4D97-AF65-F5344CB8AC3E}">
        <p14:creationId xmlns:p14="http://schemas.microsoft.com/office/powerpoint/2010/main" val="27859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64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Anatomy of a Web Application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1459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39930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2906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1304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051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1622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7802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7248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3433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559050"/>
            <a:ext cx="2745984" cy="1162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700" y="2010826"/>
            <a:ext cx="122555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6609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44069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8937" y="3433239"/>
            <a:ext cx="1634063" cy="1367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236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3778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16650"/>
            <a:ext cx="1282164" cy="54844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72666" y="2377079"/>
            <a:ext cx="473695" cy="317266"/>
            <a:chOff x="5672666" y="2436341"/>
            <a:chExt cx="473695" cy="317266"/>
          </a:xfrm>
        </p:grpSpPr>
        <p:sp>
          <p:nvSpPr>
            <p:cNvPr id="28" name="TextBox 27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2666" y="2445830"/>
              <a:ext cx="473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php</a:t>
              </a:r>
              <a:endParaRPr lang="en-US" sz="1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2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else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pic>
        <p:nvPicPr>
          <p:cNvPr id="42" name="Picture 41" descr="valid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00"/>
            <a:ext cx="9144000" cy="1274214"/>
          </a:xfrm>
          <a:prstGeom prst="rect">
            <a:avLst/>
          </a:prstGeom>
          <a:ln w="38100" cmpd="sng">
            <a:noFill/>
          </a:ln>
        </p:spPr>
      </p:pic>
      <p:cxnSp>
        <p:nvCxnSpPr>
          <p:cNvPr id="51" name="Straight Arrow Connector 50"/>
          <p:cNvCxnSpPr/>
          <p:nvPr/>
        </p:nvCxnSpPr>
        <p:spPr>
          <a:xfrm>
            <a:off x="762000" y="3352800"/>
            <a:ext cx="2180913" cy="448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987807" y="3426792"/>
            <a:ext cx="2181093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308600" y="3426792"/>
            <a:ext cx="2065312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592465" y="3426792"/>
            <a:ext cx="1094335" cy="349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901700" y="2930026"/>
            <a:ext cx="7785100" cy="495470"/>
          </a:xfrm>
          <a:custGeom>
            <a:avLst/>
            <a:gdLst>
              <a:gd name="connsiteX0" fmla="*/ 0 w 7695224"/>
              <a:gd name="connsiteY0" fmla="*/ 303378 h 443078"/>
              <a:gd name="connsiteX1" fmla="*/ 1295400 w 7695224"/>
              <a:gd name="connsiteY1" fmla="*/ 49378 h 443078"/>
              <a:gd name="connsiteX2" fmla="*/ 6718300 w 7695224"/>
              <a:gd name="connsiteY2" fmla="*/ 36678 h 443078"/>
              <a:gd name="connsiteX3" fmla="*/ 7670800 w 7695224"/>
              <a:gd name="connsiteY3" fmla="*/ 443078 h 443078"/>
              <a:gd name="connsiteX0" fmla="*/ 0 w 7670800"/>
              <a:gd name="connsiteY0" fmla="*/ 303378 h 478327"/>
              <a:gd name="connsiteX1" fmla="*/ 1295400 w 7670800"/>
              <a:gd name="connsiteY1" fmla="*/ 49378 h 478327"/>
              <a:gd name="connsiteX2" fmla="*/ 6718300 w 7670800"/>
              <a:gd name="connsiteY2" fmla="*/ 36678 h 478327"/>
              <a:gd name="connsiteX3" fmla="*/ 7670800 w 7670800"/>
              <a:gd name="connsiteY3" fmla="*/ 443078 h 478327"/>
              <a:gd name="connsiteX0" fmla="*/ 0 w 7670800"/>
              <a:gd name="connsiteY0" fmla="*/ 325591 h 500540"/>
              <a:gd name="connsiteX1" fmla="*/ 1295400 w 7670800"/>
              <a:gd name="connsiteY1" fmla="*/ 71591 h 500540"/>
              <a:gd name="connsiteX2" fmla="*/ 6718300 w 7670800"/>
              <a:gd name="connsiteY2" fmla="*/ 58891 h 500540"/>
              <a:gd name="connsiteX3" fmla="*/ 7670800 w 7670800"/>
              <a:gd name="connsiteY3" fmla="*/ 465291 h 500540"/>
              <a:gd name="connsiteX0" fmla="*/ 0 w 7670800"/>
              <a:gd name="connsiteY0" fmla="*/ 321174 h 495470"/>
              <a:gd name="connsiteX1" fmla="*/ 1295400 w 7670800"/>
              <a:gd name="connsiteY1" fmla="*/ 67174 h 495470"/>
              <a:gd name="connsiteX2" fmla="*/ 6718300 w 7670800"/>
              <a:gd name="connsiteY2" fmla="*/ 54474 h 495470"/>
              <a:gd name="connsiteX3" fmla="*/ 7670800 w 7670800"/>
              <a:gd name="connsiteY3" fmla="*/ 460874 h 4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0800" h="495470">
                <a:moveTo>
                  <a:pt x="0" y="321174"/>
                </a:moveTo>
                <a:cubicBezTo>
                  <a:pt x="87841" y="216399"/>
                  <a:pt x="734483" y="175124"/>
                  <a:pt x="1295400" y="67174"/>
                </a:cubicBezTo>
                <a:cubicBezTo>
                  <a:pt x="1856317" y="-40776"/>
                  <a:pt x="6036733" y="1557"/>
                  <a:pt x="6718300" y="54474"/>
                </a:cubicBezTo>
                <a:cubicBezTo>
                  <a:pt x="7399867" y="107391"/>
                  <a:pt x="7636933" y="633382"/>
                  <a:pt x="7670800" y="460874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9" idx="0"/>
          </p:cNvCxnSpPr>
          <p:nvPr/>
        </p:nvCxnSpPr>
        <p:spPr>
          <a:xfrm>
            <a:off x="901700" y="3251200"/>
            <a:ext cx="4152900" cy="10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308600" y="3352800"/>
            <a:ext cx="325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41018"/>
              </p:ext>
            </p:extLst>
          </p:nvPr>
        </p:nvGraphicFramePr>
        <p:xfrm>
          <a:off x="1168400" y="4343311"/>
          <a:ext cx="69342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3550"/>
                <a:gridCol w="1733550"/>
                <a:gridCol w="1346200"/>
                <a:gridCol w="2120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 Type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&lt;</a:t>
                      </a:r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&lt;</a:t>
                      </a:r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Sanitization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’’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\’\’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’’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Sanitization</a:t>
                      </a:r>
                      <a:r>
                        <a:rPr lang="en-US" baseline="0" dirty="0" smtClean="0"/>
                        <a:t> + Length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abcd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Courier"/>
                          <a:cs typeface="Courier"/>
                        </a:rPr>
                        <a:t>abcd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8400" y="4724400"/>
            <a:ext cx="6934200" cy="330200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68400" y="5054600"/>
            <a:ext cx="6934200" cy="330200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68400" y="5384799"/>
            <a:ext cx="6934200" cy="441871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499" y="2273300"/>
            <a:ext cx="76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of input strings that resulted in the difference: </a:t>
            </a:r>
            <a:r>
              <a:rPr lang="en-US" b="1" dirty="0" smtClean="0">
                <a:solidFill>
                  <a:srgbClr val="FF0000"/>
                </a:solidFill>
              </a:rPr>
              <a:t>input difference automaton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73016" y="654888"/>
            <a:ext cx="2782084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260316" y="896187"/>
            <a:ext cx="2782084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32522" y="675526"/>
            <a:ext cx="3260077" cy="483351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7346" y="3056984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31259" y="3022684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63525" y="3189272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270177" y="3199745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168594" y="3530600"/>
            <a:ext cx="184666" cy="1645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0860" y="3620988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4810451" y="5574754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760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3" grpId="0" animBg="1"/>
      <p:bldP spid="3" grpId="1" animBg="1"/>
      <p:bldP spid="39" grpId="0" animBg="1"/>
      <p:bldP spid="39" grpId="1" animBg="1"/>
      <p:bldP spid="40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Generate a Sanitization Patch?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Basic Idea: </a:t>
            </a:r>
            <a:r>
              <a:rPr lang="en-US" dirty="0" smtClean="0"/>
              <a:t>Modify the input strings so that they do not cause a difference</a:t>
            </a:r>
          </a:p>
          <a:p>
            <a:r>
              <a:rPr lang="en-US" b="1" dirty="0" smtClean="0"/>
              <a:t>How? </a:t>
            </a:r>
            <a:r>
              <a:rPr lang="en-US" dirty="0" smtClean="0"/>
              <a:t>Make sure that the modified input strings do not go from the start state to an accept state in the input difference automaton</a:t>
            </a:r>
          </a:p>
          <a:p>
            <a:r>
              <a:rPr lang="en-US" b="1" dirty="0" smtClean="0"/>
              <a:t>How? </a:t>
            </a:r>
            <a:r>
              <a:rPr lang="en-US" dirty="0" smtClean="0"/>
              <a:t>1) Find a </a:t>
            </a:r>
            <a:r>
              <a:rPr lang="en-US" b="1" i="1" dirty="0" smtClean="0"/>
              <a:t>min-cut</a:t>
            </a:r>
            <a:r>
              <a:rPr lang="en-US" dirty="0" smtClean="0"/>
              <a:t> that separates the  start state from all the accepting states in the input difference automaton, and 2) Delete all the characters in the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8543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Courier"/>
              </a:rPr>
              <a:t>For the example above: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ourier"/>
              </a:rPr>
              <a:t>Min-Cut </a:t>
            </a:r>
            <a:r>
              <a:rPr lang="en-US" dirty="0">
                <a:cs typeface="Courier"/>
              </a:rPr>
              <a:t>results in deleting everything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Courier"/>
              </a:rPr>
              <a:t>“</a:t>
            </a:r>
            <a:r>
              <a:rPr lang="en-US" sz="3200" b="1" dirty="0">
                <a:solidFill>
                  <a:srgbClr val="FF0000"/>
                </a:solidFill>
                <a:cs typeface="Courier"/>
              </a:rPr>
              <a:t>foo</a:t>
            </a:r>
            <a:r>
              <a:rPr lang="en-US" sz="3200" dirty="0">
                <a:cs typeface="Courier"/>
              </a:rPr>
              <a:t>”  </a:t>
            </a:r>
            <a:r>
              <a:rPr lang="en-US" sz="3200" dirty="0">
                <a:cs typeface="Courier"/>
                <a:sym typeface="Wingdings"/>
              </a:rPr>
              <a:t>   </a:t>
            </a:r>
            <a:r>
              <a:rPr lang="en-US" sz="3200" dirty="0" smtClean="0">
                <a:cs typeface="Courier"/>
                <a:sym typeface="Wingdings"/>
              </a:rPr>
              <a:t>“”</a:t>
            </a:r>
          </a:p>
          <a:p>
            <a:pPr>
              <a:buFont typeface="Arial"/>
              <a:buChar char="•"/>
            </a:pPr>
            <a:r>
              <a:rPr lang="en-US" b="1" dirty="0">
                <a:cs typeface="Courier"/>
              </a:rPr>
              <a:t>Min-Cut </a:t>
            </a:r>
            <a:r>
              <a:rPr lang="en-US" b="1" dirty="0" smtClean="0">
                <a:cs typeface="Courier"/>
              </a:rPr>
              <a:t>is too conservative!</a:t>
            </a:r>
            <a:endParaRPr lang="en-US" dirty="0">
              <a:cs typeface="Courier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ourier"/>
                <a:sym typeface="Wingdings"/>
              </a:rPr>
              <a:t>Why</a:t>
            </a:r>
            <a:r>
              <a:rPr lang="en-US" b="1" dirty="0" smtClean="0">
                <a:cs typeface="Courier"/>
                <a:sym typeface="Wingdings"/>
              </a:rPr>
              <a:t>? </a:t>
            </a:r>
            <a:r>
              <a:rPr lang="en-US" sz="3200" dirty="0" smtClean="0">
                <a:cs typeface="Courier"/>
                <a:sym typeface="Wingdings"/>
              </a:rPr>
              <a:t>You </a:t>
            </a:r>
            <a:r>
              <a:rPr lang="en-US" sz="3200" dirty="0">
                <a:cs typeface="Courier"/>
                <a:sym typeface="Wingdings"/>
              </a:rPr>
              <a:t>can not remove a validation difference using a sanitization patch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4000" y="6540327"/>
            <a:ext cx="2133600" cy="365125"/>
          </a:xfrm>
        </p:spPr>
        <p:txBody>
          <a:bodyPr/>
          <a:lstStyle/>
          <a:p>
            <a:fld id="{A4EB3C09-30DB-C643-A45A-134C585B6FAF}" type="slidenum">
              <a:rPr lang="en-US" smtClean="0"/>
              <a:t>32</a:t>
            </a:fld>
            <a:endParaRPr lang="en-US"/>
          </a:p>
        </p:txBody>
      </p:sp>
      <p:sp>
        <p:nvSpPr>
          <p:cNvPr id="41" name="Content Placeholder 6"/>
          <p:cNvSpPr txBox="1">
            <a:spLocks/>
          </p:cNvSpPr>
          <p:nvPr/>
        </p:nvSpPr>
        <p:spPr>
          <a:xfrm>
            <a:off x="5786025" y="503239"/>
            <a:ext cx="3307175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else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634887" y="465139"/>
            <a:ext cx="3657713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pic>
        <p:nvPicPr>
          <p:cNvPr id="8" name="Picture 7" descr="valid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855"/>
            <a:ext cx="9144000" cy="1274214"/>
          </a:xfrm>
          <a:prstGeom prst="rect">
            <a:avLst/>
          </a:prstGeom>
          <a:ln w="38100" cmpd="sng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01700" y="505752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difference automaton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346" y="5702539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31259" y="5668239"/>
            <a:ext cx="184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63525" y="5834827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70177" y="5845300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8594" y="6176155"/>
            <a:ext cx="184666" cy="1645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00860" y="6266543"/>
            <a:ext cx="103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/>
              <a:t>‘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0354" y="5560102"/>
            <a:ext cx="673977" cy="780645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00" y="6247939"/>
            <a:ext cx="21477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Min-Cut = </a:t>
            </a:r>
            <a:r>
              <a:rPr lang="en-US" sz="3200" dirty="0" err="1">
                <a:solidFill>
                  <a:srgbClr val="FF0000"/>
                </a:solidFill>
              </a:rPr>
              <a:t>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Validation Patch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054601" y="1760539"/>
            <a:ext cx="3685322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24364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4528" y="39241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7497" y="5194300"/>
            <a:ext cx="942671" cy="39746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2488" y="33556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977303" y="39241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2320169" y="54633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7421" y="33676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2631794" y="35233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17" name="Oval 16"/>
          <p:cNvSpPr/>
          <p:nvPr/>
        </p:nvSpPr>
        <p:spPr>
          <a:xfrm>
            <a:off x="5733428" y="39241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22" idx="6"/>
          </p:cNvCxnSpPr>
          <p:nvPr/>
        </p:nvCxnSpPr>
        <p:spPr>
          <a:xfrm>
            <a:off x="6568489" y="5107283"/>
            <a:ext cx="821114" cy="356075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1388" y="33556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7146203" y="39241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7489069" y="54633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22" name="Oval 21"/>
          <p:cNvSpPr/>
          <p:nvPr/>
        </p:nvSpPr>
        <p:spPr>
          <a:xfrm>
            <a:off x="5881388" y="4622800"/>
            <a:ext cx="687101" cy="968966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6321" y="33676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7800694" y="35233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9" name="Oval 38"/>
          <p:cNvSpPr/>
          <p:nvPr/>
        </p:nvSpPr>
        <p:spPr>
          <a:xfrm>
            <a:off x="712488" y="4622800"/>
            <a:ext cx="687101" cy="968966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531490" y="144299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6864" y="5479824"/>
            <a:ext cx="21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Validation patch DFA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" name="Picture 43" descr="validation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" y="5940971"/>
            <a:ext cx="9144000" cy="760303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22" idx="3"/>
          </p:cNvCxnSpPr>
          <p:nvPr/>
        </p:nvCxnSpPr>
        <p:spPr>
          <a:xfrm flipH="1">
            <a:off x="5588000" y="5449864"/>
            <a:ext cx="394012" cy="7350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40" grpId="0" animBg="1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566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531490" y="25926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808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58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2060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28564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26668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34267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0983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26668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2060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28564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1103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22660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7" name="Oval 46"/>
          <p:cNvSpPr/>
          <p:nvPr/>
        </p:nvSpPr>
        <p:spPr>
          <a:xfrm rot="16200000">
            <a:off x="4900497" y="51043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5400000">
            <a:off x="3944912" y="51043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3606790" y="5418419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1954008" y="3257958"/>
            <a:ext cx="1199104" cy="697096"/>
          </a:xfrm>
          <a:custGeom>
            <a:avLst/>
            <a:gdLst>
              <a:gd name="connsiteX0" fmla="*/ 1155714 w 1284941"/>
              <a:gd name="connsiteY0" fmla="*/ 6632 h 506712"/>
              <a:gd name="connsiteX1" fmla="*/ 14 w 1284941"/>
              <a:gd name="connsiteY1" fmla="*/ 235232 h 506712"/>
              <a:gd name="connsiteX2" fmla="*/ 1130314 w 1284941"/>
              <a:gd name="connsiteY2" fmla="*/ 501932 h 506712"/>
              <a:gd name="connsiteX3" fmla="*/ 1155714 w 1284941"/>
              <a:gd name="connsiteY3" fmla="*/ 6632 h 506712"/>
              <a:gd name="connsiteX0" fmla="*/ 1155714 w 1198150"/>
              <a:gd name="connsiteY0" fmla="*/ 26294 h 526374"/>
              <a:gd name="connsiteX1" fmla="*/ 14 w 1198150"/>
              <a:gd name="connsiteY1" fmla="*/ 254894 h 526374"/>
              <a:gd name="connsiteX2" fmla="*/ 1130314 w 1198150"/>
              <a:gd name="connsiteY2" fmla="*/ 521594 h 526374"/>
              <a:gd name="connsiteX3" fmla="*/ 1155714 w 1198150"/>
              <a:gd name="connsiteY3" fmla="*/ 26294 h 526374"/>
              <a:gd name="connsiteX0" fmla="*/ 1155711 w 1198147"/>
              <a:gd name="connsiteY0" fmla="*/ 26294 h 561468"/>
              <a:gd name="connsiteX1" fmla="*/ 11 w 1198147"/>
              <a:gd name="connsiteY1" fmla="*/ 254894 h 561468"/>
              <a:gd name="connsiteX2" fmla="*/ 1130311 w 1198147"/>
              <a:gd name="connsiteY2" fmla="*/ 521594 h 561468"/>
              <a:gd name="connsiteX3" fmla="*/ 1155711 w 1198147"/>
              <a:gd name="connsiteY3" fmla="*/ 26294 h 561468"/>
              <a:gd name="connsiteX0" fmla="*/ 1155711 w 1199104"/>
              <a:gd name="connsiteY0" fmla="*/ 106081 h 641255"/>
              <a:gd name="connsiteX1" fmla="*/ 11 w 1199104"/>
              <a:gd name="connsiteY1" fmla="*/ 334681 h 641255"/>
              <a:gd name="connsiteX2" fmla="*/ 1130311 w 1199104"/>
              <a:gd name="connsiteY2" fmla="*/ 601381 h 641255"/>
              <a:gd name="connsiteX3" fmla="*/ 1155711 w 1199104"/>
              <a:gd name="connsiteY3" fmla="*/ 106081 h 641255"/>
              <a:gd name="connsiteX0" fmla="*/ 1155711 w 1199104"/>
              <a:gd name="connsiteY0" fmla="*/ 106081 h 697096"/>
              <a:gd name="connsiteX1" fmla="*/ 11 w 1199104"/>
              <a:gd name="connsiteY1" fmla="*/ 334681 h 697096"/>
              <a:gd name="connsiteX2" fmla="*/ 1130311 w 1199104"/>
              <a:gd name="connsiteY2" fmla="*/ 601381 h 697096"/>
              <a:gd name="connsiteX3" fmla="*/ 1155711 w 1199104"/>
              <a:gd name="connsiteY3" fmla="*/ 106081 h 6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04" h="697096">
                <a:moveTo>
                  <a:pt x="1155711" y="106081"/>
                </a:moveTo>
                <a:cubicBezTo>
                  <a:pt x="1462628" y="-1869"/>
                  <a:pt x="42344" y="-141569"/>
                  <a:pt x="11" y="334681"/>
                </a:cubicBezTo>
                <a:cubicBezTo>
                  <a:pt x="-4222" y="760131"/>
                  <a:pt x="1297528" y="755898"/>
                  <a:pt x="1130311" y="601381"/>
                </a:cubicBezTo>
                <a:cubicBezTo>
                  <a:pt x="963094" y="446864"/>
                  <a:pt x="848794" y="214031"/>
                  <a:pt x="1155711" y="106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5885" y="30461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600200" y="2991366"/>
            <a:ext cx="484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4" name="Picture 3" descr="why_length_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099"/>
            <a:ext cx="9144000" cy="25732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5885" y="3924300"/>
            <a:ext cx="1711415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15885" y="4076700"/>
            <a:ext cx="1711415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2717800" y="3225800"/>
            <a:ext cx="1866900" cy="698500"/>
          </a:xfrm>
          <a:custGeom>
            <a:avLst/>
            <a:gdLst>
              <a:gd name="connsiteX0" fmla="*/ 0 w 1866900"/>
              <a:gd name="connsiteY0" fmla="*/ 0 h 698500"/>
              <a:gd name="connsiteX1" fmla="*/ 558800 w 1866900"/>
              <a:gd name="connsiteY1" fmla="*/ 368300 h 698500"/>
              <a:gd name="connsiteX2" fmla="*/ 1231900 w 1866900"/>
              <a:gd name="connsiteY2" fmla="*/ 241300 h 698500"/>
              <a:gd name="connsiteX3" fmla="*/ 1866900 w 1866900"/>
              <a:gd name="connsiteY3" fmla="*/ 698500 h 698500"/>
              <a:gd name="connsiteX4" fmla="*/ 1866900 w 1866900"/>
              <a:gd name="connsiteY4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698500">
                <a:moveTo>
                  <a:pt x="0" y="0"/>
                </a:moveTo>
                <a:cubicBezTo>
                  <a:pt x="176741" y="164041"/>
                  <a:pt x="353483" y="328083"/>
                  <a:pt x="558800" y="368300"/>
                </a:cubicBezTo>
                <a:cubicBezTo>
                  <a:pt x="764117" y="408517"/>
                  <a:pt x="1013883" y="186267"/>
                  <a:pt x="1231900" y="241300"/>
                </a:cubicBezTo>
                <a:cubicBezTo>
                  <a:pt x="1449917" y="296333"/>
                  <a:pt x="1866900" y="698500"/>
                  <a:pt x="1866900" y="698500"/>
                </a:cubicBezTo>
                <a:lnTo>
                  <a:pt x="1866900" y="69850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62500" y="2882900"/>
            <a:ext cx="2120900" cy="1092200"/>
          </a:xfrm>
          <a:custGeom>
            <a:avLst/>
            <a:gdLst>
              <a:gd name="connsiteX0" fmla="*/ 0 w 2120900"/>
              <a:gd name="connsiteY0" fmla="*/ 0 h 1092200"/>
              <a:gd name="connsiteX1" fmla="*/ 596900 w 2120900"/>
              <a:gd name="connsiteY1" fmla="*/ 292100 h 1092200"/>
              <a:gd name="connsiteX2" fmla="*/ 1219200 w 2120900"/>
              <a:gd name="connsiteY2" fmla="*/ 355600 h 1092200"/>
              <a:gd name="connsiteX3" fmla="*/ 2120900 w 2120900"/>
              <a:gd name="connsiteY3" fmla="*/ 1092200 h 1092200"/>
              <a:gd name="connsiteX4" fmla="*/ 2120900 w 2120900"/>
              <a:gd name="connsiteY4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1092200">
                <a:moveTo>
                  <a:pt x="0" y="0"/>
                </a:moveTo>
                <a:cubicBezTo>
                  <a:pt x="196850" y="116416"/>
                  <a:pt x="393700" y="232833"/>
                  <a:pt x="596900" y="292100"/>
                </a:cubicBezTo>
                <a:cubicBezTo>
                  <a:pt x="800100" y="351367"/>
                  <a:pt x="965200" y="222250"/>
                  <a:pt x="1219200" y="355600"/>
                </a:cubicBezTo>
                <a:cubicBezTo>
                  <a:pt x="1473200" y="488950"/>
                  <a:pt x="2120900" y="1092200"/>
                  <a:pt x="2120900" y="1092200"/>
                </a:cubicBezTo>
                <a:lnTo>
                  <a:pt x="2120900" y="109220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761204" y="3071546"/>
            <a:ext cx="1811293" cy="243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62500" y="2831074"/>
            <a:ext cx="3977422" cy="215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7099300" y="2298700"/>
            <a:ext cx="1752600" cy="558800"/>
          </a:xfrm>
          <a:custGeom>
            <a:avLst/>
            <a:gdLst>
              <a:gd name="connsiteX0" fmla="*/ 0 w 1752600"/>
              <a:gd name="connsiteY0" fmla="*/ 0 h 558800"/>
              <a:gd name="connsiteX1" fmla="*/ 1066800 w 1752600"/>
              <a:gd name="connsiteY1" fmla="*/ 127000 h 558800"/>
              <a:gd name="connsiteX2" fmla="*/ 1752600 w 17526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558800">
                <a:moveTo>
                  <a:pt x="0" y="0"/>
                </a:moveTo>
                <a:cubicBezTo>
                  <a:pt x="387350" y="16933"/>
                  <a:pt x="774700" y="33867"/>
                  <a:pt x="1066800" y="127000"/>
                </a:cubicBezTo>
                <a:cubicBezTo>
                  <a:pt x="1358900" y="220133"/>
                  <a:pt x="1555750" y="389466"/>
                  <a:pt x="1752600" y="55880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06400" y="5156200"/>
            <a:ext cx="2552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Min-Cut = {</a:t>
            </a:r>
            <a:r>
              <a:rPr lang="en-US" sz="2800" b="1" dirty="0" smtClean="0">
                <a:solidFill>
                  <a:srgbClr val="FF0000"/>
                </a:solidFill>
                <a:latin typeface="Courier"/>
                <a:cs typeface="Courier"/>
              </a:rPr>
              <a:t>‘</a:t>
            </a:r>
            <a:r>
              <a:rPr lang="en-US" sz="2800" b="1" dirty="0" smtClean="0">
                <a:solidFill>
                  <a:srgbClr val="FF0000"/>
                </a:solidFill>
              </a:rPr>
              <a:t>, &lt;}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err="1" smtClean="0">
                <a:solidFill>
                  <a:srgbClr val="0000FF"/>
                </a:solidFill>
              </a:rPr>
              <a:t>fo</a:t>
            </a:r>
            <a:r>
              <a:rPr lang="en-US" sz="2800" b="1" dirty="0" smtClean="0">
                <a:solidFill>
                  <a:srgbClr val="0000FF"/>
                </a:solidFill>
                <a:latin typeface="Courier"/>
                <a:cs typeface="Courier"/>
              </a:rPr>
              <a:t>’</a:t>
            </a:r>
            <a:r>
              <a:rPr lang="en-US" sz="2800" b="1" dirty="0" smtClean="0"/>
              <a:t>” </a:t>
            </a:r>
            <a:r>
              <a:rPr lang="en-US" sz="2800" b="1" dirty="0" smtClean="0">
                <a:sym typeface="Wingdings"/>
              </a:rPr>
              <a:t> “</a:t>
            </a:r>
            <a:r>
              <a:rPr lang="en-US" sz="2800" b="1" dirty="0" err="1" smtClean="0">
                <a:solidFill>
                  <a:srgbClr val="0000FF"/>
                </a:solidFill>
                <a:sym typeface="Wingdings"/>
              </a:rPr>
              <a:t>fo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\</a:t>
            </a:r>
            <a:r>
              <a:rPr lang="en-US" sz="2800" b="1" dirty="0" smtClean="0">
                <a:solidFill>
                  <a:srgbClr val="0000FF"/>
                </a:solidFill>
                <a:latin typeface="Courier"/>
                <a:cs typeface="Courier"/>
                <a:sym typeface="Wingdings"/>
              </a:rPr>
              <a:t>’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2426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727700" y="919762"/>
            <a:ext cx="2125591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0" grpId="0" animBg="1"/>
      <p:bldP spid="61" grpId="0" animBg="1"/>
      <p:bldP spid="67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8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36438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42141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36438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47" name="Oval 46"/>
          <p:cNvSpPr/>
          <p:nvPr/>
        </p:nvSpPr>
        <p:spPr>
          <a:xfrm>
            <a:off x="6493741" y="5510775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5400000">
            <a:off x="4376712" y="55107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815885" y="38335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3" name="Straight Arrow Connector 2"/>
          <p:cNvCxnSpPr>
            <a:stCxn id="47" idx="2"/>
          </p:cNvCxnSpPr>
          <p:nvPr/>
        </p:nvCxnSpPr>
        <p:spPr>
          <a:xfrm flipH="1">
            <a:off x="5761981" y="6182325"/>
            <a:ext cx="731760" cy="25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5400000">
            <a:off x="4723749" y="5496820"/>
            <a:ext cx="687101" cy="1343100"/>
          </a:xfrm>
          <a:prstGeom prst="ellipse">
            <a:avLst/>
          </a:prstGeom>
          <a:solidFill>
            <a:schemeClr val="accent6">
              <a:lumMod val="50000"/>
              <a:alpha val="2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536660" y="751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536659" y="989596"/>
            <a:ext cx="3392811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en-US"/>
            </a:defPPr>
            <a:lvl1pPr>
              <a:defRPr sz="1500">
                <a:latin typeface="Courier"/>
                <a:cs typeface="Courier"/>
              </a:defRPr>
            </a:lvl1pPr>
          </a:lstStyle>
          <a:p>
            <a:r>
              <a:rPr lang="en-US" sz="1200" dirty="0"/>
              <a:t>function </a:t>
            </a:r>
            <a:r>
              <a:rPr lang="en-US" sz="1200" b="1" dirty="0" err="1">
                <a:solidFill>
                  <a:srgbClr val="0000FF"/>
                </a:solidFill>
              </a:rPr>
              <a:t>length_patch</a:t>
            </a:r>
            <a:r>
              <a:rPr lang="en-US" sz="1200" dirty="0"/>
              <a:t>($x){</a:t>
            </a:r>
          </a:p>
          <a:p>
            <a:r>
              <a:rPr lang="en-US" sz="1200" dirty="0"/>
              <a:t>	if (</a:t>
            </a:r>
            <a:r>
              <a:rPr lang="en-US" sz="1200" b="1" dirty="0">
                <a:solidFill>
                  <a:srgbClr val="008000"/>
                </a:solidFill>
              </a:rPr>
              <a:t>semrep_match2($x)</a:t>
            </a:r>
            <a:r>
              <a:rPr lang="en-US" sz="1200" dirty="0"/>
              <a:t>)</a:t>
            </a:r>
          </a:p>
          <a:p>
            <a:r>
              <a:rPr lang="en-US" sz="1200" dirty="0"/>
              <a:t>		die(“error”);</a:t>
            </a:r>
          </a:p>
          <a:p>
            <a:r>
              <a:rPr lang="en-US" sz="1200" dirty="0"/>
              <a:t>}</a:t>
            </a:r>
          </a:p>
        </p:txBody>
      </p:sp>
      <p:cxnSp>
        <p:nvCxnSpPr>
          <p:cNvPr id="53" name="Straight Arrow Connector 52"/>
          <p:cNvCxnSpPr>
            <a:endCxn id="30" idx="3"/>
          </p:cNvCxnSpPr>
          <p:nvPr/>
        </p:nvCxnSpPr>
        <p:spPr>
          <a:xfrm>
            <a:off x="1480894" y="4544392"/>
            <a:ext cx="942672" cy="68284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6"/>
          <p:cNvSpPr txBox="1">
            <a:spLocks/>
          </p:cNvSpPr>
          <p:nvPr/>
        </p:nvSpPr>
        <p:spPr>
          <a:xfrm>
            <a:off x="541882" y="9895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727700" y="1808762"/>
            <a:ext cx="2125591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17904" y="2202462"/>
            <a:ext cx="2904486" cy="308336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4518" y="5854205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6200000">
            <a:off x="2131828" y="4207588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232400" y="5227233"/>
            <a:ext cx="159413" cy="611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9679" y="4808792"/>
            <a:ext cx="13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  DFA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378200" y="61595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22392" y="5809355"/>
            <a:ext cx="185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Unwanted 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target caused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escape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2423566" y="147384"/>
            <a:ext cx="8229600" cy="1143000"/>
          </a:xfrm>
        </p:spPr>
        <p:txBody>
          <a:bodyPr/>
          <a:lstStyle/>
          <a:p>
            <a:r>
              <a:rPr lang="en-US" dirty="0" smtClean="0"/>
              <a:t>(2) Length 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35</a:t>
            </a:fld>
            <a:endParaRPr lang="en-US"/>
          </a:p>
        </p:txBody>
      </p:sp>
      <p:cxnSp>
        <p:nvCxnSpPr>
          <p:cNvPr id="27" name="Straight Arrow Connector 26"/>
          <p:cNvCxnSpPr>
            <a:stCxn id="51" idx="6"/>
          </p:cNvCxnSpPr>
          <p:nvPr/>
        </p:nvCxnSpPr>
        <p:spPr>
          <a:xfrm>
            <a:off x="1480894" y="4413502"/>
            <a:ext cx="752171" cy="49167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7" grpId="0" animBg="1"/>
      <p:bldP spid="48" grpId="0" animBg="1"/>
      <p:bldP spid="51" grpId="0" animBg="1"/>
      <p:bldP spid="39" grpId="0" animBg="1"/>
      <p:bldP spid="42" grpId="0" animBg="1"/>
      <p:bldP spid="43" grpId="0" animBg="1"/>
      <p:bldP spid="40" grpId="3" animBg="1"/>
      <p:bldP spid="54" grpId="0" animBg="1"/>
      <p:bldP spid="55" grpId="0" animBg="1"/>
      <p:bldP spid="9" grpId="0" animBg="1"/>
      <p:bldP spid="57" grpId="0" animBg="1"/>
      <p:bldP spid="12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79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8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0807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0800000">
            <a:off x="24235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31" name="Oval 30"/>
          <p:cNvSpPr/>
          <p:nvPr/>
        </p:nvSpPr>
        <p:spPr>
          <a:xfrm>
            <a:off x="2205012" y="36438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08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27351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34" name="Oval 33"/>
          <p:cNvSpPr/>
          <p:nvPr/>
        </p:nvSpPr>
        <p:spPr>
          <a:xfrm>
            <a:off x="5836825" y="3454268"/>
            <a:ext cx="979256" cy="201680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49794" y="4214192"/>
            <a:ext cx="72411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85" y="2885761"/>
            <a:ext cx="693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</a:t>
            </a:r>
            <a:endParaRPr lang="en-US" sz="25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7249600" y="3454268"/>
            <a:ext cx="956397" cy="191983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>
            <a:off x="7592466" y="4993458"/>
            <a:ext cx="298925" cy="467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T</a:t>
            </a:r>
            <a:endParaRPr lang="en-US" sz="3500" dirty="0"/>
          </a:p>
        </p:txBody>
      </p:sp>
      <p:sp>
        <p:nvSpPr>
          <p:cNvPr id="44" name="Oval 43"/>
          <p:cNvSpPr/>
          <p:nvPr/>
        </p:nvSpPr>
        <p:spPr>
          <a:xfrm>
            <a:off x="7373912" y="3643874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89718" y="2897775"/>
            <a:ext cx="601673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Σ</a:t>
            </a:r>
            <a:r>
              <a:rPr lang="en-US" sz="2500" dirty="0" smtClean="0"/>
              <a:t>*∪</a:t>
            </a:r>
            <a:endParaRPr lang="en-US" sz="2500" baseline="-250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7904091" y="3053438"/>
            <a:ext cx="252616" cy="35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endParaRPr lang="en-US" sz="2500" dirty="0"/>
          </a:p>
        </p:txBody>
      </p:sp>
      <p:sp>
        <p:nvSpPr>
          <p:cNvPr id="51" name="Oval 50"/>
          <p:cNvSpPr/>
          <p:nvPr/>
        </p:nvSpPr>
        <p:spPr>
          <a:xfrm>
            <a:off x="815885" y="3833546"/>
            <a:ext cx="665009" cy="115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536660" y="7519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529580" y="987946"/>
            <a:ext cx="339989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length_patch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semrep_match2($x)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93741" y="5510775"/>
            <a:ext cx="687101" cy="1343100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 rot="5400000">
            <a:off x="4376712" y="5510774"/>
            <a:ext cx="687101" cy="134310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52" idx="2"/>
          </p:cNvCxnSpPr>
          <p:nvPr/>
        </p:nvCxnSpPr>
        <p:spPr>
          <a:xfrm flipH="1">
            <a:off x="5761981" y="6182325"/>
            <a:ext cx="731760" cy="25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5400000">
            <a:off x="4723749" y="5496820"/>
            <a:ext cx="687101" cy="1343100"/>
          </a:xfrm>
          <a:prstGeom prst="ellipse">
            <a:avLst/>
          </a:prstGeom>
          <a:solidFill>
            <a:schemeClr val="accent6">
              <a:lumMod val="50000"/>
              <a:alpha val="2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4034518" y="5854205"/>
            <a:ext cx="846962" cy="673608"/>
          </a:xfrm>
          <a:custGeom>
            <a:avLst/>
            <a:gdLst>
              <a:gd name="connsiteX0" fmla="*/ 724290 w 843270"/>
              <a:gd name="connsiteY0" fmla="*/ 17 h 673130"/>
              <a:gd name="connsiteX1" fmla="*/ 390 w 843270"/>
              <a:gd name="connsiteY1" fmla="*/ 304817 h 673130"/>
              <a:gd name="connsiteX2" fmla="*/ 838590 w 843270"/>
              <a:gd name="connsiteY2" fmla="*/ 673117 h 673130"/>
              <a:gd name="connsiteX3" fmla="*/ 355990 w 843270"/>
              <a:gd name="connsiteY3" fmla="*/ 317517 h 673130"/>
              <a:gd name="connsiteX4" fmla="*/ 724290 w 843270"/>
              <a:gd name="connsiteY4" fmla="*/ 17 h 673130"/>
              <a:gd name="connsiteX0" fmla="*/ 727982 w 846962"/>
              <a:gd name="connsiteY0" fmla="*/ 495 h 673608"/>
              <a:gd name="connsiteX1" fmla="*/ 4082 w 846962"/>
              <a:gd name="connsiteY1" fmla="*/ 305295 h 673608"/>
              <a:gd name="connsiteX2" fmla="*/ 842282 w 846962"/>
              <a:gd name="connsiteY2" fmla="*/ 673595 h 673608"/>
              <a:gd name="connsiteX3" fmla="*/ 359682 w 846962"/>
              <a:gd name="connsiteY3" fmla="*/ 317995 h 673608"/>
              <a:gd name="connsiteX4" fmla="*/ 727982 w 846962"/>
              <a:gd name="connsiteY4" fmla="*/ 495 h 6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62" h="673608">
                <a:moveTo>
                  <a:pt x="727982" y="495"/>
                </a:moveTo>
                <a:cubicBezTo>
                  <a:pt x="668715" y="-1622"/>
                  <a:pt x="73932" y="-10088"/>
                  <a:pt x="4082" y="305295"/>
                </a:cubicBezTo>
                <a:cubicBezTo>
                  <a:pt x="-65768" y="620678"/>
                  <a:pt x="783015" y="671478"/>
                  <a:pt x="842282" y="673595"/>
                </a:cubicBezTo>
                <a:cubicBezTo>
                  <a:pt x="901549" y="675712"/>
                  <a:pt x="378732" y="428061"/>
                  <a:pt x="359682" y="317995"/>
                </a:cubicBezTo>
                <a:cubicBezTo>
                  <a:pt x="340632" y="207929"/>
                  <a:pt x="787249" y="2612"/>
                  <a:pt x="727982" y="4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232400" y="5227233"/>
            <a:ext cx="159413" cy="611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49615" y="4764648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 DFA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>
            <a:off x="3378200" y="61595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22392" y="5809355"/>
            <a:ext cx="185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Unwanted 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target caused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escape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406561" y="5854249"/>
            <a:ext cx="999843" cy="674324"/>
          </a:xfrm>
          <a:custGeom>
            <a:avLst/>
            <a:gdLst>
              <a:gd name="connsiteX0" fmla="*/ 394039 w 991018"/>
              <a:gd name="connsiteY0" fmla="*/ 451 h 673912"/>
              <a:gd name="connsiteX1" fmla="*/ 339 w 991018"/>
              <a:gd name="connsiteY1" fmla="*/ 279851 h 673912"/>
              <a:gd name="connsiteX2" fmla="*/ 457539 w 991018"/>
              <a:gd name="connsiteY2" fmla="*/ 673551 h 673912"/>
              <a:gd name="connsiteX3" fmla="*/ 990939 w 991018"/>
              <a:gd name="connsiteY3" fmla="*/ 343351 h 673912"/>
              <a:gd name="connsiteX4" fmla="*/ 394039 w 991018"/>
              <a:gd name="connsiteY4" fmla="*/ 451 h 673912"/>
              <a:gd name="connsiteX0" fmla="*/ 394039 w 999843"/>
              <a:gd name="connsiteY0" fmla="*/ 451 h 674324"/>
              <a:gd name="connsiteX1" fmla="*/ 339 w 999843"/>
              <a:gd name="connsiteY1" fmla="*/ 279851 h 674324"/>
              <a:gd name="connsiteX2" fmla="*/ 457539 w 999843"/>
              <a:gd name="connsiteY2" fmla="*/ 673551 h 674324"/>
              <a:gd name="connsiteX3" fmla="*/ 990939 w 999843"/>
              <a:gd name="connsiteY3" fmla="*/ 343351 h 674324"/>
              <a:gd name="connsiteX4" fmla="*/ 394039 w 999843"/>
              <a:gd name="connsiteY4" fmla="*/ 451 h 6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3" h="674324">
                <a:moveTo>
                  <a:pt x="394039" y="451"/>
                </a:moveTo>
                <a:cubicBezTo>
                  <a:pt x="228939" y="-10132"/>
                  <a:pt x="-10244" y="167668"/>
                  <a:pt x="339" y="279851"/>
                </a:cubicBezTo>
                <a:cubicBezTo>
                  <a:pt x="10922" y="392034"/>
                  <a:pt x="292439" y="662968"/>
                  <a:pt x="457539" y="673551"/>
                </a:cubicBezTo>
                <a:cubicBezTo>
                  <a:pt x="622639" y="684134"/>
                  <a:pt x="908389" y="586768"/>
                  <a:pt x="990939" y="343351"/>
                </a:cubicBezTo>
                <a:cubicBezTo>
                  <a:pt x="1073489" y="99934"/>
                  <a:pt x="559139" y="11034"/>
                  <a:pt x="394039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354710" y="4637367"/>
            <a:ext cx="1246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Restricted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395749" y="5533003"/>
            <a:ext cx="469237" cy="334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175272" y="5867403"/>
            <a:ext cx="999843" cy="674324"/>
          </a:xfrm>
          <a:custGeom>
            <a:avLst/>
            <a:gdLst>
              <a:gd name="connsiteX0" fmla="*/ 394039 w 991018"/>
              <a:gd name="connsiteY0" fmla="*/ 451 h 673912"/>
              <a:gd name="connsiteX1" fmla="*/ 339 w 991018"/>
              <a:gd name="connsiteY1" fmla="*/ 279851 h 673912"/>
              <a:gd name="connsiteX2" fmla="*/ 457539 w 991018"/>
              <a:gd name="connsiteY2" fmla="*/ 673551 h 673912"/>
              <a:gd name="connsiteX3" fmla="*/ 990939 w 991018"/>
              <a:gd name="connsiteY3" fmla="*/ 343351 h 673912"/>
              <a:gd name="connsiteX4" fmla="*/ 394039 w 991018"/>
              <a:gd name="connsiteY4" fmla="*/ 451 h 673912"/>
              <a:gd name="connsiteX0" fmla="*/ 394039 w 999843"/>
              <a:gd name="connsiteY0" fmla="*/ 451 h 674324"/>
              <a:gd name="connsiteX1" fmla="*/ 339 w 999843"/>
              <a:gd name="connsiteY1" fmla="*/ 279851 h 674324"/>
              <a:gd name="connsiteX2" fmla="*/ 457539 w 999843"/>
              <a:gd name="connsiteY2" fmla="*/ 673551 h 674324"/>
              <a:gd name="connsiteX3" fmla="*/ 990939 w 999843"/>
              <a:gd name="connsiteY3" fmla="*/ 343351 h 674324"/>
              <a:gd name="connsiteX4" fmla="*/ 394039 w 999843"/>
              <a:gd name="connsiteY4" fmla="*/ 451 h 6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3" h="674324">
                <a:moveTo>
                  <a:pt x="394039" y="451"/>
                </a:moveTo>
                <a:cubicBezTo>
                  <a:pt x="228939" y="-10132"/>
                  <a:pt x="-10244" y="167668"/>
                  <a:pt x="339" y="279851"/>
                </a:cubicBezTo>
                <a:cubicBezTo>
                  <a:pt x="10922" y="392034"/>
                  <a:pt x="292439" y="662968"/>
                  <a:pt x="457539" y="673551"/>
                </a:cubicBezTo>
                <a:cubicBezTo>
                  <a:pt x="622639" y="684134"/>
                  <a:pt x="908389" y="586768"/>
                  <a:pt x="990939" y="343351"/>
                </a:cubicBezTo>
                <a:cubicBezTo>
                  <a:pt x="1073489" y="99934"/>
                  <a:pt x="559139" y="11034"/>
                  <a:pt x="394039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191879" y="6019803"/>
            <a:ext cx="1246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Length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Restricted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>
            <a:stCxn id="11" idx="0"/>
          </p:cNvCxnSpPr>
          <p:nvPr/>
        </p:nvCxnSpPr>
        <p:spPr>
          <a:xfrm flipH="1">
            <a:off x="5269471" y="6178965"/>
            <a:ext cx="831453" cy="310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42388" y="569663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Post-image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52" idx="7"/>
          </p:cNvCxnSpPr>
          <p:nvPr/>
        </p:nvCxnSpPr>
        <p:spPr>
          <a:xfrm>
            <a:off x="7080218" y="5707467"/>
            <a:ext cx="762170" cy="101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17979805">
            <a:off x="6134870" y="5889502"/>
            <a:ext cx="551422" cy="535910"/>
          </a:xfrm>
          <a:custGeom>
            <a:avLst/>
            <a:gdLst>
              <a:gd name="connsiteX0" fmla="*/ 61682 w 709441"/>
              <a:gd name="connsiteY0" fmla="*/ 10040 h 701299"/>
              <a:gd name="connsiteX1" fmla="*/ 99782 w 709441"/>
              <a:gd name="connsiteY1" fmla="*/ 695840 h 701299"/>
              <a:gd name="connsiteX2" fmla="*/ 709382 w 709441"/>
              <a:gd name="connsiteY2" fmla="*/ 314840 h 701299"/>
              <a:gd name="connsiteX3" fmla="*/ 61682 w 709441"/>
              <a:gd name="connsiteY3" fmla="*/ 10040 h 701299"/>
              <a:gd name="connsiteX0" fmla="*/ 61682 w 709488"/>
              <a:gd name="connsiteY0" fmla="*/ 10040 h 728802"/>
              <a:gd name="connsiteX1" fmla="*/ 99782 w 709488"/>
              <a:gd name="connsiteY1" fmla="*/ 695840 h 728802"/>
              <a:gd name="connsiteX2" fmla="*/ 709382 w 709488"/>
              <a:gd name="connsiteY2" fmla="*/ 314840 h 728802"/>
              <a:gd name="connsiteX3" fmla="*/ 61682 w 709488"/>
              <a:gd name="connsiteY3" fmla="*/ 10040 h 728802"/>
              <a:gd name="connsiteX0" fmla="*/ 82757 w 730563"/>
              <a:gd name="connsiteY0" fmla="*/ 10040 h 728802"/>
              <a:gd name="connsiteX1" fmla="*/ 120857 w 730563"/>
              <a:gd name="connsiteY1" fmla="*/ 695840 h 728802"/>
              <a:gd name="connsiteX2" fmla="*/ 730457 w 730563"/>
              <a:gd name="connsiteY2" fmla="*/ 314840 h 728802"/>
              <a:gd name="connsiteX3" fmla="*/ 82757 w 730563"/>
              <a:gd name="connsiteY3" fmla="*/ 10040 h 728802"/>
              <a:gd name="connsiteX0" fmla="*/ 82757 w 730538"/>
              <a:gd name="connsiteY0" fmla="*/ 10040 h 723180"/>
              <a:gd name="connsiteX1" fmla="*/ 120857 w 730538"/>
              <a:gd name="connsiteY1" fmla="*/ 695840 h 723180"/>
              <a:gd name="connsiteX2" fmla="*/ 730457 w 730538"/>
              <a:gd name="connsiteY2" fmla="*/ 314840 h 723180"/>
              <a:gd name="connsiteX3" fmla="*/ 82757 w 730538"/>
              <a:gd name="connsiteY3" fmla="*/ 10040 h 723180"/>
              <a:gd name="connsiteX0" fmla="*/ 150181 w 798039"/>
              <a:gd name="connsiteY0" fmla="*/ 14371 h 808657"/>
              <a:gd name="connsiteX1" fmla="*/ 85578 w 798039"/>
              <a:gd name="connsiteY1" fmla="*/ 783212 h 808657"/>
              <a:gd name="connsiteX2" fmla="*/ 797881 w 798039"/>
              <a:gd name="connsiteY2" fmla="*/ 319171 h 808657"/>
              <a:gd name="connsiteX3" fmla="*/ 150181 w 798039"/>
              <a:gd name="connsiteY3" fmla="*/ 14371 h 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039" h="808657">
                <a:moveTo>
                  <a:pt x="150181" y="14371"/>
                </a:moveTo>
                <a:cubicBezTo>
                  <a:pt x="31464" y="91711"/>
                  <a:pt x="-84246" y="967639"/>
                  <a:pt x="85578" y="783212"/>
                </a:cubicBezTo>
                <a:cubicBezTo>
                  <a:pt x="336030" y="545666"/>
                  <a:pt x="787114" y="447311"/>
                  <a:pt x="797881" y="319171"/>
                </a:cubicBezTo>
                <a:cubicBezTo>
                  <a:pt x="808648" y="191031"/>
                  <a:pt x="268898" y="-62969"/>
                  <a:pt x="150181" y="143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423566" y="147384"/>
            <a:ext cx="8229600" cy="1143000"/>
          </a:xfrm>
        </p:spPr>
        <p:txBody>
          <a:bodyPr/>
          <a:lstStyle/>
          <a:p>
            <a:r>
              <a:rPr lang="en-US" dirty="0" smtClean="0"/>
              <a:t>(3) Sanitization Patch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36</a:t>
            </a:fld>
            <a:endParaRPr lang="en-US"/>
          </a:p>
        </p:txBody>
      </p:sp>
      <p:sp>
        <p:nvSpPr>
          <p:cNvPr id="47" name="Freeform 46"/>
          <p:cNvSpPr/>
          <p:nvPr/>
        </p:nvSpPr>
        <p:spPr>
          <a:xfrm rot="12694558">
            <a:off x="2241202" y="4124039"/>
            <a:ext cx="551422" cy="535910"/>
          </a:xfrm>
          <a:custGeom>
            <a:avLst/>
            <a:gdLst>
              <a:gd name="connsiteX0" fmla="*/ 61682 w 709441"/>
              <a:gd name="connsiteY0" fmla="*/ 10040 h 701299"/>
              <a:gd name="connsiteX1" fmla="*/ 99782 w 709441"/>
              <a:gd name="connsiteY1" fmla="*/ 695840 h 701299"/>
              <a:gd name="connsiteX2" fmla="*/ 709382 w 709441"/>
              <a:gd name="connsiteY2" fmla="*/ 314840 h 701299"/>
              <a:gd name="connsiteX3" fmla="*/ 61682 w 709441"/>
              <a:gd name="connsiteY3" fmla="*/ 10040 h 701299"/>
              <a:gd name="connsiteX0" fmla="*/ 61682 w 709488"/>
              <a:gd name="connsiteY0" fmla="*/ 10040 h 728802"/>
              <a:gd name="connsiteX1" fmla="*/ 99782 w 709488"/>
              <a:gd name="connsiteY1" fmla="*/ 695840 h 728802"/>
              <a:gd name="connsiteX2" fmla="*/ 709382 w 709488"/>
              <a:gd name="connsiteY2" fmla="*/ 314840 h 728802"/>
              <a:gd name="connsiteX3" fmla="*/ 61682 w 709488"/>
              <a:gd name="connsiteY3" fmla="*/ 10040 h 728802"/>
              <a:gd name="connsiteX0" fmla="*/ 82757 w 730563"/>
              <a:gd name="connsiteY0" fmla="*/ 10040 h 728802"/>
              <a:gd name="connsiteX1" fmla="*/ 120857 w 730563"/>
              <a:gd name="connsiteY1" fmla="*/ 695840 h 728802"/>
              <a:gd name="connsiteX2" fmla="*/ 730457 w 730563"/>
              <a:gd name="connsiteY2" fmla="*/ 314840 h 728802"/>
              <a:gd name="connsiteX3" fmla="*/ 82757 w 730563"/>
              <a:gd name="connsiteY3" fmla="*/ 10040 h 728802"/>
              <a:gd name="connsiteX0" fmla="*/ 82757 w 730538"/>
              <a:gd name="connsiteY0" fmla="*/ 10040 h 723180"/>
              <a:gd name="connsiteX1" fmla="*/ 120857 w 730538"/>
              <a:gd name="connsiteY1" fmla="*/ 695840 h 723180"/>
              <a:gd name="connsiteX2" fmla="*/ 730457 w 730538"/>
              <a:gd name="connsiteY2" fmla="*/ 314840 h 723180"/>
              <a:gd name="connsiteX3" fmla="*/ 82757 w 730538"/>
              <a:gd name="connsiteY3" fmla="*/ 10040 h 723180"/>
              <a:gd name="connsiteX0" fmla="*/ 150181 w 798039"/>
              <a:gd name="connsiteY0" fmla="*/ 14371 h 808657"/>
              <a:gd name="connsiteX1" fmla="*/ 85578 w 798039"/>
              <a:gd name="connsiteY1" fmla="*/ 783212 h 808657"/>
              <a:gd name="connsiteX2" fmla="*/ 797881 w 798039"/>
              <a:gd name="connsiteY2" fmla="*/ 319171 h 808657"/>
              <a:gd name="connsiteX3" fmla="*/ 150181 w 798039"/>
              <a:gd name="connsiteY3" fmla="*/ 14371 h 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039" h="808657">
                <a:moveTo>
                  <a:pt x="150181" y="14371"/>
                </a:moveTo>
                <a:cubicBezTo>
                  <a:pt x="31464" y="91711"/>
                  <a:pt x="-84246" y="967639"/>
                  <a:pt x="85578" y="783212"/>
                </a:cubicBezTo>
                <a:cubicBezTo>
                  <a:pt x="336030" y="545666"/>
                  <a:pt x="787114" y="447311"/>
                  <a:pt x="797881" y="319171"/>
                </a:cubicBezTo>
                <a:cubicBezTo>
                  <a:pt x="808648" y="191031"/>
                  <a:pt x="268898" y="-62969"/>
                  <a:pt x="150181" y="143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91879" y="6019803"/>
            <a:ext cx="131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Sanitization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ifference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6769" y="3936276"/>
            <a:ext cx="484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X</a:t>
            </a:r>
            <a:endParaRPr lang="en-US" sz="45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80894" y="4214192"/>
            <a:ext cx="867217" cy="33020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2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9" grpId="0" animBg="1"/>
      <p:bldP spid="60" grpId="0" animBg="1"/>
      <p:bldP spid="60" grpId="1" animBg="1"/>
      <p:bldP spid="60" grpId="2" animBg="1"/>
      <p:bldP spid="63" grpId="0"/>
      <p:bldP spid="65" grpId="0"/>
      <p:bldP spid="2" grpId="0" animBg="1"/>
      <p:bldP spid="2" grpId="1" animBg="1"/>
      <p:bldP spid="66" grpId="0"/>
      <p:bldP spid="66" grpId="1"/>
      <p:bldP spid="68" grpId="0" animBg="1"/>
      <p:bldP spid="69" grpId="2"/>
      <p:bldP spid="69" grpId="3"/>
      <p:bldP spid="6" grpId="0"/>
      <p:bldP spid="11" grpId="0" animBg="1"/>
      <p:bldP spid="47" grpId="0" animBg="1"/>
      <p:bldP spid="48" grpId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cutau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942"/>
            <a:ext cx="9144000" cy="1604742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5232400" y="1455739"/>
            <a:ext cx="3507523" cy="1427162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reference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“”, $x);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strlen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($x) &lt; 4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 smtClean="0">
                <a:latin typeface="Courier"/>
                <a:cs typeface="Courier"/>
              </a:rPr>
              <a:t>	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	else</a:t>
            </a:r>
          </a:p>
          <a:p>
            <a:r>
              <a:rPr lang="en-US" sz="1200" dirty="0" smtClean="0">
                <a:latin typeface="Courier"/>
                <a:cs typeface="Courier"/>
              </a:rPr>
              <a:t>	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31490" y="1966599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(‘”’, ‘\”’,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36660" y="75600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valid_patch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semrep_match1($x)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29580" y="996132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length_patch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if (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semrep_match2($x)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	die(“error”);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85900" y="4711700"/>
            <a:ext cx="7061200" cy="8763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2300" y="6009129"/>
            <a:ext cx="26597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Min-Cut = {&lt;}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536660" y="2893700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target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preg_replace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(“’”, “\’”, $x);</a:t>
            </a:r>
            <a:r>
              <a:rPr lang="en-US" sz="1200" dirty="0" smtClean="0">
                <a:latin typeface="Courier"/>
                <a:cs typeface="Courier"/>
              </a:rPr>
              <a:t>	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527670" y="1903536"/>
            <a:ext cx="3392810" cy="914400"/>
          </a:xfrm>
          <a:prstGeom prst="rect">
            <a:avLst/>
          </a:prstGeom>
          <a:solidFill>
            <a:srgbClr val="FFFFFF"/>
          </a:solidFill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b="1" dirty="0" err="1">
                <a:solidFill>
                  <a:srgbClr val="0000FF"/>
                </a:solidFill>
                <a:latin typeface="Courier"/>
                <a:cs typeface="Courier"/>
              </a:rPr>
              <a:t>s</a:t>
            </a:r>
            <a:r>
              <a:rPr lang="en-US" sz="1200" b="1" dirty="0" err="1" smtClean="0">
                <a:solidFill>
                  <a:srgbClr val="0000FF"/>
                </a:solidFill>
                <a:latin typeface="Courier"/>
                <a:cs typeface="Courier"/>
              </a:rPr>
              <a:t>anit_patch</a:t>
            </a:r>
            <a:r>
              <a:rPr lang="en-US" sz="1200" dirty="0" smtClean="0">
                <a:latin typeface="Courier"/>
                <a:cs typeface="Courier"/>
              </a:rPr>
              <a:t>($x){</a:t>
            </a:r>
          </a:p>
          <a:p>
            <a:r>
              <a:rPr lang="en-US" sz="1200" dirty="0" smtClean="0">
                <a:latin typeface="Courier"/>
                <a:cs typeface="Courier"/>
              </a:rPr>
              <a:t>	$x = </a:t>
            </a:r>
            <a:r>
              <a:rPr lang="en-US" sz="1200" b="1" dirty="0" err="1" smtClean="0">
                <a:solidFill>
                  <a:srgbClr val="008000"/>
                </a:solidFill>
                <a:latin typeface="Courier"/>
                <a:cs typeface="Courier"/>
              </a:rPr>
              <a:t>semrep_sanit</a:t>
            </a:r>
            <a:r>
              <a:rPr lang="en-US" sz="1200" b="1" dirty="0" smtClean="0">
                <a:solidFill>
                  <a:srgbClr val="008000"/>
                </a:solidFill>
                <a:latin typeface="Courier"/>
                <a:cs typeface="Courier"/>
              </a:rPr>
              <a:t>(“&lt;“, $x);</a:t>
            </a:r>
            <a:r>
              <a:rPr lang="en-US" sz="1200" dirty="0" smtClean="0">
                <a:latin typeface="Courier"/>
                <a:cs typeface="Courier"/>
              </a:rPr>
              <a:t>	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return $x;</a:t>
            </a:r>
          </a:p>
          <a:p>
            <a:r>
              <a:rPr lang="en-US" sz="1200" dirty="0" smtClean="0">
                <a:latin typeface="Courier"/>
                <a:cs typeface="Courier"/>
              </a:rPr>
              <a:t>}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23566" y="14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(3) Sanitization 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 Heuristics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use two heuristics for </a:t>
            </a:r>
            <a:r>
              <a:rPr lang="en-US" dirty="0" err="1" smtClean="0"/>
              <a:t>mincut</a:t>
            </a:r>
            <a:r>
              <a:rPr lang="en-US" dirty="0" smtClean="0"/>
              <a:t>	</a:t>
            </a:r>
          </a:p>
          <a:p>
            <a:r>
              <a:rPr lang="en-US" dirty="0" smtClean="0"/>
              <a:t>Trim:</a:t>
            </a:r>
          </a:p>
          <a:p>
            <a:pPr lvl="1"/>
            <a:r>
              <a:rPr lang="en-US" dirty="0" smtClean="0"/>
              <a:t>Only if min-cut contain space character</a:t>
            </a:r>
          </a:p>
          <a:p>
            <a:pPr lvl="1"/>
            <a:r>
              <a:rPr lang="en-US" dirty="0" smtClean="0"/>
              <a:t>Test if reference Post-Image is does not have space at the beginning and end</a:t>
            </a:r>
          </a:p>
          <a:p>
            <a:pPr lvl="1"/>
            <a:r>
              <a:rPr lang="en-US" dirty="0" smtClean="0"/>
              <a:t>Assume it is </a:t>
            </a:r>
            <a:r>
              <a:rPr lang="en-US" dirty="0" smtClean="0">
                <a:latin typeface="Courier"/>
                <a:cs typeface="Courier"/>
              </a:rPr>
              <a:t>trim</a:t>
            </a:r>
            <a:r>
              <a:rPr lang="en-US" dirty="0" smtClean="0"/>
              <a:t>()</a:t>
            </a:r>
          </a:p>
          <a:p>
            <a:r>
              <a:rPr lang="en-US" dirty="0" smtClean="0"/>
              <a:t>Escape:</a:t>
            </a:r>
          </a:p>
          <a:p>
            <a:pPr lvl="1"/>
            <a:r>
              <a:rPr lang="en-US" dirty="0" smtClean="0"/>
              <a:t>Test if reference Post-Image escapes the </a:t>
            </a:r>
            <a:r>
              <a:rPr lang="en-US" dirty="0" err="1" smtClean="0"/>
              <a:t>mincut</a:t>
            </a:r>
            <a:r>
              <a:rPr lang="en-US" dirty="0" smtClean="0"/>
              <a:t> characters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7493" y="2355730"/>
            <a:ext cx="4426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Experimental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Results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Web Application Inputs are Strings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2221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40692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3668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2066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813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2384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8564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8010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4195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7371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998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4540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92850"/>
            <a:ext cx="1282164" cy="548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44831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2666" y="2436341"/>
            <a:ext cx="492443" cy="332654"/>
            <a:chOff x="5672666" y="2436341"/>
            <a:chExt cx="492443" cy="332654"/>
          </a:xfrm>
        </p:grpSpPr>
        <p:sp>
          <p:nvSpPr>
            <p:cNvPr id="5" name="TextBox 4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2666" y="2445830"/>
              <a:ext cx="4924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php</a:t>
              </a:r>
              <a:endParaRPr lang="en-US" sz="15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57200" y="4238424"/>
            <a:ext cx="2583190" cy="4986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Repair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ran the differential patching  algorithm on 5 PHP web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67406"/>
              </p:ext>
            </p:extLst>
          </p:nvPr>
        </p:nvGraphicFramePr>
        <p:xfrm>
          <a:off x="686572" y="2766917"/>
          <a:ext cx="7864763" cy="310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633"/>
                <a:gridCol w="5209130"/>
              </a:tblGrid>
              <a:tr h="7080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/>
                          <a:cs typeface="Arial"/>
                        </a:rPr>
                        <a:t>Name</a:t>
                      </a:r>
                      <a:endParaRPr lang="en-US" sz="26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sz="2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 smtClean="0">
                          <a:latin typeface="Arial"/>
                          <a:cs typeface="Arial"/>
                        </a:rPr>
                        <a:t>PHPNews</a:t>
                      </a:r>
                      <a:r>
                        <a:rPr lang="pl-PL" sz="1800" dirty="0" smtClean="0">
                          <a:latin typeface="Arial"/>
                          <a:cs typeface="Arial"/>
                        </a:rPr>
                        <a:t> v1.3.0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News publishing software </a:t>
                      </a: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UseBB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v1.0.16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Forum software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Snipe Gallery v3.1.5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Image management system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MyBloggie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v2.1.6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Weblog system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Schoolmate v1.5.4 </a:t>
                      </a:r>
                    </a:p>
                  </a:txBody>
                  <a:tcPr anchor="ctr"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School administration software </a:t>
                      </a:r>
                    </a:p>
                  </a:txBody>
                  <a:tcPr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0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Patches Generated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12613"/>
              </p:ext>
            </p:extLst>
          </p:nvPr>
        </p:nvGraphicFramePr>
        <p:xfrm>
          <a:off x="1507063" y="2862791"/>
          <a:ext cx="6693507" cy="2617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195243"/>
                <a:gridCol w="1124566"/>
                <a:gridCol w="1124566"/>
                <a:gridCol w="1228743"/>
                <a:gridCol w="1020389"/>
              </a:tblGrid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Mapping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#</a:t>
                      </a:r>
                      <a:r>
                        <a:rPr lang="en-US" sz="1700" b="1" i="0" u="none" strike="noStrike" baseline="0" dirty="0" smtClean="0">
                          <a:latin typeface="Verdana"/>
                        </a:rPr>
                        <a:t> Pairs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Valid.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Length.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 Sanit.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</a:t>
                      </a:r>
                      <a:r>
                        <a:rPr lang="en-US" sz="1800" b="0" i="0" u="none" strike="noStrike" baseline="0" dirty="0" smtClean="0">
                          <a:latin typeface="Verdana"/>
                        </a:rPr>
                        <a:t>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122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122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Sanitization Patch Results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49206"/>
              </p:ext>
            </p:extLst>
          </p:nvPr>
        </p:nvGraphicFramePr>
        <p:xfrm>
          <a:off x="457201" y="2862791"/>
          <a:ext cx="8394699" cy="21012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388988"/>
                <a:gridCol w="1223817"/>
                <a:gridCol w="1223817"/>
                <a:gridCol w="1337187"/>
                <a:gridCol w="1110445"/>
                <a:gridCol w="1110445"/>
              </a:tblGrid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Mapping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min-cut</a:t>
                      </a:r>
                    </a:p>
                    <a:p>
                      <a:pPr algn="ctr" fontAlgn="b"/>
                      <a:r>
                        <a:rPr lang="en-US" sz="1700" b="1" i="0" u="none" strike="noStrike" dirty="0" err="1" smtClean="0">
                          <a:latin typeface="Verdana"/>
                        </a:rPr>
                        <a:t>Avr</a:t>
                      </a:r>
                      <a:r>
                        <a:rPr lang="en-US" sz="1700" b="1" i="0" u="none" strike="noStrike" dirty="0" smtClean="0">
                          <a:latin typeface="Verdana"/>
                        </a:rPr>
                        <a:t>. size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min-cut</a:t>
                      </a:r>
                    </a:p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Max size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#trim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#escape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Verdana"/>
                        </a:rPr>
                        <a:t>#delete</a:t>
                      </a:r>
                      <a:endParaRPr lang="en-US" sz="17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Server-Server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523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Client-Client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and Memory Performance of </a:t>
            </a:r>
            <a:r>
              <a:rPr lang="en-US" dirty="0" smtClean="0"/>
              <a:t>Differential Repair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33878"/>
              </p:ext>
            </p:extLst>
          </p:nvPr>
        </p:nvGraphicFramePr>
        <p:xfrm>
          <a:off x="457201" y="2862791"/>
          <a:ext cx="8394698" cy="27034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47799"/>
                <a:gridCol w="1168400"/>
                <a:gridCol w="1231900"/>
                <a:gridCol w="1143000"/>
                <a:gridCol w="1442167"/>
                <a:gridCol w="980716"/>
                <a:gridCol w="980716"/>
              </a:tblGrid>
              <a:tr h="523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Repair 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phase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DFA size (#</a:t>
                      </a:r>
                      <a:r>
                        <a:rPr lang="en-US" sz="1700" dirty="0" err="1">
                          <a:effectLst/>
                          <a:latin typeface="Verdana"/>
                          <a:cs typeface="Verdana"/>
                        </a:rPr>
                        <a:t>bddnodes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)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peak DFA size (#</a:t>
                      </a:r>
                      <a:r>
                        <a:rPr lang="en-US" sz="1700" dirty="0" err="1">
                          <a:effectLst/>
                          <a:latin typeface="Verdana"/>
                          <a:cs typeface="Verdana"/>
                        </a:rPr>
                        <a:t>bddnodes</a:t>
                      </a:r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time (seconds)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700">
                          <a:effectLst/>
                          <a:latin typeface="Verdana"/>
                          <a:cs typeface="Verdana"/>
                        </a:rPr>
                        <a:t>avg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effectLst/>
                          <a:latin typeface="Verdana"/>
                          <a:cs typeface="Verdana"/>
                        </a:rPr>
                        <a:t>max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Valid. 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997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32,650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484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33,041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0.14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4.37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Length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129,606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347,619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245,367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4,911,410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9.39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168.00 </a:t>
                      </a:r>
                    </a:p>
                  </a:txBody>
                  <a:tcPr anchor="ctr"/>
                </a:tc>
              </a:tr>
              <a:tr h="5234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  <a:latin typeface="Verdana"/>
                          <a:cs typeface="Verdana"/>
                        </a:rPr>
                        <a:t>Sanit.</a:t>
                      </a:r>
                      <a:endParaRPr lang="en-US" sz="1700" dirty="0">
                        <a:effectLst/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2,602 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11,951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4,822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588,127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effectLst/>
                          <a:latin typeface="Verdana"/>
                          <a:cs typeface="Verdana"/>
                        </a:rPr>
                        <a:t>0.17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effectLst/>
                          <a:latin typeface="Verdana"/>
                          <a:cs typeface="Verdana"/>
                        </a:rPr>
                        <a:t>14.00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17700" y="4483100"/>
            <a:ext cx="6934199" cy="609600"/>
          </a:xfrm>
          <a:prstGeom prst="rect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06265" y="4432300"/>
            <a:ext cx="1066800" cy="660400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445000"/>
            <a:ext cx="1511300" cy="660400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SemRep</a:t>
            </a:r>
            <a:r>
              <a:rPr lang="en-US" dirty="0" smtClean="0"/>
              <a:t>: Differential Repair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804"/>
            <a:ext cx="8229600" cy="469949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://github.com/vlab-cs-</a:t>
            </a:r>
            <a:r>
              <a:rPr lang="en-US" sz="2400" dirty="0" smtClean="0">
                <a:hlinkClick r:id="rId2"/>
              </a:rPr>
              <a:t>ucsb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CC"/>
                </a:solidFill>
                <a:hlinkClick r:id="rId3"/>
              </a:rPr>
              <a:t>http://www.cs.ucsb.edu/~</a:t>
            </a:r>
            <a:r>
              <a:rPr lang="en-US" sz="2400" u="sng" dirty="0" smtClean="0">
                <a:solidFill>
                  <a:srgbClr val="0000CC"/>
                </a:solidFill>
                <a:hlinkClick r:id="rId3"/>
              </a:rPr>
              <a:t>vlab</a:t>
            </a: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/>
              <a:t>A recent paper [</a:t>
            </a:r>
            <a:r>
              <a:rPr lang="en-US" sz="2400" dirty="0" err="1"/>
              <a:t>Kausler</a:t>
            </a:r>
            <a:r>
              <a:rPr lang="en-US" sz="2400" dirty="0"/>
              <a:t>, Sherman, ASE’14] that compares sound string constraint solvers: (JSA, </a:t>
            </a:r>
            <a:r>
              <a:rPr lang="en-US" sz="2400" dirty="0" err="1"/>
              <a:t>LibStranger</a:t>
            </a:r>
            <a:r>
              <a:rPr lang="en-US" sz="2400" dirty="0"/>
              <a:t>, Z3-Str, ECLIPSE-</a:t>
            </a:r>
            <a:r>
              <a:rPr lang="en-US" sz="2400" dirty="0" err="1"/>
              <a:t>Str</a:t>
            </a:r>
            <a:r>
              <a:rPr lang="en-US" sz="2400" dirty="0"/>
              <a:t>), reports that </a:t>
            </a:r>
            <a:r>
              <a:rPr lang="en-US" sz="2400" dirty="0" err="1"/>
              <a:t>LibStranger</a:t>
            </a:r>
            <a:r>
              <a:rPr lang="en-US" sz="2400" dirty="0"/>
              <a:t> is the best!</a:t>
            </a: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u="sng" dirty="0" smtClean="0">
              <a:solidFill>
                <a:srgbClr val="0000CC"/>
              </a:solidFill>
            </a:endParaRPr>
          </a:p>
          <a:p>
            <a:endParaRPr lang="en-US" u="sng" dirty="0">
              <a:solidFill>
                <a:srgbClr val="0000CC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44</a:t>
            </a:fld>
            <a:endParaRPr lang="en-US" dirty="0"/>
          </a:p>
        </p:txBody>
      </p:sp>
      <p:pic>
        <p:nvPicPr>
          <p:cNvPr id="2050" name="Picture 2" descr="https://raw.githubusercontent.com/vlab-cs-ucsb/SemRep/master/Docs/ar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" y="1259977"/>
            <a:ext cx="9128243" cy="2693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90" y="3676210"/>
            <a:ext cx="1490619" cy="15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Automata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based string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analysis: 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 static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analysis framework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for detecting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SQL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injection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vulnerabilities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[Fu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et al., COMPSAC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07] </a:t>
            </a: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Saner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: Composing Static and Dynamic Analysis to Validate </a:t>
            </a: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Sanitization in 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Web </a:t>
            </a: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Balzarotti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et al., S&amp;P 2008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Symbolic String Verification: An Automata-based Approach </a:t>
            </a:r>
            <a:r>
              <a:rPr lang="en-US" dirty="0">
                <a:latin typeface="Arial" charset="0"/>
                <a:ea typeface="ＭＳ Ｐゴシック" charset="0"/>
              </a:rPr>
              <a:t>[Yu et al., SPIN’</a:t>
            </a:r>
            <a:r>
              <a:rPr lang="en-US" altLang="ja-JP" dirty="0">
                <a:latin typeface="Arial" charset="0"/>
                <a:ea typeface="ＭＳ Ｐゴシック" charset="0"/>
              </a:rPr>
              <a:t>08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Symbolic String Verification: Combining String Analysis and Size Analysis </a:t>
            </a:r>
            <a:r>
              <a:rPr lang="en-US" dirty="0">
                <a:latin typeface="Arial" charset="0"/>
                <a:ea typeface="ＭＳ Ｐゴシック" charset="0"/>
              </a:rPr>
              <a:t>[Yu et al., TACAS’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09]</a:t>
            </a: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</a:rPr>
              <a:t>Rex</a:t>
            </a:r>
            <a:r>
              <a:rPr lang="en-US" altLang="ja-JP" i="1" dirty="0">
                <a:latin typeface="Arial" charset="0"/>
                <a:ea typeface="ＭＳ Ｐゴシック" charset="0"/>
              </a:rPr>
              <a:t>: Symbolic Regular Expression </a:t>
            </a:r>
            <a:r>
              <a:rPr lang="en-US" altLang="ja-JP" i="1" dirty="0" smtClean="0">
                <a:latin typeface="Arial" charset="0"/>
                <a:ea typeface="ＭＳ Ｐゴシック" charset="0"/>
              </a:rPr>
              <a:t>Explorer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[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Veanes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et al., ICST’10]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Stranger: An Automata-based String Analysis Tool for PHP </a:t>
            </a:r>
            <a:r>
              <a:rPr lang="en-US" dirty="0">
                <a:latin typeface="Arial" charset="0"/>
                <a:ea typeface="ＭＳ Ｐゴシック" charset="0"/>
              </a:rPr>
              <a:t>[Yu et al., TACAS’</a:t>
            </a:r>
            <a:r>
              <a:rPr lang="en-US" altLang="ja-JP" dirty="0">
                <a:latin typeface="Arial" charset="0"/>
                <a:ea typeface="ＭＳ Ｐゴシック" charset="0"/>
              </a:rPr>
              <a:t>10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Relational String Verification Using Multi-Track Automata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[Yu et al., CIAA’10, IJFCS</a:t>
            </a:r>
            <a:r>
              <a:rPr lang="en-US" dirty="0">
                <a:latin typeface="Arial" charset="0"/>
                <a:ea typeface="ＭＳ Ｐゴシック" charset="0"/>
              </a:rPr>
              <a:t>’11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i="1" dirty="0" smtClean="0">
                <a:latin typeface="Arial" charset="0"/>
                <a:ea typeface="ＭＳ Ｐゴシック" charset="0"/>
                <a:cs typeface="ＭＳ Ｐゴシック" charset="0"/>
              </a:rPr>
              <a:t>Path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- and index-sensitive string analysis based on monadic second-order logic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Tateishi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et al., ISSTA’11]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00DDB17-73CC-AB42-BB39-2871597C8DE8}" type="slidenum">
              <a:rPr lang="en-US" sz="1600">
                <a:solidFill>
                  <a:srgbClr val="898989"/>
                </a:solidFill>
              </a:rPr>
              <a:pPr algn="r" eaLnBrk="1" hangingPunct="1"/>
              <a:t>45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Automata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based string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analysis, continued: 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Evaluation of Automata Algorithms for String Analysis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VMCAI’11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Fast and Precise Sanitizer Analysis with BEK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Usenix’11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Symbolic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finite state transducers: algorithms and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Veanes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POPL’12]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Analysis of String Encoders and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Decoders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D’antoni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 VMCAI’13]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Symbolic Finite Automata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Veanes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, CIAA’13]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Automata-Based Symbolic String Analysis for Vulnerability Detection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[Yu et al., FMSD</a:t>
            </a:r>
            <a:r>
              <a:rPr lang="en-US" sz="2000" dirty="0">
                <a:latin typeface="Arial" charset="0"/>
                <a:ea typeface="ＭＳ Ｐゴシック" charset="0"/>
              </a:rPr>
              <a:t>’14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  <a:endParaRPr lang="en-US" altLang="ja-JP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97184EE-37F2-7844-9B86-79CEEC156BE6}" type="slidenum">
              <a:rPr lang="en-US" sz="1600">
                <a:solidFill>
                  <a:srgbClr val="898989"/>
                </a:solidFill>
              </a:rPr>
              <a:pPr algn="r" eaLnBrk="1" hangingPunct="1"/>
              <a:t>46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 and abstraction/widening: </a:t>
            </a:r>
            <a:endParaRPr lang="en-US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Practical String Analyzer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by the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Widening Approach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[Choi et al. APLAS’06] 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Abstractions for String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Verification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[Yu et al., SPIN’11]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Suite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Abstract Domains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Analysis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alues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Constantini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SP&amp;E’13]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8F569E2-123B-594E-926E-8AD998B1D0D5}" type="slidenum">
              <a:rPr lang="en-US" sz="1600">
                <a:solidFill>
                  <a:srgbClr val="898989"/>
                </a:solidFill>
              </a:rPr>
              <a:pPr algn="r" eaLnBrk="1" hangingPunct="1"/>
              <a:t>47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String analysis based on context free grammars: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Precise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Analysis of String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Expressions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Christensen et al., SAS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03] </a:t>
            </a:r>
            <a:endParaRPr lang="en-US" altLang="ja-JP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Java String Analyzer (JSA)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[Moller et al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.]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approximation of dynamically generated Web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pages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Minamide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, WWW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05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PHP String Analyzer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Minamide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Grammar-based analysis string expressions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[Thiemann, TLDI’05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84B8349-F92E-4341-80CD-E027CCB6A039}" type="slidenum">
              <a:rPr lang="en-US" sz="1600">
                <a:solidFill>
                  <a:srgbClr val="898989"/>
                </a:solidFill>
              </a:rPr>
              <a:pPr algn="r" eaLnBrk="1" hangingPunct="1"/>
              <a:t>48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String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analysis based 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symbolic execution/symbolic analysis: 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Abstracting symbolic execution with string analysis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[Shannon et al., MUTATION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07] </a:t>
            </a:r>
            <a:endParaRPr lang="en-US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Path Feasibility Analysis for String-Manipulating Programs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Bjorner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al., TACAS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09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A Symbolic Execution Framework for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JavaScript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Saxena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et al., S&amp;P 2010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Symbolic execution of 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programs with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Redelinghuys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ITC’12]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36144D3-E3FD-524D-8F3B-1E32A2864189}" type="slidenum">
              <a:rPr lang="en-US" sz="1600">
                <a:solidFill>
                  <a:srgbClr val="898989"/>
                </a:solidFill>
              </a:rPr>
              <a:pPr algn="r" eaLnBrk="1" hangingPunct="1"/>
              <a:t>49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Input Needs to be </a:t>
            </a:r>
            <a:br>
              <a:rPr lang="en-US" dirty="0" smtClean="0"/>
            </a:br>
            <a:r>
              <a:rPr lang="en-US" dirty="0" smtClean="0"/>
              <a:t>Validated and/or Sanitized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89" y="2222120"/>
            <a:ext cx="5731842" cy="703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784" y="4069284"/>
            <a:ext cx="2492380" cy="8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90" y="3366887"/>
            <a:ext cx="3713887" cy="54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09" y="3206679"/>
            <a:ext cx="1874302" cy="1725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1" y="1981333"/>
            <a:ext cx="3116605" cy="3705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984" y="4238424"/>
            <a:ext cx="1231610" cy="903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40" y="2856472"/>
            <a:ext cx="2550891" cy="2425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142" y="4801010"/>
            <a:ext cx="1397478" cy="1397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816" y="4419599"/>
            <a:ext cx="1090083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79500" y="4737100"/>
            <a:ext cx="1051560" cy="310896"/>
          </a:xfrm>
          <a:prstGeom prst="roundRect">
            <a:avLst>
              <a:gd name="adj" fmla="val 12516"/>
            </a:avLst>
          </a:prstGeom>
          <a:gradFill flip="none" rotWithShape="1">
            <a:gsLst>
              <a:gs pos="75000">
                <a:srgbClr val="F3F3F3"/>
              </a:gs>
              <a:gs pos="100000">
                <a:srgbClr val="BAD3EE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36576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Submit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14674">
            <a:off x="7599938" y="5499894"/>
            <a:ext cx="1282164" cy="548446"/>
          </a:xfrm>
          <a:prstGeom prst="rect">
            <a:avLst/>
          </a:prstGeom>
        </p:spPr>
      </p:pic>
      <p:sp>
        <p:nvSpPr>
          <p:cNvPr id="21" name="Can 20"/>
          <p:cNvSpPr/>
          <p:nvPr/>
        </p:nvSpPr>
        <p:spPr>
          <a:xfrm>
            <a:off x="7196146" y="5454086"/>
            <a:ext cx="661411" cy="103546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DB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5174">
            <a:off x="6161953" y="5392850"/>
            <a:ext cx="1282164" cy="548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120900"/>
            <a:ext cx="1168400" cy="14605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78700" y="3581400"/>
            <a:ext cx="1308100" cy="121961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1400" y="4483101"/>
            <a:ext cx="1257300" cy="31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unsupscribe.php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2666" y="2436341"/>
            <a:ext cx="492443" cy="332654"/>
            <a:chOff x="5672666" y="2436341"/>
            <a:chExt cx="492443" cy="332654"/>
          </a:xfrm>
        </p:grpSpPr>
        <p:sp>
          <p:nvSpPr>
            <p:cNvPr id="5" name="TextBox 4"/>
            <p:cNvSpPr txBox="1"/>
            <p:nvPr/>
          </p:nvSpPr>
          <p:spPr>
            <a:xfrm>
              <a:off x="5770033" y="2436341"/>
              <a:ext cx="266698" cy="306859"/>
            </a:xfrm>
            <a:prstGeom prst="rect">
              <a:avLst/>
            </a:prstGeom>
            <a:solidFill>
              <a:srgbClr val="CDE0F3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2666" y="2445830"/>
              <a:ext cx="4924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php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09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 solving: 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Reasoning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about Strings in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Databases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Grahne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al., JCSS’99]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Constraint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Reasoning over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Strings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[Golden et al., CP’03]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decision procedure for subset constraints over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regular languages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et al., PLDI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’09]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Strsolve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: solving string constraints lazily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Hooimeijer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et al., ASE’10, ASE’12]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An SMT-LIB Format for Sequences and Regular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Expressions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Bjorner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 al., SMT’12]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Z3-Str: A Z3-Based String Solver for Web Application Analysis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Zheng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 al., ESEC/FSE’13]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Word Equations with Length Constraints: What's Decidable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[Ganesh et al., HVC’12]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Un)Decidability Results for Word Equations with Length and Regular Expression Constraints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[Ganesh et al., ADDCT’13]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A28CC68-79EF-0148-ABC9-B97ED612393A}" type="slidenum">
              <a:rPr lang="en-US" sz="1600">
                <a:solidFill>
                  <a:srgbClr val="898989"/>
                </a:solidFill>
              </a:rPr>
              <a:pPr algn="r" eaLnBrk="1" hangingPunct="1"/>
              <a:t>50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 solving, continued: 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DPLL(T) Theory Solver for a Theory of Strings and Regular Expressions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[Liang et al., CAV’14]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 Constraints for Verification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[Abdulla et al., CAV’14]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S3: A Symbolic String Solver for Vulnerability Detection in Web Applications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[Trinh et al., CCS’14]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model counter for constraints over unbounded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strings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Luu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PLDI’14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Evaluation of String Constraint Solvers in the Context of Symbolic Execution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Kausler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ASE’14]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898EA5D-3A66-0240-BD5C-A4F675265735}" type="slidenum">
              <a:rPr lang="en-US" sz="1600">
                <a:solidFill>
                  <a:srgbClr val="898989"/>
                </a:solidFill>
              </a:rPr>
              <a:pPr algn="r" eaLnBrk="1" hangingPunct="1"/>
              <a:t>51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Bounded string constraint solvers: 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HAMPI: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a solver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for string constraints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Kiezun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ISSTA</a:t>
            </a:r>
            <a:r>
              <a:rPr lang="ja-JP" alt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09]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HAMPI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: A String Solver for Testing, Analysis and Vulnerability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Detection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[Ganesh et al., CAV’11]</a:t>
            </a:r>
          </a:p>
          <a:p>
            <a:pPr>
              <a:defRPr/>
            </a:pP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HAMPI: A solver for word equations over strings, regular expressions, and context-free </a:t>
            </a: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grammars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Kiezun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al.,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TOSEM</a:t>
            </a:r>
            <a:r>
              <a:rPr lang="fr-F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12]</a:t>
            </a:r>
            <a:endParaRPr lang="en-US" altLang="ja-JP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0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Kaluza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Saxena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al.]</a:t>
            </a:r>
          </a:p>
          <a:p>
            <a:pPr>
              <a:defRPr/>
            </a:pPr>
            <a:r>
              <a:rPr lang="en-US" altLang="ja-JP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PASS: String Solving with Parameterized Array and Interval Automaton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[Li &amp; </a:t>
            </a:r>
            <a:r>
              <a:rPr lang="en-US" altLang="ja-JP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Ghosh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, HVC’14]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339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14F0BD0-924C-EA44-BC5A-31C13BCB57C2}" type="slidenum">
              <a:rPr lang="en-US" sz="1600">
                <a:solidFill>
                  <a:srgbClr val="898989"/>
                </a:solidFill>
              </a:rPr>
              <a:pPr algn="r" eaLnBrk="1" hangingPunct="1"/>
              <a:t>52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String analysis for vulnerability detection: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AMNESIA</a:t>
            </a:r>
            <a:r>
              <a:rPr lang="en-US" i="1" dirty="0">
                <a:latin typeface="Arial" charset="0"/>
                <a:ea typeface="ＭＳ Ｐゴシック" charset="0"/>
              </a:rPr>
              <a:t>: analysis and monitoring for </a:t>
            </a:r>
            <a:r>
              <a:rPr lang="en-US" i="1" dirty="0" err="1">
                <a:latin typeface="Arial" charset="0"/>
                <a:ea typeface="ＭＳ Ｐゴシック" charset="0"/>
              </a:rPr>
              <a:t>NEutralizing</a:t>
            </a:r>
            <a:r>
              <a:rPr lang="en-US" i="1" dirty="0">
                <a:latin typeface="Arial" charset="0"/>
                <a:ea typeface="ＭＳ Ｐゴシック" charset="0"/>
              </a:rPr>
              <a:t> SQL-injection </a:t>
            </a:r>
            <a:r>
              <a:rPr lang="en-US" i="1" dirty="0" smtClean="0">
                <a:latin typeface="Arial" charset="0"/>
                <a:ea typeface="ＭＳ Ｐゴシック" charset="0"/>
              </a:rPr>
              <a:t>attacks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dirty="0" smtClean="0">
                <a:latin typeface="Arial" charset="0"/>
                <a:ea typeface="ＭＳ Ｐゴシック" charset="0"/>
              </a:rPr>
              <a:t> et al., ASE’05]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Preventing </a:t>
            </a:r>
            <a:r>
              <a:rPr lang="en-US" i="1" dirty="0">
                <a:latin typeface="Arial" charset="0"/>
                <a:ea typeface="ＭＳ Ｐゴシック" charset="0"/>
              </a:rPr>
              <a:t>SQL injection attacks using AMNESIA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dirty="0" smtClean="0">
                <a:latin typeface="Arial" charset="0"/>
                <a:ea typeface="ＭＳ Ｐゴシック" charset="0"/>
              </a:rPr>
              <a:t> et al., ICSE’06]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Sound </a:t>
            </a:r>
            <a:r>
              <a:rPr lang="en-US" i="1" dirty="0">
                <a:latin typeface="Arial" charset="0"/>
                <a:ea typeface="ＭＳ Ｐゴシック" charset="0"/>
              </a:rPr>
              <a:t>and precise analysis of web applications for injection </a:t>
            </a:r>
            <a:r>
              <a:rPr lang="en-US" i="1" dirty="0" smtClean="0">
                <a:latin typeface="Arial" charset="0"/>
                <a:ea typeface="ＭＳ Ｐゴシック" charset="0"/>
              </a:rPr>
              <a:t>vulnerabilities </a:t>
            </a:r>
            <a:r>
              <a:rPr lang="en-US" dirty="0" smtClean="0">
                <a:latin typeface="Arial" charset="0"/>
                <a:ea typeface="ＭＳ Ｐゴシック" charset="0"/>
              </a:rPr>
              <a:t>[Wassermann et al., PLDI’07]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Static </a:t>
            </a:r>
            <a:r>
              <a:rPr lang="en-US" i="1" dirty="0">
                <a:latin typeface="Arial" charset="0"/>
                <a:ea typeface="ＭＳ Ｐゴシック" charset="0"/>
              </a:rPr>
              <a:t>detection of cross-site scripting </a:t>
            </a:r>
            <a:r>
              <a:rPr lang="en-US" i="1" dirty="0" smtClean="0">
                <a:latin typeface="Arial" charset="0"/>
                <a:ea typeface="ＭＳ Ｐゴシック" charset="0"/>
              </a:rPr>
              <a:t>vulnerabilities </a:t>
            </a:r>
            <a:r>
              <a:rPr lang="en-US" dirty="0" smtClean="0">
                <a:latin typeface="Arial" charset="0"/>
                <a:ea typeface="ＭＳ Ｐゴシック" charset="0"/>
              </a:rPr>
              <a:t>[Su et al., ICSE’08]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Generating </a:t>
            </a:r>
            <a:r>
              <a:rPr lang="en-US" i="1" dirty="0">
                <a:latin typeface="Arial" charset="0"/>
                <a:ea typeface="ＭＳ Ｐゴシック" charset="0"/>
              </a:rPr>
              <a:t>Vulnerability Signatures for String Manipulating Programs Using Automata-based Forward and Backward Symbolic Analyses </a:t>
            </a:r>
            <a:r>
              <a:rPr lang="en-US" dirty="0" smtClean="0">
                <a:latin typeface="Arial" charset="0"/>
                <a:ea typeface="ＭＳ Ｐゴシック" charset="0"/>
              </a:rPr>
              <a:t>[Yu et al., ASE</a:t>
            </a:r>
            <a:r>
              <a:rPr 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09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Verifying Client-Side Input Validation Functions Using String Analysis</a:t>
            </a:r>
            <a:r>
              <a:rPr lang="en-US" dirty="0">
                <a:latin typeface="Arial" charset="0"/>
                <a:ea typeface="ＭＳ Ｐゴシック" charset="0"/>
              </a:rPr>
              <a:t> [</a:t>
            </a:r>
            <a:r>
              <a:rPr lang="en-US" dirty="0" err="1">
                <a:latin typeface="Arial" charset="0"/>
                <a:ea typeface="ＭＳ Ｐゴシック" charset="0"/>
              </a:rPr>
              <a:t>Alkhalaf</a:t>
            </a:r>
            <a:r>
              <a:rPr lang="en-US" dirty="0">
                <a:latin typeface="Arial" charset="0"/>
                <a:ea typeface="ＭＳ Ｐゴシック" charset="0"/>
              </a:rPr>
              <a:t> et al., ICSE’12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52521E37-71FF-8D43-9E01-CE2F040C286D}" type="slidenum">
              <a:rPr lang="en-US" sz="1600">
                <a:solidFill>
                  <a:srgbClr val="898989"/>
                </a:solidFill>
              </a:rPr>
              <a:pPr algn="r" eaLnBrk="1" hangingPunct="1"/>
              <a:t>53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Test Generation: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Dynamic test input generation for database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applications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Emmi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ISSTA’07]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Dynamic </a:t>
            </a:r>
            <a:r>
              <a:rPr lang="en-US" sz="2000" i="1" dirty="0">
                <a:latin typeface="Arial" charset="0"/>
                <a:ea typeface="ＭＳ Ｐゴシック" charset="0"/>
              </a:rPr>
              <a:t>test input generation for web applications. </a:t>
            </a:r>
            <a:r>
              <a:rPr lang="en-US" sz="2000" dirty="0">
                <a:latin typeface="Arial" charset="0"/>
                <a:ea typeface="ＭＳ Ｐゴシック" charset="0"/>
              </a:rPr>
              <a:t>[Wassermann et al., ISSTA’08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JST</a:t>
            </a:r>
            <a:r>
              <a:rPr lang="en-US" sz="2000" i="1" dirty="0">
                <a:latin typeface="Arial" charset="0"/>
                <a:ea typeface="ＭＳ Ｐゴシック" charset="0"/>
              </a:rPr>
              <a:t>: an automatic test generation tool for industrial Java applications with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strings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Ghosh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ICSE’13]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Automated </a:t>
            </a:r>
            <a:r>
              <a:rPr lang="en-US" sz="2000" i="1" dirty="0">
                <a:latin typeface="Arial" charset="0"/>
                <a:ea typeface="ＭＳ Ｐゴシック" charset="0"/>
              </a:rPr>
              <a:t>Test Generation from Vulnerability Signatures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</a:rPr>
              <a:t>Aydin</a:t>
            </a:r>
            <a:r>
              <a:rPr lang="en-US" sz="2000" dirty="0">
                <a:latin typeface="Arial" charset="0"/>
                <a:ea typeface="ＭＳ Ｐゴシック" charset="0"/>
              </a:rPr>
              <a:t> et al., ICST’14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438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CD6D87E2-0331-4849-BA38-342B2E36FA83}" type="slidenum">
              <a:rPr lang="en-US" sz="1600">
                <a:solidFill>
                  <a:srgbClr val="898989"/>
                </a:solidFill>
              </a:rPr>
              <a:pPr algn="r" eaLnBrk="1" hangingPunct="1"/>
              <a:t>54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Interface Discovery: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Improving Test Case Generation for Web Applications Using Automated Interface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Discovery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 FSE’07]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Automated Identification of Parameter Mismatches in Web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Applications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Halfond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 FSE’08]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String Analysis for Specification Analysis:</a:t>
            </a:r>
          </a:p>
          <a:p>
            <a:pPr>
              <a:defRPr/>
            </a:pPr>
            <a:r>
              <a:rPr lang="en-US" sz="2000" i="1" dirty="0" smtClean="0">
                <a:latin typeface="Arial" charset="0"/>
                <a:ea typeface="ＭＳ Ｐゴシック" charset="0"/>
              </a:rPr>
              <a:t>Lightweight </a:t>
            </a:r>
            <a:r>
              <a:rPr lang="en-US" sz="2000" i="1" dirty="0">
                <a:latin typeface="Arial" charset="0"/>
                <a:ea typeface="ＭＳ Ｐゴシック" charset="0"/>
              </a:rPr>
              <a:t>String Reasoning for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OCL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[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Buttner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al., ECMFA’12]</a:t>
            </a: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Lightweight String Reasoning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in Model Finding </a:t>
            </a:r>
            <a:r>
              <a:rPr lang="en-US" sz="2000" dirty="0">
                <a:latin typeface="Arial" charset="0"/>
                <a:ea typeface="ＭＳ Ｐゴシック" charset="0"/>
              </a:rPr>
              <a:t>[</a:t>
            </a:r>
            <a:r>
              <a:rPr lang="en-US" sz="2000" dirty="0" err="1">
                <a:latin typeface="Arial" charset="0"/>
                <a:ea typeface="ＭＳ Ｐゴシック" charset="0"/>
              </a:rPr>
              <a:t>Buttner</a:t>
            </a:r>
            <a:r>
              <a:rPr lang="en-US" sz="2000" dirty="0">
                <a:latin typeface="Arial" charset="0"/>
                <a:ea typeface="ＭＳ Ｐゴシック" charset="0"/>
              </a:rPr>
              <a:t> et al.,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SSM’13]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541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BC2C2F9-87B2-0747-9168-20F60B2FCC37}" type="slidenum">
              <a:rPr lang="en-US" sz="1600">
                <a:solidFill>
                  <a:srgbClr val="898989"/>
                </a:solidFill>
              </a:rPr>
              <a:pPr algn="r" eaLnBrk="1" hangingPunct="1"/>
              <a:t>55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Analysis Bibliography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String Analysis for Program Repair: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Patching Vulnerabilities with Sanitization Synthesis </a:t>
            </a:r>
            <a:r>
              <a:rPr lang="en-US" dirty="0">
                <a:latin typeface="Arial" charset="0"/>
                <a:ea typeface="ＭＳ Ｐゴシック" charset="0"/>
              </a:rPr>
              <a:t>[Yu et al., ICSE’11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Automated Repair </a:t>
            </a:r>
            <a:r>
              <a:rPr lang="en-US" i="1" dirty="0">
                <a:latin typeface="Arial" charset="0"/>
                <a:ea typeface="ＭＳ Ｐゴシック" charset="0"/>
              </a:rPr>
              <a:t>of </a:t>
            </a:r>
            <a:r>
              <a:rPr lang="en-US" i="1" dirty="0" smtClean="0">
                <a:latin typeface="Arial" charset="0"/>
                <a:ea typeface="ＭＳ Ｐゴシック" charset="0"/>
              </a:rPr>
              <a:t>HTML Generation Errors </a:t>
            </a:r>
            <a:r>
              <a:rPr lang="en-US" i="1" dirty="0">
                <a:latin typeface="Arial" charset="0"/>
                <a:ea typeface="ＭＳ Ｐゴシック" charset="0"/>
              </a:rPr>
              <a:t>in </a:t>
            </a:r>
            <a:r>
              <a:rPr lang="en-US" i="1" dirty="0" smtClean="0">
                <a:latin typeface="Arial" charset="0"/>
                <a:ea typeface="ＭＳ Ｐゴシック" charset="0"/>
              </a:rPr>
              <a:t>PHP Applications Using String Constraint Solving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Samimi</a:t>
            </a:r>
            <a:r>
              <a:rPr lang="en-US" dirty="0" smtClean="0">
                <a:latin typeface="Arial" charset="0"/>
                <a:ea typeface="ＭＳ Ｐゴシック" charset="0"/>
              </a:rPr>
              <a:t> et al., 2012] 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Patcher</a:t>
            </a:r>
            <a:r>
              <a:rPr lang="en-US" i="1" dirty="0">
                <a:latin typeface="Arial" charset="0"/>
                <a:ea typeface="ＭＳ Ｐゴシック" charset="0"/>
              </a:rPr>
              <a:t>: An Online Service for Detecting, Viewing and Patching Web Application Vulnerabilities </a:t>
            </a:r>
            <a:r>
              <a:rPr lang="en-US" dirty="0">
                <a:latin typeface="Arial" charset="0"/>
                <a:ea typeface="ＭＳ Ｐゴシック" charset="0"/>
              </a:rPr>
              <a:t>[Yu et al., HICSS’14]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Differential String Analysis: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Automatic </a:t>
            </a:r>
            <a:r>
              <a:rPr lang="en-US" i="1" dirty="0" err="1">
                <a:latin typeface="Arial" charset="0"/>
                <a:ea typeface="ＭＳ Ｐゴシック" charset="0"/>
              </a:rPr>
              <a:t>B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lackbox</a:t>
            </a:r>
            <a:r>
              <a:rPr lang="en-US" i="1" dirty="0" smtClean="0">
                <a:latin typeface="Arial" charset="0"/>
                <a:ea typeface="ＭＳ Ｐゴシック" charset="0"/>
              </a:rPr>
              <a:t> Detection </a:t>
            </a:r>
            <a:r>
              <a:rPr lang="en-US" i="1" dirty="0">
                <a:latin typeface="Arial" charset="0"/>
                <a:ea typeface="ＭＳ Ｐゴシック" charset="0"/>
              </a:rPr>
              <a:t>of </a:t>
            </a:r>
            <a:r>
              <a:rPr lang="en-US" i="1" dirty="0" smtClean="0">
                <a:latin typeface="Arial" charset="0"/>
                <a:ea typeface="ＭＳ Ｐゴシック" charset="0"/>
              </a:rPr>
              <a:t>Parameter </a:t>
            </a:r>
            <a:r>
              <a:rPr lang="en-US" i="1" dirty="0">
                <a:latin typeface="Arial" charset="0"/>
                <a:ea typeface="ＭＳ Ｐゴシック" charset="0"/>
              </a:rPr>
              <a:t>T</a:t>
            </a:r>
            <a:r>
              <a:rPr lang="en-US" i="1" dirty="0" smtClean="0">
                <a:latin typeface="Arial" charset="0"/>
                <a:ea typeface="ＭＳ Ｐゴシック" charset="0"/>
              </a:rPr>
              <a:t>ampering </a:t>
            </a:r>
            <a:r>
              <a:rPr lang="en-US" i="1" dirty="0">
                <a:latin typeface="Arial" charset="0"/>
                <a:ea typeface="ＭＳ Ｐゴシック" charset="0"/>
              </a:rPr>
              <a:t>O</a:t>
            </a:r>
            <a:r>
              <a:rPr lang="en-US" i="1" dirty="0" smtClean="0">
                <a:latin typeface="Arial" charset="0"/>
                <a:ea typeface="ＭＳ Ｐゴシック" charset="0"/>
              </a:rPr>
              <a:t>pportunities </a:t>
            </a:r>
            <a:r>
              <a:rPr lang="en-US" i="1" dirty="0">
                <a:latin typeface="Arial" charset="0"/>
                <a:ea typeface="ＭＳ Ｐゴシック" charset="0"/>
              </a:rPr>
              <a:t>in </a:t>
            </a:r>
            <a:r>
              <a:rPr lang="en-US" i="1" dirty="0" smtClean="0">
                <a:latin typeface="Arial" charset="0"/>
                <a:ea typeface="ＭＳ Ｐゴシック" charset="0"/>
              </a:rPr>
              <a:t>Web </a:t>
            </a:r>
            <a:r>
              <a:rPr lang="en-US" i="1" dirty="0">
                <a:latin typeface="Arial" charset="0"/>
                <a:ea typeface="ＭＳ Ｐゴシック" charset="0"/>
              </a:rPr>
              <a:t>A</a:t>
            </a:r>
            <a:r>
              <a:rPr lang="en-US" i="1" dirty="0" smtClean="0">
                <a:latin typeface="Arial" charset="0"/>
                <a:ea typeface="ＭＳ Ｐゴシック" charset="0"/>
              </a:rPr>
              <a:t>pplications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Bisht</a:t>
            </a:r>
            <a:r>
              <a:rPr lang="en-US" dirty="0" smtClean="0">
                <a:latin typeface="Arial" charset="0"/>
                <a:ea typeface="ＭＳ Ｐゴシック" charset="0"/>
              </a:rPr>
              <a:t> et al., CCS’10]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Waptec</a:t>
            </a:r>
            <a:r>
              <a:rPr lang="en-US" i="1" dirty="0">
                <a:latin typeface="Arial" charset="0"/>
                <a:ea typeface="ＭＳ Ｐゴシック" charset="0"/>
              </a:rPr>
              <a:t>: </a:t>
            </a:r>
            <a:r>
              <a:rPr lang="en-US" i="1" dirty="0" err="1">
                <a:latin typeface="Arial" charset="0"/>
                <a:ea typeface="ＭＳ Ｐゴシック" charset="0"/>
              </a:rPr>
              <a:t>Whitebox</a:t>
            </a:r>
            <a:r>
              <a:rPr lang="en-US" i="1" dirty="0">
                <a:latin typeface="Arial" charset="0"/>
                <a:ea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</a:rPr>
              <a:t>Analysis </a:t>
            </a:r>
            <a:r>
              <a:rPr lang="en-US" i="1" dirty="0">
                <a:latin typeface="Arial" charset="0"/>
                <a:ea typeface="ＭＳ Ｐゴシック" charset="0"/>
              </a:rPr>
              <a:t>of W</a:t>
            </a:r>
            <a:r>
              <a:rPr lang="en-US" i="1" dirty="0" smtClean="0">
                <a:latin typeface="Arial" charset="0"/>
                <a:ea typeface="ＭＳ Ｐゴシック" charset="0"/>
              </a:rPr>
              <a:t>eb </a:t>
            </a:r>
            <a:r>
              <a:rPr lang="en-US" i="1" dirty="0">
                <a:latin typeface="Arial" charset="0"/>
                <a:ea typeface="ＭＳ Ｐゴシック" charset="0"/>
              </a:rPr>
              <a:t>A</a:t>
            </a:r>
            <a:r>
              <a:rPr lang="en-US" i="1" dirty="0" smtClean="0">
                <a:latin typeface="Arial" charset="0"/>
                <a:ea typeface="ＭＳ Ｐゴシック" charset="0"/>
              </a:rPr>
              <a:t>pplications </a:t>
            </a:r>
            <a:r>
              <a:rPr lang="en-US" i="1" dirty="0">
                <a:latin typeface="Arial" charset="0"/>
                <a:ea typeface="ＭＳ Ｐゴシック" charset="0"/>
              </a:rPr>
              <a:t>for </a:t>
            </a:r>
            <a:r>
              <a:rPr lang="en-US" i="1" dirty="0" smtClean="0">
                <a:latin typeface="Arial" charset="0"/>
                <a:ea typeface="ＭＳ Ｐゴシック" charset="0"/>
              </a:rPr>
              <a:t>Parameter Tampering </a:t>
            </a:r>
            <a:r>
              <a:rPr lang="en-US" i="1" dirty="0">
                <a:latin typeface="Arial" charset="0"/>
                <a:ea typeface="ＭＳ Ｐゴシック" charset="0"/>
              </a:rPr>
              <a:t>E</a:t>
            </a:r>
            <a:r>
              <a:rPr lang="en-US" i="1" dirty="0" smtClean="0">
                <a:latin typeface="Arial" charset="0"/>
                <a:ea typeface="ＭＳ Ｐゴシック" charset="0"/>
              </a:rPr>
              <a:t>xploit </a:t>
            </a:r>
            <a:r>
              <a:rPr lang="en-US" i="1" dirty="0">
                <a:latin typeface="Arial" charset="0"/>
                <a:ea typeface="ＭＳ Ｐゴシック" charset="0"/>
              </a:rPr>
              <a:t>C</a:t>
            </a:r>
            <a:r>
              <a:rPr lang="en-US" i="1" dirty="0" smtClean="0">
                <a:latin typeface="Arial" charset="0"/>
                <a:ea typeface="ＭＳ Ｐゴシック" charset="0"/>
              </a:rPr>
              <a:t>onstruction</a:t>
            </a:r>
            <a:r>
              <a:rPr lang="en-US" i="1" dirty="0">
                <a:latin typeface="Arial" charset="0"/>
                <a:ea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Bisht</a:t>
            </a:r>
            <a:r>
              <a:rPr lang="en-US" dirty="0" smtClean="0">
                <a:latin typeface="Arial" charset="0"/>
                <a:ea typeface="ＭＳ Ｐゴシック" charset="0"/>
              </a:rPr>
              <a:t> et al., CCS’11]</a:t>
            </a:r>
          </a:p>
          <a:p>
            <a:pPr>
              <a:defRPr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ViewPoints</a:t>
            </a:r>
            <a:r>
              <a:rPr lang="en-US" i="1" dirty="0">
                <a:latin typeface="Arial" charset="0"/>
                <a:ea typeface="ＭＳ Ｐゴシック" charset="0"/>
              </a:rPr>
              <a:t>: Differential String Analysis for Discovering Client and Server-Side Input Validation Inconsistencies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Alkhalaf</a:t>
            </a:r>
            <a:r>
              <a:rPr lang="en-US" dirty="0" smtClean="0">
                <a:latin typeface="Arial" charset="0"/>
                <a:ea typeface="ＭＳ Ｐゴシック" charset="0"/>
              </a:rPr>
              <a:t> et al., ISSTA</a:t>
            </a:r>
            <a:r>
              <a:rPr lang="en-US" dirty="0">
                <a:latin typeface="Arial" charset="0"/>
                <a:ea typeface="ＭＳ Ｐゴシック" charset="0"/>
              </a:rPr>
              <a:t>’12</a:t>
            </a:r>
            <a:r>
              <a:rPr lang="en-US" dirty="0" smtClean="0"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r>
              <a:rPr lang="en-US" i="1" dirty="0" smtClean="0">
                <a:latin typeface="Arial" charset="0"/>
                <a:ea typeface="ＭＳ Ｐゴシック" charset="0"/>
              </a:rPr>
              <a:t>Semantic Differential Repair for Input Validation and Sanitization </a:t>
            </a:r>
            <a:r>
              <a:rPr lang="en-US" dirty="0" smtClean="0">
                <a:latin typeface="Arial" charset="0"/>
                <a:ea typeface="ＭＳ Ｐゴシック" charset="0"/>
              </a:rPr>
              <a:t>[</a:t>
            </a:r>
            <a:r>
              <a:rPr lang="en-US" dirty="0" err="1" smtClean="0">
                <a:latin typeface="Arial" charset="0"/>
                <a:ea typeface="ＭＳ Ｐゴシック" charset="0"/>
              </a:rPr>
              <a:t>Alkhalaf</a:t>
            </a:r>
            <a:r>
              <a:rPr lang="en-US" dirty="0" smtClean="0">
                <a:latin typeface="Arial" charset="0"/>
                <a:ea typeface="ＭＳ Ｐゴシック" charset="0"/>
              </a:rPr>
              <a:t> et al. ISSTA’14]</a:t>
            </a:r>
          </a:p>
          <a:p>
            <a:pPr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altLang="ja-JP" sz="18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6435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65B70FD-C9EF-014C-A2CA-EA24EC71B833}" type="slidenum">
              <a:rPr lang="en-US" sz="1600">
                <a:solidFill>
                  <a:srgbClr val="898989"/>
                </a:solidFill>
              </a:rPr>
              <a:pPr algn="r" eaLnBrk="1" hangingPunct="1"/>
              <a:t>56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are Full of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6</a:t>
            </a:fld>
            <a:endParaRPr lang="en-US"/>
          </a:p>
        </p:txBody>
      </p:sp>
      <p:sp>
        <p:nvSpPr>
          <p:cNvPr id="6" name="Shape 57"/>
          <p:cNvSpPr txBox="1"/>
          <p:nvPr/>
        </p:nvSpPr>
        <p:spPr>
          <a:xfrm>
            <a:off x="408550" y="5541525"/>
            <a:ext cx="2509800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/>
              <a:t>2007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0000FF"/>
                </a:solidFill>
              </a:rPr>
              <a:t>XSS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 dirty="0">
                <a:solidFill>
                  <a:srgbClr val="FF9900"/>
                </a:solidFill>
              </a:rPr>
              <a:t>Malicious File Exec.</a:t>
            </a:r>
          </a:p>
        </p:txBody>
      </p:sp>
      <p:sp>
        <p:nvSpPr>
          <p:cNvPr id="7" name="Shape 58"/>
          <p:cNvSpPr txBox="1"/>
          <p:nvPr/>
        </p:nvSpPr>
        <p:spPr>
          <a:xfrm>
            <a:off x="3018525" y="5541525"/>
            <a:ext cx="2920199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2010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0000FF"/>
                </a:solidFill>
              </a:rPr>
              <a:t>XSS</a:t>
            </a:r>
          </a:p>
          <a:p>
            <a:pPr marL="457200" lvl="0" indent="-3302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9900"/>
                </a:solidFill>
              </a:rPr>
              <a:t>Broken Auth. Session M.</a:t>
            </a:r>
          </a:p>
        </p:txBody>
      </p:sp>
      <p:sp>
        <p:nvSpPr>
          <p:cNvPr id="8" name="Shape 59"/>
          <p:cNvSpPr txBox="1"/>
          <p:nvPr/>
        </p:nvSpPr>
        <p:spPr>
          <a:xfrm>
            <a:off x="5938725" y="5541525"/>
            <a:ext cx="2997599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2013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Injection Flaws</a:t>
            </a:r>
          </a:p>
          <a:p>
            <a:pPr marL="457200" lvl="0" indent="-3302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FF9900"/>
                </a:solidFill>
              </a:rPr>
              <a:t>Broken Auth. Session M.</a:t>
            </a:r>
          </a:p>
          <a:p>
            <a:pPr marL="457200" lvl="0" indent="-330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en" sz="1600">
                <a:solidFill>
                  <a:srgbClr val="0000FF"/>
                </a:solidFill>
              </a:rPr>
              <a:t>XSS</a:t>
            </a:r>
          </a:p>
        </p:txBody>
      </p:sp>
      <p:sp>
        <p:nvSpPr>
          <p:cNvPr id="13" name="Shape 56"/>
          <p:cNvSpPr txBox="1"/>
          <p:nvPr/>
        </p:nvSpPr>
        <p:spPr>
          <a:xfrm>
            <a:off x="315224" y="5348277"/>
            <a:ext cx="8326799" cy="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 dirty="0"/>
              <a:t>OWASP Top 10 Web Application Vulnerabilities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21701920"/>
              </p:ext>
            </p:extLst>
          </p:nvPr>
        </p:nvGraphicFramePr>
        <p:xfrm>
          <a:off x="1866900" y="1410237"/>
          <a:ext cx="5305796" cy="33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88872" y="4640374"/>
            <a:ext cx="1883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IBM X-Force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Vulnerabilities in Web Applications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many well-known security vulnerabilities that exist in many web applications. Here are some examples: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charset="0"/>
              </a:rPr>
              <a:t>SQL </a:t>
            </a:r>
            <a:r>
              <a:rPr lang="en-US" b="1" dirty="0">
                <a:latin typeface="Arial" charset="0"/>
                <a:ea typeface="ＭＳ Ｐゴシック" charset="0"/>
              </a:rPr>
              <a:t>injection: </a:t>
            </a:r>
            <a:r>
              <a:rPr lang="en-US" dirty="0">
                <a:latin typeface="Arial" charset="0"/>
                <a:ea typeface="ＭＳ Ｐゴシック" charset="0"/>
              </a:rPr>
              <a:t>where a malicious user executes SQL commands on the back-end database by providing specially formatted input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Cross site scripting (XSS</a:t>
            </a:r>
            <a:r>
              <a:rPr lang="en-US" b="1" dirty="0" smtClean="0">
                <a:latin typeface="Arial" charset="0"/>
                <a:ea typeface="ＭＳ Ｐゴシック" charset="0"/>
              </a:rPr>
              <a:t>) </a:t>
            </a:r>
            <a:r>
              <a:rPr lang="en-US" dirty="0">
                <a:latin typeface="Arial" charset="0"/>
                <a:ea typeface="ＭＳ Ｐゴシック" charset="0"/>
              </a:rPr>
              <a:t>causes the attacker to execute a malicious script at a user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browser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Malicious file execution: </a:t>
            </a:r>
            <a:r>
              <a:rPr lang="en-US" dirty="0">
                <a:latin typeface="Arial" charset="0"/>
                <a:ea typeface="ＭＳ Ｐゴシック" charset="0"/>
              </a:rPr>
              <a:t>where a malicious user causes the server to execute malicious </a:t>
            </a:r>
            <a:r>
              <a:rPr lang="en-US" dirty="0" smtClean="0">
                <a:latin typeface="Arial" charset="0"/>
                <a:ea typeface="ＭＳ Ｐゴシック" charset="0"/>
              </a:rPr>
              <a:t>code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These vulnerabilities are typically due to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errors in user input validation and sanitization or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lack of user input validation and sanitization</a:t>
            </a:r>
          </a:p>
        </p:txBody>
      </p:sp>
      <p:sp>
        <p:nvSpPr>
          <p:cNvPr id="17411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C498947D-3DE6-F243-BC4D-659B217684EA}" type="slidenum">
              <a:rPr lang="en-US" sz="16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Is Input Validation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&amp; Sanitization Error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-prone?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>
                <a:latin typeface="Arial" charset="0"/>
                <a:ea typeface="ＭＳ Ｐゴシック" charset="0"/>
                <a:cs typeface="ＭＳ Ｐゴシック" charset="0"/>
              </a:rPr>
              <a:t>Extensive string manipulation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Web applications use extensive string manipulation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To construct html pages, to construct database queries in SQL, etc.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The user input comes in string form and must be validated and sanitized before it can be used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This requires the use of complex string manipulation functions such as string-replace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String manipulation is error prone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59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DC0D489-B265-A64D-AFA6-1C6F0C75D228}" type="slidenum">
              <a:rPr lang="en-US" sz="1600">
                <a:solidFill>
                  <a:srgbClr val="898989"/>
                </a:solidFill>
              </a:rPr>
              <a:pPr algn="r" eaLnBrk="1" hangingPunct="1"/>
              <a:t>8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String Related Vulnerabilities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String related web application vulnerabilities occur when: 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i="1" dirty="0">
                <a:latin typeface="Arial" charset="0"/>
                <a:ea typeface="ＭＳ Ｐゴシック" charset="0"/>
              </a:rPr>
              <a:t>sensitive function</a:t>
            </a:r>
            <a:r>
              <a:rPr lang="en-US" dirty="0">
                <a:latin typeface="Arial" charset="0"/>
                <a:ea typeface="ＭＳ Ｐゴシック" charset="0"/>
              </a:rPr>
              <a:t> is passed a </a:t>
            </a:r>
            <a:r>
              <a:rPr lang="en-US" b="1" i="1" dirty="0">
                <a:latin typeface="Arial" charset="0"/>
                <a:ea typeface="ＭＳ Ｐゴシック" charset="0"/>
              </a:rPr>
              <a:t>malicious string input from the user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This input contains an </a:t>
            </a:r>
            <a:r>
              <a:rPr lang="en-US" b="1" i="1" dirty="0">
                <a:latin typeface="Arial" charset="0"/>
                <a:ea typeface="ＭＳ Ｐゴシック" charset="0"/>
              </a:rPr>
              <a:t>attack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>
                <a:latin typeface="Arial" charset="0"/>
                <a:ea typeface="ＭＳ Ｐゴシック" charset="0"/>
              </a:rPr>
              <a:t>It is not </a:t>
            </a:r>
            <a:r>
              <a:rPr lang="en-US" b="1" i="1" dirty="0">
                <a:latin typeface="Arial" charset="0"/>
                <a:ea typeface="ＭＳ Ｐゴシック" charset="0"/>
              </a:rPr>
              <a:t>properly sanitized  </a:t>
            </a:r>
            <a:r>
              <a:rPr lang="en-US" dirty="0">
                <a:latin typeface="Arial" charset="0"/>
                <a:ea typeface="ＭＳ Ｐゴシック" charset="0"/>
              </a:rPr>
              <a:t>before it reaches the sensitive function</a:t>
            </a:r>
          </a:p>
          <a:p>
            <a:pPr marL="790575" lvl="1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b="1" i="1" dirty="0">
              <a:latin typeface="Arial" charset="0"/>
              <a:ea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String analysis: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Discover these vulnerabilities automatically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75000"/>
              <a:buFont typeface="Lucida Grande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0525" indent="-293688" eaLnBrk="1" hangingPunct="1">
              <a:buSzPct val="45000"/>
              <a:buFont typeface="Wingdings" charset="0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B9522D9-2AFC-3945-913C-B1930DA71764}" type="slidenum">
              <a:rPr lang="en-US" sz="16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26479</TotalTime>
  <Words>4984</Words>
  <Application>Microsoft Macintosh PowerPoint</Application>
  <PresentationFormat>On-screen Show (4:3)</PresentationFormat>
  <Paragraphs>1033</Paragraphs>
  <Slides>56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Differential String Analysis</vt:lpstr>
      <vt:lpstr>VLab String Analysis Publications</vt:lpstr>
      <vt:lpstr>Anatomy of a Web Application</vt:lpstr>
      <vt:lpstr>Web Application Inputs are Strings</vt:lpstr>
      <vt:lpstr>Input Needs to be  Validated and/or Sanitized</vt:lpstr>
      <vt:lpstr>Web Applications are Full of Bugs</vt:lpstr>
      <vt:lpstr>Vulnerabilities in Web Applications</vt:lpstr>
      <vt:lpstr>Why Is Input Validation &amp; Sanitization Error-prone?</vt:lpstr>
      <vt:lpstr>String Related Vulnerabilities</vt:lpstr>
      <vt:lpstr>String Manipulation Operations</vt:lpstr>
      <vt:lpstr>String Filtering Operations</vt:lpstr>
      <vt:lpstr>Javascript Input Validation</vt:lpstr>
      <vt:lpstr>Input Validation Error</vt:lpstr>
      <vt:lpstr>GOAL</vt:lpstr>
      <vt:lpstr>Differential Analysis:  Verification without Specification</vt:lpstr>
      <vt:lpstr>Sanitization Code is Complex</vt:lpstr>
      <vt:lpstr>Modular Verification Process</vt:lpstr>
      <vt:lpstr>Classification of Input Validation and Sanitization Functions</vt:lpstr>
      <vt:lpstr>Static Extraction for PHP</vt:lpstr>
      <vt:lpstr>Dynamic Extraction for Javascript</vt:lpstr>
      <vt:lpstr>String Analysis &amp; Repair</vt:lpstr>
      <vt:lpstr>Automata-Based String Analysis</vt:lpstr>
      <vt:lpstr>PowerPoint Presentation</vt:lpstr>
      <vt:lpstr>Post-Image, Pre-Image and Negative Pre-Image</vt:lpstr>
      <vt:lpstr>Symbolic Automata</vt:lpstr>
      <vt:lpstr>1st Step: Find Inconsistency</vt:lpstr>
      <vt:lpstr>2nd Step: Differential Repair</vt:lpstr>
      <vt:lpstr>Composing Sanitizers?</vt:lpstr>
      <vt:lpstr>PowerPoint Presentation</vt:lpstr>
      <vt:lpstr>PowerPoint Presentation</vt:lpstr>
      <vt:lpstr>How to Generate a Sanitization Patch?</vt:lpstr>
      <vt:lpstr>PowerPoint Presentation</vt:lpstr>
      <vt:lpstr>(1) Validation Patch</vt:lpstr>
      <vt:lpstr>PowerPoint Presentation</vt:lpstr>
      <vt:lpstr>(2) Length Patch</vt:lpstr>
      <vt:lpstr>(3) Sanitization Patch</vt:lpstr>
      <vt:lpstr>PowerPoint Presentation</vt:lpstr>
      <vt:lpstr>Min-Cut Heuristics</vt:lpstr>
      <vt:lpstr>PowerPoint Presentation</vt:lpstr>
      <vt:lpstr>Differential Repair Evaluation</vt:lpstr>
      <vt:lpstr>Number of Patches Generated</vt:lpstr>
      <vt:lpstr>Sanitization Patch Results</vt:lpstr>
      <vt:lpstr>Time and Memory Performance of Differential Repair Algorithm</vt:lpstr>
      <vt:lpstr>SemRep: Differential Repair Tool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  <vt:lpstr>String Analysis Bibliography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Detection and Repair of Input Validation and Sanitization</dc:title>
  <dc:creator>Muath Alkhalaf</dc:creator>
  <cp:lastModifiedBy>Tevfik Bultan</cp:lastModifiedBy>
  <cp:revision>684</cp:revision>
  <cp:lastPrinted>2014-05-20T20:27:06Z</cp:lastPrinted>
  <dcterms:created xsi:type="dcterms:W3CDTF">2014-05-11T23:27:24Z</dcterms:created>
  <dcterms:modified xsi:type="dcterms:W3CDTF">2015-01-07T03:07:51Z</dcterms:modified>
</cp:coreProperties>
</file>