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58"/>
  </p:notesMasterIdLst>
  <p:handoutMasterIdLst>
    <p:handoutMasterId r:id="rId59"/>
  </p:handoutMasterIdLst>
  <p:sldIdLst>
    <p:sldId id="256" r:id="rId2"/>
    <p:sldId id="438" r:id="rId3"/>
    <p:sldId id="427" r:id="rId4"/>
    <p:sldId id="399" r:id="rId5"/>
    <p:sldId id="402" r:id="rId6"/>
    <p:sldId id="376" r:id="rId7"/>
    <p:sldId id="434" r:id="rId8"/>
    <p:sldId id="436" r:id="rId9"/>
    <p:sldId id="453" r:id="rId10"/>
    <p:sldId id="454" r:id="rId11"/>
    <p:sldId id="455" r:id="rId12"/>
    <p:sldId id="432" r:id="rId13"/>
    <p:sldId id="433" r:id="rId14"/>
    <p:sldId id="428" r:id="rId15"/>
    <p:sldId id="429" r:id="rId16"/>
    <p:sldId id="452" r:id="rId17"/>
    <p:sldId id="456" r:id="rId18"/>
    <p:sldId id="413" r:id="rId19"/>
    <p:sldId id="430" r:id="rId20"/>
    <p:sldId id="417" r:id="rId21"/>
    <p:sldId id="422" r:id="rId22"/>
    <p:sldId id="423" r:id="rId23"/>
    <p:sldId id="424" r:id="rId24"/>
    <p:sldId id="412" r:id="rId25"/>
    <p:sldId id="425" r:id="rId26"/>
    <p:sldId id="351" r:id="rId27"/>
    <p:sldId id="299" r:id="rId28"/>
    <p:sldId id="350" r:id="rId29"/>
    <p:sldId id="300" r:id="rId30"/>
    <p:sldId id="306" r:id="rId31"/>
    <p:sldId id="416" r:id="rId32"/>
    <p:sldId id="301" r:id="rId33"/>
    <p:sldId id="302" r:id="rId34"/>
    <p:sldId id="303" r:id="rId35"/>
    <p:sldId id="304" r:id="rId36"/>
    <p:sldId id="305" r:id="rId37"/>
    <p:sldId id="297" r:id="rId38"/>
    <p:sldId id="357" r:id="rId39"/>
    <p:sldId id="401" r:id="rId40"/>
    <p:sldId id="307" r:id="rId41"/>
    <p:sldId id="312" r:id="rId42"/>
    <p:sldId id="313" r:id="rId43"/>
    <p:sldId id="316" r:id="rId44"/>
    <p:sldId id="414" r:id="rId45"/>
    <p:sldId id="440" r:id="rId46"/>
    <p:sldId id="441" r:id="rId47"/>
    <p:sldId id="444" r:id="rId48"/>
    <p:sldId id="442" r:id="rId49"/>
    <p:sldId id="443" r:id="rId50"/>
    <p:sldId id="445" r:id="rId51"/>
    <p:sldId id="446" r:id="rId52"/>
    <p:sldId id="447" r:id="rId53"/>
    <p:sldId id="448" r:id="rId54"/>
    <p:sldId id="449" r:id="rId55"/>
    <p:sldId id="450" r:id="rId56"/>
    <p:sldId id="451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DE0F3"/>
    <a:srgbClr val="FFCDCD"/>
    <a:srgbClr val="C2C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21" autoAdjust="0"/>
  </p:normalViewPr>
  <p:slideViewPr>
    <p:cSldViewPr snapToGrid="0" snapToObjects="1">
      <p:cViewPr>
        <p:scale>
          <a:sx n="100" d="100"/>
          <a:sy n="100" d="100"/>
        </p:scale>
        <p:origin x="-71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Web Applications Vulnerabilities </a:t>
            </a:r>
          </a:p>
          <a:p>
            <a:pPr>
              <a:defRPr/>
            </a:pPr>
            <a:r>
              <a:rPr lang="en-US" sz="1400" dirty="0" smtClean="0"/>
              <a:t>As Percentages</a:t>
            </a:r>
            <a:r>
              <a:rPr lang="en-US" sz="1400" baseline="0" dirty="0" smtClean="0"/>
              <a:t> of All Reported Vulnerabilities</a:t>
            </a:r>
            <a:endParaRPr lang="en-US" sz="14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6587993636345"/>
          <c:y val="0.233863558557157"/>
          <c:w val="0.832951648307389"/>
          <c:h val="0.6084223958171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0.4</c:v>
                </c:pt>
                <c:pt idx="1">
                  <c:v>0.41</c:v>
                </c:pt>
                <c:pt idx="2">
                  <c:v>0.43</c:v>
                </c:pt>
                <c:pt idx="3">
                  <c:v>0.33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0446248"/>
        <c:axId val="-2120443240"/>
      </c:barChart>
      <c:catAx>
        <c:axId val="-2120446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20443240"/>
        <c:crosses val="autoZero"/>
        <c:auto val="1"/>
        <c:lblAlgn val="ctr"/>
        <c:lblOffset val="100"/>
        <c:noMultiLvlLbl val="0"/>
      </c:catAx>
      <c:valAx>
        <c:axId val="-21204432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20446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C386F0-637A-BD42-BDB7-C98CE4C90A96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</dgm:pt>
    <dgm:pt modelId="{55E3038B-2420-7646-8EDA-9D5B7F1EA201}">
      <dgm:prSet phldrT="[Text]"/>
      <dgm:spPr/>
      <dgm:t>
        <a:bodyPr/>
        <a:lstStyle/>
        <a:p>
          <a:r>
            <a:rPr lang="en-US" b="1" dirty="0" smtClean="0"/>
            <a:t>Extraction</a:t>
          </a:r>
          <a:endParaRPr lang="en-US" b="1" dirty="0"/>
        </a:p>
      </dgm:t>
    </dgm:pt>
    <dgm:pt modelId="{D86D3C17-9373-6D4F-8A6F-CCE02E741CD3}" type="parTrans" cxnId="{AE13F9C3-62DB-E04D-928A-4EE156DB92F9}">
      <dgm:prSet/>
      <dgm:spPr/>
      <dgm:t>
        <a:bodyPr/>
        <a:lstStyle/>
        <a:p>
          <a:endParaRPr lang="en-US"/>
        </a:p>
      </dgm:t>
    </dgm:pt>
    <dgm:pt modelId="{F52FD150-2D9B-5742-959D-B98A34A9BCE9}" type="sibTrans" cxnId="{AE13F9C3-62DB-E04D-928A-4EE156DB92F9}">
      <dgm:prSet/>
      <dgm:spPr/>
      <dgm:t>
        <a:bodyPr/>
        <a:lstStyle/>
        <a:p>
          <a:endParaRPr lang="en-US"/>
        </a:p>
      </dgm:t>
    </dgm:pt>
    <dgm:pt modelId="{C27EE944-C832-7D46-96EC-10E8C7428131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String Analysis</a:t>
          </a:r>
          <a:endParaRPr lang="en-US" b="1" dirty="0"/>
        </a:p>
      </dgm:t>
    </dgm:pt>
    <dgm:pt modelId="{73C5BECC-2F09-BD40-9506-13C8A4C1D994}" type="parTrans" cxnId="{8D50E05C-608E-D841-B74F-EDCE465A908B}">
      <dgm:prSet/>
      <dgm:spPr/>
      <dgm:t>
        <a:bodyPr/>
        <a:lstStyle/>
        <a:p>
          <a:endParaRPr lang="en-US"/>
        </a:p>
      </dgm:t>
    </dgm:pt>
    <dgm:pt modelId="{E62B279B-9E87-C948-BC7A-79F25A13635C}" type="sibTrans" cxnId="{8D50E05C-608E-D841-B74F-EDCE465A908B}">
      <dgm:prSet/>
      <dgm:spPr/>
      <dgm:t>
        <a:bodyPr/>
        <a:lstStyle/>
        <a:p>
          <a:endParaRPr lang="en-US"/>
        </a:p>
      </dgm:t>
    </dgm:pt>
    <dgm:pt modelId="{DF61341B-1EC2-1E46-862C-F8CDA7F0CBD9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Bug Detection and Repair</a:t>
          </a:r>
          <a:endParaRPr lang="en-US" b="1" dirty="0"/>
        </a:p>
      </dgm:t>
    </dgm:pt>
    <dgm:pt modelId="{EC64CA95-0A2B-6243-A4DF-2205C676F987}" type="parTrans" cxnId="{04CDB7B9-5D56-2646-8A3C-AA6DE709C0F5}">
      <dgm:prSet/>
      <dgm:spPr/>
      <dgm:t>
        <a:bodyPr/>
        <a:lstStyle/>
        <a:p>
          <a:endParaRPr lang="en-US"/>
        </a:p>
      </dgm:t>
    </dgm:pt>
    <dgm:pt modelId="{A3559789-D3F6-BE47-9241-B8D94E36545D}" type="sibTrans" cxnId="{04CDB7B9-5D56-2646-8A3C-AA6DE709C0F5}">
      <dgm:prSet/>
      <dgm:spPr/>
      <dgm:t>
        <a:bodyPr/>
        <a:lstStyle/>
        <a:p>
          <a:endParaRPr lang="en-US"/>
        </a:p>
      </dgm:t>
    </dgm:pt>
    <dgm:pt modelId="{8016C725-CD42-2C46-97A5-9D5EFC59C970}" type="pres">
      <dgm:prSet presAssocID="{96C386F0-637A-BD42-BDB7-C98CE4C90A96}" presName="rootnode" presStyleCnt="0">
        <dgm:presLayoutVars>
          <dgm:chMax/>
          <dgm:chPref/>
          <dgm:dir/>
          <dgm:animLvl val="lvl"/>
        </dgm:presLayoutVars>
      </dgm:prSet>
      <dgm:spPr/>
    </dgm:pt>
    <dgm:pt modelId="{FEB9FE33-F190-5E45-813D-E2A5EDADA81F}" type="pres">
      <dgm:prSet presAssocID="{55E3038B-2420-7646-8EDA-9D5B7F1EA201}" presName="composite" presStyleCnt="0"/>
      <dgm:spPr/>
    </dgm:pt>
    <dgm:pt modelId="{A4C89DB4-054B-8041-B939-738BE617E771}" type="pres">
      <dgm:prSet presAssocID="{55E3038B-2420-7646-8EDA-9D5B7F1EA201}" presName="bentUpArrow1" presStyleLbl="alignImgPlace1" presStyleIdx="0" presStyleCnt="2"/>
      <dgm:spPr/>
    </dgm:pt>
    <dgm:pt modelId="{A645DE92-169F-0F4A-902D-ABBB2A89A6EE}" type="pres">
      <dgm:prSet presAssocID="{55E3038B-2420-7646-8EDA-9D5B7F1EA201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420D41-EBFB-E04A-A9C2-A3AE99F95DB1}" type="pres">
      <dgm:prSet presAssocID="{55E3038B-2420-7646-8EDA-9D5B7F1EA201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19FAB888-86F9-E541-B02F-ACEF67DE14D1}" type="pres">
      <dgm:prSet presAssocID="{F52FD150-2D9B-5742-959D-B98A34A9BCE9}" presName="sibTrans" presStyleCnt="0"/>
      <dgm:spPr/>
    </dgm:pt>
    <dgm:pt modelId="{B44677D1-3E38-7C4C-8398-7F274B11FDB0}" type="pres">
      <dgm:prSet presAssocID="{C27EE944-C832-7D46-96EC-10E8C7428131}" presName="composite" presStyleCnt="0"/>
      <dgm:spPr/>
    </dgm:pt>
    <dgm:pt modelId="{43A2DAD1-EDE4-2747-A25E-E03CC0E07494}" type="pres">
      <dgm:prSet presAssocID="{C27EE944-C832-7D46-96EC-10E8C7428131}" presName="bentUpArrow1" presStyleLbl="alignImgPlace1" presStyleIdx="1" presStyleCnt="2"/>
      <dgm:spPr/>
    </dgm:pt>
    <dgm:pt modelId="{91BCD56F-DA3B-D64D-9BD8-1DA871117CB9}" type="pres">
      <dgm:prSet presAssocID="{C27EE944-C832-7D46-96EC-10E8C7428131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D278B9-FC9E-E94A-8BC9-3F9882DDF12B}" type="pres">
      <dgm:prSet presAssocID="{C27EE944-C832-7D46-96EC-10E8C7428131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BB18E1BD-01F6-1747-9FB6-8B69491686C2}" type="pres">
      <dgm:prSet presAssocID="{E62B279B-9E87-C948-BC7A-79F25A13635C}" presName="sibTrans" presStyleCnt="0"/>
      <dgm:spPr/>
    </dgm:pt>
    <dgm:pt modelId="{C5E54DC7-F130-804E-8234-93A9D9AF67B5}" type="pres">
      <dgm:prSet presAssocID="{DF61341B-1EC2-1E46-862C-F8CDA7F0CBD9}" presName="composite" presStyleCnt="0"/>
      <dgm:spPr/>
    </dgm:pt>
    <dgm:pt modelId="{C6963E6B-6E54-424E-BC5A-1D76B8732CF3}" type="pres">
      <dgm:prSet presAssocID="{DF61341B-1EC2-1E46-862C-F8CDA7F0CBD9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2D3B79-F2B8-5145-9984-7F6DD5981282}" type="presOf" srcId="{DF61341B-1EC2-1E46-862C-F8CDA7F0CBD9}" destId="{C6963E6B-6E54-424E-BC5A-1D76B8732CF3}" srcOrd="0" destOrd="0" presId="urn:microsoft.com/office/officeart/2005/8/layout/StepDownProcess"/>
    <dgm:cxn modelId="{AE13F9C3-62DB-E04D-928A-4EE156DB92F9}" srcId="{96C386F0-637A-BD42-BDB7-C98CE4C90A96}" destId="{55E3038B-2420-7646-8EDA-9D5B7F1EA201}" srcOrd="0" destOrd="0" parTransId="{D86D3C17-9373-6D4F-8A6F-CCE02E741CD3}" sibTransId="{F52FD150-2D9B-5742-959D-B98A34A9BCE9}"/>
    <dgm:cxn modelId="{6DA47DEE-CD9C-484E-86B4-D2D09C633B3D}" type="presOf" srcId="{C27EE944-C832-7D46-96EC-10E8C7428131}" destId="{91BCD56F-DA3B-D64D-9BD8-1DA871117CB9}" srcOrd="0" destOrd="0" presId="urn:microsoft.com/office/officeart/2005/8/layout/StepDownProcess"/>
    <dgm:cxn modelId="{04CDB7B9-5D56-2646-8A3C-AA6DE709C0F5}" srcId="{96C386F0-637A-BD42-BDB7-C98CE4C90A96}" destId="{DF61341B-1EC2-1E46-862C-F8CDA7F0CBD9}" srcOrd="2" destOrd="0" parTransId="{EC64CA95-0A2B-6243-A4DF-2205C676F987}" sibTransId="{A3559789-D3F6-BE47-9241-B8D94E36545D}"/>
    <dgm:cxn modelId="{FFAF6437-3718-6442-A1B6-1C1F0A43CDA2}" type="presOf" srcId="{96C386F0-637A-BD42-BDB7-C98CE4C90A96}" destId="{8016C725-CD42-2C46-97A5-9D5EFC59C970}" srcOrd="0" destOrd="0" presId="urn:microsoft.com/office/officeart/2005/8/layout/StepDownProcess"/>
    <dgm:cxn modelId="{BB4A3389-F070-4C48-A2E0-E8D94B4DF062}" type="presOf" srcId="{55E3038B-2420-7646-8EDA-9D5B7F1EA201}" destId="{A645DE92-169F-0F4A-902D-ABBB2A89A6EE}" srcOrd="0" destOrd="0" presId="urn:microsoft.com/office/officeart/2005/8/layout/StepDownProcess"/>
    <dgm:cxn modelId="{8D50E05C-608E-D841-B74F-EDCE465A908B}" srcId="{96C386F0-637A-BD42-BDB7-C98CE4C90A96}" destId="{C27EE944-C832-7D46-96EC-10E8C7428131}" srcOrd="1" destOrd="0" parTransId="{73C5BECC-2F09-BD40-9506-13C8A4C1D994}" sibTransId="{E62B279B-9E87-C948-BC7A-79F25A13635C}"/>
    <dgm:cxn modelId="{F28E37B4-256E-0341-BD33-76661EA9F442}" type="presParOf" srcId="{8016C725-CD42-2C46-97A5-9D5EFC59C970}" destId="{FEB9FE33-F190-5E45-813D-E2A5EDADA81F}" srcOrd="0" destOrd="0" presId="urn:microsoft.com/office/officeart/2005/8/layout/StepDownProcess"/>
    <dgm:cxn modelId="{C91A05BB-BB5C-3444-B863-5CBF4C8CF4C3}" type="presParOf" srcId="{FEB9FE33-F190-5E45-813D-E2A5EDADA81F}" destId="{A4C89DB4-054B-8041-B939-738BE617E771}" srcOrd="0" destOrd="0" presId="urn:microsoft.com/office/officeart/2005/8/layout/StepDownProcess"/>
    <dgm:cxn modelId="{A7901796-B5DB-5749-9E6D-A7EAAB5C16BF}" type="presParOf" srcId="{FEB9FE33-F190-5E45-813D-E2A5EDADA81F}" destId="{A645DE92-169F-0F4A-902D-ABBB2A89A6EE}" srcOrd="1" destOrd="0" presId="urn:microsoft.com/office/officeart/2005/8/layout/StepDownProcess"/>
    <dgm:cxn modelId="{5AD17CB6-416E-DE4E-890F-40D84FFB6718}" type="presParOf" srcId="{FEB9FE33-F190-5E45-813D-E2A5EDADA81F}" destId="{21420D41-EBFB-E04A-A9C2-A3AE99F95DB1}" srcOrd="2" destOrd="0" presId="urn:microsoft.com/office/officeart/2005/8/layout/StepDownProcess"/>
    <dgm:cxn modelId="{D36A8C95-8F9D-474F-86D3-9AC4D7475C55}" type="presParOf" srcId="{8016C725-CD42-2C46-97A5-9D5EFC59C970}" destId="{19FAB888-86F9-E541-B02F-ACEF67DE14D1}" srcOrd="1" destOrd="0" presId="urn:microsoft.com/office/officeart/2005/8/layout/StepDownProcess"/>
    <dgm:cxn modelId="{9FA6AE2F-9492-134F-8D7E-B9C763FBC047}" type="presParOf" srcId="{8016C725-CD42-2C46-97A5-9D5EFC59C970}" destId="{B44677D1-3E38-7C4C-8398-7F274B11FDB0}" srcOrd="2" destOrd="0" presId="urn:microsoft.com/office/officeart/2005/8/layout/StepDownProcess"/>
    <dgm:cxn modelId="{EC239627-86AA-BD49-94B7-FBE000996C45}" type="presParOf" srcId="{B44677D1-3E38-7C4C-8398-7F274B11FDB0}" destId="{43A2DAD1-EDE4-2747-A25E-E03CC0E07494}" srcOrd="0" destOrd="0" presId="urn:microsoft.com/office/officeart/2005/8/layout/StepDownProcess"/>
    <dgm:cxn modelId="{E312A38C-D423-B744-B189-99B3E9F4814E}" type="presParOf" srcId="{B44677D1-3E38-7C4C-8398-7F274B11FDB0}" destId="{91BCD56F-DA3B-D64D-9BD8-1DA871117CB9}" srcOrd="1" destOrd="0" presId="urn:microsoft.com/office/officeart/2005/8/layout/StepDownProcess"/>
    <dgm:cxn modelId="{8B4AD6CD-4D22-BD40-9F3B-E33BC76D18A0}" type="presParOf" srcId="{B44677D1-3E38-7C4C-8398-7F274B11FDB0}" destId="{0AD278B9-FC9E-E94A-8BC9-3F9882DDF12B}" srcOrd="2" destOrd="0" presId="urn:microsoft.com/office/officeart/2005/8/layout/StepDownProcess"/>
    <dgm:cxn modelId="{21AB5485-965A-3945-AA57-579C807650AC}" type="presParOf" srcId="{8016C725-CD42-2C46-97A5-9D5EFC59C970}" destId="{BB18E1BD-01F6-1747-9FB6-8B69491686C2}" srcOrd="3" destOrd="0" presId="urn:microsoft.com/office/officeart/2005/8/layout/StepDownProcess"/>
    <dgm:cxn modelId="{87F92A8F-7E0B-E24F-844C-8A4D71DBC80B}" type="presParOf" srcId="{8016C725-CD42-2C46-97A5-9D5EFC59C970}" destId="{C5E54DC7-F130-804E-8234-93A9D9AF67B5}" srcOrd="4" destOrd="0" presId="urn:microsoft.com/office/officeart/2005/8/layout/StepDownProcess"/>
    <dgm:cxn modelId="{887D127B-C13A-404C-8766-963E4CED2074}" type="presParOf" srcId="{C5E54DC7-F130-804E-8234-93A9D9AF67B5}" destId="{C6963E6B-6E54-424E-BC5A-1D76B8732CF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89DB4-054B-8041-B939-738BE617E771}">
      <dsp:nvSpPr>
        <dsp:cNvPr id="0" name=""/>
        <dsp:cNvSpPr/>
      </dsp:nvSpPr>
      <dsp:spPr>
        <a:xfrm rot="5400000">
          <a:off x="1546892" y="1224480"/>
          <a:ext cx="1082947" cy="123289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45DE92-169F-0F4A-902D-ABBB2A89A6EE}">
      <dsp:nvSpPr>
        <dsp:cNvPr id="0" name=""/>
        <dsp:cNvSpPr/>
      </dsp:nvSpPr>
      <dsp:spPr>
        <a:xfrm>
          <a:off x="1259977" y="24011"/>
          <a:ext cx="1823046" cy="127607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Extraction</a:t>
          </a:r>
          <a:endParaRPr lang="en-US" sz="2300" b="1" kern="1200" dirty="0"/>
        </a:p>
      </dsp:txBody>
      <dsp:txXfrm>
        <a:off x="1322281" y="86315"/>
        <a:ext cx="1698438" cy="1151465"/>
      </dsp:txXfrm>
    </dsp:sp>
    <dsp:sp modelId="{21420D41-EBFB-E04A-A9C2-A3AE99F95DB1}">
      <dsp:nvSpPr>
        <dsp:cNvPr id="0" name=""/>
        <dsp:cNvSpPr/>
      </dsp:nvSpPr>
      <dsp:spPr>
        <a:xfrm>
          <a:off x="3083023" y="145714"/>
          <a:ext cx="1325910" cy="1031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A2DAD1-EDE4-2747-A25E-E03CC0E07494}">
      <dsp:nvSpPr>
        <dsp:cNvPr id="0" name=""/>
        <dsp:cNvSpPr/>
      </dsp:nvSpPr>
      <dsp:spPr>
        <a:xfrm rot="5400000">
          <a:off x="3058392" y="2657932"/>
          <a:ext cx="1082947" cy="123289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BCD56F-DA3B-D64D-9BD8-1DA871117CB9}">
      <dsp:nvSpPr>
        <dsp:cNvPr id="0" name=""/>
        <dsp:cNvSpPr/>
      </dsp:nvSpPr>
      <dsp:spPr>
        <a:xfrm>
          <a:off x="2771476" y="1457463"/>
          <a:ext cx="1823046" cy="1276073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String Analysis</a:t>
          </a:r>
          <a:endParaRPr lang="en-US" sz="2300" b="1" kern="1200" dirty="0"/>
        </a:p>
      </dsp:txBody>
      <dsp:txXfrm>
        <a:off x="2833780" y="1519767"/>
        <a:ext cx="1698438" cy="1151465"/>
      </dsp:txXfrm>
    </dsp:sp>
    <dsp:sp modelId="{0AD278B9-FC9E-E94A-8BC9-3F9882DDF12B}">
      <dsp:nvSpPr>
        <dsp:cNvPr id="0" name=""/>
        <dsp:cNvSpPr/>
      </dsp:nvSpPr>
      <dsp:spPr>
        <a:xfrm>
          <a:off x="4594523" y="1579165"/>
          <a:ext cx="1325910" cy="1031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63E6B-6E54-424E-BC5A-1D76B8732CF3}">
      <dsp:nvSpPr>
        <dsp:cNvPr id="0" name=""/>
        <dsp:cNvSpPr/>
      </dsp:nvSpPr>
      <dsp:spPr>
        <a:xfrm>
          <a:off x="4282976" y="2890914"/>
          <a:ext cx="1823046" cy="1276073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Bug Detection and Repair</a:t>
          </a:r>
          <a:endParaRPr lang="en-US" sz="2300" b="1" kern="1200" dirty="0"/>
        </a:p>
      </dsp:txBody>
      <dsp:txXfrm>
        <a:off x="4345280" y="2953218"/>
        <a:ext cx="1698438" cy="1151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60E9D-DC42-0A45-ABC2-CC4BA0069121}" type="datetimeFigureOut">
              <a:rPr lang="en-US" smtClean="0"/>
              <a:t>5/21/15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382A7-998F-EB41-9B8D-31417182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070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A0D88-260D-434C-B24B-03A3D28C8FBA}" type="datetimeFigureOut">
              <a:rPr lang="en-US" smtClean="0"/>
              <a:t>5/21/15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8CDEA-43A5-8041-8117-D8AEAD866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279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Let us take a look at how</a:t>
            </a:r>
            <a:r>
              <a:rPr lang="en-US" baseline="0" dirty="0" smtClean="0"/>
              <a:t> Input validation works in web applications</a:t>
            </a:r>
          </a:p>
          <a:p>
            <a:r>
              <a:rPr lang="en-US" baseline="0" dirty="0" smtClean="0"/>
              <a:t>- Do animation</a:t>
            </a:r>
          </a:p>
          <a:p>
            <a:r>
              <a:rPr lang="en-US" baseline="0" dirty="0" smtClean="0"/>
              <a:t>- What is the problem? Why high rate of bugs?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4E70A-F022-BC45-A714-BEAB91EC3CF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  <a:ea typeface="+mn-ea"/>
                <a:cs typeface="+mn-cs"/>
              </a:rPr>
              <a:t>"The work I am going to present today has been published in the following papers. I am not going to be able to give details of all the techniques presented in these papers. So, after giving a high level overview of extraction and string analysis techniques, I will focus more on our recent work on differential analysis and repair in the second half of my presentation."</a:t>
            </a:r>
            <a:endParaRPr lang="en-US" dirty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254CCD2-1CB2-3949-945C-40B31C41D9B9}" type="slidenum">
              <a:rPr lang="en-US" sz="1200"/>
              <a:pPr eaLnBrk="1" hangingPunct="1"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</a:t>
            </a:r>
            <a:r>
              <a:rPr lang="en-US" baseline="0" dirty="0" smtClean="0"/>
              <a:t> we mean by input validation function and input sanitization function?</a:t>
            </a:r>
          </a:p>
          <a:p>
            <a:r>
              <a:rPr lang="en-US" baseline="0" dirty="0" smtClean="0"/>
              <a:t>Input validation …</a:t>
            </a:r>
          </a:p>
          <a:p>
            <a:r>
              <a:rPr lang="en-US" baseline="0" dirty="0" smtClean="0"/>
              <a:t>Input sanitization function is a function which takes a set of inputs which may contain a subset of malicious values and gives a set of outputs that only contain benign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4E70A-F022-BC45-A714-BEAB91EC3CF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</a:t>
            </a:r>
            <a:r>
              <a:rPr lang="en-US" baseline="0" dirty="0" smtClean="0"/>
              <a:t> we mean by input validation function and input sanitization function?</a:t>
            </a:r>
          </a:p>
          <a:p>
            <a:r>
              <a:rPr lang="en-US" baseline="0" dirty="0" smtClean="0"/>
              <a:t>Input validation …</a:t>
            </a:r>
          </a:p>
          <a:p>
            <a:r>
              <a:rPr lang="en-US" baseline="0" dirty="0" smtClean="0"/>
              <a:t>Input sanitization function is a function which takes a set of inputs which may contain a subset of malicious values and gives a set of outputs that only contain benign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4E70A-F022-BC45-A714-BEAB91EC3CF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</a:t>
            </a:r>
            <a:r>
              <a:rPr lang="en-US" baseline="0" dirty="0" smtClean="0"/>
              <a:t> we mean by input validation function and input sanitization function?</a:t>
            </a:r>
          </a:p>
          <a:p>
            <a:r>
              <a:rPr lang="en-US" baseline="0" dirty="0" smtClean="0"/>
              <a:t>Input validation …</a:t>
            </a:r>
          </a:p>
          <a:p>
            <a:r>
              <a:rPr lang="en-US" baseline="0" dirty="0" smtClean="0"/>
              <a:t>Input sanitization function is a function which takes a set of inputs which may contain a subset of malicious values and gives a set of outputs that only contain benign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4E70A-F022-BC45-A714-BEAB91EC3CF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us start with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8CDEA-43A5-8041-8117-D8AEAD866D8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79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second step is to</a:t>
            </a:r>
            <a:r>
              <a:rPr lang="en-US" baseline="0" dirty="0" smtClean="0"/>
              <a:t> repair the difference. What is the goal of the repair algorithm?</a:t>
            </a:r>
          </a:p>
          <a:p>
            <a:r>
              <a:rPr lang="en-US" dirty="0" smtClean="0"/>
              <a:t>Given a target function and reference function,</a:t>
            </a:r>
            <a:r>
              <a:rPr lang="en-US" baseline="0" dirty="0" smtClean="0"/>
              <a:t> we will compare the output of the two functions</a:t>
            </a:r>
          </a:p>
          <a:p>
            <a:r>
              <a:rPr lang="en-US" baseline="0" dirty="0" smtClean="0"/>
              <a:t>If they are different, then we generate a stronger more conservative function where its output is a subset of the output of the two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8CDEA-43A5-8041-8117-D8AEAD866D8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05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8CDEA-43A5-8041-8117-D8AEAD866D8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66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Length </a:t>
            </a:r>
            <a:r>
              <a:rPr lang="en-US" dirty="0" err="1" smtClean="0"/>
              <a:t>dfa</a:t>
            </a:r>
            <a:r>
              <a:rPr lang="en-US" dirty="0" smtClean="0"/>
              <a:t> will accept </a:t>
            </a:r>
            <a:r>
              <a:rPr lang="en-US" dirty="0" err="1" smtClean="0"/>
              <a:t>anystring</a:t>
            </a:r>
            <a:r>
              <a:rPr lang="en-US" dirty="0" smtClean="0"/>
              <a:t> of a length l where there is a string in the post</a:t>
            </a:r>
            <a:r>
              <a:rPr lang="en-US" baseline="0" dirty="0" smtClean="0"/>
              <a:t> image of the reference that has the same length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8CDEA-43A5-8041-8117-D8AEAD866D8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10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table shows the number of patches generated</a:t>
            </a:r>
          </a:p>
          <a:p>
            <a:r>
              <a:rPr lang="en-US" dirty="0" smtClean="0"/>
              <a:t>The first column show the number of pair sanitizers</a:t>
            </a:r>
          </a:p>
          <a:p>
            <a:r>
              <a:rPr lang="en-US" dirty="0" smtClean="0"/>
              <a:t>A Client</a:t>
            </a:r>
            <a:r>
              <a:rPr lang="en-US" baseline="0" dirty="0" smtClean="0"/>
              <a:t>  </a:t>
            </a:r>
            <a:r>
              <a:rPr lang="en-US" dirty="0" smtClean="0"/>
              <a:t>server pair means the sanitizer on the client-side is the reference and the sanitizer on the server-side is the target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4E70A-F022-BC45-A714-BEAB91EC3CF9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shows the </a:t>
            </a:r>
            <a:r>
              <a:rPr lang="en-US" baseline="0" dirty="0" err="1" smtClean="0"/>
              <a:t>mincut</a:t>
            </a:r>
            <a:r>
              <a:rPr lang="en-US" baseline="0" dirty="0" smtClean="0"/>
              <a:t> results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max </a:t>
            </a:r>
            <a:r>
              <a:rPr lang="en-US" baseline="0" dirty="0" err="1" smtClean="0"/>
              <a:t>mincut</a:t>
            </a:r>
            <a:r>
              <a:rPr lang="en-US" baseline="0" dirty="0" smtClean="0"/>
              <a:t> which means the max number of characters in a </a:t>
            </a:r>
            <a:r>
              <a:rPr lang="en-US" baseline="0" dirty="0" err="1" smtClean="0"/>
              <a:t>mincut</a:t>
            </a:r>
            <a:r>
              <a:rPr lang="en-US" baseline="0" dirty="0" smtClean="0"/>
              <a:t> was 15. – reason </a:t>
            </a:r>
            <a:r>
              <a:rPr lang="en-US" baseline="0" dirty="0" smtClean="0">
                <a:sym typeface="Wingdings"/>
              </a:rPr>
              <a:t> disjoint output,    the 10 chars cause server does much more than client</a:t>
            </a:r>
            <a:endParaRPr lang="en-US" baseline="0" dirty="0" smtClean="0"/>
          </a:p>
          <a:p>
            <a:r>
              <a:rPr lang="en-US" baseline="0" dirty="0" smtClean="0"/>
              <a:t>We apply some heuristics to detect the type of sanitization operations applied to </a:t>
            </a:r>
            <a:r>
              <a:rPr lang="en-US" baseline="0" dirty="0" err="1" smtClean="0"/>
              <a:t>mincut</a:t>
            </a:r>
            <a:r>
              <a:rPr lang="en-US" baseline="0" dirty="0" smtClean="0"/>
              <a:t> characters.</a:t>
            </a:r>
          </a:p>
          <a:p>
            <a:r>
              <a:rPr lang="en-US" baseline="0" dirty="0" smtClean="0"/>
              <a:t>For example, we detect trim() by (1) finding space in the </a:t>
            </a:r>
            <a:r>
              <a:rPr lang="en-US" baseline="0" dirty="0" err="1" smtClean="0"/>
              <a:t>mincut</a:t>
            </a:r>
            <a:r>
              <a:rPr lang="en-US" baseline="0" dirty="0" smtClean="0"/>
              <a:t> (2) looking at the post-image of the reference and see if it does not start or end with space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detect escape() by (1) taking the </a:t>
            </a:r>
            <a:r>
              <a:rPr lang="en-US" baseline="0" dirty="0" err="1" smtClean="0"/>
              <a:t>mincut</a:t>
            </a:r>
            <a:r>
              <a:rPr lang="en-US" baseline="0" dirty="0" smtClean="0"/>
              <a:t> characters (2) looking at the post-image of the reference and see if they are always preceded by the same character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Why large </a:t>
            </a:r>
            <a:r>
              <a:rPr lang="en-US" baseline="0" dirty="0" err="1" smtClean="0"/>
              <a:t>mincut</a:t>
            </a:r>
            <a:r>
              <a:rPr lang="en-US" baseline="0" dirty="0" smtClean="0"/>
              <a:t>?     Why escape patch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4E70A-F022-BC45-A714-BEAB91EC3CF9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4E70A-F022-BC45-A714-BEAB91EC3CF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can see that</a:t>
            </a:r>
            <a:r>
              <a:rPr lang="en-US" baseline="0" dirty="0" smtClean="0"/>
              <a:t> the length patch is the most expensive. We even reached MONA’s hard limit on BDD size</a:t>
            </a:r>
          </a:p>
          <a:p>
            <a:r>
              <a:rPr lang="en-US" baseline="0" dirty="0" smtClean="0"/>
              <a:t>The max time taken to generate the length patch was 168 seconds</a:t>
            </a:r>
          </a:p>
          <a:p>
            <a:r>
              <a:rPr lang="en-US" baseline="0" dirty="0" smtClean="0"/>
              <a:t>The max memory was around 5 million </a:t>
            </a:r>
            <a:r>
              <a:rPr lang="en-US" baseline="0" dirty="0" err="1" smtClean="0"/>
              <a:t>bdd</a:t>
            </a:r>
            <a:r>
              <a:rPr lang="en-US" baseline="0" dirty="0" smtClean="0"/>
              <a:t> nodes where the size of a </a:t>
            </a:r>
            <a:r>
              <a:rPr lang="en-US" baseline="0" dirty="0" err="1" smtClean="0"/>
              <a:t>bdd</a:t>
            </a:r>
            <a:r>
              <a:rPr lang="en-US" baseline="0" dirty="0" smtClean="0"/>
              <a:t> node is about 16 bytes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8CDEA-43A5-8041-8117-D8AEAD866D8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4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4E70A-F022-BC45-A714-BEAB91EC3CF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8CDEA-43A5-8041-8117-D8AEAD866D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12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4841CA2-058A-7E4D-AA34-9202F0915F15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E94D71E-6EF1-9842-90E3-B388E4960174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2253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</p:spPr>
      </p:sp>
      <p:sp>
        <p:nvSpPr>
          <p:cNvPr id="2253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032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us take a look at an example of an erroneous input validation function written in </a:t>
            </a:r>
            <a:r>
              <a:rPr lang="en-US" dirty="0" err="1" smtClean="0"/>
              <a:t>javascript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8CDEA-43A5-8041-8117-D8AEAD866D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70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78A4A0D-8ED6-1A4B-AC58-539D3A892E0E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3379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</p:spPr>
      </p:sp>
      <p:sp>
        <p:nvSpPr>
          <p:cNvPr id="3379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032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/>
              <a:t>Basic idea</a:t>
            </a:r>
            <a:r>
              <a:rPr lang="en-US" sz="1200" dirty="0" smtClean="0"/>
              <a:t>: Use the </a:t>
            </a:r>
            <a:r>
              <a:rPr lang="en-US" sz="1200" i="1" dirty="0" smtClean="0"/>
              <a:t>inherent redundancy in input validation </a:t>
            </a:r>
            <a:r>
              <a:rPr lang="en-US" sz="1200" dirty="0" smtClean="0"/>
              <a:t>to check the correctness of the input validation functions</a:t>
            </a:r>
          </a:p>
          <a:p>
            <a:r>
              <a:rPr lang="en-US" sz="1200" dirty="0" smtClean="0"/>
              <a:t>The same input field is checked twice, one on the client side and once on the server side</a:t>
            </a:r>
          </a:p>
          <a:p>
            <a:r>
              <a:rPr lang="en-US" sz="1200" dirty="0" smtClean="0"/>
              <a:t>It makes sense to compare</a:t>
            </a:r>
            <a:r>
              <a:rPr lang="en-US" sz="1200" baseline="0" dirty="0" smtClean="0"/>
              <a:t> the two functions to each other without the need for manually written policies</a:t>
            </a:r>
          </a:p>
          <a:p>
            <a:r>
              <a:rPr lang="en-US" sz="1200" baseline="0" dirty="0" smtClean="0"/>
              <a:t>If we find a difference especially when the server accepts different strings than the client then this may point to a vulnerability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4E70A-F022-BC45-A714-BEAB91EC3CF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A409-AC49-8C4A-B616-06A4DD9329BD}" type="datetime1">
              <a:rPr lang="en-US" smtClean="0"/>
              <a:t>5/21/15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6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4519-365F-ED43-9475-0FB63A3AA41E}" type="datetime1">
              <a:rPr lang="en-US" smtClean="0"/>
              <a:t>5/21/15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69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32C3-7AD4-1B44-B699-06D9603F87B8}" type="datetime1">
              <a:rPr lang="en-US" smtClean="0"/>
              <a:t>5/21/15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07FE-4237-3840-9711-3782FF12D828}" type="datetime1">
              <a:rPr lang="en-US" smtClean="0"/>
              <a:t>5/21/15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9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78D8-4DC4-F842-BA0A-FCC6C00F907F}" type="datetime1">
              <a:rPr lang="en-US" smtClean="0"/>
              <a:t>5/21/15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76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4DE1-AF65-9B4D-B4B7-9FC2E166F255}" type="datetime1">
              <a:rPr lang="en-US" smtClean="0"/>
              <a:t>5/21/15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04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BACF-6FEB-6442-A03C-8E80CCBDDBDB}" type="datetime1">
              <a:rPr lang="en-US" smtClean="0"/>
              <a:t>5/21/15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1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2925-181A-9F49-B60B-D07D2294F1C8}" type="datetime1">
              <a:rPr lang="en-US" smtClean="0"/>
              <a:t>5/21/15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9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2595-1F4E-064A-912A-D9DC325F1602}" type="datetime1">
              <a:rPr lang="en-US" smtClean="0"/>
              <a:t>5/21/15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D6B0-A6EB-A046-B8B9-01711F88A7A0}" type="datetime1">
              <a:rPr lang="en-US" smtClean="0"/>
              <a:t>5/21/15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09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D2768-53BA-104B-B084-D9A2E2936958}" type="datetime1">
              <a:rPr lang="en-US" smtClean="0"/>
              <a:t>5/21/15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5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BB30E-A5A4-F848-AB99-98AAD43A3128}" type="datetime1">
              <a:rPr lang="en-US" smtClean="0"/>
              <a:t>5/21/15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B3C09-30DB-C643-A45A-134C585B6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1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ultan@cs.ucsb.edu" TargetMode="External"/><Relationship Id="rId4" Type="http://schemas.openxmlformats.org/officeDocument/2006/relationships/hyperlink" Target="http://www.cs.ucsb.edu/~vlab" TargetMode="External"/><Relationship Id="rId5" Type="http://schemas.openxmlformats.org/officeDocument/2006/relationships/image" Target="../media/image1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1.png"/><Relationship Id="rId5" Type="http://schemas.openxmlformats.org/officeDocument/2006/relationships/image" Target="../media/image22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png"/><Relationship Id="rId8" Type="http://schemas.openxmlformats.org/officeDocument/2006/relationships/image" Target="../media/image7.emf"/><Relationship Id="rId9" Type="http://schemas.openxmlformats.org/officeDocument/2006/relationships/image" Target="../media/image8.emf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png"/><Relationship Id="rId8" Type="http://schemas.openxmlformats.org/officeDocument/2006/relationships/image" Target="../media/image7.emf"/><Relationship Id="rId9" Type="http://schemas.openxmlformats.org/officeDocument/2006/relationships/image" Target="../media/image8.emf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csb.edu/~vlab" TargetMode="External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vlab-cs-ucsb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png"/><Relationship Id="rId8" Type="http://schemas.openxmlformats.org/officeDocument/2006/relationships/image" Target="../media/image7.emf"/><Relationship Id="rId9" Type="http://schemas.openxmlformats.org/officeDocument/2006/relationships/image" Target="../media/image8.emf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297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Detecting and Repairing Security Vulnerabilities in Web Applications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2688" y="2810293"/>
            <a:ext cx="6847362" cy="47917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Tevfik Bultan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(Joint work with </a:t>
            </a:r>
            <a:r>
              <a:rPr lang="en-US" sz="2400" b="1" i="1" dirty="0" err="1" smtClean="0">
                <a:solidFill>
                  <a:schemeClr val="tx1"/>
                </a:solidFill>
              </a:rPr>
              <a:t>Muath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Alkhalaf</a:t>
            </a:r>
            <a:r>
              <a:rPr lang="en-US" sz="2400" b="1" i="1" dirty="0" smtClean="0">
                <a:solidFill>
                  <a:schemeClr val="tx1"/>
                </a:solidFill>
              </a:rPr>
              <a:t>, Fang Yu and </a:t>
            </a:r>
            <a:r>
              <a:rPr lang="en-US" sz="2400" b="1" i="1" dirty="0" err="1" smtClean="0">
                <a:solidFill>
                  <a:schemeClr val="tx1"/>
                </a:solidFill>
              </a:rPr>
              <a:t>Abdulbaki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Aydin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96492" y="4129776"/>
            <a:ext cx="46759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hlinkClick r:id="rId3"/>
              </a:rPr>
              <a:t>bultan@cs.ucsb.edu</a:t>
            </a:r>
            <a:endParaRPr lang="en-US" sz="2000" i="1" dirty="0" smtClean="0"/>
          </a:p>
          <a:p>
            <a:r>
              <a:rPr lang="en-US" sz="2000" i="1" dirty="0" smtClean="0"/>
              <a:t>Verification </a:t>
            </a:r>
            <a:r>
              <a:rPr lang="en-US" sz="2000" i="1" dirty="0"/>
              <a:t>Lab</a:t>
            </a:r>
            <a:endParaRPr lang="en-US" sz="2000" dirty="0"/>
          </a:p>
          <a:p>
            <a:r>
              <a:rPr lang="en-US" sz="2000" i="1" dirty="0"/>
              <a:t>Department of Computer Science</a:t>
            </a:r>
            <a:endParaRPr lang="en-US" sz="2000" dirty="0"/>
          </a:p>
          <a:p>
            <a:r>
              <a:rPr lang="en-US" sz="2000" i="1" dirty="0"/>
              <a:t>University of California, Santa Barbara</a:t>
            </a:r>
            <a:endParaRPr lang="en-US" sz="2000" dirty="0"/>
          </a:p>
          <a:p>
            <a:r>
              <a:rPr lang="en-US" sz="2000" i="1" dirty="0">
                <a:hlinkClick r:id="rId4"/>
              </a:rPr>
              <a:t>http://www.cs.ucsb.edu/~vlab</a:t>
            </a:r>
            <a:endParaRPr lang="en-US" sz="2000" dirty="0"/>
          </a:p>
        </p:txBody>
      </p:sp>
      <p:pic>
        <p:nvPicPr>
          <p:cNvPr id="1029" name="Picture 5" descr="uc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240" y="3911254"/>
            <a:ext cx="1760480" cy="176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683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SQL Injection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0525" indent="-293688" eaLnBrk="1" hangingPunct="1">
              <a:buSzPct val="45000"/>
              <a:buFont typeface="Wingdings" charset="0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US" sz="3000" dirty="0" smtClean="0">
                <a:latin typeface="Arial" charset="0"/>
                <a:ea typeface="ＭＳ Ｐゴシック" charset="0"/>
                <a:cs typeface="ＭＳ Ｐゴシック" charset="0"/>
              </a:rPr>
              <a:t>A PHP </a:t>
            </a:r>
            <a:r>
              <a:rPr lang="en-US" sz="3000" dirty="0">
                <a:latin typeface="Arial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3000" dirty="0" smtClean="0">
                <a:latin typeface="Arial" charset="0"/>
                <a:ea typeface="ＭＳ Ｐゴシック" charset="0"/>
                <a:cs typeface="ＭＳ Ｐゴシック" charset="0"/>
              </a:rPr>
              <a:t>xample</a:t>
            </a:r>
          </a:p>
          <a:p>
            <a:pPr marL="390525" indent="-293688" eaLnBrk="1" hangingPunct="1">
              <a:buSzPct val="45000"/>
              <a:buFont typeface="Wingdings" charset="0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US" sz="3000" dirty="0" smtClean="0">
                <a:latin typeface="Arial" charset="0"/>
                <a:ea typeface="ＭＳ Ｐゴシック" charset="0"/>
                <a:cs typeface="ＭＳ Ｐゴシック" charset="0"/>
              </a:rPr>
              <a:t>Access students’ data by $name (from a </a:t>
            </a:r>
            <a:r>
              <a:rPr lang="en-US" sz="3000" dirty="0" smtClean="0">
                <a:solidFill>
                  <a:srgbClr val="FF5050"/>
                </a:solidFill>
                <a:latin typeface="Arial" charset="0"/>
                <a:ea typeface="ＭＳ Ｐゴシック" charset="0"/>
                <a:cs typeface="ＭＳ Ｐゴシック" charset="0"/>
              </a:rPr>
              <a:t>user input</a:t>
            </a:r>
            <a:r>
              <a:rPr lang="en-US" sz="300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  <a:p>
            <a:pPr marL="390525" indent="-293688" eaLnBrk="1" hangingPunct="1">
              <a:lnSpc>
                <a:spcPct val="94000"/>
              </a:lnSpc>
              <a:buSzPct val="45000"/>
              <a:buFontTx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endParaRPr lang="en-US" dirty="0" smtClean="0">
              <a:latin typeface="Courier New" charset="0"/>
              <a:ea typeface="ＭＳ Ｐゴシック" charset="0"/>
              <a:cs typeface="ＭＳ Ｐゴシック" charset="0"/>
            </a:endParaRPr>
          </a:p>
          <a:p>
            <a:pPr marL="390525" indent="-293688" eaLnBrk="1" hangingPunct="1">
              <a:lnSpc>
                <a:spcPct val="94000"/>
              </a:lnSpc>
              <a:buSzPct val="45000"/>
              <a:buFontTx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US" sz="2000" dirty="0" smtClean="0">
                <a:latin typeface="Courier New" charset="0"/>
                <a:ea typeface="ＭＳ Ｐゴシック" charset="0"/>
                <a:cs typeface="ＭＳ Ｐゴシック" charset="0"/>
              </a:rPr>
              <a:t>1:&lt;?</a:t>
            </a:r>
            <a:r>
              <a:rPr lang="en-US" sz="2000" dirty="0" err="1" smtClean="0">
                <a:latin typeface="Courier New" charset="0"/>
                <a:ea typeface="ＭＳ Ｐゴシック" charset="0"/>
                <a:cs typeface="ＭＳ Ｐゴシック" charset="0"/>
              </a:rPr>
              <a:t>php</a:t>
            </a:r>
            <a:endParaRPr lang="en-US" sz="2000" dirty="0" smtClean="0">
              <a:latin typeface="Courier New" charset="0"/>
              <a:ea typeface="ＭＳ Ｐゴシック" charset="0"/>
              <a:cs typeface="ＭＳ Ｐゴシック" charset="0"/>
            </a:endParaRPr>
          </a:p>
          <a:p>
            <a:pPr marL="390525" indent="-293688" eaLnBrk="1" hangingPunct="1">
              <a:lnSpc>
                <a:spcPct val="94000"/>
              </a:lnSpc>
              <a:buSzPct val="45000"/>
              <a:buFontTx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US" sz="2000" dirty="0" smtClean="0">
                <a:latin typeface="Courier New" charset="0"/>
                <a:ea typeface="ＭＳ Ｐゴシック" charset="0"/>
                <a:cs typeface="ＭＳ Ｐゴシック" charset="0"/>
              </a:rPr>
              <a:t>2: $name = </a:t>
            </a:r>
            <a:r>
              <a:rPr lang="en-US" sz="2000" dirty="0" smtClean="0">
                <a:solidFill>
                  <a:srgbClr val="FF505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$GET[”name”]</a:t>
            </a:r>
            <a:r>
              <a:rPr lang="en-US" sz="2000" dirty="0" smtClean="0">
                <a:latin typeface="Courier New" charset="0"/>
                <a:ea typeface="ＭＳ Ｐゴシック" charset="0"/>
                <a:cs typeface="ＭＳ Ｐゴシック" charset="0"/>
              </a:rPr>
              <a:t>;</a:t>
            </a:r>
          </a:p>
          <a:p>
            <a:pPr marL="390525" indent="-293688" eaLnBrk="1" hangingPunct="1">
              <a:lnSpc>
                <a:spcPct val="94000"/>
              </a:lnSpc>
              <a:buSzPct val="45000"/>
              <a:buFontTx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US" sz="2000" dirty="0" smtClean="0">
                <a:latin typeface="Courier New" charset="0"/>
                <a:ea typeface="ＭＳ Ｐゴシック" charset="0"/>
                <a:cs typeface="ＭＳ Ｐゴシック" charset="0"/>
              </a:rPr>
              <a:t>3: $user data = </a:t>
            </a:r>
            <a:r>
              <a:rPr lang="en-US" sz="2000" dirty="0" smtClean="0">
                <a:solidFill>
                  <a:srgbClr val="0066CC"/>
                </a:solidFill>
                <a:latin typeface="Courier New" charset="0"/>
                <a:ea typeface="ＭＳ Ｐゴシック" charset="0"/>
                <a:cs typeface="ＭＳ Ｐゴシック" charset="0"/>
              </a:rPr>
              <a:t>$</a:t>
            </a:r>
            <a:r>
              <a:rPr lang="en-US" sz="2000" dirty="0" err="1" smtClean="0">
                <a:solidFill>
                  <a:srgbClr val="0066CC"/>
                </a:solidFill>
                <a:latin typeface="Courier New" charset="0"/>
                <a:ea typeface="ＭＳ Ｐゴシック" charset="0"/>
                <a:cs typeface="ＭＳ Ｐゴシック" charset="0"/>
              </a:rPr>
              <a:t>db</a:t>
            </a:r>
            <a:r>
              <a:rPr lang="en-US" sz="2000" dirty="0" smtClean="0">
                <a:solidFill>
                  <a:srgbClr val="0066CC"/>
                </a:solidFill>
                <a:latin typeface="Courier New" charset="0"/>
                <a:ea typeface="ＭＳ Ｐゴシック" charset="0"/>
                <a:cs typeface="ＭＳ Ｐゴシック" charset="0"/>
              </a:rPr>
              <a:t>-&gt;query</a:t>
            </a:r>
            <a:r>
              <a:rPr lang="en-US" sz="2000" dirty="0" smtClean="0">
                <a:latin typeface="Courier New" charset="0"/>
                <a:ea typeface="ＭＳ Ｐゴシック" charset="0"/>
                <a:cs typeface="ＭＳ Ｐゴシック" charset="0"/>
              </a:rPr>
              <a:t>(“SELECT * FROM students</a:t>
            </a:r>
          </a:p>
          <a:p>
            <a:pPr marL="390525" indent="-293688" eaLnBrk="1" hangingPunct="1">
              <a:lnSpc>
                <a:spcPct val="94000"/>
              </a:lnSpc>
              <a:buSzPct val="45000"/>
              <a:buFontTx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US" sz="2000" dirty="0">
                <a:latin typeface="Courier New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latin typeface="Courier New" charset="0"/>
                <a:ea typeface="ＭＳ Ｐゴシック" charset="0"/>
                <a:cs typeface="ＭＳ Ｐゴシック" charset="0"/>
              </a:rPr>
              <a:t>				WHERE name = ‘$name’”);</a:t>
            </a:r>
          </a:p>
          <a:p>
            <a:pPr marL="390525" indent="-293688" eaLnBrk="1" hangingPunct="1">
              <a:lnSpc>
                <a:spcPct val="94000"/>
              </a:lnSpc>
              <a:buSzPct val="45000"/>
              <a:buFontTx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US" sz="2000" dirty="0" smtClean="0">
                <a:latin typeface="Courier New" charset="0"/>
                <a:ea typeface="ＭＳ Ｐゴシック" charset="0"/>
                <a:cs typeface="ＭＳ Ｐゴシック" charset="0"/>
              </a:rPr>
              <a:t>4:?&gt;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SQL Injection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0525" indent="-293688" eaLnBrk="1" hangingPunct="1">
              <a:buSzPct val="45000"/>
              <a:buFont typeface="Wingdings" charset="0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US" sz="3000" dirty="0" smtClean="0">
                <a:latin typeface="Arial" charset="0"/>
                <a:ea typeface="ＭＳ Ｐゴシック" charset="0"/>
                <a:cs typeface="ＭＳ Ｐゴシック" charset="0"/>
              </a:rPr>
              <a:t>A PHP Example:</a:t>
            </a:r>
          </a:p>
          <a:p>
            <a:pPr marL="390525" indent="-293688" eaLnBrk="1" hangingPunct="1">
              <a:buSzPct val="45000"/>
              <a:buFont typeface="Wingdings" charset="0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US" sz="3000" dirty="0" smtClean="0">
                <a:latin typeface="Arial" charset="0"/>
                <a:ea typeface="ＭＳ Ｐゴシック" charset="0"/>
                <a:cs typeface="ＭＳ Ｐゴシック" charset="0"/>
              </a:rPr>
              <a:t>Access students’ data by $name (from a </a:t>
            </a:r>
            <a:r>
              <a:rPr lang="en-US" sz="3000" dirty="0" smtClean="0">
                <a:solidFill>
                  <a:srgbClr val="FF5050"/>
                </a:solidFill>
                <a:latin typeface="Arial" charset="0"/>
                <a:ea typeface="ＭＳ Ｐゴシック" charset="0"/>
                <a:cs typeface="ＭＳ Ｐゴシック" charset="0"/>
              </a:rPr>
              <a:t>user input</a:t>
            </a:r>
            <a:r>
              <a:rPr lang="en-US" sz="300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  <a:p>
            <a:pPr marL="390525" indent="-293688" eaLnBrk="1" hangingPunct="1">
              <a:lnSpc>
                <a:spcPct val="94000"/>
              </a:lnSpc>
              <a:buSzPct val="45000"/>
              <a:buFontTx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endParaRPr lang="en-US" dirty="0" smtClean="0">
              <a:latin typeface="Courier New" charset="0"/>
              <a:ea typeface="ＭＳ Ｐゴシック" charset="0"/>
              <a:cs typeface="ＭＳ Ｐゴシック" charset="0"/>
            </a:endParaRPr>
          </a:p>
          <a:p>
            <a:pPr marL="390525" indent="-293688" eaLnBrk="1" hangingPunct="1">
              <a:lnSpc>
                <a:spcPct val="94000"/>
              </a:lnSpc>
              <a:buSzPct val="45000"/>
              <a:buFontTx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US" sz="2000" dirty="0" smtClean="0">
                <a:latin typeface="Courier New" charset="0"/>
                <a:ea typeface="ＭＳ Ｐゴシック" charset="0"/>
                <a:cs typeface="ＭＳ Ｐゴシック" charset="0"/>
              </a:rPr>
              <a:t>1:&lt;?</a:t>
            </a:r>
            <a:r>
              <a:rPr lang="en-US" sz="2000" dirty="0" err="1" smtClean="0">
                <a:latin typeface="Courier New" charset="0"/>
                <a:ea typeface="ＭＳ Ｐゴシック" charset="0"/>
                <a:cs typeface="ＭＳ Ｐゴシック" charset="0"/>
              </a:rPr>
              <a:t>php</a:t>
            </a:r>
            <a:endParaRPr lang="en-US" sz="2000" dirty="0" smtClean="0">
              <a:latin typeface="Courier New" charset="0"/>
              <a:ea typeface="ＭＳ Ｐゴシック" charset="0"/>
              <a:cs typeface="ＭＳ Ｐゴシック" charset="0"/>
            </a:endParaRPr>
          </a:p>
          <a:p>
            <a:pPr marL="390525" indent="-293688" eaLnBrk="1" hangingPunct="1">
              <a:lnSpc>
                <a:spcPct val="94000"/>
              </a:lnSpc>
              <a:buSzPct val="45000"/>
              <a:buFontTx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US" sz="2000" dirty="0" smtClean="0">
                <a:latin typeface="Courier New" charset="0"/>
                <a:ea typeface="ＭＳ Ｐゴシック" charset="0"/>
                <a:cs typeface="ＭＳ Ｐゴシック" charset="0"/>
              </a:rPr>
              <a:t>2: $name = $GET[”name”];</a:t>
            </a:r>
          </a:p>
          <a:p>
            <a:pPr marL="390525" indent="-293688" eaLnBrk="1" hangingPunct="1">
              <a:lnSpc>
                <a:spcPct val="94000"/>
              </a:lnSpc>
              <a:buSzPct val="45000"/>
              <a:buFontTx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US" sz="2000" dirty="0" smtClean="0">
                <a:latin typeface="Courier New" charset="0"/>
                <a:ea typeface="ＭＳ Ｐゴシック" charset="0"/>
                <a:cs typeface="ＭＳ Ｐゴシック" charset="0"/>
              </a:rPr>
              <a:t>3: $user data = </a:t>
            </a:r>
            <a:r>
              <a:rPr lang="en-US" sz="2000" dirty="0" smtClean="0">
                <a:solidFill>
                  <a:srgbClr val="0066CC"/>
                </a:solidFill>
                <a:latin typeface="Courier New" charset="0"/>
                <a:ea typeface="ＭＳ Ｐゴシック" charset="0"/>
                <a:cs typeface="ＭＳ Ｐゴシック" charset="0"/>
              </a:rPr>
              <a:t>$</a:t>
            </a:r>
            <a:r>
              <a:rPr lang="en-US" sz="2000" dirty="0" err="1" smtClean="0">
                <a:solidFill>
                  <a:srgbClr val="0066CC"/>
                </a:solidFill>
                <a:latin typeface="Courier New" charset="0"/>
                <a:ea typeface="ＭＳ Ｐゴシック" charset="0"/>
                <a:cs typeface="ＭＳ Ｐゴシック" charset="0"/>
              </a:rPr>
              <a:t>db</a:t>
            </a:r>
            <a:r>
              <a:rPr lang="en-US" sz="2000" dirty="0" smtClean="0">
                <a:solidFill>
                  <a:srgbClr val="0066CC"/>
                </a:solidFill>
                <a:latin typeface="Courier New" charset="0"/>
                <a:ea typeface="ＭＳ Ｐゴシック" charset="0"/>
                <a:cs typeface="ＭＳ Ｐゴシック" charset="0"/>
              </a:rPr>
              <a:t>-&gt;query</a:t>
            </a:r>
            <a:r>
              <a:rPr lang="en-US" sz="2000" dirty="0" smtClean="0">
                <a:latin typeface="Courier New" charset="0"/>
                <a:ea typeface="ＭＳ Ｐゴシック" charset="0"/>
                <a:cs typeface="ＭＳ Ｐゴシック" charset="0"/>
              </a:rPr>
              <a:t>(“SELECT * FROM students</a:t>
            </a:r>
          </a:p>
          <a:p>
            <a:pPr marL="390525" indent="-293688" eaLnBrk="1" hangingPunct="1">
              <a:lnSpc>
                <a:spcPct val="94000"/>
              </a:lnSpc>
              <a:buSzPct val="45000"/>
              <a:buFontTx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US" sz="2000" dirty="0" smtClean="0">
                <a:latin typeface="Courier New" charset="0"/>
                <a:ea typeface="ＭＳ Ｐゴシック" charset="0"/>
                <a:cs typeface="ＭＳ Ｐゴシック" charset="0"/>
              </a:rPr>
              <a:t>WHERE name = ‘</a:t>
            </a:r>
            <a:r>
              <a:rPr lang="en-US" sz="2000" dirty="0" smtClean="0">
                <a:solidFill>
                  <a:srgbClr val="FF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Robert ’); DROP TABLE students; - -</a:t>
            </a:r>
            <a:r>
              <a:rPr lang="en-US" sz="2000" dirty="0" smtClean="0">
                <a:latin typeface="Courier New" charset="0"/>
                <a:ea typeface="ＭＳ Ｐゴシック" charset="0"/>
                <a:cs typeface="ＭＳ Ｐゴシック" charset="0"/>
              </a:rPr>
              <a:t>”);</a:t>
            </a:r>
          </a:p>
          <a:p>
            <a:pPr marL="390525" indent="-293688" eaLnBrk="1" hangingPunct="1">
              <a:lnSpc>
                <a:spcPct val="94000"/>
              </a:lnSpc>
              <a:buSzPct val="45000"/>
              <a:buFontTx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US" sz="2000" dirty="0" smtClean="0">
                <a:latin typeface="Courier New" charset="0"/>
                <a:ea typeface="ＭＳ Ｐゴシック" charset="0"/>
                <a:cs typeface="ＭＳ Ｐゴシック" charset="0"/>
              </a:rPr>
              <a:t>4:?&gt;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Manipulation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560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Concatenation</a:t>
            </a:r>
          </a:p>
          <a:p>
            <a:pPr lvl="1"/>
            <a:r>
              <a:rPr lang="en-US" sz="2100" dirty="0" smtClean="0"/>
              <a:t>“</a:t>
            </a:r>
            <a:r>
              <a:rPr lang="en-US" sz="2500" b="1" dirty="0" smtClean="0">
                <a:solidFill>
                  <a:srgbClr val="953735"/>
                </a:solidFill>
              </a:rPr>
              <a:t>1</a:t>
            </a:r>
            <a:r>
              <a:rPr lang="en-US" sz="2100" dirty="0" smtClean="0"/>
              <a:t>”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r>
              <a:rPr lang="en-US" sz="2100" dirty="0" smtClean="0"/>
              <a:t> “</a:t>
            </a:r>
            <a:r>
              <a:rPr lang="en-US" sz="2500" b="1" dirty="0" smtClean="0">
                <a:solidFill>
                  <a:srgbClr val="0000FF"/>
                </a:solidFill>
              </a:rPr>
              <a:t>2</a:t>
            </a:r>
            <a:r>
              <a:rPr lang="en-US" sz="2100" dirty="0" smtClean="0"/>
              <a:t>” </a:t>
            </a:r>
            <a:r>
              <a:rPr lang="en-US" sz="2100" dirty="0" smtClean="0">
                <a:sym typeface="Wingdings"/>
              </a:rPr>
              <a:t> “</a:t>
            </a:r>
            <a:r>
              <a:rPr lang="en-US" sz="2500" b="1" dirty="0" smtClean="0">
                <a:solidFill>
                  <a:srgbClr val="953735"/>
                </a:solidFill>
                <a:sym typeface="Wingdings"/>
              </a:rPr>
              <a:t>1</a:t>
            </a:r>
            <a:r>
              <a:rPr lang="en-US" sz="2500" b="1" dirty="0" smtClean="0">
                <a:solidFill>
                  <a:srgbClr val="0000FF"/>
                </a:solidFill>
                <a:sym typeface="Wingdings"/>
              </a:rPr>
              <a:t>2</a:t>
            </a:r>
            <a:r>
              <a:rPr lang="en-US" sz="2100" dirty="0" smtClean="0">
                <a:sym typeface="Wingdings"/>
              </a:rPr>
              <a:t>” </a:t>
            </a:r>
          </a:p>
          <a:p>
            <a:pPr lvl="1"/>
            <a:r>
              <a:rPr lang="en-US" sz="2500" dirty="0" smtClean="0">
                <a:solidFill>
                  <a:srgbClr val="000000"/>
                </a:solidFill>
              </a:rPr>
              <a:t>“</a:t>
            </a:r>
            <a:r>
              <a:rPr lang="en-US" sz="2500" b="1" dirty="0" smtClean="0">
                <a:solidFill>
                  <a:srgbClr val="953735"/>
                </a:solidFill>
              </a:rPr>
              <a:t>Foo</a:t>
            </a:r>
            <a:r>
              <a:rPr lang="en-US" sz="2500" dirty="0" smtClean="0">
                <a:solidFill>
                  <a:srgbClr val="000000"/>
                </a:solidFill>
              </a:rPr>
              <a:t>” </a:t>
            </a:r>
            <a:r>
              <a:rPr lang="en-US" sz="2500" b="1" dirty="0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r>
              <a:rPr lang="en-US" sz="2500" dirty="0" smtClean="0">
                <a:solidFill>
                  <a:srgbClr val="000000"/>
                </a:solidFill>
              </a:rPr>
              <a:t> “</a:t>
            </a:r>
            <a:r>
              <a:rPr lang="en-US" sz="2500" b="1" dirty="0" err="1" smtClean="0">
                <a:solidFill>
                  <a:srgbClr val="0000FF"/>
                </a:solidFill>
              </a:rPr>
              <a:t>bAaR</a:t>
            </a:r>
            <a:r>
              <a:rPr lang="en-US" sz="2500" dirty="0" smtClean="0">
                <a:solidFill>
                  <a:srgbClr val="000000"/>
                </a:solidFill>
              </a:rPr>
              <a:t>” </a:t>
            </a:r>
            <a:r>
              <a:rPr lang="en-US" sz="2500" dirty="0" smtClean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sz="2500" dirty="0" smtClean="0">
                <a:solidFill>
                  <a:srgbClr val="000000"/>
                </a:solidFill>
              </a:rPr>
              <a:t>“</a:t>
            </a:r>
            <a:r>
              <a:rPr lang="en-US" sz="2500" b="1" dirty="0" err="1" smtClean="0">
                <a:solidFill>
                  <a:srgbClr val="953735"/>
                </a:solidFill>
              </a:rPr>
              <a:t>Foo</a:t>
            </a:r>
            <a:r>
              <a:rPr lang="en-US" sz="2500" b="1" dirty="0" err="1" smtClean="0">
                <a:solidFill>
                  <a:srgbClr val="0000FF"/>
                </a:solidFill>
              </a:rPr>
              <a:t>bAaR</a:t>
            </a:r>
            <a:r>
              <a:rPr lang="en-US" sz="2500" dirty="0" smtClean="0">
                <a:solidFill>
                  <a:srgbClr val="000000"/>
                </a:solidFill>
              </a:rPr>
              <a:t>”</a:t>
            </a:r>
          </a:p>
          <a:p>
            <a:endParaRPr lang="en-US" dirty="0" smtClean="0"/>
          </a:p>
          <a:p>
            <a:r>
              <a:rPr lang="en-US" dirty="0" smtClean="0"/>
              <a:t>Replacement</a:t>
            </a:r>
          </a:p>
          <a:p>
            <a:pPr lvl="1"/>
            <a:r>
              <a:rPr lang="en-US" dirty="0" smtClean="0"/>
              <a:t>replace(“a”, “A”)</a:t>
            </a:r>
          </a:p>
          <a:p>
            <a:pPr lvl="1"/>
            <a:r>
              <a:rPr lang="en-US" dirty="0" smtClean="0"/>
              <a:t>replace (“2”,””)                           (delete)</a:t>
            </a:r>
          </a:p>
          <a:p>
            <a:pPr lvl="1"/>
            <a:r>
              <a:rPr lang="en-US" dirty="0" err="1" smtClean="0"/>
              <a:t>toUpperCase</a:t>
            </a:r>
            <a:r>
              <a:rPr lang="en-US" dirty="0"/>
              <a:t> </a:t>
            </a:r>
            <a:r>
              <a:rPr lang="en-US" dirty="0" smtClean="0"/>
              <a:t>                              (multiple replace)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39925" y="4012734"/>
            <a:ext cx="9323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/>
              <a:t>bA</a:t>
            </a:r>
            <a:r>
              <a:rPr lang="en-US" sz="2500" b="1" dirty="0" err="1" smtClean="0">
                <a:solidFill>
                  <a:srgbClr val="0000FF"/>
                </a:solidFill>
              </a:rPr>
              <a:t>A</a:t>
            </a:r>
            <a:r>
              <a:rPr lang="en-US" sz="2500" dirty="0" err="1" smtClean="0"/>
              <a:t>R</a:t>
            </a:r>
            <a:endParaRPr lang="en-US" sz="2500" dirty="0"/>
          </a:p>
        </p:txBody>
      </p:sp>
      <p:sp>
        <p:nvSpPr>
          <p:cNvPr id="11" name="TextBox 10"/>
          <p:cNvSpPr txBox="1"/>
          <p:nvPr/>
        </p:nvSpPr>
        <p:spPr>
          <a:xfrm>
            <a:off x="4236755" y="4005209"/>
            <a:ext cx="9323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/>
              <a:t>bA</a:t>
            </a:r>
            <a:r>
              <a:rPr lang="en-US" sz="2500" b="1" dirty="0" err="1" smtClean="0">
                <a:solidFill>
                  <a:srgbClr val="800000"/>
                </a:solidFill>
              </a:rPr>
              <a:t>a</a:t>
            </a:r>
            <a:r>
              <a:rPr lang="en-US" sz="2500" dirty="0" err="1" smtClean="0"/>
              <a:t>R</a:t>
            </a:r>
            <a:endParaRPr lang="en-US" sz="2500" dirty="0"/>
          </a:p>
        </p:txBody>
      </p:sp>
      <p:sp>
        <p:nvSpPr>
          <p:cNvPr id="12" name="TextBox 11"/>
          <p:cNvSpPr txBox="1"/>
          <p:nvPr/>
        </p:nvSpPr>
        <p:spPr>
          <a:xfrm>
            <a:off x="4418769" y="4490568"/>
            <a:ext cx="9323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34</a:t>
            </a:r>
            <a:endParaRPr lang="en-US" sz="2500" dirty="0"/>
          </a:p>
        </p:txBody>
      </p:sp>
      <p:sp>
        <p:nvSpPr>
          <p:cNvPr id="13" name="TextBox 12"/>
          <p:cNvSpPr txBox="1"/>
          <p:nvPr/>
        </p:nvSpPr>
        <p:spPr>
          <a:xfrm>
            <a:off x="4253688" y="4486277"/>
            <a:ext cx="9323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800000"/>
                </a:solidFill>
              </a:rPr>
              <a:t>2</a:t>
            </a:r>
            <a:r>
              <a:rPr lang="en-US" sz="2500" dirty="0" smtClean="0"/>
              <a:t>34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0631" y="4994592"/>
            <a:ext cx="9323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00FF"/>
                </a:solidFill>
              </a:rPr>
              <a:t>AB</a:t>
            </a:r>
            <a:r>
              <a:rPr lang="en-US" sz="2500" dirty="0" smtClean="0"/>
              <a:t>C</a:t>
            </a:r>
            <a:endParaRPr lang="en-US" sz="25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02895" y="4994979"/>
            <a:ext cx="9323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800000"/>
                </a:solidFill>
              </a:rPr>
              <a:t>ab</a:t>
            </a:r>
            <a:r>
              <a:rPr lang="en-US" sz="2500" dirty="0" err="1" smtClean="0"/>
              <a:t>C</a:t>
            </a:r>
            <a:endParaRPr lang="en-US" sz="2500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44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2" grpId="0"/>
      <p:bldP spid="13" grpId="0"/>
      <p:bldP spid="13" grpId="1"/>
      <p:bldP spid="14" grpId="0"/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Filtering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21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Branch conditions</a:t>
            </a:r>
          </a:p>
          <a:p>
            <a:pPr marL="457200" lvl="1" indent="0">
              <a:buNone/>
            </a:pPr>
            <a:r>
              <a:rPr lang="en-US" dirty="0" smtClean="0"/>
              <a:t>length &lt; 4 ? </a:t>
            </a:r>
            <a:endParaRPr lang="en-US" dirty="0">
              <a:sym typeface="Wingdings"/>
            </a:endParaRPr>
          </a:p>
          <a:p>
            <a:pPr marL="914400" lvl="2" indent="0">
              <a:buNone/>
            </a:pPr>
            <a:r>
              <a:rPr lang="en-US" dirty="0" smtClean="0"/>
              <a:t>          </a:t>
            </a:r>
            <a:r>
              <a:rPr lang="en-US" dirty="0" smtClean="0">
                <a:solidFill>
                  <a:srgbClr val="008000"/>
                </a:solidFill>
              </a:rPr>
              <a:t>“Foo”</a:t>
            </a:r>
            <a:r>
              <a:rPr lang="en-US" dirty="0" smtClean="0"/>
              <a:t>         </a:t>
            </a:r>
          </a:p>
          <a:p>
            <a:pPr marL="914400" lvl="2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“</a:t>
            </a:r>
            <a:r>
              <a:rPr lang="en-US" dirty="0" err="1" smtClean="0">
                <a:solidFill>
                  <a:srgbClr val="FF0000"/>
                </a:solidFill>
              </a:rPr>
              <a:t>bAaR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match(/^[0-9]+$/) ?</a:t>
            </a:r>
            <a:endParaRPr lang="en-US" dirty="0">
              <a:sym typeface="Wingdings"/>
            </a:endParaRPr>
          </a:p>
          <a:p>
            <a:pPr marL="914400" lvl="2" indent="0">
              <a:buNone/>
            </a:pPr>
            <a:r>
              <a:rPr lang="en-US" dirty="0" smtClean="0"/>
              <a:t>          </a:t>
            </a:r>
            <a:r>
              <a:rPr lang="en-US" dirty="0" smtClean="0">
                <a:solidFill>
                  <a:srgbClr val="008000"/>
                </a:solidFill>
              </a:rPr>
              <a:t>“234”</a:t>
            </a:r>
            <a:r>
              <a:rPr lang="en-US" dirty="0" smtClean="0"/>
              <a:t>      </a:t>
            </a:r>
          </a:p>
          <a:p>
            <a:pPr marL="914400" lvl="2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“a3v%6”</a:t>
            </a:r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substring(2, 4) == “</a:t>
            </a:r>
            <a:r>
              <a:rPr lang="en-US" dirty="0" err="1" smtClean="0"/>
              <a:t>aR</a:t>
            </a:r>
            <a:r>
              <a:rPr lang="en-US" dirty="0" smtClean="0"/>
              <a:t>” ?  </a:t>
            </a:r>
            <a:endParaRPr lang="en-US" dirty="0">
              <a:sym typeface="Wingdings"/>
            </a:endParaRPr>
          </a:p>
          <a:p>
            <a:pPr marL="914400" lvl="2" indent="0">
              <a:buNone/>
            </a:pPr>
            <a:r>
              <a:rPr lang="en-US" dirty="0" smtClean="0">
                <a:solidFill>
                  <a:srgbClr val="008000"/>
                </a:solidFill>
                <a:sym typeface="Wingdings"/>
              </a:rPr>
              <a:t>          ”</a:t>
            </a:r>
            <a:r>
              <a:rPr lang="en-US" dirty="0" err="1" smtClean="0">
                <a:solidFill>
                  <a:srgbClr val="008000"/>
                </a:solidFill>
                <a:sym typeface="Wingdings"/>
              </a:rPr>
              <a:t>bAaR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”         </a:t>
            </a:r>
          </a:p>
          <a:p>
            <a:pPr marL="914400" lvl="2" indent="0">
              <a:buNone/>
            </a:pPr>
            <a:r>
              <a:rPr lang="en-US" dirty="0">
                <a:solidFill>
                  <a:srgbClr val="008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        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“Foo”</a:t>
            </a:r>
            <a:endParaRPr lang="en-US" dirty="0" smtClean="0">
              <a:solidFill>
                <a:srgbClr val="008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813" t="30008" r="55148" b="25786"/>
          <a:stretch/>
        </p:blipFill>
        <p:spPr>
          <a:xfrm>
            <a:off x="1726557" y="3992911"/>
            <a:ext cx="317478" cy="281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813" t="30008" r="55148" b="25786"/>
          <a:stretch/>
        </p:blipFill>
        <p:spPr>
          <a:xfrm>
            <a:off x="1726557" y="2553865"/>
            <a:ext cx="317478" cy="281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813" t="30008" r="55148" b="25786"/>
          <a:stretch/>
        </p:blipFill>
        <p:spPr>
          <a:xfrm>
            <a:off x="1717425" y="5813633"/>
            <a:ext cx="317478" cy="281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5884" t="27080" r="13653" b="25569"/>
          <a:stretch/>
        </p:blipFill>
        <p:spPr>
          <a:xfrm>
            <a:off x="1735689" y="3050490"/>
            <a:ext cx="308346" cy="307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5884" t="27080" r="13653" b="25569"/>
          <a:stretch/>
        </p:blipFill>
        <p:spPr>
          <a:xfrm>
            <a:off x="1726557" y="4503641"/>
            <a:ext cx="308346" cy="307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5884" t="27080" r="13653" b="25569"/>
          <a:stretch/>
        </p:blipFill>
        <p:spPr>
          <a:xfrm>
            <a:off x="1717425" y="6230643"/>
            <a:ext cx="308346" cy="30754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89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6"/>
          <p:cNvSpPr txBox="1">
            <a:spLocks/>
          </p:cNvSpPr>
          <p:nvPr/>
        </p:nvSpPr>
        <p:spPr>
          <a:xfrm>
            <a:off x="478391" y="1571820"/>
            <a:ext cx="6774215" cy="5488635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function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validateEmail(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inputField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helpText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){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if (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!/.+/.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test(inputField.value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)) {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if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helpText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!= null)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helpText.innerHTML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= "Please enter a value.";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return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false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}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else {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if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helpText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!= null)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helpText.innerHTML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= "";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if(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!/ˆ[a-zA-Z0-9\.-_\+]+@[a-zA-Z0-9-]+(\.[a-z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		   A-Z0-9]{2,3})+$/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.test(inputField.value)) {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   if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helpText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!= null)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  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helpText.innerHTML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= “enter a valid email”;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   return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false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}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else {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   if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helpText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!= null)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  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helpText.innerHTML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= "";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   return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true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}}}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109584" y="1648020"/>
            <a:ext cx="457200" cy="1524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633584" y="1571820"/>
            <a:ext cx="4038600" cy="3048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5000"/>
            </a:schemeClr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lnSpc>
                <a:spcPct val="110000"/>
              </a:lnSpc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47784" y="1813120"/>
            <a:ext cx="3848100" cy="3048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5000"/>
            </a:schemeClr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lnSpc>
                <a:spcPct val="110000"/>
              </a:lnSpc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239884" y="2617457"/>
            <a:ext cx="1689100" cy="3175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5000"/>
            </a:schemeClr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lnSpc>
                <a:spcPct val="110000"/>
              </a:lnSpc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277983" y="3925558"/>
            <a:ext cx="5495349" cy="51097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5000"/>
            </a:schemeClr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lnSpc>
                <a:spcPct val="110000"/>
              </a:lnSpc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557384" y="4937335"/>
            <a:ext cx="1689100" cy="3175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5000"/>
            </a:schemeClr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lnSpc>
                <a:spcPct val="110000"/>
              </a:lnSpc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519284" y="6246176"/>
            <a:ext cx="1689100" cy="3175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5000"/>
            </a:schemeClr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lnSpc>
                <a:spcPct val="110000"/>
              </a:lnSpc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Javascript</a:t>
            </a:r>
            <a:r>
              <a:rPr lang="en-US" sz="3600" dirty="0" smtClean="0"/>
              <a:t> Input Validation</a:t>
            </a:r>
            <a:endParaRPr lang="en-US" sz="36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96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3.33333E-6 0.03334 " pathEditMode="relative" ptsTypes="AA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3333 L 0.00017 0.15231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15231 L 8.33333E-7 0.35833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35833 L 8.33333E-7 0.49768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49768 L 0.00035 0.68125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08800" y="1562744"/>
            <a:ext cx="2133600" cy="333022"/>
          </a:xfrm>
          <a:prstGeom prst="rect">
            <a:avLst/>
          </a:prstGeom>
          <a:gradFill>
            <a:gsLst>
              <a:gs pos="0">
                <a:srgbClr val="F8E7BD"/>
              </a:gs>
              <a:gs pos="50000">
                <a:srgbClr val="F6E6BD"/>
              </a:gs>
              <a:gs pos="97000">
                <a:srgbClr val="E6D4AE"/>
              </a:gs>
              <a:gs pos="100000">
                <a:schemeClr val="bg2"/>
              </a:gs>
            </a:gsLst>
          </a:gradFill>
          <a:effectLst>
            <a:glow rad="101600">
              <a:schemeClr val="accent2">
                <a:alpha val="75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rIns="0" rtlCol="0" anchor="ctr"/>
          <a:lstStyle/>
          <a:p>
            <a:r>
              <a:rPr lang="en-US" sz="1600" dirty="0" err="1" smtClean="0">
                <a:latin typeface="Courier"/>
                <a:cs typeface="Courier"/>
              </a:rPr>
              <a:t>foo</a:t>
            </a:r>
            <a:r>
              <a:rPr lang="en-US" sz="1600" dirty="0" smtClean="0">
                <a:latin typeface="Courier"/>
                <a:cs typeface="Courier"/>
              </a:rPr>
              <a:t>=;</a:t>
            </a:r>
            <a:r>
              <a:rPr lang="en-US" sz="1600" dirty="0" err="1" smtClean="0">
                <a:latin typeface="Courier"/>
                <a:cs typeface="Courier"/>
              </a:rPr>
              <a:t>bar@bar.com</a:t>
            </a:r>
            <a:endParaRPr lang="en-US" sz="1600" dirty="0" smtClean="0">
              <a:latin typeface="Courier"/>
              <a:cs typeface="Courier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09584" y="1668517"/>
            <a:ext cx="457200" cy="1524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478391" y="1572561"/>
            <a:ext cx="6774215" cy="60960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function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validateEmail(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inputField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helpText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){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if (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!/.+/.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test(inputField.value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)) {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if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helpText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!= null)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helpText.innerHTML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= "Please enter a value.";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return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false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}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else {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if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helpText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!= null)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helpText.innerHTML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= "";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if(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!/ˆ[a-zA-Z0-9\.-_\+]+@[a-zA-Z0-9-]+(\.[a-z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		   A-Z0-9]{2,3})+$/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.test(inputField.value)) {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   if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helpText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!= null)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  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helpText.innerHTML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= “enter a valid email";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   return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false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}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else {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   if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helpText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!= null)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  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helpText.innerHTML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= "";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   return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true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}}}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391" y="3433701"/>
            <a:ext cx="6629400" cy="1676400"/>
          </a:xfrm>
          <a:prstGeom prst="rect">
            <a:avLst/>
          </a:prstGeom>
          <a:gradFill>
            <a:gsLst>
              <a:gs pos="0">
                <a:srgbClr val="F8E7BD"/>
              </a:gs>
              <a:gs pos="50000">
                <a:srgbClr val="F6E6BD"/>
              </a:gs>
              <a:gs pos="97000">
                <a:srgbClr val="E6D4AE"/>
              </a:gs>
              <a:gs pos="100000">
                <a:schemeClr val="bg2"/>
              </a:gs>
            </a:gsLst>
          </a:gradFill>
          <a:effectLst>
            <a:glow rad="228600">
              <a:schemeClr val="accent2">
                <a:alpha val="75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charset="2"/>
              <a:buChar char="Ø"/>
            </a:pPr>
            <a:r>
              <a:rPr lang="en-US" dirty="0" smtClean="0">
                <a:latin typeface="Courier"/>
                <a:cs typeface="Courier"/>
              </a:rPr>
              <a:t> [a-zA-Z0-9\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.-_</a:t>
            </a:r>
            <a:r>
              <a:rPr lang="en-US" dirty="0" smtClean="0">
                <a:latin typeface="Courier"/>
                <a:cs typeface="Courier"/>
              </a:rPr>
              <a:t>\+]</a:t>
            </a:r>
            <a:r>
              <a:rPr lang="en-US" dirty="0" smtClean="0">
                <a:latin typeface="Courier"/>
                <a:cs typeface="Courier"/>
                <a:sym typeface="Wingdings"/>
              </a:rPr>
              <a:t> </a:t>
            </a:r>
          </a:p>
          <a:p>
            <a:r>
              <a:rPr lang="en-US" sz="2200" b="1" dirty="0" smtClean="0">
                <a:solidFill>
                  <a:srgbClr val="FF0000"/>
                </a:solidFill>
                <a:latin typeface="Courier"/>
                <a:cs typeface="Courier"/>
                <a:sym typeface="Wingdings"/>
              </a:rPr>
              <a:t>  .-_</a:t>
            </a:r>
            <a:r>
              <a:rPr lang="en-US" dirty="0" smtClean="0">
                <a:latin typeface="Courier"/>
                <a:cs typeface="Courier"/>
                <a:sym typeface="Wingdings"/>
              </a:rPr>
              <a:t> </a:t>
            </a:r>
            <a:r>
              <a:rPr lang="en-US" dirty="0" smtClean="0">
                <a:cs typeface="Courier"/>
                <a:sym typeface="Wingdings"/>
              </a:rPr>
              <a:t>means all characters from </a:t>
            </a:r>
            <a:r>
              <a:rPr lang="en-US" sz="2200" b="1" dirty="0" smtClean="0">
                <a:solidFill>
                  <a:srgbClr val="FF0000"/>
                </a:solidFill>
                <a:latin typeface="Courier"/>
                <a:cs typeface="Courier"/>
                <a:sym typeface="Wingdings"/>
              </a:rPr>
              <a:t>.</a:t>
            </a:r>
            <a:r>
              <a:rPr lang="en-US" dirty="0" smtClean="0">
                <a:latin typeface="Courier"/>
                <a:cs typeface="Courier"/>
                <a:sym typeface="Wingdings"/>
              </a:rPr>
              <a:t> </a:t>
            </a:r>
            <a:r>
              <a:rPr lang="en-US" dirty="0" smtClean="0">
                <a:cs typeface="Courier"/>
                <a:sym typeface="Wingdings"/>
              </a:rPr>
              <a:t>to</a:t>
            </a:r>
            <a:r>
              <a:rPr lang="en-US" dirty="0" smtClean="0">
                <a:latin typeface="Courier"/>
                <a:cs typeface="Courier"/>
                <a:sym typeface="Wingdings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Courier"/>
                <a:cs typeface="Courier"/>
                <a:sym typeface="Wingdings"/>
              </a:rPr>
              <a:t>_</a:t>
            </a:r>
          </a:p>
          <a:p>
            <a:r>
              <a:rPr lang="en-US" dirty="0" smtClean="0">
                <a:latin typeface="Courier"/>
                <a:cs typeface="Courier"/>
                <a:sym typeface="Wingdings"/>
              </a:rPr>
              <a:t> 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Courier"/>
                <a:cs typeface="Courier"/>
                <a:sym typeface="Wingdings"/>
              </a:rPr>
              <a:t> </a:t>
            </a:r>
            <a:r>
              <a:rPr lang="en-US" dirty="0" smtClean="0">
                <a:cs typeface="Courier"/>
                <a:sym typeface="Wingdings"/>
              </a:rPr>
              <a:t>This includes</a:t>
            </a:r>
            <a:r>
              <a:rPr lang="en-US" dirty="0" smtClean="0">
                <a:latin typeface="Courier"/>
                <a:cs typeface="Courier"/>
                <a:sym typeface="Wingdings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Courier"/>
                <a:cs typeface="Courier"/>
                <a:sym typeface="Wingdings"/>
              </a:rPr>
              <a:t>;</a:t>
            </a:r>
            <a:r>
              <a:rPr lang="en-US" dirty="0" smtClean="0">
                <a:latin typeface="Courier"/>
                <a:cs typeface="Courier"/>
                <a:sym typeface="Wingdings"/>
              </a:rPr>
              <a:t>  </a:t>
            </a:r>
            <a:r>
              <a:rPr lang="en-US" dirty="0" smtClean="0">
                <a:cs typeface="Courier"/>
                <a:sym typeface="Wingdings"/>
              </a:rPr>
              <a:t>and   </a:t>
            </a:r>
            <a:r>
              <a:rPr lang="en-US" sz="2200" b="1" dirty="0" smtClean="0">
                <a:solidFill>
                  <a:srgbClr val="FF0000"/>
                </a:solidFill>
                <a:latin typeface="Courier"/>
                <a:cs typeface="Courier"/>
                <a:sym typeface="Wingdings"/>
              </a:rPr>
              <a:t>=</a:t>
            </a:r>
            <a:endParaRPr lang="en-US" sz="2200" b="1" dirty="0" smtClean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33584" y="1572561"/>
            <a:ext cx="4038600" cy="3048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5000"/>
            </a:schemeClr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lnSpc>
                <a:spcPct val="110000"/>
              </a:lnSpc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47784" y="1813861"/>
            <a:ext cx="3848100" cy="3048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5000"/>
            </a:schemeClr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lnSpc>
                <a:spcPct val="110000"/>
              </a:lnSpc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54103" y="3897732"/>
            <a:ext cx="5422315" cy="57598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5000"/>
            </a:schemeClr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lnSpc>
                <a:spcPct val="110000"/>
              </a:lnSpc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19284" y="6238401"/>
            <a:ext cx="1689100" cy="3175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5000"/>
            </a:schemeClr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lnSpc>
                <a:spcPct val="110000"/>
              </a:lnSpc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Input Validation Error</a:t>
            </a:r>
            <a:endParaRPr lang="en-US" sz="36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85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3.33333E-6 0.03703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3.33333E-6 0.03334 " pathEditMode="relative" ptsTypes="AA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3704 L -2.22222E-6 0.35093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3333 L 8.33333E-7 0.33125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35093 L -2.22222E-6 0.6831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33125 L 8.33333E-7 0.68055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3" grpId="4" animBg="1"/>
      <p:bldP spid="4" grpId="0" animBg="1"/>
      <p:bldP spid="4" grpId="1" animBg="1"/>
      <p:bldP spid="4" grpId="2" animBg="1"/>
      <p:bldP spid="4" grpId="3" animBg="1"/>
      <p:bldP spid="4" grpId="4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Policy Based Analysis Using </a:t>
            </a:r>
            <a:br>
              <a:rPr lang="en-US" dirty="0" smtClean="0"/>
            </a:br>
            <a:r>
              <a:rPr lang="en-US" dirty="0" smtClean="0"/>
              <a:t>Attack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Attack patterns </a:t>
            </a:r>
            <a:r>
              <a:rPr lang="en-US" dirty="0" smtClean="0"/>
              <a:t>are regular expressions characterizing bad inputs at the sink</a:t>
            </a:r>
          </a:p>
          <a:p>
            <a:r>
              <a:rPr lang="en-US" dirty="0" smtClean="0"/>
              <a:t>An attack pattern for XSS:</a:t>
            </a:r>
          </a:p>
          <a:p>
            <a:pPr marL="1314450" lvl="4" indent="0">
              <a:buNone/>
            </a:pPr>
            <a:r>
              <a:rPr lang="en-US" sz="3200" b="1" dirty="0" err="1" smtClean="0">
                <a:latin typeface="Courier New" charset="0"/>
                <a:ea typeface="ＭＳ Ｐゴシック" charset="0"/>
              </a:rPr>
              <a:t>Σ</a:t>
            </a:r>
            <a:r>
              <a:rPr lang="en-US" sz="3200" b="1" dirty="0">
                <a:latin typeface="Courier New" charset="0"/>
                <a:ea typeface="ＭＳ Ｐゴシック" charset="0"/>
              </a:rPr>
              <a:t>∗&lt;</a:t>
            </a:r>
            <a:r>
              <a:rPr lang="en-US" sz="3200" b="1" dirty="0" err="1">
                <a:latin typeface="Courier New" charset="0"/>
                <a:ea typeface="ＭＳ Ｐゴシック" charset="0"/>
              </a:rPr>
              <a:t>scriptΣ</a:t>
            </a:r>
            <a:r>
              <a:rPr lang="en-US" sz="3200" b="1" dirty="0" smtClean="0">
                <a:latin typeface="Arial" charset="0"/>
                <a:ea typeface="ＭＳ Ｐゴシック" charset="0"/>
              </a:rPr>
              <a:t>∗</a:t>
            </a:r>
            <a:endParaRPr lang="en-US" dirty="0"/>
          </a:p>
          <a:p>
            <a:r>
              <a:rPr lang="en-US" dirty="0" smtClean="0"/>
              <a:t>A program is </a:t>
            </a:r>
            <a:r>
              <a:rPr lang="en-US" i="1" dirty="0" smtClean="0"/>
              <a:t>vulnerable</a:t>
            </a:r>
            <a:r>
              <a:rPr lang="en-US" dirty="0" smtClean="0"/>
              <a:t> with respect to an attack pattern: </a:t>
            </a:r>
            <a:r>
              <a:rPr lang="en-US" i="1" dirty="0" smtClean="0"/>
              <a:t>If a</a:t>
            </a:r>
            <a:r>
              <a:rPr lang="en-US" i="1" dirty="0"/>
              <a:t> </a:t>
            </a:r>
            <a:r>
              <a:rPr lang="en-US" i="1" dirty="0" smtClean="0"/>
              <a:t>string that matches the attack pattern can reach the sink.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42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2002"/>
          <a:lstStyle/>
          <a:p>
            <a:pPr eaLnBrk="1" hangingPunct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String Analysis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90525" indent="-293688" eaLnBrk="1" hangingPunct="1">
              <a:buSzPct val="45000"/>
              <a:buFont typeface="Wingdings" charset="0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String analysis determines all possible values that a string expression can take during any program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execution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90525" indent="-293688" eaLnBrk="1" hangingPunct="1">
              <a:buSzPct val="45000"/>
              <a:buFont typeface="Wingdings" charset="0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Using string analysis we can identify all possible input values of the sensitive functions</a:t>
            </a:r>
          </a:p>
          <a:p>
            <a:pPr marL="790575" lvl="1" indent="-293688" eaLnBrk="1" hangingPunct="1">
              <a:buSzPct val="45000"/>
              <a:buFont typeface="Wingdings" charset="0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dirty="0" smtClean="0">
                <a:latin typeface="Arial" charset="0"/>
                <a:ea typeface="ＭＳ Ｐゴシック" charset="0"/>
              </a:rPr>
              <a:t>Then, </a:t>
            </a:r>
            <a:r>
              <a:rPr lang="en-US" dirty="0">
                <a:latin typeface="Arial" charset="0"/>
                <a:ea typeface="ＭＳ Ｐゴシック" charset="0"/>
              </a:rPr>
              <a:t>we can check if inputs of sensitive functions can contain attack strings </a:t>
            </a:r>
            <a:endParaRPr lang="en-US" dirty="0" smtClean="0">
              <a:latin typeface="Arial" charset="0"/>
              <a:ea typeface="ＭＳ Ｐゴシック" charset="0"/>
            </a:endParaRPr>
          </a:p>
          <a:p>
            <a:pPr marL="790575" lvl="1" indent="-293688" eaLnBrk="1" hangingPunct="1">
              <a:buSzPct val="45000"/>
              <a:buFont typeface="Wingdings" charset="0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dirty="0" smtClean="0">
                <a:latin typeface="Arial" charset="0"/>
                <a:ea typeface="ＭＳ Ｐゴシック" charset="0"/>
              </a:rPr>
              <a:t>Check is the intersection of the set of strings that reach the sink and the attack pattern is empty</a:t>
            </a:r>
          </a:p>
          <a:p>
            <a:pPr marL="790575" lvl="1" indent="-293688" eaLnBrk="1" hangingPunct="1">
              <a:buSzPct val="45000"/>
              <a:buFont typeface="Wingdings" charset="0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dirty="0" smtClean="0">
                <a:latin typeface="Arial" charset="0"/>
                <a:ea typeface="ＭＳ Ｐゴシック" charset="0"/>
              </a:rPr>
              <a:t>If it is not empty, the application is vulnerable </a:t>
            </a:r>
            <a:endParaRPr lang="en-US" dirty="0">
              <a:latin typeface="Arial" charset="0"/>
              <a:ea typeface="ＭＳ Ｐゴシック" charset="0"/>
            </a:endParaRPr>
          </a:p>
          <a:p>
            <a:pPr marL="790575" lvl="1" indent="-293688" eaLnBrk="1" hangingPunct="1">
              <a:buSzPct val="45000"/>
              <a:buFont typeface="Wingdings" charset="0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390525" indent="-293688" eaLnBrk="1" hangingPunct="1"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US" dirty="0">
              <a:solidFill>
                <a:srgbClr val="008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Slide Number Placeholder 3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2AFA0374-AD32-7343-A5D0-E7883C3A35E1}" type="slidenum">
              <a:rPr lang="en-US" sz="1600">
                <a:solidFill>
                  <a:srgbClr val="898989"/>
                </a:solidFill>
              </a:rPr>
              <a:pPr algn="r" eaLnBrk="1" hangingPunct="1"/>
              <a:t>17</a:t>
            </a:fld>
            <a:endParaRPr 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Differential Analysis: </a:t>
            </a:r>
            <a:br>
              <a:rPr lang="en-US" dirty="0" smtClean="0"/>
            </a:br>
            <a:r>
              <a:rPr lang="en-US" dirty="0" smtClean="0"/>
              <a:t>Verification without Specification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18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6538"/>
            <a:ext cx="454342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6006" y="5497923"/>
            <a:ext cx="1069831" cy="1069831"/>
          </a:xfrm>
          <a:prstGeom prst="rect">
            <a:avLst/>
          </a:prstGeom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1506538"/>
            <a:ext cx="4575220" cy="454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056199"/>
            <a:ext cx="558322" cy="151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59278" y="6567754"/>
            <a:ext cx="1199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Client-side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50152" y="654173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Server-side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4533" y="5577009"/>
            <a:ext cx="1124673" cy="96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65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408" y="-8257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Sanitization Code is Complex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63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function validate() {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...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switch(type) {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case "time":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</a:t>
            </a:r>
            <a:r>
              <a:rPr lang="en-US" dirty="0" err="1" smtClean="0">
                <a:latin typeface="Courier"/>
                <a:cs typeface="Courier"/>
              </a:rPr>
              <a:t>var</a:t>
            </a:r>
            <a:r>
              <a:rPr lang="en-US" dirty="0" smtClean="0">
                <a:latin typeface="Courier"/>
                <a:cs typeface="Courier"/>
              </a:rPr>
              <a:t> highlight = true;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</a:t>
            </a:r>
            <a:r>
              <a:rPr lang="en-US" dirty="0" err="1" smtClean="0">
                <a:latin typeface="Courier"/>
                <a:cs typeface="Courier"/>
              </a:rPr>
              <a:t>var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default_msg</a:t>
            </a:r>
            <a:r>
              <a:rPr lang="en-US" dirty="0" smtClean="0">
                <a:latin typeface="Courier"/>
                <a:cs typeface="Courier"/>
              </a:rPr>
              <a:t> = "Please enter a valid time.";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</a:t>
            </a:r>
            <a:r>
              <a:rPr lang="en-US" dirty="0" err="1" smtClean="0">
                <a:latin typeface="Courier"/>
                <a:cs typeface="Courier"/>
              </a:rPr>
              <a:t>time_pattern</a:t>
            </a:r>
            <a:r>
              <a:rPr lang="en-US" dirty="0" smtClean="0">
                <a:latin typeface="Courier"/>
                <a:cs typeface="Courier"/>
              </a:rPr>
              <a:t> = /^[1-9]\:[0-5][0-9]\s*(\</a:t>
            </a:r>
            <a:r>
              <a:rPr lang="en-US" dirty="0" err="1" smtClean="0">
                <a:latin typeface="Courier"/>
                <a:cs typeface="Courier"/>
              </a:rPr>
              <a:t>AM|PM|am|pm</a:t>
            </a:r>
            <a:r>
              <a:rPr lang="en-US" dirty="0" smtClean="0">
                <a:latin typeface="Courier"/>
                <a:cs typeface="Courier"/>
              </a:rPr>
              <a:t>?)\s*$/;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time_pattern2 = /^[1-1][0-2]\:[0-5][0-9]\s*(\</a:t>
            </a:r>
            <a:r>
              <a:rPr lang="en-US" dirty="0" err="1" smtClean="0">
                <a:latin typeface="Courier"/>
                <a:cs typeface="Courier"/>
              </a:rPr>
              <a:t>AM|PM|am|pm</a:t>
            </a:r>
            <a:r>
              <a:rPr lang="en-US" dirty="0" smtClean="0">
                <a:latin typeface="Courier"/>
                <a:cs typeface="Courier"/>
              </a:rPr>
              <a:t>?)\s*$/;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time_pattern3 = /^[1-1][0-2]\:[0-5][0-9]\:[0-5][0-9]\s*(\AM|PM|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                  </a:t>
            </a:r>
            <a:r>
              <a:rPr lang="en-US" dirty="0" err="1" smtClean="0">
                <a:latin typeface="Courier"/>
                <a:cs typeface="Courier"/>
              </a:rPr>
              <a:t>am|pm</a:t>
            </a:r>
            <a:r>
              <a:rPr lang="en-US" dirty="0" smtClean="0">
                <a:latin typeface="Courier"/>
                <a:cs typeface="Courier"/>
              </a:rPr>
              <a:t>?)\s*$/;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time_pattern4 = /^[1-9]\:[0-5][0-9]\:[0-5][0-9]\s*(\AM|PM|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                  </a:t>
            </a:r>
            <a:r>
              <a:rPr lang="en-US" dirty="0" err="1" smtClean="0">
                <a:latin typeface="Courier"/>
                <a:cs typeface="Courier"/>
              </a:rPr>
              <a:t>am|pm</a:t>
            </a:r>
            <a:r>
              <a:rPr lang="en-US" dirty="0" smtClean="0">
                <a:latin typeface="Courier"/>
                <a:cs typeface="Courier"/>
              </a:rPr>
              <a:t>?)\s*$/;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if (</a:t>
            </a:r>
            <a:r>
              <a:rPr lang="en-US" dirty="0" err="1" smtClean="0">
                <a:latin typeface="Courier"/>
                <a:cs typeface="Courier"/>
              </a:rPr>
              <a:t>field.value</a:t>
            </a:r>
            <a:r>
              <a:rPr lang="en-US" dirty="0" smtClean="0">
                <a:latin typeface="Courier"/>
                <a:cs typeface="Courier"/>
              </a:rPr>
              <a:t> != "") {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  if (!</a:t>
            </a:r>
            <a:r>
              <a:rPr lang="en-US" dirty="0" err="1" smtClean="0">
                <a:latin typeface="Courier"/>
                <a:cs typeface="Courier"/>
              </a:rPr>
              <a:t>time_pattern.test</a:t>
            </a:r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dirty="0" err="1" smtClean="0">
                <a:latin typeface="Courier"/>
                <a:cs typeface="Courier"/>
              </a:rPr>
              <a:t>field.value</a:t>
            </a:r>
            <a:r>
              <a:rPr lang="en-US" dirty="0" smtClean="0">
                <a:latin typeface="Courier"/>
                <a:cs typeface="Courier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     &amp;&amp; !time_pattern2.test(</a:t>
            </a:r>
            <a:r>
              <a:rPr lang="en-US" dirty="0" err="1" smtClean="0">
                <a:latin typeface="Courier"/>
                <a:cs typeface="Courier"/>
              </a:rPr>
              <a:t>field.value</a:t>
            </a:r>
            <a:r>
              <a:rPr lang="en-US" dirty="0" smtClean="0">
                <a:latin typeface="Courier"/>
                <a:cs typeface="Courier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     &amp;&amp; !time_pattern3.test(</a:t>
            </a:r>
            <a:r>
              <a:rPr lang="en-US" dirty="0" err="1" smtClean="0">
                <a:latin typeface="Courier"/>
                <a:cs typeface="Courier"/>
              </a:rPr>
              <a:t>field.value</a:t>
            </a:r>
            <a:r>
              <a:rPr lang="en-US" dirty="0" smtClean="0">
                <a:latin typeface="Courier"/>
                <a:cs typeface="Courier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     &amp;&amp; !time_pattern4.test(</a:t>
            </a:r>
            <a:r>
              <a:rPr lang="en-US" dirty="0" err="1" smtClean="0">
                <a:latin typeface="Courier"/>
                <a:cs typeface="Courier"/>
              </a:rPr>
              <a:t>field.value</a:t>
            </a:r>
            <a:r>
              <a:rPr lang="en-US" dirty="0" smtClean="0">
                <a:latin typeface="Courier"/>
                <a:cs typeface="Courier"/>
              </a:rPr>
              <a:t>)) {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       error = true;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  }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}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break;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case "email":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error = </a:t>
            </a:r>
            <a:r>
              <a:rPr lang="en-US" dirty="0" err="1" smtClean="0">
                <a:latin typeface="Courier"/>
                <a:cs typeface="Courier"/>
              </a:rPr>
              <a:t>isEmailInvalid</a:t>
            </a:r>
            <a:r>
              <a:rPr lang="en-US" dirty="0" smtClean="0">
                <a:latin typeface="Courier"/>
                <a:cs typeface="Courier"/>
              </a:rPr>
              <a:t>(field);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</a:t>
            </a:r>
            <a:r>
              <a:rPr lang="en-US" dirty="0" err="1" smtClean="0">
                <a:latin typeface="Courier"/>
                <a:cs typeface="Courier"/>
              </a:rPr>
              <a:t>var</a:t>
            </a:r>
            <a:r>
              <a:rPr lang="en-US" dirty="0" smtClean="0">
                <a:latin typeface="Courier"/>
                <a:cs typeface="Courier"/>
              </a:rPr>
              <a:t> highlight = true;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</a:t>
            </a:r>
            <a:r>
              <a:rPr lang="en-US" dirty="0" err="1" smtClean="0">
                <a:latin typeface="Courier"/>
                <a:cs typeface="Courier"/>
              </a:rPr>
              <a:t>var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default_msg</a:t>
            </a:r>
            <a:r>
              <a:rPr lang="en-US" dirty="0" smtClean="0">
                <a:latin typeface="Courier"/>
                <a:cs typeface="Courier"/>
              </a:rPr>
              <a:t> = "Please enter a valid email address.";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break;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case "date":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</a:t>
            </a:r>
            <a:r>
              <a:rPr lang="en-US" dirty="0" err="1" smtClean="0">
                <a:latin typeface="Courier"/>
                <a:cs typeface="Courier"/>
              </a:rPr>
              <a:t>var</a:t>
            </a:r>
            <a:r>
              <a:rPr lang="en-US" dirty="0" smtClean="0">
                <a:latin typeface="Courier"/>
                <a:cs typeface="Courier"/>
              </a:rPr>
              <a:t> highlight = true;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</a:t>
            </a:r>
            <a:r>
              <a:rPr lang="en-US" dirty="0" err="1" smtClean="0">
                <a:latin typeface="Courier"/>
                <a:cs typeface="Courier"/>
              </a:rPr>
              <a:t>var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default_msg</a:t>
            </a:r>
            <a:r>
              <a:rPr lang="en-US" dirty="0" smtClean="0">
                <a:latin typeface="Courier"/>
                <a:cs typeface="Courier"/>
              </a:rPr>
              <a:t> = "Please enter a valid date.";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</a:t>
            </a:r>
            <a:r>
              <a:rPr lang="en-US" dirty="0" err="1" smtClean="0">
                <a:latin typeface="Courier"/>
                <a:cs typeface="Courier"/>
              </a:rPr>
              <a:t>date_pattern</a:t>
            </a:r>
            <a:r>
              <a:rPr lang="en-US" dirty="0" smtClean="0">
                <a:latin typeface="Courier"/>
                <a:cs typeface="Courier"/>
              </a:rPr>
              <a:t> = /^(\d{1}|\d{2})\/(\d{1}|\d{2})\/(\d{2}|\d{4})\s*$/;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if (</a:t>
            </a:r>
            <a:r>
              <a:rPr lang="en-US" dirty="0" err="1" smtClean="0">
                <a:latin typeface="Courier"/>
                <a:cs typeface="Courier"/>
              </a:rPr>
              <a:t>field.value</a:t>
            </a:r>
            <a:r>
              <a:rPr lang="en-US" dirty="0" smtClean="0">
                <a:latin typeface="Courier"/>
                <a:cs typeface="Courier"/>
              </a:rPr>
              <a:t> != "") 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  if (!</a:t>
            </a:r>
            <a:r>
              <a:rPr lang="en-US" dirty="0" err="1" smtClean="0">
                <a:latin typeface="Courier"/>
                <a:cs typeface="Courier"/>
              </a:rPr>
              <a:t>date_pattern.test</a:t>
            </a:r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dirty="0" err="1" smtClean="0">
                <a:latin typeface="Courier"/>
                <a:cs typeface="Courier"/>
              </a:rPr>
              <a:t>field.value</a:t>
            </a:r>
            <a:r>
              <a:rPr lang="en-US" dirty="0" smtClean="0">
                <a:latin typeface="Courier"/>
                <a:cs typeface="Courier"/>
              </a:rPr>
              <a:t>)||!</a:t>
            </a:r>
            <a:r>
              <a:rPr lang="en-US" dirty="0" err="1" smtClean="0">
                <a:latin typeface="Courier"/>
                <a:cs typeface="Courier"/>
              </a:rPr>
              <a:t>isDateValid</a:t>
            </a:r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dirty="0" err="1" smtClean="0">
                <a:latin typeface="Courier"/>
                <a:cs typeface="Courier"/>
              </a:rPr>
              <a:t>field.value</a:t>
            </a:r>
            <a:r>
              <a:rPr lang="en-US" dirty="0" smtClean="0">
                <a:latin typeface="Courier"/>
                <a:cs typeface="Courier"/>
              </a:rPr>
              <a:t>))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    error = true;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break;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...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if (</a:t>
            </a:r>
            <a:r>
              <a:rPr lang="en-US" dirty="0" err="1" smtClean="0">
                <a:latin typeface="Courier"/>
                <a:cs typeface="Courier"/>
              </a:rPr>
              <a:t>alert_msg</a:t>
            </a:r>
            <a:r>
              <a:rPr lang="en-US" dirty="0" smtClean="0">
                <a:latin typeface="Courier"/>
                <a:cs typeface="Courier"/>
              </a:rPr>
              <a:t> == "" || </a:t>
            </a:r>
            <a:r>
              <a:rPr lang="en-US" dirty="0" err="1" smtClean="0">
                <a:latin typeface="Courier"/>
                <a:cs typeface="Courier"/>
              </a:rPr>
              <a:t>alert_msg</a:t>
            </a:r>
            <a:r>
              <a:rPr lang="en-US" dirty="0" smtClean="0">
                <a:latin typeface="Courier"/>
                <a:cs typeface="Courier"/>
              </a:rPr>
              <a:t> == null) </a:t>
            </a:r>
            <a:r>
              <a:rPr lang="en-US" dirty="0" err="1" smtClean="0">
                <a:latin typeface="Courier"/>
                <a:cs typeface="Courier"/>
              </a:rPr>
              <a:t>alert_msg</a:t>
            </a:r>
            <a:r>
              <a:rPr lang="en-US" dirty="0" smtClean="0">
                <a:latin typeface="Courier"/>
                <a:cs typeface="Courier"/>
              </a:rPr>
              <a:t> = </a:t>
            </a:r>
            <a:r>
              <a:rPr lang="en-US" dirty="0" err="1" smtClean="0">
                <a:latin typeface="Courier"/>
                <a:cs typeface="Courier"/>
              </a:rPr>
              <a:t>default_msg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if (error) {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</a:t>
            </a:r>
            <a:r>
              <a:rPr lang="en-US" dirty="0" err="1" smtClean="0">
                <a:latin typeface="Courier"/>
                <a:cs typeface="Courier"/>
              </a:rPr>
              <a:t>any_error</a:t>
            </a:r>
            <a:r>
              <a:rPr lang="en-US" dirty="0" smtClean="0">
                <a:latin typeface="Courier"/>
                <a:cs typeface="Courier"/>
              </a:rPr>
              <a:t> = true;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</a:t>
            </a:r>
            <a:r>
              <a:rPr lang="en-US" dirty="0" err="1" smtClean="0">
                <a:latin typeface="Courier"/>
                <a:cs typeface="Courier"/>
              </a:rPr>
              <a:t>total_msg</a:t>
            </a:r>
            <a:r>
              <a:rPr lang="en-US" dirty="0" smtClean="0">
                <a:latin typeface="Courier"/>
                <a:cs typeface="Courier"/>
              </a:rPr>
              <a:t> = </a:t>
            </a:r>
            <a:r>
              <a:rPr lang="en-US" dirty="0" err="1" smtClean="0">
                <a:latin typeface="Courier"/>
                <a:cs typeface="Courier"/>
              </a:rPr>
              <a:t>total_msg</a:t>
            </a:r>
            <a:r>
              <a:rPr lang="en-US" dirty="0" smtClean="0">
                <a:latin typeface="Courier"/>
                <a:cs typeface="Courier"/>
              </a:rPr>
              <a:t> + </a:t>
            </a:r>
            <a:r>
              <a:rPr lang="en-US" dirty="0" err="1" smtClean="0">
                <a:latin typeface="Courier"/>
                <a:cs typeface="Courier"/>
              </a:rPr>
              <a:t>alert_msg</a:t>
            </a:r>
            <a:r>
              <a:rPr lang="en-US" dirty="0" smtClean="0">
                <a:latin typeface="Courier"/>
                <a:cs typeface="Courier"/>
              </a:rPr>
              <a:t> + "|";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}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if (error &amp;&amp; highlight) {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</a:t>
            </a:r>
            <a:r>
              <a:rPr lang="en-US" dirty="0" err="1" smtClean="0">
                <a:latin typeface="Courier"/>
                <a:cs typeface="Courier"/>
              </a:rPr>
              <a:t>field.setAttribute</a:t>
            </a:r>
            <a:r>
              <a:rPr lang="en-US" dirty="0" smtClean="0">
                <a:latin typeface="Courier"/>
                <a:cs typeface="Courier"/>
              </a:rPr>
              <a:t>("</a:t>
            </a:r>
            <a:r>
              <a:rPr lang="en-US" dirty="0" err="1" smtClean="0">
                <a:latin typeface="Courier"/>
                <a:cs typeface="Courier"/>
              </a:rPr>
              <a:t>class","error</a:t>
            </a:r>
            <a:r>
              <a:rPr lang="en-US" dirty="0" smtClean="0">
                <a:latin typeface="Courier"/>
                <a:cs typeface="Courier"/>
              </a:rPr>
              <a:t>");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</a:t>
            </a:r>
            <a:r>
              <a:rPr lang="en-US" dirty="0" err="1" smtClean="0">
                <a:latin typeface="Courier"/>
                <a:cs typeface="Courier"/>
              </a:rPr>
              <a:t>field.setAttribute</a:t>
            </a:r>
            <a:r>
              <a:rPr lang="en-US" dirty="0" smtClean="0">
                <a:latin typeface="Courier"/>
                <a:cs typeface="Courier"/>
              </a:rPr>
              <a:t>("</a:t>
            </a:r>
            <a:r>
              <a:rPr lang="en-US" dirty="0" err="1" smtClean="0">
                <a:latin typeface="Courier"/>
                <a:cs typeface="Courier"/>
              </a:rPr>
              <a:t>className</a:t>
            </a:r>
            <a:r>
              <a:rPr lang="en-US" dirty="0" smtClean="0">
                <a:latin typeface="Courier"/>
                <a:cs typeface="Courier"/>
              </a:rPr>
              <a:t>","error");    // For IE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}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...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}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1207658"/>
            <a:ext cx="4424009" cy="2194882"/>
          </a:xfrm>
          <a:prstGeom prst="roundRect">
            <a:avLst>
              <a:gd name="adj" fmla="val 8776"/>
            </a:avLst>
          </a:prstGeom>
          <a:solidFill>
            <a:schemeClr val="accent6">
              <a:lumMod val="60000"/>
              <a:lumOff val="40000"/>
              <a:alpha val="35000"/>
            </a:schemeClr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lnSpc>
                <a:spcPct val="110000"/>
              </a:lnSpc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3402540"/>
            <a:ext cx="4424009" cy="604310"/>
          </a:xfrm>
          <a:prstGeom prst="roundRect">
            <a:avLst>
              <a:gd name="adj" fmla="val 8776"/>
            </a:avLst>
          </a:prstGeom>
          <a:solidFill>
            <a:schemeClr val="accent6">
              <a:lumMod val="60000"/>
              <a:lumOff val="40000"/>
              <a:alpha val="35000"/>
            </a:schemeClr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lnSpc>
                <a:spcPct val="110000"/>
              </a:lnSpc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0864" y="5078940"/>
            <a:ext cx="4424009" cy="1244906"/>
          </a:xfrm>
          <a:prstGeom prst="roundRect">
            <a:avLst>
              <a:gd name="adj" fmla="val 8776"/>
            </a:avLst>
          </a:prstGeom>
          <a:solidFill>
            <a:schemeClr val="accent6">
              <a:lumMod val="60000"/>
              <a:lumOff val="40000"/>
              <a:alpha val="35000"/>
            </a:schemeClr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lnSpc>
                <a:spcPct val="110000"/>
              </a:lnSpc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0864" y="3630533"/>
            <a:ext cx="4424009" cy="318637"/>
          </a:xfrm>
          <a:prstGeom prst="roundRect">
            <a:avLst>
              <a:gd name="adj" fmla="val 8776"/>
            </a:avLst>
          </a:prstGeom>
          <a:solidFill>
            <a:schemeClr val="accent6">
              <a:lumMod val="60000"/>
              <a:lumOff val="40000"/>
              <a:alpha val="35000"/>
            </a:schemeClr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lnSpc>
                <a:spcPct val="110000"/>
              </a:lnSpc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756" y="1335419"/>
            <a:ext cx="4424009" cy="318637"/>
          </a:xfrm>
          <a:prstGeom prst="roundRect">
            <a:avLst>
              <a:gd name="adj" fmla="val 8776"/>
            </a:avLst>
          </a:prstGeom>
          <a:solidFill>
            <a:schemeClr val="accent6">
              <a:lumMod val="60000"/>
              <a:lumOff val="40000"/>
              <a:alpha val="35000"/>
            </a:schemeClr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lnSpc>
                <a:spcPct val="110000"/>
              </a:lnSpc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756" y="4126913"/>
            <a:ext cx="4424009" cy="318637"/>
          </a:xfrm>
          <a:prstGeom prst="roundRect">
            <a:avLst>
              <a:gd name="adj" fmla="val 8776"/>
            </a:avLst>
          </a:prstGeom>
          <a:solidFill>
            <a:schemeClr val="accent6">
              <a:lumMod val="60000"/>
              <a:lumOff val="40000"/>
              <a:alpha val="35000"/>
            </a:schemeClr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lnSpc>
                <a:spcPct val="110000"/>
              </a:lnSpc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3566" y="1455279"/>
            <a:ext cx="369899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400" dirty="0" smtClean="0"/>
              <a:t>Mixed input validation </a:t>
            </a:r>
          </a:p>
          <a:p>
            <a:r>
              <a:rPr lang="en-US" sz="2400" dirty="0" smtClean="0"/>
              <a:t>and sanitization for multiple </a:t>
            </a:r>
          </a:p>
          <a:p>
            <a:r>
              <a:rPr lang="en-US" sz="2400" dirty="0" smtClean="0"/>
              <a:t>HTML input fields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423566" y="4126913"/>
            <a:ext cx="3413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2)   Lots of event handling </a:t>
            </a:r>
          </a:p>
          <a:p>
            <a:r>
              <a:rPr lang="en-US" sz="2400" dirty="0" smtClean="0"/>
              <a:t>and error reporting code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450864" y="4006850"/>
            <a:ext cx="4424009" cy="1022350"/>
          </a:xfrm>
          <a:prstGeom prst="roundRect">
            <a:avLst>
              <a:gd name="adj" fmla="val 8776"/>
            </a:avLst>
          </a:prstGeom>
          <a:solidFill>
            <a:schemeClr val="accent6">
              <a:lumMod val="60000"/>
              <a:lumOff val="40000"/>
              <a:alpha val="35000"/>
            </a:schemeClr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lnSpc>
                <a:spcPct val="110000"/>
              </a:lnSpc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83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VLab String Analysis Publications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45259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800" dirty="0" smtClean="0">
                <a:latin typeface="Arial" charset="0"/>
                <a:ea typeface="ＭＳ Ｐゴシック" charset="0"/>
              </a:rPr>
              <a:t>Semantic </a:t>
            </a:r>
            <a:r>
              <a:rPr lang="en-US" sz="1800" dirty="0">
                <a:latin typeface="Arial" charset="0"/>
                <a:ea typeface="ＭＳ Ｐゴシック" charset="0"/>
              </a:rPr>
              <a:t>Differential Repair for Input Validation and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Sanitization [ISSTA’14]</a:t>
            </a:r>
          </a:p>
          <a:p>
            <a:pPr>
              <a:defRPr/>
            </a:pPr>
            <a:r>
              <a:rPr lang="en-US" sz="1800" dirty="0" smtClean="0">
                <a:latin typeface="Arial" charset="0"/>
                <a:ea typeface="ＭＳ Ｐゴシック" charset="0"/>
              </a:rPr>
              <a:t>Automated </a:t>
            </a:r>
            <a:r>
              <a:rPr lang="en-US" sz="1800" dirty="0">
                <a:latin typeface="Arial" charset="0"/>
                <a:ea typeface="ＭＳ Ｐゴシック" charset="0"/>
              </a:rPr>
              <a:t>Test Generation from Vulnerability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Signatures</a:t>
            </a:r>
            <a:r>
              <a:rPr lang="en-US" sz="1800" dirty="0">
                <a:latin typeface="Arial" charset="0"/>
                <a:ea typeface="ＭＳ Ｐゴシック" charset="0"/>
              </a:rPr>
              <a:t>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[ICST’14]</a:t>
            </a:r>
          </a:p>
          <a:p>
            <a:pPr>
              <a:defRPr/>
            </a:pPr>
            <a:r>
              <a:rPr lang="en-US" sz="1800" dirty="0" smtClean="0">
                <a:latin typeface="Arial" charset="0"/>
                <a:ea typeface="ＭＳ Ｐゴシック" charset="0"/>
              </a:rPr>
              <a:t>Automata</a:t>
            </a:r>
            <a:r>
              <a:rPr lang="en-US" sz="1800" dirty="0">
                <a:latin typeface="Arial" charset="0"/>
                <a:ea typeface="ＭＳ Ｐゴシック" charset="0"/>
              </a:rPr>
              <a:t>-Based Symbolic String Analysis for Vulnerability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Detection [FMSD’14]</a:t>
            </a:r>
          </a:p>
          <a:p>
            <a:pPr>
              <a:defRPr/>
            </a:pPr>
            <a:r>
              <a:rPr lang="en-US" sz="1800" dirty="0" err="1" smtClean="0">
                <a:latin typeface="Arial" charset="0"/>
                <a:ea typeface="ＭＳ Ｐゴシック" charset="0"/>
              </a:rPr>
              <a:t>ViewPoints</a:t>
            </a:r>
            <a:r>
              <a:rPr lang="en-US" sz="1800" dirty="0">
                <a:latin typeface="Arial" charset="0"/>
                <a:ea typeface="ＭＳ Ｐゴシック" charset="0"/>
              </a:rPr>
              <a:t>: Differential String Analysis for Discovering Client and Server-Side Input Validation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Inconsistencies</a:t>
            </a:r>
            <a:r>
              <a:rPr lang="en-US" sz="1800" dirty="0">
                <a:latin typeface="Arial" charset="0"/>
                <a:ea typeface="ＭＳ Ｐゴシック" charset="0"/>
              </a:rPr>
              <a:t>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[ISSTA’12]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1800" dirty="0" smtClean="0">
                <a:latin typeface="Arial" charset="0"/>
                <a:ea typeface="ＭＳ Ｐゴシック" charset="0"/>
              </a:rPr>
              <a:t>Verifying </a:t>
            </a:r>
            <a:r>
              <a:rPr lang="en-US" sz="1800" dirty="0">
                <a:latin typeface="Arial" charset="0"/>
                <a:ea typeface="ＭＳ Ｐゴシック" charset="0"/>
              </a:rPr>
              <a:t>Client-Side Input Validation Functions Using String Analysis [ICSE’12]</a:t>
            </a:r>
          </a:p>
          <a:p>
            <a:pPr>
              <a:defRPr/>
            </a:pPr>
            <a:r>
              <a:rPr lang="en-US" sz="1800" dirty="0">
                <a:latin typeface="Arial" charset="0"/>
                <a:ea typeface="ＭＳ Ｐゴシック" charset="0"/>
              </a:rPr>
              <a:t>Patching Vulnerabilities with Sanitization Synthesis [ICSE’11]</a:t>
            </a:r>
          </a:p>
          <a:p>
            <a:pPr>
              <a:defRPr/>
            </a:pPr>
            <a:r>
              <a:rPr lang="en-US" sz="1800" dirty="0">
                <a:latin typeface="Arial" charset="0"/>
                <a:ea typeface="ＭＳ Ｐゴシック" charset="0"/>
              </a:rPr>
              <a:t>Relational String Verification Using Multi-Track Automata [IJFCS’11], [CIAA’10].</a:t>
            </a:r>
          </a:p>
          <a:p>
            <a:pPr>
              <a:defRPr/>
            </a:pPr>
            <a:r>
              <a:rPr lang="en-US" sz="1800" dirty="0">
                <a:latin typeface="Arial" charset="0"/>
                <a:ea typeface="ＭＳ Ｐゴシック" charset="0"/>
              </a:rPr>
              <a:t>String Abstractions for String Verification [SPIN’11]</a:t>
            </a:r>
          </a:p>
          <a:p>
            <a:pPr>
              <a:defRPr/>
            </a:pPr>
            <a:r>
              <a:rPr lang="en-US" sz="1800" dirty="0">
                <a:latin typeface="Arial" charset="0"/>
                <a:ea typeface="ＭＳ Ｐゴシック" charset="0"/>
              </a:rPr>
              <a:t>Stranger: An Automata-based String Analysis Tool for PHP [TACAS’</a:t>
            </a:r>
            <a:r>
              <a:rPr lang="en-US" altLang="ja-JP" sz="1800" dirty="0">
                <a:latin typeface="Arial" charset="0"/>
                <a:ea typeface="ＭＳ Ｐゴシック" charset="0"/>
              </a:rPr>
              <a:t>10]</a:t>
            </a:r>
          </a:p>
          <a:p>
            <a:pPr>
              <a:defRPr/>
            </a:pPr>
            <a:r>
              <a:rPr lang="en-US" sz="1800" dirty="0">
                <a:latin typeface="Arial" charset="0"/>
                <a:ea typeface="ＭＳ Ｐゴシック" charset="0"/>
              </a:rPr>
              <a:t>Generating Vulnerability Signatures for String Manipulating Programs Using Automata-based Forward and Backward Symbolic Analyses [ASE’</a:t>
            </a:r>
            <a:r>
              <a:rPr lang="en-US" altLang="ja-JP" sz="1800" dirty="0">
                <a:latin typeface="Arial" charset="0"/>
                <a:ea typeface="ＭＳ Ｐゴシック" charset="0"/>
              </a:rPr>
              <a:t>09]</a:t>
            </a:r>
          </a:p>
          <a:p>
            <a:pPr>
              <a:defRPr/>
            </a:pPr>
            <a:r>
              <a:rPr lang="en-US" sz="1800" dirty="0">
                <a:latin typeface="Arial" charset="0"/>
                <a:ea typeface="ＭＳ Ｐゴシック" charset="0"/>
              </a:rPr>
              <a:t>Symbolic String Verification: Combining String Analysis and Size Analysis [TACAS’</a:t>
            </a:r>
            <a:r>
              <a:rPr lang="en-US" altLang="ja-JP" sz="1800" dirty="0">
                <a:latin typeface="Arial" charset="0"/>
                <a:ea typeface="ＭＳ Ｐゴシック" charset="0"/>
              </a:rPr>
              <a:t>09]</a:t>
            </a:r>
          </a:p>
          <a:p>
            <a:pPr>
              <a:defRPr/>
            </a:pPr>
            <a:r>
              <a:rPr lang="en-US" sz="1800" dirty="0">
                <a:latin typeface="Arial" charset="0"/>
                <a:ea typeface="ＭＳ Ｐゴシック" charset="0"/>
              </a:rPr>
              <a:t>Symbolic String Verification: An Automata-based Approach [SPIN’</a:t>
            </a:r>
            <a:r>
              <a:rPr lang="en-US" altLang="ja-JP" sz="1800" dirty="0">
                <a:latin typeface="Arial" charset="0"/>
                <a:ea typeface="ＭＳ Ｐゴシック" charset="0"/>
              </a:rPr>
              <a:t>08]</a:t>
            </a:r>
            <a:endParaRPr lang="en-US" sz="1800" dirty="0">
              <a:latin typeface="Arial" charset="0"/>
              <a:ea typeface="ＭＳ Ｐゴシック" charset="0"/>
            </a:endParaRPr>
          </a:p>
        </p:txBody>
      </p:sp>
      <p:sp>
        <p:nvSpPr>
          <p:cNvPr id="7171" name="Slide Number Placeholder 3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4B5887FA-6FEC-6D44-AF67-E4BBAA4D6740}" type="slidenum">
              <a:rPr lang="en-US" sz="1600">
                <a:solidFill>
                  <a:srgbClr val="898989"/>
                </a:solidFill>
              </a:rPr>
              <a:pPr algn="r" eaLnBrk="1" hangingPunct="1"/>
              <a:t>2</a:t>
            </a:fld>
            <a:endParaRPr 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Modular Verification Process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27100" y="1536700"/>
          <a:ext cx="73660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D31C71DB-CB07-EE46-B326-06183E1DDCC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8" name="Notched Right Arrow 7"/>
          <p:cNvSpPr/>
          <p:nvPr/>
        </p:nvSpPr>
        <p:spPr>
          <a:xfrm>
            <a:off x="1117600" y="1841500"/>
            <a:ext cx="965200" cy="698500"/>
          </a:xfrm>
          <a:prstGeom prst="notchedRightArrow">
            <a:avLst/>
          </a:prstGeom>
          <a:solidFill>
            <a:srgbClr val="C2CEE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7000" y="1295400"/>
            <a:ext cx="825500" cy="1727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108200"/>
            <a:ext cx="711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417638"/>
            <a:ext cx="6985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3046413"/>
            <a:ext cx="12207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Web App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/>
          <a:srcRect r="55662"/>
          <a:stretch/>
        </p:blipFill>
        <p:spPr>
          <a:xfrm>
            <a:off x="1562100" y="3763963"/>
            <a:ext cx="736600" cy="930275"/>
          </a:xfrm>
          <a:prstGeom prst="rect">
            <a:avLst/>
          </a:prstGeom>
          <a:ln w="63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4" name="TextBox 13"/>
          <p:cNvSpPr txBox="1"/>
          <p:nvPr/>
        </p:nvSpPr>
        <p:spPr>
          <a:xfrm>
            <a:off x="1382713" y="4951413"/>
            <a:ext cx="12954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latin typeface="+mn-lt"/>
              </a:rPr>
              <a:t>Sanitizer</a:t>
            </a:r>
          </a:p>
          <a:p>
            <a:pPr algn="ctr">
              <a:defRPr/>
            </a:pPr>
            <a:r>
              <a:rPr lang="en-US" sz="2000" dirty="0">
                <a:latin typeface="+mn-lt"/>
              </a:rPr>
              <a:t>Functions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41713" y="5486400"/>
            <a:ext cx="255587" cy="15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98700" y="5549900"/>
            <a:ext cx="25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/>
          <a:srcRect r="55662"/>
          <a:stretch/>
        </p:blipFill>
        <p:spPr>
          <a:xfrm>
            <a:off x="1752600" y="3963988"/>
            <a:ext cx="685800" cy="928687"/>
          </a:xfrm>
          <a:prstGeom prst="rect">
            <a:avLst/>
          </a:prstGeom>
          <a:ln w="63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0" y="4352925"/>
            <a:ext cx="889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ight Arrow 28"/>
          <p:cNvSpPr/>
          <p:nvPr/>
        </p:nvSpPr>
        <p:spPr>
          <a:xfrm>
            <a:off x="7137400" y="4800600"/>
            <a:ext cx="952500" cy="546100"/>
          </a:xfrm>
          <a:prstGeom prst="rightArrow">
            <a:avLst>
              <a:gd name="adj1" fmla="val 64227"/>
              <a:gd name="adj2" fmla="val 73529"/>
            </a:avLst>
          </a:prstGeom>
          <a:solidFill>
            <a:srgbClr val="C2CE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70200" y="5534025"/>
            <a:ext cx="30607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Symbolic </a:t>
            </a:r>
          </a:p>
          <a:p>
            <a:pPr>
              <a:defRPr/>
            </a:pPr>
            <a:r>
              <a:rPr lang="en-US" sz="2000" dirty="0">
                <a:latin typeface="+mn-lt"/>
              </a:rPr>
              <a:t>representation of attack strings and vulnerability signatures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1"/>
          <a:stretch>
            <a:fillRect/>
          </a:stretch>
        </p:blipFill>
        <p:spPr bwMode="auto">
          <a:xfrm>
            <a:off x="8089900" y="5297488"/>
            <a:ext cx="9525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14" grpId="0"/>
      <p:bldP spid="22" grpId="0" animBg="1"/>
      <p:bldP spid="23" grpId="0" animBg="1"/>
      <p:bldP spid="29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Classification of Input Validation and Sanitization Functions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57950"/>
            <a:ext cx="2133600" cy="365125"/>
          </a:xfrm>
        </p:spPr>
        <p:txBody>
          <a:bodyPr/>
          <a:lstStyle/>
          <a:p>
            <a:fld id="{A4EB3C09-30DB-C643-A45A-134C585B6FAF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71500" y="2450103"/>
            <a:ext cx="1676399" cy="3361809"/>
            <a:chOff x="925521" y="1637386"/>
            <a:chExt cx="2497703" cy="5008832"/>
          </a:xfrm>
        </p:grpSpPr>
        <p:sp>
          <p:nvSpPr>
            <p:cNvPr id="5" name="Rectangle 4"/>
            <p:cNvSpPr/>
            <p:nvPr/>
          </p:nvSpPr>
          <p:spPr>
            <a:xfrm>
              <a:off x="925521" y="2779095"/>
              <a:ext cx="2485033" cy="25766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effectLst>
                    <a:outerShdw blurRad="50800" dist="38100" algn="r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Pure</a:t>
              </a:r>
            </a:p>
            <a:p>
              <a:pPr algn="ctr"/>
              <a:r>
                <a:rPr lang="en-US" sz="2400" b="1" dirty="0" smtClean="0">
                  <a:effectLst>
                    <a:outerShdw blurRad="50800" dist="38100" algn="r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Validator</a:t>
              </a:r>
              <a:endParaRPr lang="en-US" sz="2400" b="1" dirty="0">
                <a:effectLst>
                  <a:outerShdw blurRad="50800" dist="38100" algn="r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cxnSp>
          <p:nvCxnSpPr>
            <p:cNvPr id="7" name="Straight Arrow Connector 6"/>
            <p:cNvCxnSpPr>
              <a:endCxn id="5" idx="0"/>
            </p:cNvCxnSpPr>
            <p:nvPr/>
          </p:nvCxnSpPr>
          <p:spPr>
            <a:xfrm rot="5400000">
              <a:off x="1883394" y="2494448"/>
              <a:ext cx="569292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826225" y="1637386"/>
              <a:ext cx="698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Input</a:t>
              </a:r>
              <a:endParaRPr lang="en-US" dirty="0">
                <a:latin typeface="Arial"/>
                <a:cs typeface="Arial"/>
              </a:endParaRPr>
            </a:p>
          </p:txBody>
        </p:sp>
        <p:cxnSp>
          <p:nvCxnSpPr>
            <p:cNvPr id="18" name="Straight Arrow Connector 17"/>
            <p:cNvCxnSpPr>
              <a:stCxn id="5" idx="2"/>
            </p:cNvCxnSpPr>
            <p:nvPr/>
          </p:nvCxnSpPr>
          <p:spPr>
            <a:xfrm rot="5400000">
              <a:off x="1628285" y="5403849"/>
              <a:ext cx="587868" cy="4916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5" idx="2"/>
            </p:cNvCxnSpPr>
            <p:nvPr/>
          </p:nvCxnSpPr>
          <p:spPr>
            <a:xfrm rot="16200000" flipH="1">
              <a:off x="2123586" y="5400186"/>
              <a:ext cx="587866" cy="4989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014442" y="5999887"/>
              <a:ext cx="8131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Yes</a:t>
              </a:r>
            </a:p>
            <a:p>
              <a:pPr algn="ctr"/>
              <a:r>
                <a:rPr lang="en-US" dirty="0" smtClean="0">
                  <a:latin typeface="Arial"/>
                  <a:cs typeface="Arial"/>
                </a:rPr>
                <a:t>(valid)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30419" y="5986642"/>
              <a:ext cx="9928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No</a:t>
              </a:r>
            </a:p>
            <a:p>
              <a:pPr algn="ctr"/>
              <a:r>
                <a:rPr lang="en-US" dirty="0" smtClean="0">
                  <a:latin typeface="Arial"/>
                  <a:cs typeface="Arial"/>
                </a:rPr>
                <a:t>(invalid)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921500" y="2421424"/>
            <a:ext cx="1653631" cy="3240618"/>
            <a:chOff x="5761594" y="1637386"/>
            <a:chExt cx="2485033" cy="4869916"/>
          </a:xfrm>
        </p:grpSpPr>
        <p:sp>
          <p:nvSpPr>
            <p:cNvPr id="4" name="Rectangle 3"/>
            <p:cNvSpPr/>
            <p:nvPr/>
          </p:nvSpPr>
          <p:spPr>
            <a:xfrm>
              <a:off x="5761594" y="2779095"/>
              <a:ext cx="2485033" cy="25766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effectLst>
                    <a:outerShdw blurRad="50800" dist="38100" algn="r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Pure</a:t>
              </a:r>
            </a:p>
            <a:p>
              <a:pPr algn="ctr"/>
              <a:r>
                <a:rPr lang="en-US" sz="2400" b="1" dirty="0" smtClean="0">
                  <a:effectLst>
                    <a:outerShdw blurRad="50800" dist="38100" algn="r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Sanitizer</a:t>
              </a:r>
              <a:endParaRPr lang="en-US" sz="2400" b="1" dirty="0">
                <a:effectLst>
                  <a:outerShdw blurRad="50800" dist="38100" algn="r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5400000">
              <a:off x="6721746" y="2494448"/>
              <a:ext cx="569292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664577" y="1637386"/>
              <a:ext cx="698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Input</a:t>
              </a:r>
              <a:endParaRPr lang="en-US" dirty="0">
                <a:latin typeface="Arial"/>
                <a:cs typeface="Arial"/>
              </a:endParaRPr>
            </a:p>
          </p:txBody>
        </p:sp>
        <p:cxnSp>
          <p:nvCxnSpPr>
            <p:cNvPr id="25" name="Straight Arrow Connector 24"/>
            <p:cNvCxnSpPr>
              <a:stCxn id="4" idx="2"/>
            </p:cNvCxnSpPr>
            <p:nvPr/>
          </p:nvCxnSpPr>
          <p:spPr>
            <a:xfrm rot="16200000" flipH="1">
              <a:off x="6675222" y="5684622"/>
              <a:ext cx="664068" cy="629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595152" y="613797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Output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78898" y="2424703"/>
            <a:ext cx="1784829" cy="3358376"/>
            <a:chOff x="3265992" y="1637386"/>
            <a:chExt cx="2654935" cy="4995587"/>
          </a:xfrm>
        </p:grpSpPr>
        <p:sp>
          <p:nvSpPr>
            <p:cNvPr id="21" name="Rectangle 20"/>
            <p:cNvSpPr/>
            <p:nvPr/>
          </p:nvSpPr>
          <p:spPr>
            <a:xfrm>
              <a:off x="3423224" y="2779095"/>
              <a:ext cx="2485033" cy="25766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effectLst>
                    <a:outerShdw blurRad="50800" dist="38100" algn="r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Validating </a:t>
              </a:r>
            </a:p>
            <a:p>
              <a:pPr algn="ctr"/>
              <a:r>
                <a:rPr lang="en-US" sz="2400" b="1" dirty="0" smtClean="0">
                  <a:effectLst>
                    <a:outerShdw blurRad="50800" dist="38100" algn="r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Sanitizer</a:t>
              </a:r>
              <a:endParaRPr lang="en-US" sz="2400" b="1" dirty="0">
                <a:effectLst>
                  <a:outerShdw blurRad="50800" dist="38100" algn="r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cxnSp>
          <p:nvCxnSpPr>
            <p:cNvPr id="22" name="Straight Arrow Connector 21"/>
            <p:cNvCxnSpPr>
              <a:endCxn id="21" idx="0"/>
            </p:cNvCxnSpPr>
            <p:nvPr/>
          </p:nvCxnSpPr>
          <p:spPr>
            <a:xfrm rot="5400000">
              <a:off x="4381097" y="2494448"/>
              <a:ext cx="569292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323928" y="1637386"/>
              <a:ext cx="698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Input</a:t>
              </a:r>
              <a:endParaRPr lang="en-US" dirty="0">
                <a:latin typeface="Arial"/>
                <a:cs typeface="Arial"/>
              </a:endParaRPr>
            </a:p>
          </p:txBody>
        </p:sp>
        <p:cxnSp>
          <p:nvCxnSpPr>
            <p:cNvPr id="28" name="Straight Arrow Connector 27"/>
            <p:cNvCxnSpPr>
              <a:stCxn id="21" idx="2"/>
            </p:cNvCxnSpPr>
            <p:nvPr/>
          </p:nvCxnSpPr>
          <p:spPr>
            <a:xfrm rot="5400000">
              <a:off x="4125988" y="5403849"/>
              <a:ext cx="587868" cy="4916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1" idx="2"/>
            </p:cNvCxnSpPr>
            <p:nvPr/>
          </p:nvCxnSpPr>
          <p:spPr>
            <a:xfrm rot="16200000" flipH="1">
              <a:off x="4621289" y="5400186"/>
              <a:ext cx="587866" cy="4989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265992" y="5999887"/>
              <a:ext cx="1305452" cy="5493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Arial"/>
                  <a:cs typeface="Arial"/>
                </a:rPr>
                <a:t>O</a:t>
              </a:r>
              <a:r>
                <a:rPr lang="en-US" dirty="0" smtClean="0">
                  <a:latin typeface="Arial"/>
                  <a:cs typeface="Arial"/>
                </a:rPr>
                <a:t>utput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28122" y="5986642"/>
              <a:ext cx="9928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No</a:t>
              </a:r>
            </a:p>
            <a:p>
              <a:pPr algn="ctr"/>
              <a:r>
                <a:rPr lang="en-US" dirty="0" smtClean="0">
                  <a:latin typeface="Arial"/>
                  <a:cs typeface="Arial"/>
                </a:rPr>
                <a:t>(invalid)</a:t>
              </a:r>
              <a:endParaRPr lang="en-US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6819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Static Extraction for PHP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57950"/>
            <a:ext cx="2133600" cy="365125"/>
          </a:xfrm>
        </p:spPr>
        <p:txBody>
          <a:bodyPr/>
          <a:lstStyle/>
          <a:p>
            <a:fld id="{A4EB3C09-30DB-C643-A45A-134C585B6FAF}" type="slidenum">
              <a:rPr lang="en-US" smtClean="0"/>
              <a:t>22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80180" y="5833878"/>
            <a:ext cx="2694338" cy="872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           Sink</a:t>
            </a:r>
          </a:p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mysql_query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(……)</a:t>
            </a:r>
          </a:p>
          <a:p>
            <a:pPr>
              <a:lnSpc>
                <a:spcPct val="90000"/>
              </a:lnSpc>
            </a:pP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50673" y="1931684"/>
            <a:ext cx="9286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Sources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0180" y="6327826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p</a:t>
            </a:r>
            <a:r>
              <a:rPr lang="en-US" b="1" dirty="0" err="1" smtClean="0">
                <a:solidFill>
                  <a:srgbClr val="FF0000"/>
                </a:solidFill>
                <a:latin typeface="Courier"/>
                <a:cs typeface="Courier"/>
              </a:rPr>
              <a:t>rintf</a:t>
            </a:r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 ……  </a:t>
            </a:r>
            <a:endParaRPr lang="en-US" b="1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45280" y="1269503"/>
            <a:ext cx="2678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$_POST[“email”]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$_POST[“username”]</a:t>
            </a:r>
            <a:endParaRPr lang="en-US" b="1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511416" y="2306969"/>
            <a:ext cx="1784829" cy="3358376"/>
            <a:chOff x="3265992" y="1637386"/>
            <a:chExt cx="2654935" cy="4995587"/>
          </a:xfrm>
        </p:grpSpPr>
        <p:sp>
          <p:nvSpPr>
            <p:cNvPr id="38" name="Rectangle 37"/>
            <p:cNvSpPr/>
            <p:nvPr/>
          </p:nvSpPr>
          <p:spPr>
            <a:xfrm>
              <a:off x="3423224" y="2779095"/>
              <a:ext cx="2485033" cy="25766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effectLst>
                    <a:outerShdw blurRad="50800" dist="38100" algn="r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Validating </a:t>
              </a:r>
            </a:p>
            <a:p>
              <a:pPr algn="ctr"/>
              <a:r>
                <a:rPr lang="en-US" sz="2400" b="1" dirty="0" smtClean="0">
                  <a:effectLst>
                    <a:outerShdw blurRad="50800" dist="38100" algn="r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Sanitizer</a:t>
              </a:r>
              <a:endParaRPr lang="en-US" sz="2400" b="1" dirty="0">
                <a:effectLst>
                  <a:outerShdw blurRad="50800" dist="38100" algn="r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cxnSp>
          <p:nvCxnSpPr>
            <p:cNvPr id="40" name="Straight Arrow Connector 39"/>
            <p:cNvCxnSpPr>
              <a:endCxn id="38" idx="0"/>
            </p:cNvCxnSpPr>
            <p:nvPr/>
          </p:nvCxnSpPr>
          <p:spPr>
            <a:xfrm rot="5400000">
              <a:off x="4381097" y="2494448"/>
              <a:ext cx="569292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323928" y="1637386"/>
              <a:ext cx="698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Input</a:t>
              </a:r>
              <a:endParaRPr lang="en-US" dirty="0">
                <a:latin typeface="Arial"/>
                <a:cs typeface="Arial"/>
              </a:endParaRPr>
            </a:p>
          </p:txBody>
        </p:sp>
        <p:cxnSp>
          <p:nvCxnSpPr>
            <p:cNvPr id="42" name="Straight Arrow Connector 41"/>
            <p:cNvCxnSpPr>
              <a:stCxn id="38" idx="2"/>
            </p:cNvCxnSpPr>
            <p:nvPr/>
          </p:nvCxnSpPr>
          <p:spPr>
            <a:xfrm rot="5400000">
              <a:off x="4125988" y="5403849"/>
              <a:ext cx="587868" cy="4916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8" idx="2"/>
            </p:cNvCxnSpPr>
            <p:nvPr/>
          </p:nvCxnSpPr>
          <p:spPr>
            <a:xfrm rot="16200000" flipH="1">
              <a:off x="4621289" y="5400186"/>
              <a:ext cx="587866" cy="4989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3265992" y="5999887"/>
              <a:ext cx="1305452" cy="5493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Arial"/>
                  <a:cs typeface="Arial"/>
                </a:rPr>
                <a:t>O</a:t>
              </a:r>
              <a:r>
                <a:rPr lang="en-US" dirty="0" smtClean="0">
                  <a:latin typeface="Arial"/>
                  <a:cs typeface="Arial"/>
                </a:rPr>
                <a:t>utput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928122" y="5986642"/>
              <a:ext cx="9928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No</a:t>
              </a:r>
            </a:p>
            <a:p>
              <a:pPr algn="ctr"/>
              <a:r>
                <a:rPr lang="en-US" dirty="0" smtClean="0">
                  <a:latin typeface="Arial"/>
                  <a:cs typeface="Arial"/>
                </a:rPr>
                <a:t>(invalid)</a:t>
              </a:r>
              <a:endParaRPr lang="en-US" dirty="0">
                <a:latin typeface="Arial"/>
                <a:cs typeface="Arial"/>
              </a:endParaRPr>
            </a:p>
          </p:txBody>
        </p:sp>
      </p:grpSp>
      <p:cxnSp>
        <p:nvCxnSpPr>
          <p:cNvPr id="36" name="Curved Connector 35"/>
          <p:cNvCxnSpPr/>
          <p:nvPr/>
        </p:nvCxnSpPr>
        <p:spPr>
          <a:xfrm rot="5400000" flipH="1" flipV="1">
            <a:off x="400533" y="3702352"/>
            <a:ext cx="3509779" cy="594008"/>
          </a:xfrm>
          <a:prstGeom prst="curvedConnector3">
            <a:avLst>
              <a:gd name="adj1" fmla="val 23223"/>
            </a:avLst>
          </a:prstGeom>
          <a:ln>
            <a:solidFill>
              <a:srgbClr val="FF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50208" y="2057400"/>
            <a:ext cx="4570482" cy="4256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100" dirty="0" smtClean="0">
                <a:solidFill>
                  <a:prstClr val="black"/>
                </a:solidFill>
                <a:latin typeface="Arial"/>
                <a:cs typeface="Arial"/>
                <a:sym typeface="Wingdings"/>
              </a:rPr>
              <a:t>Static extraction using Pixy</a:t>
            </a:r>
          </a:p>
          <a:p>
            <a:pPr marL="800100" lvl="1" indent="-342900">
              <a:spcBef>
                <a:spcPct val="20000"/>
              </a:spcBef>
              <a:buFont typeface="Lucida Grande"/>
              <a:buChar char="-"/>
            </a:pPr>
            <a:r>
              <a:rPr lang="en-US" sz="1700" dirty="0" smtClean="0">
                <a:solidFill>
                  <a:prstClr val="black"/>
                </a:solidFill>
                <a:latin typeface="Arial"/>
                <a:cs typeface="Arial"/>
                <a:sym typeface="Wingdings"/>
              </a:rPr>
              <a:t>Augmented to handle path conditions</a:t>
            </a:r>
            <a:endParaRPr lang="en-US" sz="17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ct val="20000"/>
              </a:spcBef>
            </a:pPr>
            <a:endParaRPr lang="en-US" sz="17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100" dirty="0" smtClean="0">
                <a:solidFill>
                  <a:prstClr val="black"/>
                </a:solidFill>
                <a:latin typeface="Arial"/>
                <a:cs typeface="Arial"/>
              </a:rPr>
              <a:t>Static dependency analysis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endParaRPr lang="en-US" sz="2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100" dirty="0" smtClean="0">
                <a:solidFill>
                  <a:prstClr val="black"/>
                </a:solidFill>
                <a:latin typeface="Arial"/>
                <a:cs typeface="Arial"/>
              </a:rPr>
              <a:t>Output is a dependency graph</a:t>
            </a:r>
          </a:p>
          <a:p>
            <a:pPr marL="742950" lvl="1" indent="-285750">
              <a:spcBef>
                <a:spcPct val="20000"/>
              </a:spcBef>
              <a:buFont typeface="Lucida Grande"/>
              <a:buChar char="-"/>
            </a:pPr>
            <a:r>
              <a:rPr lang="en-US" sz="1700" dirty="0" smtClean="0">
                <a:solidFill>
                  <a:prstClr val="black"/>
                </a:solidFill>
                <a:latin typeface="Arial"/>
                <a:cs typeface="Arial"/>
              </a:rPr>
              <a:t>Contains all validation and </a:t>
            </a:r>
          </a:p>
          <a:p>
            <a:pPr lvl="1">
              <a:spcBef>
                <a:spcPct val="20000"/>
              </a:spcBef>
            </a:pPr>
            <a:r>
              <a:rPr lang="en-US" sz="1700" dirty="0" smtClean="0">
                <a:solidFill>
                  <a:prstClr val="black"/>
                </a:solidFill>
                <a:latin typeface="Arial"/>
                <a:cs typeface="Arial"/>
              </a:rPr>
              <a:t>     sanitization operations between </a:t>
            </a:r>
          </a:p>
          <a:p>
            <a:pPr lvl="1">
              <a:spcBef>
                <a:spcPct val="20000"/>
              </a:spcBef>
            </a:pPr>
            <a:r>
              <a:rPr lang="en-US" sz="1700" dirty="0" smtClean="0">
                <a:solidFill>
                  <a:prstClr val="black"/>
                </a:solidFill>
                <a:latin typeface="Arial"/>
                <a:cs typeface="Arial"/>
              </a:rPr>
              <a:t>     sources and sink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endParaRPr lang="en-US" sz="2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endParaRPr lang="en-US" sz="21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115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3" grpId="0"/>
      <p:bldP spid="11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Dynamic Extraction for </a:t>
            </a:r>
            <a:r>
              <a:rPr lang="en-US" dirty="0" err="1" smtClean="0"/>
              <a:t>Javascript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57950"/>
            <a:ext cx="2133600" cy="365125"/>
          </a:xfrm>
        </p:spPr>
        <p:txBody>
          <a:bodyPr/>
          <a:lstStyle/>
          <a:p>
            <a:fld id="{A4EB3C09-30DB-C643-A45A-134C585B6FAF}" type="slidenum">
              <a:rPr lang="en-US" smtClean="0"/>
              <a:t>23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508760" y="2304288"/>
            <a:ext cx="1784829" cy="3358376"/>
            <a:chOff x="3265992" y="1637386"/>
            <a:chExt cx="2654935" cy="4995587"/>
          </a:xfrm>
        </p:grpSpPr>
        <p:sp>
          <p:nvSpPr>
            <p:cNvPr id="21" name="Rectangle 20"/>
            <p:cNvSpPr/>
            <p:nvPr/>
          </p:nvSpPr>
          <p:spPr>
            <a:xfrm>
              <a:off x="3423224" y="2779095"/>
              <a:ext cx="2485033" cy="25766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effectLst>
                    <a:outerShdw blurRad="50800" dist="38100" algn="r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Validating </a:t>
              </a:r>
            </a:p>
            <a:p>
              <a:pPr algn="ctr"/>
              <a:r>
                <a:rPr lang="en-US" sz="2400" b="1" dirty="0" smtClean="0">
                  <a:effectLst>
                    <a:outerShdw blurRad="50800" dist="38100" algn="r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Sanitizer</a:t>
              </a:r>
              <a:endParaRPr lang="en-US" sz="2400" b="1" dirty="0">
                <a:effectLst>
                  <a:outerShdw blurRad="50800" dist="38100" algn="r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cxnSp>
          <p:nvCxnSpPr>
            <p:cNvPr id="22" name="Straight Arrow Connector 21"/>
            <p:cNvCxnSpPr>
              <a:endCxn id="21" idx="0"/>
            </p:cNvCxnSpPr>
            <p:nvPr/>
          </p:nvCxnSpPr>
          <p:spPr>
            <a:xfrm rot="5400000">
              <a:off x="4381097" y="2494448"/>
              <a:ext cx="569292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323928" y="1637386"/>
              <a:ext cx="698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Input</a:t>
              </a:r>
              <a:endParaRPr lang="en-US" dirty="0">
                <a:latin typeface="Arial"/>
                <a:cs typeface="Arial"/>
              </a:endParaRPr>
            </a:p>
          </p:txBody>
        </p:sp>
        <p:cxnSp>
          <p:nvCxnSpPr>
            <p:cNvPr id="28" name="Straight Arrow Connector 27"/>
            <p:cNvCxnSpPr>
              <a:stCxn id="21" idx="2"/>
            </p:cNvCxnSpPr>
            <p:nvPr/>
          </p:nvCxnSpPr>
          <p:spPr>
            <a:xfrm rot="5400000">
              <a:off x="4125988" y="5403849"/>
              <a:ext cx="587868" cy="4916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1" idx="2"/>
            </p:cNvCxnSpPr>
            <p:nvPr/>
          </p:nvCxnSpPr>
          <p:spPr>
            <a:xfrm rot="16200000" flipH="1">
              <a:off x="4621289" y="5400186"/>
              <a:ext cx="587866" cy="4989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265992" y="5999887"/>
              <a:ext cx="1305452" cy="5493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Arial"/>
                  <a:cs typeface="Arial"/>
                </a:rPr>
                <a:t>O</a:t>
              </a:r>
              <a:r>
                <a:rPr lang="en-US" dirty="0" smtClean="0">
                  <a:latin typeface="Arial"/>
                  <a:cs typeface="Arial"/>
                </a:rPr>
                <a:t>utput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28122" y="5986642"/>
              <a:ext cx="9928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No</a:t>
              </a:r>
            </a:p>
            <a:p>
              <a:pPr algn="ctr"/>
              <a:r>
                <a:rPr lang="en-US" dirty="0" smtClean="0">
                  <a:latin typeface="Arial"/>
                  <a:cs typeface="Arial"/>
                </a:rPr>
                <a:t>(invalid)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07221" y="5862951"/>
            <a:ext cx="2694338" cy="10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           Sink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submit</a:t>
            </a:r>
          </a:p>
          <a:p>
            <a:pPr>
              <a:lnSpc>
                <a:spcPct val="90000"/>
              </a:lnSpc>
            </a:pPr>
            <a:r>
              <a:rPr lang="en-US" b="1" dirty="0" err="1" smtClean="0">
                <a:solidFill>
                  <a:srgbClr val="FF0000"/>
                </a:solidFill>
                <a:latin typeface="Courier"/>
                <a:cs typeface="Courier"/>
              </a:rPr>
              <a:t>xmlhttp.send</a:t>
            </a:r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()</a:t>
            </a:r>
            <a:endParaRPr lang="en-US" b="1" dirty="0">
              <a:solidFill>
                <a:srgbClr val="FF0000"/>
              </a:solidFill>
              <a:latin typeface="Courier"/>
              <a:cs typeface="Courier"/>
            </a:endParaRPr>
          </a:p>
          <a:p>
            <a:pPr>
              <a:lnSpc>
                <a:spcPct val="90000"/>
              </a:lnSpc>
            </a:pPr>
            <a:endParaRPr lang="en-US" b="1" dirty="0" smtClean="0">
              <a:solidFill>
                <a:srgbClr val="0000FF"/>
              </a:solidFill>
            </a:endParaRPr>
          </a:p>
        </p:txBody>
      </p:sp>
      <p:pic>
        <p:nvPicPr>
          <p:cNvPr id="32" name="Picture 31" descr="Untitled.png"/>
          <p:cNvPicPr>
            <a:picLocks noChangeAspect="1"/>
          </p:cNvPicPr>
          <p:nvPr/>
        </p:nvPicPr>
        <p:blipFill rotWithShape="1">
          <a:blip r:embed="rId3"/>
          <a:srcRect l="-665" r="37031" b="74883"/>
          <a:stretch/>
        </p:blipFill>
        <p:spPr>
          <a:xfrm>
            <a:off x="399553" y="1422895"/>
            <a:ext cx="3829543" cy="34264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141307" y="1820308"/>
            <a:ext cx="8386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Source</a:t>
            </a:r>
          </a:p>
        </p:txBody>
      </p:sp>
      <p:cxnSp>
        <p:nvCxnSpPr>
          <p:cNvPr id="39" name="Curved Connector 38"/>
          <p:cNvCxnSpPr/>
          <p:nvPr/>
        </p:nvCxnSpPr>
        <p:spPr>
          <a:xfrm rot="5400000">
            <a:off x="427572" y="3642527"/>
            <a:ext cx="3509780" cy="594005"/>
          </a:xfrm>
          <a:prstGeom prst="curvedConnector3">
            <a:avLst>
              <a:gd name="adj1" fmla="val 80757"/>
            </a:avLst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47153" y="1417638"/>
            <a:ext cx="132102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Enter email: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949876" y="2056803"/>
            <a:ext cx="5057795" cy="3739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100" dirty="0" smtClean="0">
                <a:solidFill>
                  <a:prstClr val="black"/>
                </a:solidFill>
                <a:latin typeface="Arial"/>
                <a:cs typeface="Arial"/>
                <a:sym typeface="Wingdings"/>
              </a:rPr>
              <a:t>Run application on a number </a:t>
            </a:r>
            <a:r>
              <a:rPr lang="en-US" sz="2100" dirty="0">
                <a:solidFill>
                  <a:prstClr val="black"/>
                </a:solidFill>
                <a:latin typeface="Arial"/>
                <a:cs typeface="Arial"/>
                <a:sym typeface="Wingdings"/>
              </a:rPr>
              <a:t>of inputs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1700" dirty="0">
                <a:solidFill>
                  <a:prstClr val="black"/>
                </a:solidFill>
                <a:latin typeface="Arial"/>
                <a:cs typeface="Arial"/>
                <a:sym typeface="Wingdings"/>
              </a:rPr>
              <a:t>Inputs are selected heuristically</a:t>
            </a:r>
            <a:endParaRPr lang="en-US" sz="17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endParaRPr lang="en-US" sz="2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100" dirty="0">
                <a:solidFill>
                  <a:prstClr val="black"/>
                </a:solidFill>
                <a:latin typeface="Arial"/>
                <a:cs typeface="Arial"/>
              </a:rPr>
              <a:t>Instrument execution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1700" b="1" dirty="0" err="1">
                <a:solidFill>
                  <a:prstClr val="black"/>
                </a:solidFill>
                <a:latin typeface="Arial"/>
                <a:cs typeface="Arial"/>
              </a:rPr>
              <a:t>HtmlUnit</a:t>
            </a:r>
            <a:r>
              <a:rPr lang="en-US" sz="1700" dirty="0">
                <a:solidFill>
                  <a:prstClr val="black"/>
                </a:solidFill>
                <a:latin typeface="Arial"/>
                <a:cs typeface="Arial"/>
              </a:rPr>
              <a:t>: browser simulator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1700" b="1" dirty="0">
                <a:solidFill>
                  <a:prstClr val="black"/>
                </a:solidFill>
                <a:latin typeface="Arial"/>
                <a:cs typeface="Arial"/>
              </a:rPr>
              <a:t>Rhino</a:t>
            </a:r>
            <a:r>
              <a:rPr lang="en-US" sz="1700" dirty="0">
                <a:solidFill>
                  <a:prstClr val="black"/>
                </a:solidFill>
                <a:latin typeface="Arial"/>
                <a:cs typeface="Arial"/>
              </a:rPr>
              <a:t>: JS interpreter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1700" dirty="0">
                <a:solidFill>
                  <a:prstClr val="black"/>
                </a:solidFill>
                <a:latin typeface="Arial"/>
                <a:cs typeface="Arial"/>
              </a:rPr>
              <a:t>Convert all accesses on objects and </a:t>
            </a:r>
          </a:p>
          <a:p>
            <a:pPr lvl="1">
              <a:spcBef>
                <a:spcPct val="20000"/>
              </a:spcBef>
            </a:pPr>
            <a:r>
              <a:rPr lang="en-US" sz="1700" dirty="0" smtClean="0">
                <a:solidFill>
                  <a:prstClr val="black"/>
                </a:solidFill>
                <a:latin typeface="Arial"/>
                <a:cs typeface="Arial"/>
              </a:rPr>
              <a:t>     arrays </a:t>
            </a:r>
            <a:r>
              <a:rPr lang="en-US" sz="1700" dirty="0">
                <a:solidFill>
                  <a:prstClr val="black"/>
                </a:solidFill>
                <a:latin typeface="Arial"/>
                <a:cs typeface="Arial"/>
              </a:rPr>
              <a:t>to accesses on memory </a:t>
            </a:r>
            <a:r>
              <a:rPr lang="en-US" sz="1700" dirty="0" smtClean="0">
                <a:solidFill>
                  <a:prstClr val="black"/>
                </a:solidFill>
                <a:latin typeface="Arial"/>
                <a:cs typeface="Arial"/>
              </a:rPr>
              <a:t>locations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endParaRPr lang="en-US" sz="17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100" dirty="0" smtClean="0">
                <a:solidFill>
                  <a:prstClr val="black"/>
                </a:solidFill>
                <a:latin typeface="Arial"/>
                <a:cs typeface="Arial"/>
              </a:rPr>
              <a:t>Dynamic </a:t>
            </a:r>
            <a:r>
              <a:rPr lang="en-US" sz="21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2100" dirty="0" smtClean="0">
                <a:solidFill>
                  <a:prstClr val="black"/>
                </a:solidFill>
                <a:latin typeface="Arial"/>
                <a:cs typeface="Arial"/>
              </a:rPr>
              <a:t>ependency tracking</a:t>
            </a:r>
            <a:endParaRPr lang="en-US" sz="21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679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3" grpId="0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/>
          <p:cNvSpPr>
            <a:spLocks noGrp="1"/>
          </p:cNvSpPr>
          <p:nvPr>
            <p:ph type="title"/>
          </p:nvPr>
        </p:nvSpPr>
        <p:spPr>
          <a:xfrm>
            <a:off x="627773" y="145429"/>
            <a:ext cx="8229600" cy="1143000"/>
          </a:xfrm>
        </p:spPr>
        <p:txBody>
          <a:bodyPr/>
          <a:lstStyle/>
          <a:p>
            <a:r>
              <a:rPr lang="en-US" sz="4800" dirty="0" smtClean="0"/>
              <a:t>String Analysis &amp; Repair</a:t>
            </a:r>
            <a:endParaRPr lang="en-US" dirty="0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24</a:t>
            </a:fld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rcRect r="55662"/>
          <a:stretch/>
        </p:blipFill>
        <p:spPr>
          <a:xfrm>
            <a:off x="484270" y="1306662"/>
            <a:ext cx="888567" cy="1202833"/>
          </a:xfrm>
          <a:prstGeom prst="rect">
            <a:avLst/>
          </a:prstGeom>
          <a:ln w="63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2" name="Decision 61"/>
              <p:cNvSpPr/>
              <p:nvPr/>
            </p:nvSpPr>
            <p:spPr>
              <a:xfrm>
                <a:off x="1669610" y="4502581"/>
                <a:ext cx="2108200" cy="1389205"/>
              </a:xfrm>
              <a:prstGeom prst="flowChartDecision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ts val="3000"/>
                  </a:lnSpc>
                </a:pPr>
                <a:r>
                  <a:rPr lang="en-US" sz="4000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?</a:t>
                </a:r>
                <a:endParaRPr lang="en-US" sz="4000" b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ourier"/>
                </a:endParaRPr>
              </a:p>
              <a:p>
                <a:pPr algn="ctr">
                  <a:lnSpc>
                    <a:spcPts val="3000"/>
                  </a:lnSpc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"/>
                        </a:rPr>
                        <m:t>⊆</m:t>
                      </m:r>
                    </m:oMath>
                  </m:oMathPara>
                </a14:m>
                <a:endParaRPr lang="en-US" sz="4000" b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ourier"/>
                </a:endParaRPr>
              </a:p>
            </p:txBody>
          </p:sp>
        </mc:Choice>
        <mc:Fallback xmlns="">
          <p:sp>
            <p:nvSpPr>
              <p:cNvPr id="62" name="Decision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610" y="4502581"/>
                <a:ext cx="2108200" cy="1389205"/>
              </a:xfrm>
              <a:prstGeom prst="flowChartDecision">
                <a:avLst/>
              </a:prstGeom>
              <a:blipFill rotWithShape="1">
                <a:blip r:embed="rId3"/>
                <a:stretch>
                  <a:fillRect t="-3043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/>
          <p:cNvCxnSpPr>
            <a:stCxn id="62" idx="2"/>
            <a:endCxn id="65" idx="0"/>
          </p:cNvCxnSpPr>
          <p:nvPr/>
        </p:nvCxnSpPr>
        <p:spPr>
          <a:xfrm>
            <a:off x="2723710" y="5891786"/>
            <a:ext cx="0" cy="58352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4"/>
          <a:srcRect l="12813" t="30008" r="55148" b="25786"/>
          <a:stretch/>
        </p:blipFill>
        <p:spPr>
          <a:xfrm>
            <a:off x="2564971" y="6475308"/>
            <a:ext cx="317478" cy="28108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2080624" y="596522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es</a:t>
            </a:r>
            <a:endParaRPr lang="en-US" dirty="0"/>
          </a:p>
        </p:txBody>
      </p:sp>
      <p:cxnSp>
        <p:nvCxnSpPr>
          <p:cNvPr id="68" name="Straight Arrow Connector 67"/>
          <p:cNvCxnSpPr>
            <a:stCxn id="62" idx="3"/>
            <a:endCxn id="144" idx="1"/>
          </p:cNvCxnSpPr>
          <p:nvPr/>
        </p:nvCxnSpPr>
        <p:spPr>
          <a:xfrm flipV="1">
            <a:off x="3777810" y="5181705"/>
            <a:ext cx="1554873" cy="15479"/>
          </a:xfrm>
          <a:prstGeom prst="straightConnector1">
            <a:avLst/>
          </a:prstGeom>
          <a:ln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4368800" y="5206995"/>
            <a:ext cx="0" cy="68479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34" idx="2"/>
          </p:cNvCxnSpPr>
          <p:nvPr/>
        </p:nvCxnSpPr>
        <p:spPr>
          <a:xfrm>
            <a:off x="928554" y="2509495"/>
            <a:ext cx="1389172" cy="34382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endCxn id="62" idx="0"/>
          </p:cNvCxnSpPr>
          <p:nvPr/>
        </p:nvCxnSpPr>
        <p:spPr>
          <a:xfrm>
            <a:off x="2327766" y="4081344"/>
            <a:ext cx="395944" cy="42123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0" name="Picture 7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3371" y="5904451"/>
            <a:ext cx="570857" cy="570857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3812397" y="5206995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37" name="TextShape 14"/>
          <p:cNvSpPr txBox="1"/>
          <p:nvPr/>
        </p:nvSpPr>
        <p:spPr>
          <a:xfrm>
            <a:off x="1372837" y="1306662"/>
            <a:ext cx="1464210" cy="911928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2400" b="1" dirty="0" smtClean="0">
                <a:solidFill>
                  <a:srgbClr val="1F497D"/>
                </a:solidFill>
              </a:rPr>
              <a:t>Target</a:t>
            </a:r>
          </a:p>
          <a:p>
            <a:pPr algn="ctr"/>
            <a:r>
              <a:rPr lang="en-US" sz="2400" b="1" dirty="0" smtClean="0">
                <a:solidFill>
                  <a:srgbClr val="1F497D"/>
                </a:solidFill>
              </a:rPr>
              <a:t>Sanitizer</a:t>
            </a:r>
            <a:endParaRPr sz="2400" dirty="0">
              <a:solidFill>
                <a:srgbClr val="1F497D"/>
              </a:solidFill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5332683" y="4802191"/>
            <a:ext cx="1612900" cy="759028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Generate</a:t>
            </a:r>
          </a:p>
          <a:p>
            <a:pPr algn="ctr"/>
            <a:r>
              <a:rPr lang="en-US" dirty="0" smtClean="0"/>
              <a:t>Patch</a:t>
            </a:r>
            <a:endParaRPr lang="en-US" dirty="0"/>
          </a:p>
        </p:txBody>
      </p:sp>
      <p:cxnSp>
        <p:nvCxnSpPr>
          <p:cNvPr id="149" name="Straight Arrow Connector 148"/>
          <p:cNvCxnSpPr>
            <a:stCxn id="144" idx="3"/>
          </p:cNvCxnSpPr>
          <p:nvPr/>
        </p:nvCxnSpPr>
        <p:spPr>
          <a:xfrm flipV="1">
            <a:off x="6945583" y="5181595"/>
            <a:ext cx="901882" cy="1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Elbow Connector 150"/>
          <p:cNvCxnSpPr>
            <a:stCxn id="32" idx="3"/>
            <a:endCxn id="144" idx="0"/>
          </p:cNvCxnSpPr>
          <p:nvPr/>
        </p:nvCxnSpPr>
        <p:spPr>
          <a:xfrm>
            <a:off x="3660524" y="3462166"/>
            <a:ext cx="2478609" cy="1340025"/>
          </a:xfrm>
          <a:prstGeom prst="bentConnector2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492284" y="2382691"/>
            <a:ext cx="0" cy="47062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1643282" y="2853316"/>
            <a:ext cx="2169115" cy="1228028"/>
            <a:chOff x="3293455" y="3049311"/>
            <a:chExt cx="2636912" cy="1005190"/>
          </a:xfrm>
        </p:grpSpPr>
        <p:sp>
          <p:nvSpPr>
            <p:cNvPr id="32" name="CustomShape 6"/>
            <p:cNvSpPr/>
            <p:nvPr/>
          </p:nvSpPr>
          <p:spPr>
            <a:xfrm>
              <a:off x="3436973" y="3140231"/>
              <a:ext cx="2308768" cy="81489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5000" rIns="90000" bIns="45000" anchor="ctr"/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</a:rPr>
                <a:t>Automata-based</a:t>
              </a:r>
            </a:p>
            <a:p>
              <a:pPr algn="ctr"/>
              <a:r>
                <a:rPr lang="en-US" sz="2000" b="1" dirty="0" smtClean="0">
                  <a:solidFill>
                    <a:srgbClr val="FFFFFF"/>
                  </a:solidFill>
                </a:rPr>
                <a:t>String</a:t>
              </a:r>
            </a:p>
            <a:p>
              <a:pPr algn="ctr"/>
              <a:r>
                <a:rPr lang="en-US" sz="2000" b="1" dirty="0" smtClean="0">
                  <a:solidFill>
                    <a:srgbClr val="FFFFFF"/>
                  </a:solidFill>
                </a:rPr>
                <a:t>Analysis</a:t>
              </a:r>
              <a:endParaRPr sz="2000" dirty="0"/>
            </a:p>
          </p:txBody>
        </p:sp>
        <p:sp>
          <p:nvSpPr>
            <p:cNvPr id="33" name="CustomShape 18"/>
            <p:cNvSpPr/>
            <p:nvPr/>
          </p:nvSpPr>
          <p:spPr>
            <a:xfrm>
              <a:off x="3293455" y="3049311"/>
              <a:ext cx="2636912" cy="1005190"/>
            </a:xfrm>
            <a:prstGeom prst="rect">
              <a:avLst/>
            </a:prstGeom>
            <a:noFill/>
            <a:ln>
              <a:solidFill>
                <a:schemeClr val="tx2"/>
              </a:solidFill>
              <a:custDash>
                <a:ds d="51000" sp="51000"/>
                <a:ds d="51000" sp="51000"/>
              </a:custDash>
            </a:ln>
          </p:spPr>
        </p:sp>
      </p:grpSp>
      <p:sp>
        <p:nvSpPr>
          <p:cNvPr id="63" name="TextShape 14"/>
          <p:cNvSpPr txBox="1"/>
          <p:nvPr/>
        </p:nvSpPr>
        <p:spPr>
          <a:xfrm>
            <a:off x="3936567" y="1185587"/>
            <a:ext cx="1484905" cy="911928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2400" b="1" dirty="0" smtClean="0">
                <a:solidFill>
                  <a:srgbClr val="1F497D"/>
                </a:solidFill>
              </a:rPr>
              <a:t>Reference</a:t>
            </a:r>
          </a:p>
          <a:p>
            <a:r>
              <a:rPr lang="en-US" sz="2400" b="1" dirty="0" smtClean="0">
                <a:solidFill>
                  <a:srgbClr val="1F497D"/>
                </a:solidFill>
              </a:rPr>
              <a:t>Sanitizer</a:t>
            </a:r>
            <a:endParaRPr sz="2400" dirty="0">
              <a:solidFill>
                <a:srgbClr val="1F497D"/>
              </a:solidFill>
            </a:endParaRPr>
          </a:p>
        </p:txBody>
      </p:sp>
      <p:cxnSp>
        <p:nvCxnSpPr>
          <p:cNvPr id="67" name="Straight Arrow Connector 66"/>
          <p:cNvCxnSpPr>
            <a:endCxn id="62" idx="0"/>
          </p:cNvCxnSpPr>
          <p:nvPr/>
        </p:nvCxnSpPr>
        <p:spPr>
          <a:xfrm flipH="1">
            <a:off x="2723710" y="4081344"/>
            <a:ext cx="324290" cy="42123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6"/>
          <a:srcRect b="9651"/>
          <a:stretch/>
        </p:blipFill>
        <p:spPr>
          <a:xfrm>
            <a:off x="7962427" y="5008258"/>
            <a:ext cx="520691" cy="346673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 flipH="1">
            <a:off x="3512250" y="2509495"/>
            <a:ext cx="856550" cy="31914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Shape 14"/>
          <p:cNvSpPr txBox="1"/>
          <p:nvPr/>
        </p:nvSpPr>
        <p:spPr>
          <a:xfrm>
            <a:off x="5810747" y="1941388"/>
            <a:ext cx="1484905" cy="911928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endParaRPr sz="2400" dirty="0">
              <a:solidFill>
                <a:srgbClr val="1F497D"/>
              </a:solidFill>
            </a:endParaRPr>
          </a:p>
        </p:txBody>
      </p:sp>
      <p:sp>
        <p:nvSpPr>
          <p:cNvPr id="39" name="TextShape 14"/>
          <p:cNvSpPr txBox="1"/>
          <p:nvPr/>
        </p:nvSpPr>
        <p:spPr>
          <a:xfrm>
            <a:off x="6139133" y="1984770"/>
            <a:ext cx="1277024" cy="887729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2400" b="1" dirty="0" smtClean="0">
                <a:solidFill>
                  <a:srgbClr val="1F497D"/>
                </a:solidFill>
              </a:rPr>
              <a:t>Attack</a:t>
            </a:r>
          </a:p>
          <a:p>
            <a:r>
              <a:rPr lang="en-US" sz="2400" b="1" dirty="0" smtClean="0">
                <a:solidFill>
                  <a:srgbClr val="1F497D"/>
                </a:solidFill>
              </a:rPr>
              <a:t>Pattern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9500" y="2256690"/>
            <a:ext cx="1826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4"/>
            <a:r>
              <a:rPr lang="en-US" sz="2000" b="1" dirty="0" err="1">
                <a:latin typeface="Courier New" charset="0"/>
                <a:ea typeface="ＭＳ Ｐゴシック" charset="0"/>
              </a:rPr>
              <a:t>Σ</a:t>
            </a:r>
            <a:r>
              <a:rPr lang="en-US" sz="2000" b="1" dirty="0">
                <a:latin typeface="Courier New" charset="0"/>
                <a:ea typeface="ＭＳ Ｐゴシック" charset="0"/>
              </a:rPr>
              <a:t>∗&lt;</a:t>
            </a:r>
            <a:r>
              <a:rPr lang="en-US" sz="2000" b="1" dirty="0" err="1">
                <a:latin typeface="Courier New" charset="0"/>
                <a:ea typeface="ＭＳ Ｐゴシック" charset="0"/>
              </a:rPr>
              <a:t>scriptΣ</a:t>
            </a:r>
            <a:r>
              <a:rPr lang="en-US" sz="2000" b="1" dirty="0" smtClean="0">
                <a:latin typeface="Arial" charset="0"/>
                <a:ea typeface="ＭＳ Ｐゴシック" charset="0"/>
              </a:rPr>
              <a:t>∗</a:t>
            </a:r>
            <a:endParaRPr lang="en-US" sz="20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/>
          <a:srcRect r="55662"/>
          <a:stretch/>
        </p:blipFill>
        <p:spPr>
          <a:xfrm>
            <a:off x="3048000" y="1170728"/>
            <a:ext cx="888567" cy="1202833"/>
          </a:xfrm>
          <a:prstGeom prst="rect">
            <a:avLst/>
          </a:prstGeom>
          <a:ln w="63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33238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6" grpId="0"/>
      <p:bldP spid="112" grpId="0"/>
      <p:bldP spid="137" grpId="0"/>
      <p:bldP spid="144" grpId="0" animBg="1"/>
      <p:bldP spid="63" grpId="0"/>
      <p:bldP spid="38" grpId="0"/>
      <p:bldP spid="39" grpId="0"/>
      <p:bldP spid="39" grpId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Automata-Based String Analysis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55662"/>
          <a:stretch/>
        </p:blipFill>
        <p:spPr>
          <a:xfrm>
            <a:off x="469900" y="3418488"/>
            <a:ext cx="1447800" cy="1959853"/>
          </a:xfrm>
          <a:prstGeom prst="rect">
            <a:avLst/>
          </a:prstGeom>
          <a:ln w="63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6" name="Straight Arrow Connector 5"/>
          <p:cNvCxnSpPr>
            <a:stCxn id="2" idx="3"/>
          </p:cNvCxnSpPr>
          <p:nvPr/>
        </p:nvCxnSpPr>
        <p:spPr>
          <a:xfrm>
            <a:off x="1917700" y="4398415"/>
            <a:ext cx="1371600" cy="0"/>
          </a:xfrm>
          <a:prstGeom prst="straightConnector1">
            <a:avLst/>
          </a:prstGeom>
          <a:ln w="571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Shape 14"/>
          <p:cNvSpPr txBox="1"/>
          <p:nvPr/>
        </p:nvSpPr>
        <p:spPr>
          <a:xfrm>
            <a:off x="-165100" y="2049890"/>
            <a:ext cx="2816714" cy="557154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2400" b="1" dirty="0" smtClean="0">
                <a:solidFill>
                  <a:srgbClr val="1F497D"/>
                </a:solidFill>
              </a:rPr>
              <a:t>Sanitizer</a:t>
            </a:r>
          </a:p>
          <a:p>
            <a:pPr algn="ctr"/>
            <a:r>
              <a:rPr lang="en-US" sz="2400" b="1" dirty="0" smtClean="0">
                <a:solidFill>
                  <a:srgbClr val="1F497D"/>
                </a:solidFill>
              </a:rPr>
              <a:t>Function</a:t>
            </a:r>
            <a:endParaRPr sz="2400" dirty="0">
              <a:solidFill>
                <a:srgbClr val="1F497D"/>
              </a:solidFill>
            </a:endParaRPr>
          </a:p>
        </p:txBody>
      </p:sp>
      <p:sp>
        <p:nvSpPr>
          <p:cNvPr id="7" name="CustomShape 6"/>
          <p:cNvSpPr/>
          <p:nvPr/>
        </p:nvSpPr>
        <p:spPr>
          <a:xfrm>
            <a:off x="3436973" y="3521477"/>
            <a:ext cx="2308768" cy="81489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Symbolic Forward</a:t>
            </a:r>
          </a:p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Fix-Point Computation</a:t>
            </a:r>
            <a:endParaRPr sz="1200" dirty="0"/>
          </a:p>
        </p:txBody>
      </p:sp>
      <p:sp>
        <p:nvSpPr>
          <p:cNvPr id="8" name="CustomShape 6"/>
          <p:cNvSpPr/>
          <p:nvPr/>
        </p:nvSpPr>
        <p:spPr>
          <a:xfrm>
            <a:off x="3436973" y="4471420"/>
            <a:ext cx="2308768" cy="76097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</a:rPr>
              <a:t>Symbolic </a:t>
            </a:r>
            <a:r>
              <a:rPr lang="en-US" sz="1200" b="1" dirty="0" smtClean="0">
                <a:solidFill>
                  <a:srgbClr val="FFFFFF"/>
                </a:solidFill>
              </a:rPr>
              <a:t>Backward</a:t>
            </a:r>
            <a:endParaRPr lang="en-US" sz="1200" b="1" dirty="0">
              <a:solidFill>
                <a:srgbClr val="FFFFFF"/>
              </a:solidFill>
            </a:endParaRPr>
          </a:p>
          <a:p>
            <a:pPr algn="ctr"/>
            <a:r>
              <a:rPr lang="en-US" sz="1200" b="1" dirty="0">
                <a:solidFill>
                  <a:srgbClr val="FFFFFF"/>
                </a:solidFill>
              </a:rPr>
              <a:t>Fix-Point Computation</a:t>
            </a:r>
            <a:endParaRPr lang="en-US" sz="1200" dirty="0"/>
          </a:p>
        </p:txBody>
      </p:sp>
      <p:sp>
        <p:nvSpPr>
          <p:cNvPr id="10" name="CustomShape 18"/>
          <p:cNvSpPr/>
          <p:nvPr/>
        </p:nvSpPr>
        <p:spPr>
          <a:xfrm>
            <a:off x="3293455" y="3396353"/>
            <a:ext cx="2636912" cy="1971508"/>
          </a:xfrm>
          <a:prstGeom prst="rect">
            <a:avLst/>
          </a:prstGeom>
          <a:noFill/>
          <a:ln>
            <a:solidFill>
              <a:schemeClr val="tx2"/>
            </a:solidFill>
            <a:custDash>
              <a:ds d="51000" sp="51000"/>
              <a:ds d="51000" sp="51000"/>
            </a:custDash>
          </a:ln>
        </p:spPr>
      </p:sp>
      <p:sp>
        <p:nvSpPr>
          <p:cNvPr id="11" name="TextShape 14"/>
          <p:cNvSpPr txBox="1"/>
          <p:nvPr/>
        </p:nvSpPr>
        <p:spPr>
          <a:xfrm>
            <a:off x="2647380" y="1803400"/>
            <a:ext cx="4043471" cy="79981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2400" b="1" dirty="0" smtClean="0">
                <a:solidFill>
                  <a:srgbClr val="1F497D"/>
                </a:solidFill>
              </a:rPr>
              <a:t>String</a:t>
            </a:r>
          </a:p>
          <a:p>
            <a:pPr algn="ctr"/>
            <a:r>
              <a:rPr lang="en-US" sz="2400" b="1" dirty="0" smtClean="0">
                <a:solidFill>
                  <a:srgbClr val="1F497D"/>
                </a:solidFill>
              </a:rPr>
              <a:t>Analysis</a:t>
            </a:r>
            <a:endParaRPr sz="2400" dirty="0">
              <a:solidFill>
                <a:srgbClr val="1F497D"/>
              </a:solidFill>
            </a:endParaRP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5745741" y="3928926"/>
            <a:ext cx="1353559" cy="1"/>
          </a:xfrm>
          <a:prstGeom prst="straightConnector1">
            <a:avLst/>
          </a:prstGeom>
          <a:ln w="571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735630" y="4607942"/>
            <a:ext cx="1363670" cy="0"/>
          </a:xfrm>
          <a:prstGeom prst="straightConnector1">
            <a:avLst/>
          </a:prstGeom>
          <a:ln w="571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745741" y="5137925"/>
            <a:ext cx="1353559" cy="1"/>
          </a:xfrm>
          <a:prstGeom prst="straightConnector1">
            <a:avLst/>
          </a:prstGeom>
          <a:ln w="571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Shape 14"/>
          <p:cNvSpPr txBox="1"/>
          <p:nvPr/>
        </p:nvSpPr>
        <p:spPr>
          <a:xfrm>
            <a:off x="5837228" y="3553952"/>
            <a:ext cx="4043471" cy="79981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1600" b="1" dirty="0" smtClean="0">
                <a:solidFill>
                  <a:srgbClr val="1F497D"/>
                </a:solidFill>
              </a:rPr>
              <a:t>Post-Image</a:t>
            </a:r>
          </a:p>
          <a:p>
            <a:pPr algn="ctr"/>
            <a:r>
              <a:rPr lang="en-US" sz="1600" b="1" dirty="0" smtClean="0">
                <a:solidFill>
                  <a:srgbClr val="1F497D"/>
                </a:solidFill>
              </a:rPr>
              <a:t>(Post-Condition)</a:t>
            </a:r>
            <a:endParaRPr sz="1600" dirty="0">
              <a:solidFill>
                <a:srgbClr val="1F497D"/>
              </a:solidFill>
            </a:endParaRPr>
          </a:p>
        </p:txBody>
      </p:sp>
      <p:sp>
        <p:nvSpPr>
          <p:cNvPr id="26" name="TextShape 14"/>
          <p:cNvSpPr txBox="1"/>
          <p:nvPr/>
        </p:nvSpPr>
        <p:spPr>
          <a:xfrm>
            <a:off x="5837228" y="4251704"/>
            <a:ext cx="4043471" cy="79981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1600" b="1" dirty="0" smtClean="0">
                <a:solidFill>
                  <a:srgbClr val="1F497D"/>
                </a:solidFill>
              </a:rPr>
              <a:t>Pre-Image</a:t>
            </a:r>
          </a:p>
          <a:p>
            <a:pPr algn="ctr"/>
            <a:r>
              <a:rPr lang="en-US" sz="1600" b="1" dirty="0" smtClean="0">
                <a:solidFill>
                  <a:srgbClr val="1F497D"/>
                </a:solidFill>
              </a:rPr>
              <a:t>(Pre-Condition)</a:t>
            </a:r>
            <a:endParaRPr sz="1600" dirty="0">
              <a:solidFill>
                <a:srgbClr val="1F497D"/>
              </a:solidFill>
            </a:endParaRPr>
          </a:p>
        </p:txBody>
      </p:sp>
      <p:sp>
        <p:nvSpPr>
          <p:cNvPr id="27" name="TextShape 14"/>
          <p:cNvSpPr txBox="1"/>
          <p:nvPr/>
        </p:nvSpPr>
        <p:spPr>
          <a:xfrm>
            <a:off x="5837228" y="4898264"/>
            <a:ext cx="4043471" cy="79981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1600" b="1" dirty="0" smtClean="0">
                <a:solidFill>
                  <a:srgbClr val="1F497D"/>
                </a:solidFill>
              </a:rPr>
              <a:t>Negative </a:t>
            </a:r>
          </a:p>
          <a:p>
            <a:pPr algn="ctr"/>
            <a:r>
              <a:rPr lang="en-US" sz="1600" b="1" dirty="0" smtClean="0">
                <a:solidFill>
                  <a:srgbClr val="1F497D"/>
                </a:solidFill>
              </a:rPr>
              <a:t>Pre-Image</a:t>
            </a:r>
          </a:p>
          <a:p>
            <a:pPr algn="ctr"/>
            <a:r>
              <a:rPr lang="en-US" sz="1600" b="1" dirty="0" smtClean="0">
                <a:solidFill>
                  <a:srgbClr val="1F497D"/>
                </a:solidFill>
              </a:rPr>
              <a:t>(Pre-Condition </a:t>
            </a:r>
          </a:p>
          <a:p>
            <a:pPr algn="ctr"/>
            <a:r>
              <a:rPr lang="en-US" sz="1600" b="1" dirty="0" smtClean="0">
                <a:solidFill>
                  <a:srgbClr val="1F497D"/>
                </a:solidFill>
              </a:rPr>
              <a:t>for reject)</a:t>
            </a:r>
            <a:endParaRPr sz="1600" dirty="0">
              <a:solidFill>
                <a:srgbClr val="1F497D"/>
              </a:solidFill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40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25" grpId="0"/>
      <p:bldP spid="26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Step: Find Inconsistency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26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67925" y="2260468"/>
            <a:ext cx="979256" cy="2016803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480894" y="3020392"/>
            <a:ext cx="724118" cy="0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15885" y="1691961"/>
            <a:ext cx="6936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</a:t>
            </a:r>
            <a:endParaRPr lang="en-US" sz="2500" baseline="-25000" dirty="0"/>
          </a:p>
        </p:txBody>
      </p:sp>
      <p:sp>
        <p:nvSpPr>
          <p:cNvPr id="7" name="Oval 6"/>
          <p:cNvSpPr/>
          <p:nvPr/>
        </p:nvSpPr>
        <p:spPr>
          <a:xfrm>
            <a:off x="2080700" y="2260468"/>
            <a:ext cx="956397" cy="1919836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0800000">
            <a:off x="2380708" y="3741045"/>
            <a:ext cx="3846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</a:t>
            </a:r>
            <a:endParaRPr lang="en-US" sz="3200" dirty="0"/>
          </a:p>
        </p:txBody>
      </p:sp>
      <p:sp>
        <p:nvSpPr>
          <p:cNvPr id="9" name="Oval 8"/>
          <p:cNvSpPr/>
          <p:nvPr/>
        </p:nvSpPr>
        <p:spPr>
          <a:xfrm>
            <a:off x="2205012" y="2450074"/>
            <a:ext cx="687101" cy="1343100"/>
          </a:xfrm>
          <a:prstGeom prst="ellipse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 w="28575" cmpd="sng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20818" y="1703975"/>
            <a:ext cx="601673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*∪</a:t>
            </a:r>
            <a:endParaRPr lang="en-US" sz="2500" baseline="-25000" dirty="0"/>
          </a:p>
        </p:txBody>
      </p:sp>
      <p:sp>
        <p:nvSpPr>
          <p:cNvPr id="20" name="TextBox 19"/>
          <p:cNvSpPr txBox="1"/>
          <p:nvPr/>
        </p:nvSpPr>
        <p:spPr>
          <a:xfrm rot="10800000">
            <a:off x="2735191" y="1859638"/>
            <a:ext cx="252616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T</a:t>
            </a:r>
            <a:endParaRPr lang="en-US" sz="2500" dirty="0"/>
          </a:p>
        </p:txBody>
      </p:sp>
      <p:sp>
        <p:nvSpPr>
          <p:cNvPr id="24" name="Oval 23"/>
          <p:cNvSpPr/>
          <p:nvPr/>
        </p:nvSpPr>
        <p:spPr>
          <a:xfrm>
            <a:off x="5836825" y="2260468"/>
            <a:ext cx="979256" cy="2016803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649794" y="3020392"/>
            <a:ext cx="724118" cy="0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84785" y="1691961"/>
            <a:ext cx="6936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</a:t>
            </a:r>
            <a:endParaRPr lang="en-US" sz="2500" baseline="-25000" dirty="0"/>
          </a:p>
        </p:txBody>
      </p:sp>
      <p:sp>
        <p:nvSpPr>
          <p:cNvPr id="27" name="Oval 26"/>
          <p:cNvSpPr/>
          <p:nvPr/>
        </p:nvSpPr>
        <p:spPr>
          <a:xfrm>
            <a:off x="7249600" y="2260468"/>
            <a:ext cx="956397" cy="1919836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 rot="10800000">
            <a:off x="7549608" y="3741045"/>
            <a:ext cx="3846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</a:t>
            </a:r>
            <a:endParaRPr lang="en-US" sz="3200" dirty="0"/>
          </a:p>
        </p:txBody>
      </p:sp>
      <p:sp>
        <p:nvSpPr>
          <p:cNvPr id="29" name="Oval 28"/>
          <p:cNvSpPr/>
          <p:nvPr/>
        </p:nvSpPr>
        <p:spPr>
          <a:xfrm>
            <a:off x="7373912" y="2450074"/>
            <a:ext cx="687101" cy="1343100"/>
          </a:xfrm>
          <a:prstGeom prst="ellipse">
            <a:avLst/>
          </a:prstGeom>
          <a:solidFill>
            <a:schemeClr val="accent3">
              <a:lumMod val="50000"/>
              <a:alpha val="2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289718" y="1703975"/>
            <a:ext cx="601673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*∪</a:t>
            </a:r>
            <a:endParaRPr lang="en-US" sz="2500" baseline="-25000" dirty="0"/>
          </a:p>
        </p:txBody>
      </p:sp>
      <p:sp>
        <p:nvSpPr>
          <p:cNvPr id="31" name="TextBox 30"/>
          <p:cNvSpPr txBox="1"/>
          <p:nvPr/>
        </p:nvSpPr>
        <p:spPr>
          <a:xfrm rot="10800000">
            <a:off x="7904091" y="1859638"/>
            <a:ext cx="252616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T</a:t>
            </a:r>
            <a:endParaRPr lang="en-US" sz="2500" dirty="0"/>
          </a:p>
        </p:txBody>
      </p:sp>
      <p:sp>
        <p:nvSpPr>
          <p:cNvPr id="32" name="TextBox 31"/>
          <p:cNvSpPr txBox="1"/>
          <p:nvPr/>
        </p:nvSpPr>
        <p:spPr>
          <a:xfrm>
            <a:off x="1342395" y="1416606"/>
            <a:ext cx="789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421569" y="1384340"/>
            <a:ext cx="113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 rot="16200000">
            <a:off x="4900497" y="4697974"/>
            <a:ext cx="687101" cy="1343100"/>
          </a:xfrm>
          <a:prstGeom prst="ellipse">
            <a:avLst/>
          </a:prstGeom>
          <a:solidFill>
            <a:schemeClr val="accent3">
              <a:lumMod val="50000"/>
              <a:alpha val="2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 rot="5400000">
            <a:off x="3944912" y="4697974"/>
            <a:ext cx="687101" cy="1343100"/>
          </a:xfrm>
          <a:prstGeom prst="ellipse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 w="28575" cmpd="sng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 35"/>
          <p:cNvSpPr/>
          <p:nvPr/>
        </p:nvSpPr>
        <p:spPr>
          <a:xfrm>
            <a:off x="3606790" y="5012019"/>
            <a:ext cx="1199104" cy="697096"/>
          </a:xfrm>
          <a:custGeom>
            <a:avLst/>
            <a:gdLst>
              <a:gd name="connsiteX0" fmla="*/ 1155714 w 1284941"/>
              <a:gd name="connsiteY0" fmla="*/ 6632 h 506712"/>
              <a:gd name="connsiteX1" fmla="*/ 14 w 1284941"/>
              <a:gd name="connsiteY1" fmla="*/ 235232 h 506712"/>
              <a:gd name="connsiteX2" fmla="*/ 1130314 w 1284941"/>
              <a:gd name="connsiteY2" fmla="*/ 501932 h 506712"/>
              <a:gd name="connsiteX3" fmla="*/ 1155714 w 1284941"/>
              <a:gd name="connsiteY3" fmla="*/ 6632 h 506712"/>
              <a:gd name="connsiteX0" fmla="*/ 1155714 w 1198150"/>
              <a:gd name="connsiteY0" fmla="*/ 26294 h 526374"/>
              <a:gd name="connsiteX1" fmla="*/ 14 w 1198150"/>
              <a:gd name="connsiteY1" fmla="*/ 254894 h 526374"/>
              <a:gd name="connsiteX2" fmla="*/ 1130314 w 1198150"/>
              <a:gd name="connsiteY2" fmla="*/ 521594 h 526374"/>
              <a:gd name="connsiteX3" fmla="*/ 1155714 w 1198150"/>
              <a:gd name="connsiteY3" fmla="*/ 26294 h 526374"/>
              <a:gd name="connsiteX0" fmla="*/ 1155711 w 1198147"/>
              <a:gd name="connsiteY0" fmla="*/ 26294 h 561468"/>
              <a:gd name="connsiteX1" fmla="*/ 11 w 1198147"/>
              <a:gd name="connsiteY1" fmla="*/ 254894 h 561468"/>
              <a:gd name="connsiteX2" fmla="*/ 1130311 w 1198147"/>
              <a:gd name="connsiteY2" fmla="*/ 521594 h 561468"/>
              <a:gd name="connsiteX3" fmla="*/ 1155711 w 1198147"/>
              <a:gd name="connsiteY3" fmla="*/ 26294 h 561468"/>
              <a:gd name="connsiteX0" fmla="*/ 1155711 w 1199104"/>
              <a:gd name="connsiteY0" fmla="*/ 106081 h 641255"/>
              <a:gd name="connsiteX1" fmla="*/ 11 w 1199104"/>
              <a:gd name="connsiteY1" fmla="*/ 334681 h 641255"/>
              <a:gd name="connsiteX2" fmla="*/ 1130311 w 1199104"/>
              <a:gd name="connsiteY2" fmla="*/ 601381 h 641255"/>
              <a:gd name="connsiteX3" fmla="*/ 1155711 w 1199104"/>
              <a:gd name="connsiteY3" fmla="*/ 106081 h 641255"/>
              <a:gd name="connsiteX0" fmla="*/ 1155711 w 1199104"/>
              <a:gd name="connsiteY0" fmla="*/ 106081 h 697096"/>
              <a:gd name="connsiteX1" fmla="*/ 11 w 1199104"/>
              <a:gd name="connsiteY1" fmla="*/ 334681 h 697096"/>
              <a:gd name="connsiteX2" fmla="*/ 1130311 w 1199104"/>
              <a:gd name="connsiteY2" fmla="*/ 601381 h 697096"/>
              <a:gd name="connsiteX3" fmla="*/ 1155711 w 1199104"/>
              <a:gd name="connsiteY3" fmla="*/ 106081 h 69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9104" h="697096">
                <a:moveTo>
                  <a:pt x="1155711" y="106081"/>
                </a:moveTo>
                <a:cubicBezTo>
                  <a:pt x="1462628" y="-1869"/>
                  <a:pt x="42344" y="-141569"/>
                  <a:pt x="11" y="334681"/>
                </a:cubicBezTo>
                <a:cubicBezTo>
                  <a:pt x="-4222" y="760131"/>
                  <a:pt x="1297528" y="755898"/>
                  <a:pt x="1130311" y="601381"/>
                </a:cubicBezTo>
                <a:cubicBezTo>
                  <a:pt x="963094" y="446864"/>
                  <a:pt x="848794" y="214031"/>
                  <a:pt x="1155711" y="10608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8100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57200" y="5477288"/>
            <a:ext cx="26575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Output difference: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Strings returned by target</a:t>
            </a:r>
          </a:p>
          <a:p>
            <a:r>
              <a:rPr lang="en-US" b="1" dirty="0">
                <a:solidFill>
                  <a:srgbClr val="FF0000"/>
                </a:solidFill>
              </a:rPr>
              <a:t>b</a:t>
            </a:r>
            <a:r>
              <a:rPr lang="en-US" b="1" dirty="0" smtClean="0">
                <a:solidFill>
                  <a:srgbClr val="FF0000"/>
                </a:solidFill>
              </a:rPr>
              <a:t>ut not by reference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3124859" y="5516447"/>
            <a:ext cx="492053" cy="1858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225694" y="2675716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Courier"/>
            </a:endParaRPr>
          </a:p>
          <a:p>
            <a:pPr algn="ctr">
              <a:lnSpc>
                <a:spcPts val="3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Cambria Math"/>
                <a:ea typeface="Cambria Math"/>
                <a:cs typeface="Courier"/>
              </a:rPr>
              <a:t>⊆</a:t>
            </a:r>
            <a:endParaRPr lang="en-US" sz="40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Courier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545" y="2262807"/>
            <a:ext cx="3491251" cy="349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97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9" grpId="0" animBg="1"/>
      <p:bldP spid="34" grpId="0" animBg="1"/>
      <p:bldP spid="35" grpId="0" animBg="1"/>
      <p:bldP spid="36" grpId="0" animBg="1"/>
      <p:bldP spid="38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Step: Differential Repair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27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67925" y="2260468"/>
            <a:ext cx="979256" cy="2016803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480894" y="3020392"/>
            <a:ext cx="724118" cy="0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15885" y="1691961"/>
            <a:ext cx="6936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</a:t>
            </a:r>
            <a:endParaRPr lang="en-US" sz="2500" baseline="-25000" dirty="0"/>
          </a:p>
        </p:txBody>
      </p:sp>
      <p:sp>
        <p:nvSpPr>
          <p:cNvPr id="7" name="Oval 6"/>
          <p:cNvSpPr/>
          <p:nvPr/>
        </p:nvSpPr>
        <p:spPr>
          <a:xfrm>
            <a:off x="2080700" y="2260468"/>
            <a:ext cx="956397" cy="1919836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0800000">
            <a:off x="2380708" y="3741045"/>
            <a:ext cx="3846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</a:t>
            </a:r>
            <a:endParaRPr lang="en-US" sz="3200" dirty="0"/>
          </a:p>
        </p:txBody>
      </p:sp>
      <p:sp>
        <p:nvSpPr>
          <p:cNvPr id="9" name="Oval 8"/>
          <p:cNvSpPr/>
          <p:nvPr/>
        </p:nvSpPr>
        <p:spPr>
          <a:xfrm>
            <a:off x="2205012" y="2450074"/>
            <a:ext cx="687101" cy="1343100"/>
          </a:xfrm>
          <a:prstGeom prst="ellipse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 w="28575" cmpd="sng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20818" y="1703975"/>
            <a:ext cx="601673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*∪</a:t>
            </a:r>
            <a:endParaRPr lang="en-US" sz="2500" baseline="-25000" dirty="0"/>
          </a:p>
        </p:txBody>
      </p:sp>
      <p:sp>
        <p:nvSpPr>
          <p:cNvPr id="20" name="TextBox 19"/>
          <p:cNvSpPr txBox="1"/>
          <p:nvPr/>
        </p:nvSpPr>
        <p:spPr>
          <a:xfrm rot="10800000">
            <a:off x="2735191" y="1859638"/>
            <a:ext cx="252616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T</a:t>
            </a:r>
            <a:endParaRPr lang="en-US" sz="2500" dirty="0"/>
          </a:p>
        </p:txBody>
      </p:sp>
      <p:sp>
        <p:nvSpPr>
          <p:cNvPr id="24" name="Oval 23"/>
          <p:cNvSpPr/>
          <p:nvPr/>
        </p:nvSpPr>
        <p:spPr>
          <a:xfrm>
            <a:off x="5836825" y="2260468"/>
            <a:ext cx="979256" cy="2016803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649794" y="3020392"/>
            <a:ext cx="724118" cy="0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84785" y="1691961"/>
            <a:ext cx="6936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</a:t>
            </a:r>
            <a:endParaRPr lang="en-US" sz="2500" baseline="-25000" dirty="0"/>
          </a:p>
        </p:txBody>
      </p:sp>
      <p:sp>
        <p:nvSpPr>
          <p:cNvPr id="27" name="Oval 26"/>
          <p:cNvSpPr/>
          <p:nvPr/>
        </p:nvSpPr>
        <p:spPr>
          <a:xfrm>
            <a:off x="7249600" y="2260468"/>
            <a:ext cx="956397" cy="1919836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 rot="10800000">
            <a:off x="7549608" y="3741045"/>
            <a:ext cx="3846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</a:t>
            </a:r>
            <a:endParaRPr lang="en-US" sz="3200" dirty="0"/>
          </a:p>
        </p:txBody>
      </p:sp>
      <p:sp>
        <p:nvSpPr>
          <p:cNvPr id="29" name="Oval 28"/>
          <p:cNvSpPr/>
          <p:nvPr/>
        </p:nvSpPr>
        <p:spPr>
          <a:xfrm>
            <a:off x="7373912" y="2450074"/>
            <a:ext cx="687101" cy="1343100"/>
          </a:xfrm>
          <a:prstGeom prst="ellipse">
            <a:avLst/>
          </a:prstGeom>
          <a:solidFill>
            <a:schemeClr val="accent3">
              <a:lumMod val="50000"/>
              <a:alpha val="2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289718" y="1703975"/>
            <a:ext cx="601673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*∪</a:t>
            </a:r>
            <a:endParaRPr lang="en-US" sz="2500" baseline="-25000" dirty="0"/>
          </a:p>
        </p:txBody>
      </p:sp>
      <p:sp>
        <p:nvSpPr>
          <p:cNvPr id="31" name="TextBox 30"/>
          <p:cNvSpPr txBox="1"/>
          <p:nvPr/>
        </p:nvSpPr>
        <p:spPr>
          <a:xfrm rot="10800000">
            <a:off x="7904091" y="1859638"/>
            <a:ext cx="252616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T</a:t>
            </a:r>
            <a:endParaRPr lang="en-US" sz="2500" dirty="0"/>
          </a:p>
        </p:txBody>
      </p:sp>
      <p:sp>
        <p:nvSpPr>
          <p:cNvPr id="32" name="TextBox 31"/>
          <p:cNvSpPr txBox="1"/>
          <p:nvPr/>
        </p:nvSpPr>
        <p:spPr>
          <a:xfrm>
            <a:off x="1342395" y="1416606"/>
            <a:ext cx="789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421569" y="1384340"/>
            <a:ext cx="113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 rot="16200000">
            <a:off x="4443297" y="2784558"/>
            <a:ext cx="687101" cy="1343100"/>
          </a:xfrm>
          <a:prstGeom prst="ellipse">
            <a:avLst/>
          </a:prstGeom>
          <a:solidFill>
            <a:schemeClr val="accent3">
              <a:lumMod val="50000"/>
              <a:alpha val="2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 rot="5400000">
            <a:off x="3881412" y="2784558"/>
            <a:ext cx="687101" cy="1343100"/>
          </a:xfrm>
          <a:prstGeom prst="ellipse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 w="28575" cmpd="sng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203994" y="4767355"/>
            <a:ext cx="979256" cy="2016803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4016963" y="5527279"/>
            <a:ext cx="724118" cy="0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351954" y="4198848"/>
            <a:ext cx="6936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</a:t>
            </a:r>
            <a:endParaRPr lang="en-US" sz="2500" baseline="-25000" dirty="0"/>
          </a:p>
        </p:txBody>
      </p:sp>
      <p:sp>
        <p:nvSpPr>
          <p:cNvPr id="43" name="Oval 42"/>
          <p:cNvSpPr/>
          <p:nvPr/>
        </p:nvSpPr>
        <p:spPr>
          <a:xfrm>
            <a:off x="4616769" y="4767355"/>
            <a:ext cx="956397" cy="1919836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 rot="10800000">
            <a:off x="4959635" y="6306545"/>
            <a:ext cx="298925" cy="467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/>
              <a:t>T</a:t>
            </a:r>
            <a:endParaRPr lang="en-US" sz="3500" dirty="0"/>
          </a:p>
        </p:txBody>
      </p:sp>
      <p:sp>
        <p:nvSpPr>
          <p:cNvPr id="46" name="TextBox 45"/>
          <p:cNvSpPr txBox="1"/>
          <p:nvPr/>
        </p:nvSpPr>
        <p:spPr>
          <a:xfrm>
            <a:off x="4656887" y="4210862"/>
            <a:ext cx="601673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*∪</a:t>
            </a:r>
            <a:endParaRPr lang="en-US" sz="2500" baseline="-25000" dirty="0"/>
          </a:p>
        </p:txBody>
      </p:sp>
      <p:sp>
        <p:nvSpPr>
          <p:cNvPr id="47" name="TextBox 46"/>
          <p:cNvSpPr txBox="1"/>
          <p:nvPr/>
        </p:nvSpPr>
        <p:spPr>
          <a:xfrm rot="10800000">
            <a:off x="5271260" y="4366525"/>
            <a:ext cx="252616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T</a:t>
            </a:r>
            <a:endParaRPr lang="en-US" sz="2500" dirty="0"/>
          </a:p>
        </p:txBody>
      </p:sp>
      <p:sp>
        <p:nvSpPr>
          <p:cNvPr id="48" name="TextBox 47"/>
          <p:cNvSpPr txBox="1"/>
          <p:nvPr/>
        </p:nvSpPr>
        <p:spPr>
          <a:xfrm>
            <a:off x="3497464" y="3923493"/>
            <a:ext cx="1896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Repaired Function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4203555" y="3162157"/>
            <a:ext cx="571664" cy="559149"/>
          </a:xfrm>
          <a:custGeom>
            <a:avLst/>
            <a:gdLst>
              <a:gd name="connsiteX0" fmla="*/ 292245 w 571664"/>
              <a:gd name="connsiteY0" fmla="*/ 143 h 559149"/>
              <a:gd name="connsiteX1" fmla="*/ 571645 w 571664"/>
              <a:gd name="connsiteY1" fmla="*/ 292243 h 559149"/>
              <a:gd name="connsiteX2" fmla="*/ 304945 w 571664"/>
              <a:gd name="connsiteY2" fmla="*/ 558943 h 559149"/>
              <a:gd name="connsiteX3" fmla="*/ 145 w 571664"/>
              <a:gd name="connsiteY3" fmla="*/ 330343 h 559149"/>
              <a:gd name="connsiteX4" fmla="*/ 292245 w 571664"/>
              <a:gd name="connsiteY4" fmla="*/ 143 h 55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664" h="559149">
                <a:moveTo>
                  <a:pt x="292245" y="143"/>
                </a:moveTo>
                <a:cubicBezTo>
                  <a:pt x="387495" y="-6207"/>
                  <a:pt x="569528" y="199110"/>
                  <a:pt x="571645" y="292243"/>
                </a:cubicBezTo>
                <a:cubicBezTo>
                  <a:pt x="573762" y="385376"/>
                  <a:pt x="400195" y="552593"/>
                  <a:pt x="304945" y="558943"/>
                </a:cubicBezTo>
                <a:cubicBezTo>
                  <a:pt x="209695" y="565293"/>
                  <a:pt x="6495" y="423476"/>
                  <a:pt x="145" y="330343"/>
                </a:cubicBezTo>
                <a:cubicBezTo>
                  <a:pt x="-6205" y="237210"/>
                  <a:pt x="196995" y="6493"/>
                  <a:pt x="292245" y="143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8100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4790349" y="5247704"/>
            <a:ext cx="571664" cy="559149"/>
          </a:xfrm>
          <a:custGeom>
            <a:avLst/>
            <a:gdLst>
              <a:gd name="connsiteX0" fmla="*/ 292245 w 571664"/>
              <a:gd name="connsiteY0" fmla="*/ 143 h 559149"/>
              <a:gd name="connsiteX1" fmla="*/ 571645 w 571664"/>
              <a:gd name="connsiteY1" fmla="*/ 292243 h 559149"/>
              <a:gd name="connsiteX2" fmla="*/ 304945 w 571664"/>
              <a:gd name="connsiteY2" fmla="*/ 558943 h 559149"/>
              <a:gd name="connsiteX3" fmla="*/ 145 w 571664"/>
              <a:gd name="connsiteY3" fmla="*/ 330343 h 559149"/>
              <a:gd name="connsiteX4" fmla="*/ 292245 w 571664"/>
              <a:gd name="connsiteY4" fmla="*/ 143 h 55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664" h="559149">
                <a:moveTo>
                  <a:pt x="292245" y="143"/>
                </a:moveTo>
                <a:cubicBezTo>
                  <a:pt x="387495" y="-6207"/>
                  <a:pt x="569528" y="199110"/>
                  <a:pt x="571645" y="292243"/>
                </a:cubicBezTo>
                <a:cubicBezTo>
                  <a:pt x="573762" y="385376"/>
                  <a:pt x="400195" y="552593"/>
                  <a:pt x="304945" y="558943"/>
                </a:cubicBezTo>
                <a:cubicBezTo>
                  <a:pt x="209695" y="565293"/>
                  <a:pt x="6495" y="423476"/>
                  <a:pt x="145" y="330343"/>
                </a:cubicBezTo>
                <a:cubicBezTo>
                  <a:pt x="-6205" y="237210"/>
                  <a:pt x="196995" y="6493"/>
                  <a:pt x="292245" y="143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8100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03303" y="3087788"/>
            <a:ext cx="879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 Math"/>
                <a:ea typeface="Cambria Math"/>
              </a:rPr>
              <a:t>⊈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2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8" grpId="0" animBg="1"/>
      <p:bldP spid="42" grpId="0"/>
      <p:bldP spid="43" grpId="0" animBg="1"/>
      <p:bldP spid="44" grpId="0"/>
      <p:bldP spid="46" grpId="0"/>
      <p:bldP spid="47" grpId="0"/>
      <p:bldP spid="48" grpId="0"/>
      <p:bldP spid="3" grpId="0" animBg="1"/>
      <p:bldP spid="49" grpId="0" animBg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Composing Sanitizers?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Can we </a:t>
            </a:r>
            <a:r>
              <a:rPr lang="en-US" dirty="0"/>
              <a:t>r</a:t>
            </a:r>
            <a:r>
              <a:rPr lang="en-US" dirty="0" smtClean="0"/>
              <a:t>un the two sanitizers one after the other?</a:t>
            </a:r>
          </a:p>
          <a:p>
            <a:r>
              <a:rPr lang="en-US" dirty="0" smtClean="0"/>
              <a:t>Does not work due to lack of </a:t>
            </a:r>
            <a:r>
              <a:rPr lang="en-US" b="1" dirty="0" err="1" smtClean="0"/>
              <a:t>Idempotency</a:t>
            </a:r>
            <a:endParaRPr lang="en-US" b="1" dirty="0" smtClean="0"/>
          </a:p>
          <a:p>
            <a:pPr lvl="1"/>
            <a:r>
              <a:rPr lang="en-US" dirty="0" smtClean="0"/>
              <a:t>Both sanitizers escape </a:t>
            </a:r>
            <a:r>
              <a:rPr lang="en-US" dirty="0">
                <a:solidFill>
                  <a:srgbClr val="FF0000"/>
                </a:solidFill>
              </a:rPr>
              <a:t>’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FF0000"/>
                </a:solidFill>
              </a:rPr>
              <a:t>\</a:t>
            </a:r>
          </a:p>
          <a:p>
            <a:pPr lvl="1"/>
            <a:r>
              <a:rPr lang="en-US" dirty="0" smtClean="0"/>
              <a:t>Input </a:t>
            </a:r>
            <a:r>
              <a:rPr lang="en-US" dirty="0" err="1" smtClean="0">
                <a:solidFill>
                  <a:srgbClr val="FF0000"/>
                </a:solidFill>
              </a:rPr>
              <a:t>ab’c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1</a:t>
            </a:r>
            <a:r>
              <a:rPr lang="en-US" baseline="30000" dirty="0" smtClean="0">
                <a:solidFill>
                  <a:srgbClr val="000000"/>
                </a:solidFill>
              </a:rPr>
              <a:t>st</a:t>
            </a:r>
            <a:r>
              <a:rPr lang="en-US" dirty="0" smtClean="0">
                <a:solidFill>
                  <a:srgbClr val="000000"/>
                </a:solidFill>
              </a:rPr>
              <a:t> sanitizer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ab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\’c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sym typeface="Wingdings"/>
              </a:rPr>
              <a:t>2</a:t>
            </a:r>
            <a:r>
              <a:rPr lang="en-US" baseline="30000" dirty="0" smtClean="0">
                <a:solidFill>
                  <a:srgbClr val="000000"/>
                </a:solidFill>
                <a:sym typeface="Wingdings"/>
              </a:rPr>
              <a:t>nd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sanitizer 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ab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\\’c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sym typeface="Wingdings"/>
              </a:rPr>
              <a:t>Security problem (double escaping)</a:t>
            </a:r>
          </a:p>
          <a:p>
            <a:r>
              <a:rPr lang="en-US" dirty="0" smtClean="0">
                <a:solidFill>
                  <a:srgbClr val="000000"/>
                </a:solidFill>
                <a:sym typeface="Wingdings"/>
              </a:rPr>
              <a:t>We need to find the difference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19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29</a:t>
            </a:fld>
            <a:endParaRPr lang="en-US"/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5786025" y="503239"/>
            <a:ext cx="3307175" cy="1427162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 smtClean="0">
                <a:latin typeface="Courier"/>
                <a:cs typeface="Courier New" panose="02070309020205020404" pitchFamily="49" charset="0"/>
              </a:rPr>
              <a:t>function </a:t>
            </a:r>
            <a:r>
              <a:rPr lang="en-US" sz="1200" b="1" dirty="0" smtClean="0">
                <a:solidFill>
                  <a:srgbClr val="0000FF"/>
                </a:solidFill>
                <a:latin typeface="Courier"/>
                <a:cs typeface="Courier New" panose="02070309020205020404" pitchFamily="49" charset="0"/>
              </a:rPr>
              <a:t>reference</a:t>
            </a:r>
            <a:r>
              <a:rPr lang="en-US" sz="1200" dirty="0" smtClean="0">
                <a:latin typeface="Courier"/>
                <a:cs typeface="Courier New" panose="02070309020205020404" pitchFamily="49" charset="0"/>
              </a:rPr>
              <a:t>($x){</a:t>
            </a:r>
          </a:p>
          <a:p>
            <a:r>
              <a:rPr lang="en-US" sz="1200" dirty="0">
                <a:latin typeface="Courier"/>
                <a:cs typeface="Courier New" panose="02070309020205020404" pitchFamily="49" charset="0"/>
              </a:rPr>
              <a:t>	</a:t>
            </a:r>
            <a:r>
              <a:rPr lang="en-US" sz="1200" dirty="0" smtClean="0">
                <a:latin typeface="Courier"/>
                <a:cs typeface="Courier New" panose="02070309020205020404" pitchFamily="49" charset="0"/>
              </a:rPr>
              <a:t>$x = </a:t>
            </a:r>
            <a:r>
              <a:rPr lang="en-US" sz="1200" b="1" dirty="0" err="1" smtClean="0">
                <a:solidFill>
                  <a:srgbClr val="008000"/>
                </a:solidFill>
                <a:latin typeface="Courier"/>
                <a:cs typeface="Courier New" panose="02070309020205020404" pitchFamily="49" charset="0"/>
              </a:rPr>
              <a:t>preg_replace</a:t>
            </a:r>
            <a:r>
              <a:rPr lang="en-US" sz="1200" b="1" dirty="0" smtClean="0">
                <a:solidFill>
                  <a:srgbClr val="008000"/>
                </a:solidFill>
                <a:latin typeface="Courier"/>
                <a:cs typeface="Courier New" panose="02070309020205020404" pitchFamily="49" charset="0"/>
              </a:rPr>
              <a:t>(“&lt;“, “”, $x);</a:t>
            </a:r>
          </a:p>
          <a:p>
            <a:r>
              <a:rPr lang="en-US" sz="1200" dirty="0">
                <a:latin typeface="Courier"/>
                <a:cs typeface="Courier New" panose="02070309020205020404" pitchFamily="49" charset="0"/>
              </a:rPr>
              <a:t>	</a:t>
            </a:r>
            <a:r>
              <a:rPr lang="en-US" sz="1200" dirty="0" smtClean="0">
                <a:latin typeface="Courier"/>
                <a:cs typeface="Courier New" panose="02070309020205020404" pitchFamily="49" charset="0"/>
              </a:rPr>
              <a:t>if (</a:t>
            </a:r>
            <a:r>
              <a:rPr lang="en-US" sz="1200" b="1" dirty="0" err="1" smtClean="0">
                <a:solidFill>
                  <a:srgbClr val="008000"/>
                </a:solidFill>
                <a:latin typeface="Courier"/>
                <a:cs typeface="Courier New" panose="02070309020205020404" pitchFamily="49" charset="0"/>
              </a:rPr>
              <a:t>strlen</a:t>
            </a:r>
            <a:r>
              <a:rPr lang="en-US" sz="1200" b="1" dirty="0" smtClean="0">
                <a:solidFill>
                  <a:srgbClr val="008000"/>
                </a:solidFill>
                <a:latin typeface="Courier"/>
                <a:cs typeface="Courier New" panose="02070309020205020404" pitchFamily="49" charset="0"/>
              </a:rPr>
              <a:t>($x) &lt; 4</a:t>
            </a:r>
            <a:r>
              <a:rPr lang="en-US" sz="1200" dirty="0" smtClean="0">
                <a:latin typeface="Courier"/>
                <a:cs typeface="Courier New" panose="02070309020205020404" pitchFamily="49" charset="0"/>
              </a:rPr>
              <a:t>)</a:t>
            </a:r>
          </a:p>
          <a:p>
            <a:r>
              <a:rPr lang="en-US" sz="1200" dirty="0">
                <a:latin typeface="Courier"/>
                <a:cs typeface="Courier New" panose="02070309020205020404" pitchFamily="49" charset="0"/>
              </a:rPr>
              <a:t>	</a:t>
            </a:r>
            <a:r>
              <a:rPr lang="en-US" sz="1200" dirty="0" smtClean="0">
                <a:latin typeface="Courier"/>
                <a:cs typeface="Courier New" panose="02070309020205020404" pitchFamily="49" charset="0"/>
              </a:rPr>
              <a:t>	return $x;</a:t>
            </a:r>
          </a:p>
          <a:p>
            <a:r>
              <a:rPr lang="en-US" sz="1200" dirty="0">
                <a:latin typeface="Courier"/>
                <a:cs typeface="Courier New" panose="02070309020205020404" pitchFamily="49" charset="0"/>
              </a:rPr>
              <a:t>	</a:t>
            </a:r>
            <a:r>
              <a:rPr lang="en-US" sz="1200" dirty="0" smtClean="0">
                <a:latin typeface="Courier"/>
                <a:cs typeface="Courier New" panose="02070309020205020404" pitchFamily="49" charset="0"/>
              </a:rPr>
              <a:t>else</a:t>
            </a:r>
          </a:p>
          <a:p>
            <a:r>
              <a:rPr lang="en-US" sz="1200" dirty="0">
                <a:latin typeface="Courier"/>
                <a:cs typeface="Courier New" panose="02070309020205020404" pitchFamily="49" charset="0"/>
              </a:rPr>
              <a:t>	</a:t>
            </a:r>
            <a:r>
              <a:rPr lang="en-US" sz="1200" dirty="0" smtClean="0">
                <a:latin typeface="Courier"/>
                <a:cs typeface="Courier New" panose="02070309020205020404" pitchFamily="49" charset="0"/>
              </a:rPr>
              <a:t>	die(“error”);</a:t>
            </a:r>
          </a:p>
          <a:p>
            <a:r>
              <a:rPr lang="en-US" sz="1200" dirty="0">
                <a:latin typeface="Courier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634887" y="465139"/>
            <a:ext cx="3657713" cy="914400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 smtClean="0">
                <a:latin typeface="Courier"/>
                <a:cs typeface="Courier New" panose="02070309020205020404" pitchFamily="49" charset="0"/>
              </a:rPr>
              <a:t>function </a:t>
            </a:r>
            <a:r>
              <a:rPr lang="en-US" sz="1200" b="1" dirty="0" smtClean="0">
                <a:solidFill>
                  <a:srgbClr val="0000FF"/>
                </a:solidFill>
                <a:latin typeface="Courier"/>
                <a:cs typeface="Courier New" panose="02070309020205020404" pitchFamily="49" charset="0"/>
              </a:rPr>
              <a:t>target</a:t>
            </a:r>
            <a:r>
              <a:rPr lang="en-US" sz="1200" dirty="0" smtClean="0">
                <a:latin typeface="Courier"/>
                <a:cs typeface="Courier New" panose="02070309020205020404" pitchFamily="49" charset="0"/>
              </a:rPr>
              <a:t>($x){</a:t>
            </a:r>
          </a:p>
          <a:p>
            <a:r>
              <a:rPr lang="en-US" sz="1200" dirty="0" smtClean="0">
                <a:latin typeface="Courier"/>
                <a:cs typeface="Courier New" panose="02070309020205020404" pitchFamily="49" charset="0"/>
              </a:rPr>
              <a:t>	$x = </a:t>
            </a:r>
            <a:r>
              <a:rPr lang="en-US" sz="1200" b="1" dirty="0" err="1" smtClean="0">
                <a:solidFill>
                  <a:srgbClr val="008000"/>
                </a:solidFill>
                <a:latin typeface="Courier"/>
                <a:cs typeface="Courier New" panose="02070309020205020404" pitchFamily="49" charset="0"/>
              </a:rPr>
              <a:t>preg_replace</a:t>
            </a:r>
            <a:r>
              <a:rPr lang="en-US" sz="1200" b="1" dirty="0" smtClean="0">
                <a:solidFill>
                  <a:srgbClr val="008000"/>
                </a:solidFill>
                <a:latin typeface="Courier"/>
                <a:cs typeface="Courier New" panose="02070309020205020404" pitchFamily="49" charset="0"/>
              </a:rPr>
              <a:t>(“’”, “\’”, $x);</a:t>
            </a:r>
            <a:r>
              <a:rPr lang="en-US" sz="1200" dirty="0" smtClean="0">
                <a:latin typeface="Courier"/>
                <a:cs typeface="Courier New" panose="02070309020205020404" pitchFamily="49" charset="0"/>
              </a:rPr>
              <a:t>	return $x;</a:t>
            </a:r>
          </a:p>
          <a:p>
            <a:r>
              <a:rPr lang="en-US" sz="1200" dirty="0" smtClean="0">
                <a:latin typeface="Courier"/>
                <a:cs typeface="Courier New" panose="02070309020205020404" pitchFamily="49" charset="0"/>
              </a:rPr>
              <a:t>}</a:t>
            </a:r>
            <a:endParaRPr lang="en-US" sz="1200" dirty="0">
              <a:latin typeface="Courier"/>
              <a:cs typeface="Courier New" panose="02070309020205020404" pitchFamily="49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67925" y="2666868"/>
            <a:ext cx="979256" cy="2016803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480894" y="3577578"/>
            <a:ext cx="724118" cy="0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15885" y="2098361"/>
            <a:ext cx="6936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</a:t>
            </a:r>
            <a:endParaRPr lang="en-US" sz="2500" baseline="-25000" dirty="0"/>
          </a:p>
        </p:txBody>
      </p:sp>
      <p:sp>
        <p:nvSpPr>
          <p:cNvPr id="12" name="Oval 11"/>
          <p:cNvSpPr/>
          <p:nvPr/>
        </p:nvSpPr>
        <p:spPr>
          <a:xfrm>
            <a:off x="2080700" y="2666868"/>
            <a:ext cx="956397" cy="1919836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0800000">
            <a:off x="2463743" y="4235581"/>
            <a:ext cx="298925" cy="467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/>
              <a:t>T</a:t>
            </a:r>
            <a:endParaRPr lang="en-US" sz="3500" dirty="0"/>
          </a:p>
        </p:txBody>
      </p:sp>
      <p:sp>
        <p:nvSpPr>
          <p:cNvPr id="14" name="Oval 13"/>
          <p:cNvSpPr/>
          <p:nvPr/>
        </p:nvSpPr>
        <p:spPr>
          <a:xfrm>
            <a:off x="2205012" y="2856474"/>
            <a:ext cx="687101" cy="1343100"/>
          </a:xfrm>
          <a:prstGeom prst="ellipse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 w="28575" cmpd="sng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20818" y="2110375"/>
            <a:ext cx="601673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*∪</a:t>
            </a:r>
            <a:endParaRPr lang="en-US" sz="2500" baseline="-25000" dirty="0"/>
          </a:p>
        </p:txBody>
      </p:sp>
      <p:sp>
        <p:nvSpPr>
          <p:cNvPr id="16" name="TextBox 15"/>
          <p:cNvSpPr txBox="1"/>
          <p:nvPr/>
        </p:nvSpPr>
        <p:spPr>
          <a:xfrm rot="10800000">
            <a:off x="2735191" y="2266038"/>
            <a:ext cx="252616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T</a:t>
            </a:r>
            <a:endParaRPr lang="en-US" sz="2500" dirty="0"/>
          </a:p>
        </p:txBody>
      </p:sp>
      <p:sp>
        <p:nvSpPr>
          <p:cNvPr id="17" name="Oval 16"/>
          <p:cNvSpPr/>
          <p:nvPr/>
        </p:nvSpPr>
        <p:spPr>
          <a:xfrm>
            <a:off x="5836825" y="2666868"/>
            <a:ext cx="979256" cy="2016803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649794" y="3426792"/>
            <a:ext cx="724118" cy="0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984785" y="2098361"/>
            <a:ext cx="6936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</a:t>
            </a:r>
            <a:endParaRPr lang="en-US" sz="2500" baseline="-25000" dirty="0"/>
          </a:p>
        </p:txBody>
      </p:sp>
      <p:sp>
        <p:nvSpPr>
          <p:cNvPr id="20" name="Oval 19"/>
          <p:cNvSpPr/>
          <p:nvPr/>
        </p:nvSpPr>
        <p:spPr>
          <a:xfrm>
            <a:off x="7249600" y="2666868"/>
            <a:ext cx="956397" cy="1919836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10800000">
            <a:off x="7605166" y="4235581"/>
            <a:ext cx="298925" cy="467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/>
              <a:t>T</a:t>
            </a:r>
            <a:endParaRPr lang="en-US" sz="3500" dirty="0"/>
          </a:p>
        </p:txBody>
      </p:sp>
      <p:sp>
        <p:nvSpPr>
          <p:cNvPr id="22" name="Oval 21"/>
          <p:cNvSpPr/>
          <p:nvPr/>
        </p:nvSpPr>
        <p:spPr>
          <a:xfrm>
            <a:off x="7373912" y="2856474"/>
            <a:ext cx="687101" cy="1343100"/>
          </a:xfrm>
          <a:prstGeom prst="ellipse">
            <a:avLst/>
          </a:prstGeom>
          <a:solidFill>
            <a:schemeClr val="accent3">
              <a:lumMod val="50000"/>
              <a:alpha val="2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289718" y="2110375"/>
            <a:ext cx="601673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*∪</a:t>
            </a:r>
            <a:endParaRPr lang="en-US" sz="2500" baseline="-25000" dirty="0"/>
          </a:p>
        </p:txBody>
      </p:sp>
      <p:sp>
        <p:nvSpPr>
          <p:cNvPr id="24" name="TextBox 23"/>
          <p:cNvSpPr txBox="1"/>
          <p:nvPr/>
        </p:nvSpPr>
        <p:spPr>
          <a:xfrm rot="10800000">
            <a:off x="7904091" y="2266038"/>
            <a:ext cx="252616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T</a:t>
            </a:r>
            <a:endParaRPr lang="en-US" sz="2500" dirty="0"/>
          </a:p>
        </p:txBody>
      </p:sp>
      <p:sp>
        <p:nvSpPr>
          <p:cNvPr id="27" name="Oval 26"/>
          <p:cNvSpPr/>
          <p:nvPr/>
        </p:nvSpPr>
        <p:spPr>
          <a:xfrm rot="16200000">
            <a:off x="4900497" y="5104374"/>
            <a:ext cx="687101" cy="1343100"/>
          </a:xfrm>
          <a:prstGeom prst="ellipse">
            <a:avLst/>
          </a:prstGeom>
          <a:solidFill>
            <a:schemeClr val="accent3">
              <a:lumMod val="50000"/>
              <a:alpha val="2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 rot="5400000">
            <a:off x="3944912" y="5104374"/>
            <a:ext cx="687101" cy="1343100"/>
          </a:xfrm>
          <a:prstGeom prst="ellipse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 w="28575" cmpd="sng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 28"/>
          <p:cNvSpPr/>
          <p:nvPr/>
        </p:nvSpPr>
        <p:spPr>
          <a:xfrm>
            <a:off x="3606790" y="5418419"/>
            <a:ext cx="1199104" cy="697096"/>
          </a:xfrm>
          <a:custGeom>
            <a:avLst/>
            <a:gdLst>
              <a:gd name="connsiteX0" fmla="*/ 1155714 w 1284941"/>
              <a:gd name="connsiteY0" fmla="*/ 6632 h 506712"/>
              <a:gd name="connsiteX1" fmla="*/ 14 w 1284941"/>
              <a:gd name="connsiteY1" fmla="*/ 235232 h 506712"/>
              <a:gd name="connsiteX2" fmla="*/ 1130314 w 1284941"/>
              <a:gd name="connsiteY2" fmla="*/ 501932 h 506712"/>
              <a:gd name="connsiteX3" fmla="*/ 1155714 w 1284941"/>
              <a:gd name="connsiteY3" fmla="*/ 6632 h 506712"/>
              <a:gd name="connsiteX0" fmla="*/ 1155714 w 1198150"/>
              <a:gd name="connsiteY0" fmla="*/ 26294 h 526374"/>
              <a:gd name="connsiteX1" fmla="*/ 14 w 1198150"/>
              <a:gd name="connsiteY1" fmla="*/ 254894 h 526374"/>
              <a:gd name="connsiteX2" fmla="*/ 1130314 w 1198150"/>
              <a:gd name="connsiteY2" fmla="*/ 521594 h 526374"/>
              <a:gd name="connsiteX3" fmla="*/ 1155714 w 1198150"/>
              <a:gd name="connsiteY3" fmla="*/ 26294 h 526374"/>
              <a:gd name="connsiteX0" fmla="*/ 1155711 w 1198147"/>
              <a:gd name="connsiteY0" fmla="*/ 26294 h 561468"/>
              <a:gd name="connsiteX1" fmla="*/ 11 w 1198147"/>
              <a:gd name="connsiteY1" fmla="*/ 254894 h 561468"/>
              <a:gd name="connsiteX2" fmla="*/ 1130311 w 1198147"/>
              <a:gd name="connsiteY2" fmla="*/ 521594 h 561468"/>
              <a:gd name="connsiteX3" fmla="*/ 1155711 w 1198147"/>
              <a:gd name="connsiteY3" fmla="*/ 26294 h 561468"/>
              <a:gd name="connsiteX0" fmla="*/ 1155711 w 1199104"/>
              <a:gd name="connsiteY0" fmla="*/ 106081 h 641255"/>
              <a:gd name="connsiteX1" fmla="*/ 11 w 1199104"/>
              <a:gd name="connsiteY1" fmla="*/ 334681 h 641255"/>
              <a:gd name="connsiteX2" fmla="*/ 1130311 w 1199104"/>
              <a:gd name="connsiteY2" fmla="*/ 601381 h 641255"/>
              <a:gd name="connsiteX3" fmla="*/ 1155711 w 1199104"/>
              <a:gd name="connsiteY3" fmla="*/ 106081 h 641255"/>
              <a:gd name="connsiteX0" fmla="*/ 1155711 w 1199104"/>
              <a:gd name="connsiteY0" fmla="*/ 106081 h 697096"/>
              <a:gd name="connsiteX1" fmla="*/ 11 w 1199104"/>
              <a:gd name="connsiteY1" fmla="*/ 334681 h 697096"/>
              <a:gd name="connsiteX2" fmla="*/ 1130311 w 1199104"/>
              <a:gd name="connsiteY2" fmla="*/ 601381 h 697096"/>
              <a:gd name="connsiteX3" fmla="*/ 1155711 w 1199104"/>
              <a:gd name="connsiteY3" fmla="*/ 106081 h 69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9104" h="697096">
                <a:moveTo>
                  <a:pt x="1155711" y="106081"/>
                </a:moveTo>
                <a:cubicBezTo>
                  <a:pt x="1462628" y="-1869"/>
                  <a:pt x="42344" y="-141569"/>
                  <a:pt x="11" y="334681"/>
                </a:cubicBezTo>
                <a:cubicBezTo>
                  <a:pt x="-4222" y="760131"/>
                  <a:pt x="1297528" y="755898"/>
                  <a:pt x="1130311" y="601381"/>
                </a:cubicBezTo>
                <a:cubicBezTo>
                  <a:pt x="963094" y="446864"/>
                  <a:pt x="848794" y="214031"/>
                  <a:pt x="1155711" y="10608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8100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16200000">
            <a:off x="1954008" y="3257958"/>
            <a:ext cx="1199104" cy="697096"/>
          </a:xfrm>
          <a:custGeom>
            <a:avLst/>
            <a:gdLst>
              <a:gd name="connsiteX0" fmla="*/ 1155714 w 1284941"/>
              <a:gd name="connsiteY0" fmla="*/ 6632 h 506712"/>
              <a:gd name="connsiteX1" fmla="*/ 14 w 1284941"/>
              <a:gd name="connsiteY1" fmla="*/ 235232 h 506712"/>
              <a:gd name="connsiteX2" fmla="*/ 1130314 w 1284941"/>
              <a:gd name="connsiteY2" fmla="*/ 501932 h 506712"/>
              <a:gd name="connsiteX3" fmla="*/ 1155714 w 1284941"/>
              <a:gd name="connsiteY3" fmla="*/ 6632 h 506712"/>
              <a:gd name="connsiteX0" fmla="*/ 1155714 w 1198150"/>
              <a:gd name="connsiteY0" fmla="*/ 26294 h 526374"/>
              <a:gd name="connsiteX1" fmla="*/ 14 w 1198150"/>
              <a:gd name="connsiteY1" fmla="*/ 254894 h 526374"/>
              <a:gd name="connsiteX2" fmla="*/ 1130314 w 1198150"/>
              <a:gd name="connsiteY2" fmla="*/ 521594 h 526374"/>
              <a:gd name="connsiteX3" fmla="*/ 1155714 w 1198150"/>
              <a:gd name="connsiteY3" fmla="*/ 26294 h 526374"/>
              <a:gd name="connsiteX0" fmla="*/ 1155711 w 1198147"/>
              <a:gd name="connsiteY0" fmla="*/ 26294 h 561468"/>
              <a:gd name="connsiteX1" fmla="*/ 11 w 1198147"/>
              <a:gd name="connsiteY1" fmla="*/ 254894 h 561468"/>
              <a:gd name="connsiteX2" fmla="*/ 1130311 w 1198147"/>
              <a:gd name="connsiteY2" fmla="*/ 521594 h 561468"/>
              <a:gd name="connsiteX3" fmla="*/ 1155711 w 1198147"/>
              <a:gd name="connsiteY3" fmla="*/ 26294 h 561468"/>
              <a:gd name="connsiteX0" fmla="*/ 1155711 w 1199104"/>
              <a:gd name="connsiteY0" fmla="*/ 106081 h 641255"/>
              <a:gd name="connsiteX1" fmla="*/ 11 w 1199104"/>
              <a:gd name="connsiteY1" fmla="*/ 334681 h 641255"/>
              <a:gd name="connsiteX2" fmla="*/ 1130311 w 1199104"/>
              <a:gd name="connsiteY2" fmla="*/ 601381 h 641255"/>
              <a:gd name="connsiteX3" fmla="*/ 1155711 w 1199104"/>
              <a:gd name="connsiteY3" fmla="*/ 106081 h 641255"/>
              <a:gd name="connsiteX0" fmla="*/ 1155711 w 1199104"/>
              <a:gd name="connsiteY0" fmla="*/ 106081 h 697096"/>
              <a:gd name="connsiteX1" fmla="*/ 11 w 1199104"/>
              <a:gd name="connsiteY1" fmla="*/ 334681 h 697096"/>
              <a:gd name="connsiteX2" fmla="*/ 1130311 w 1199104"/>
              <a:gd name="connsiteY2" fmla="*/ 601381 h 697096"/>
              <a:gd name="connsiteX3" fmla="*/ 1155711 w 1199104"/>
              <a:gd name="connsiteY3" fmla="*/ 106081 h 69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9104" h="697096">
                <a:moveTo>
                  <a:pt x="1155711" y="106081"/>
                </a:moveTo>
                <a:cubicBezTo>
                  <a:pt x="1462628" y="-1869"/>
                  <a:pt x="42344" y="-141569"/>
                  <a:pt x="11" y="334681"/>
                </a:cubicBezTo>
                <a:cubicBezTo>
                  <a:pt x="-4222" y="760131"/>
                  <a:pt x="1297528" y="755898"/>
                  <a:pt x="1130311" y="601381"/>
                </a:cubicBezTo>
                <a:cubicBezTo>
                  <a:pt x="963094" y="446864"/>
                  <a:pt x="848794" y="214031"/>
                  <a:pt x="1155711" y="10608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8100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15885" y="3046146"/>
            <a:ext cx="665009" cy="115991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647180" y="3202696"/>
            <a:ext cx="43242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solidFill>
                  <a:srgbClr val="FF0000"/>
                </a:solidFill>
              </a:rPr>
              <a:t>X</a:t>
            </a:r>
            <a:endParaRPr lang="en-US" sz="4500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57200" y="5477288"/>
            <a:ext cx="26575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Output difference: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Strings returned by target</a:t>
            </a:r>
          </a:p>
          <a:p>
            <a:r>
              <a:rPr lang="en-US" b="1" dirty="0">
                <a:solidFill>
                  <a:srgbClr val="FF0000"/>
                </a:solidFill>
              </a:rPr>
              <a:t>b</a:t>
            </a:r>
            <a:r>
              <a:rPr lang="en-US" b="1" dirty="0" smtClean="0">
                <a:solidFill>
                  <a:srgbClr val="FF0000"/>
                </a:solidFill>
              </a:rPr>
              <a:t>ut not by reference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6" name="Straight Arrow Connector 65"/>
          <p:cNvCxnSpPr>
            <a:stCxn id="29" idx="1"/>
            <a:endCxn id="64" idx="3"/>
          </p:cNvCxnSpPr>
          <p:nvPr/>
        </p:nvCxnSpPr>
        <p:spPr>
          <a:xfrm flipH="1">
            <a:off x="3114748" y="5753100"/>
            <a:ext cx="492053" cy="1858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6273016" y="654888"/>
            <a:ext cx="2782084" cy="308336"/>
          </a:xfrm>
          <a:prstGeom prst="roundRect">
            <a:avLst/>
          </a:prstGeom>
          <a:solidFill>
            <a:srgbClr val="FF0000">
              <a:alpha val="12000"/>
            </a:srgb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6260316" y="896187"/>
            <a:ext cx="2782084" cy="483351"/>
          </a:xfrm>
          <a:prstGeom prst="roundRect">
            <a:avLst/>
          </a:prstGeom>
          <a:solidFill>
            <a:srgbClr val="FF0000">
              <a:alpha val="12000"/>
            </a:srgb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032522" y="675526"/>
            <a:ext cx="3260077" cy="483351"/>
          </a:xfrm>
          <a:prstGeom prst="roundRect">
            <a:avLst/>
          </a:prstGeom>
          <a:solidFill>
            <a:srgbClr val="FF0000">
              <a:alpha val="12000"/>
            </a:srgb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31" idx="6"/>
            <a:endCxn id="13" idx="3"/>
          </p:cNvCxnSpPr>
          <p:nvPr/>
        </p:nvCxnSpPr>
        <p:spPr>
          <a:xfrm>
            <a:off x="1480894" y="3626102"/>
            <a:ext cx="982849" cy="843254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458157" y="4065749"/>
            <a:ext cx="734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reject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1480894" y="3006953"/>
            <a:ext cx="1078004" cy="521072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426521" y="2691243"/>
            <a:ext cx="109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sanitize</a:t>
            </a:r>
          </a:p>
        </p:txBody>
      </p:sp>
    </p:spTree>
    <p:extLst>
      <p:ext uri="{BB962C8B-B14F-4D97-AF65-F5344CB8AC3E}">
        <p14:creationId xmlns:p14="http://schemas.microsoft.com/office/powerpoint/2010/main" val="2785904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64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7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Anatomy of a Web Application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89" y="2145920"/>
            <a:ext cx="5731842" cy="7031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784" y="3993084"/>
            <a:ext cx="2492380" cy="8279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0390" y="3290687"/>
            <a:ext cx="3713887" cy="5484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3509" y="3130479"/>
            <a:ext cx="1874302" cy="172521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431" y="1905133"/>
            <a:ext cx="3116605" cy="37050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6984" y="4162224"/>
            <a:ext cx="1231610" cy="9039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6040" y="2780272"/>
            <a:ext cx="2550891" cy="242562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18142" y="4724810"/>
            <a:ext cx="1397478" cy="13974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11816" y="4343399"/>
            <a:ext cx="1090083" cy="128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1000" y="2559050"/>
            <a:ext cx="2745984" cy="1162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3700" y="2010826"/>
            <a:ext cx="122555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079500" y="4660900"/>
            <a:ext cx="1051560" cy="310896"/>
          </a:xfrm>
          <a:prstGeom prst="roundRect">
            <a:avLst>
              <a:gd name="adj" fmla="val 12516"/>
            </a:avLst>
          </a:prstGeom>
          <a:gradFill flip="none" rotWithShape="1">
            <a:gsLst>
              <a:gs pos="75000">
                <a:srgbClr val="F3F3F3"/>
              </a:gs>
              <a:gs pos="100000">
                <a:srgbClr val="BAD3EE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36576"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</a:rPr>
              <a:t>Submit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91400" y="4406901"/>
            <a:ext cx="1257300" cy="317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unsupscribe.php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28937" y="3433239"/>
            <a:ext cx="1634063" cy="13673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714674">
            <a:off x="7599938" y="5423694"/>
            <a:ext cx="1282164" cy="548446"/>
          </a:xfrm>
          <a:prstGeom prst="rect">
            <a:avLst/>
          </a:prstGeom>
        </p:spPr>
      </p:pic>
      <p:sp>
        <p:nvSpPr>
          <p:cNvPr id="21" name="Can 20"/>
          <p:cNvSpPr/>
          <p:nvPr/>
        </p:nvSpPr>
        <p:spPr>
          <a:xfrm>
            <a:off x="7196146" y="5377886"/>
            <a:ext cx="661411" cy="1035462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DB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225174">
            <a:off x="6161953" y="5316650"/>
            <a:ext cx="1282164" cy="54844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672666" y="2377079"/>
            <a:ext cx="473695" cy="317266"/>
            <a:chOff x="5672666" y="2436341"/>
            <a:chExt cx="473695" cy="317266"/>
          </a:xfrm>
        </p:grpSpPr>
        <p:sp>
          <p:nvSpPr>
            <p:cNvPr id="28" name="TextBox 27"/>
            <p:cNvSpPr txBox="1"/>
            <p:nvPr/>
          </p:nvSpPr>
          <p:spPr>
            <a:xfrm>
              <a:off x="5770033" y="2436341"/>
              <a:ext cx="266698" cy="306859"/>
            </a:xfrm>
            <a:prstGeom prst="rect">
              <a:avLst/>
            </a:prstGeom>
            <a:solidFill>
              <a:srgbClr val="CDE0F3"/>
            </a:solidFill>
          </p:spPr>
          <p:txBody>
            <a:bodyPr wrap="square" rtlCol="0">
              <a:spAutoFit/>
            </a:bodyPr>
            <a:lstStyle/>
            <a:p>
              <a:endParaRPr lang="en-US" sz="14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72666" y="2445830"/>
              <a:ext cx="4736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/>
                <a:t>php</a:t>
              </a:r>
              <a:endParaRPr lang="en-US" sz="1400" b="1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21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6" grpId="1" animBg="1"/>
      <p:bldP spid="17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30</a:t>
            </a:fld>
            <a:endParaRPr lang="en-US"/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5786025" y="503239"/>
            <a:ext cx="3307175" cy="1427162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function </a:t>
            </a:r>
            <a:r>
              <a:rPr lang="en-US" sz="1200" b="1" dirty="0" smtClean="0">
                <a:solidFill>
                  <a:srgbClr val="0000FF"/>
                </a:solidFill>
                <a:latin typeface="Courier"/>
                <a:cs typeface="Courier"/>
              </a:rPr>
              <a:t>reference</a:t>
            </a:r>
            <a:r>
              <a:rPr lang="en-US" sz="1200" dirty="0" smtClean="0">
                <a:latin typeface="Courier"/>
                <a:cs typeface="Courier"/>
              </a:rPr>
              <a:t>($x){</a:t>
            </a:r>
          </a:p>
          <a:p>
            <a:r>
              <a:rPr lang="en-US" sz="1200" dirty="0">
                <a:latin typeface="Courier"/>
                <a:cs typeface="Courier"/>
              </a:rPr>
              <a:t>	</a:t>
            </a:r>
            <a:r>
              <a:rPr lang="en-US" sz="1200" dirty="0" smtClean="0">
                <a:latin typeface="Courier"/>
                <a:cs typeface="Courier"/>
              </a:rPr>
              <a:t>$x = </a:t>
            </a:r>
            <a:r>
              <a:rPr lang="en-US" sz="1200" b="1" dirty="0" err="1" smtClean="0">
                <a:solidFill>
                  <a:srgbClr val="008000"/>
                </a:solidFill>
                <a:latin typeface="Courier"/>
                <a:cs typeface="Courier"/>
              </a:rPr>
              <a:t>preg_replace</a:t>
            </a:r>
            <a:r>
              <a:rPr lang="en-US" sz="1200" b="1" dirty="0" smtClean="0">
                <a:solidFill>
                  <a:srgbClr val="008000"/>
                </a:solidFill>
                <a:latin typeface="Courier"/>
                <a:cs typeface="Courier"/>
              </a:rPr>
              <a:t>(“&lt;“, “”, $x);</a:t>
            </a:r>
          </a:p>
          <a:p>
            <a:r>
              <a:rPr lang="en-US" sz="1200" dirty="0">
                <a:latin typeface="Courier"/>
                <a:cs typeface="Courier"/>
              </a:rPr>
              <a:t>	</a:t>
            </a:r>
            <a:r>
              <a:rPr lang="en-US" sz="1200" dirty="0" smtClean="0">
                <a:latin typeface="Courier"/>
                <a:cs typeface="Courier"/>
              </a:rPr>
              <a:t>if (</a:t>
            </a:r>
            <a:r>
              <a:rPr lang="en-US" sz="1200" b="1" dirty="0" err="1" smtClean="0">
                <a:solidFill>
                  <a:srgbClr val="008000"/>
                </a:solidFill>
                <a:latin typeface="Courier"/>
                <a:cs typeface="Courier"/>
              </a:rPr>
              <a:t>strlen</a:t>
            </a:r>
            <a:r>
              <a:rPr lang="en-US" sz="1200" b="1" dirty="0" smtClean="0">
                <a:solidFill>
                  <a:srgbClr val="008000"/>
                </a:solidFill>
                <a:latin typeface="Courier"/>
                <a:cs typeface="Courier"/>
              </a:rPr>
              <a:t>($x) &lt; 4</a:t>
            </a:r>
            <a:r>
              <a:rPr lang="en-US" sz="1200" dirty="0" smtClean="0">
                <a:latin typeface="Courier"/>
                <a:cs typeface="Courier"/>
              </a:rPr>
              <a:t>)</a:t>
            </a:r>
          </a:p>
          <a:p>
            <a:r>
              <a:rPr lang="en-US" sz="1200" dirty="0">
                <a:latin typeface="Courier"/>
                <a:cs typeface="Courier"/>
              </a:rPr>
              <a:t>	</a:t>
            </a:r>
            <a:r>
              <a:rPr lang="en-US" sz="1200" dirty="0" smtClean="0">
                <a:latin typeface="Courier"/>
                <a:cs typeface="Courier"/>
              </a:rPr>
              <a:t>	return $x;</a:t>
            </a:r>
          </a:p>
          <a:p>
            <a:r>
              <a:rPr lang="en-US" sz="1200" dirty="0">
                <a:latin typeface="Courier"/>
                <a:cs typeface="Courier"/>
              </a:rPr>
              <a:t>	</a:t>
            </a:r>
            <a:r>
              <a:rPr lang="en-US" sz="1200" dirty="0" smtClean="0">
                <a:latin typeface="Courier"/>
                <a:cs typeface="Courier"/>
              </a:rPr>
              <a:t>else</a:t>
            </a:r>
          </a:p>
          <a:p>
            <a:r>
              <a:rPr lang="en-US" sz="1200" dirty="0">
                <a:latin typeface="Courier"/>
                <a:cs typeface="Courier"/>
              </a:rPr>
              <a:t>	</a:t>
            </a:r>
            <a:r>
              <a:rPr lang="en-US" sz="1200" dirty="0" smtClean="0">
                <a:latin typeface="Courier"/>
                <a:cs typeface="Courier"/>
              </a:rPr>
              <a:t>	die(“error”);</a:t>
            </a:r>
          </a:p>
          <a:p>
            <a:r>
              <a:rPr lang="en-US" sz="1200" dirty="0">
                <a:latin typeface="Courier"/>
                <a:cs typeface="Courier"/>
              </a:rPr>
              <a:t>}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634887" y="465139"/>
            <a:ext cx="3657713" cy="914400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function </a:t>
            </a:r>
            <a:r>
              <a:rPr lang="en-US" sz="1200" b="1" dirty="0" smtClean="0">
                <a:solidFill>
                  <a:srgbClr val="0000FF"/>
                </a:solidFill>
                <a:latin typeface="Courier"/>
                <a:cs typeface="Courier"/>
              </a:rPr>
              <a:t>target</a:t>
            </a:r>
            <a:r>
              <a:rPr lang="en-US" sz="1200" dirty="0" smtClean="0">
                <a:latin typeface="Courier"/>
                <a:cs typeface="Courier"/>
              </a:rPr>
              <a:t>($x){</a:t>
            </a:r>
          </a:p>
          <a:p>
            <a:r>
              <a:rPr lang="en-US" sz="1200" dirty="0" smtClean="0">
                <a:latin typeface="Courier"/>
                <a:cs typeface="Courier"/>
              </a:rPr>
              <a:t>	$x = </a:t>
            </a:r>
            <a:r>
              <a:rPr lang="en-US" sz="1200" b="1" dirty="0" err="1" smtClean="0">
                <a:solidFill>
                  <a:srgbClr val="008000"/>
                </a:solidFill>
                <a:latin typeface="Courier"/>
                <a:cs typeface="Courier"/>
              </a:rPr>
              <a:t>preg_replace</a:t>
            </a:r>
            <a:r>
              <a:rPr lang="en-US" sz="1200" b="1" dirty="0" smtClean="0">
                <a:solidFill>
                  <a:srgbClr val="008000"/>
                </a:solidFill>
                <a:latin typeface="Courier"/>
                <a:cs typeface="Courier"/>
              </a:rPr>
              <a:t>(“’”, “\’”, $x);</a:t>
            </a:r>
            <a:r>
              <a:rPr lang="en-US" sz="1200" dirty="0" smtClean="0">
                <a:latin typeface="Courier"/>
                <a:cs typeface="Courier"/>
              </a:rPr>
              <a:t>	return $x;</a:t>
            </a:r>
          </a:p>
          <a:p>
            <a:r>
              <a:rPr lang="en-US" sz="1200" dirty="0" smtClean="0">
                <a:latin typeface="Courier"/>
                <a:cs typeface="Courier"/>
              </a:rPr>
              <a:t>}</a:t>
            </a:r>
            <a:endParaRPr lang="en-US" sz="1200" dirty="0">
              <a:latin typeface="Courier"/>
              <a:cs typeface="Courier"/>
            </a:endParaRPr>
          </a:p>
        </p:txBody>
      </p:sp>
      <p:pic>
        <p:nvPicPr>
          <p:cNvPr id="42" name="Picture 41" descr="valid_pa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300"/>
            <a:ext cx="9144000" cy="1274214"/>
          </a:xfrm>
          <a:prstGeom prst="rect">
            <a:avLst/>
          </a:prstGeom>
          <a:ln w="38100" cmpd="sng">
            <a:noFill/>
          </a:ln>
        </p:spPr>
      </p:pic>
      <p:cxnSp>
        <p:nvCxnSpPr>
          <p:cNvPr id="51" name="Straight Arrow Connector 50"/>
          <p:cNvCxnSpPr/>
          <p:nvPr/>
        </p:nvCxnSpPr>
        <p:spPr>
          <a:xfrm>
            <a:off x="762000" y="3352800"/>
            <a:ext cx="2180913" cy="4487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2987807" y="3426792"/>
            <a:ext cx="2181093" cy="3494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308600" y="3426792"/>
            <a:ext cx="2065312" cy="3494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7592465" y="3426792"/>
            <a:ext cx="1094335" cy="3494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Freeform 58"/>
          <p:cNvSpPr/>
          <p:nvPr/>
        </p:nvSpPr>
        <p:spPr>
          <a:xfrm>
            <a:off x="901700" y="2930026"/>
            <a:ext cx="7785100" cy="495470"/>
          </a:xfrm>
          <a:custGeom>
            <a:avLst/>
            <a:gdLst>
              <a:gd name="connsiteX0" fmla="*/ 0 w 7695224"/>
              <a:gd name="connsiteY0" fmla="*/ 303378 h 443078"/>
              <a:gd name="connsiteX1" fmla="*/ 1295400 w 7695224"/>
              <a:gd name="connsiteY1" fmla="*/ 49378 h 443078"/>
              <a:gd name="connsiteX2" fmla="*/ 6718300 w 7695224"/>
              <a:gd name="connsiteY2" fmla="*/ 36678 h 443078"/>
              <a:gd name="connsiteX3" fmla="*/ 7670800 w 7695224"/>
              <a:gd name="connsiteY3" fmla="*/ 443078 h 443078"/>
              <a:gd name="connsiteX0" fmla="*/ 0 w 7670800"/>
              <a:gd name="connsiteY0" fmla="*/ 303378 h 478327"/>
              <a:gd name="connsiteX1" fmla="*/ 1295400 w 7670800"/>
              <a:gd name="connsiteY1" fmla="*/ 49378 h 478327"/>
              <a:gd name="connsiteX2" fmla="*/ 6718300 w 7670800"/>
              <a:gd name="connsiteY2" fmla="*/ 36678 h 478327"/>
              <a:gd name="connsiteX3" fmla="*/ 7670800 w 7670800"/>
              <a:gd name="connsiteY3" fmla="*/ 443078 h 478327"/>
              <a:gd name="connsiteX0" fmla="*/ 0 w 7670800"/>
              <a:gd name="connsiteY0" fmla="*/ 325591 h 500540"/>
              <a:gd name="connsiteX1" fmla="*/ 1295400 w 7670800"/>
              <a:gd name="connsiteY1" fmla="*/ 71591 h 500540"/>
              <a:gd name="connsiteX2" fmla="*/ 6718300 w 7670800"/>
              <a:gd name="connsiteY2" fmla="*/ 58891 h 500540"/>
              <a:gd name="connsiteX3" fmla="*/ 7670800 w 7670800"/>
              <a:gd name="connsiteY3" fmla="*/ 465291 h 500540"/>
              <a:gd name="connsiteX0" fmla="*/ 0 w 7670800"/>
              <a:gd name="connsiteY0" fmla="*/ 321174 h 495470"/>
              <a:gd name="connsiteX1" fmla="*/ 1295400 w 7670800"/>
              <a:gd name="connsiteY1" fmla="*/ 67174 h 495470"/>
              <a:gd name="connsiteX2" fmla="*/ 6718300 w 7670800"/>
              <a:gd name="connsiteY2" fmla="*/ 54474 h 495470"/>
              <a:gd name="connsiteX3" fmla="*/ 7670800 w 7670800"/>
              <a:gd name="connsiteY3" fmla="*/ 460874 h 495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70800" h="495470">
                <a:moveTo>
                  <a:pt x="0" y="321174"/>
                </a:moveTo>
                <a:cubicBezTo>
                  <a:pt x="87841" y="216399"/>
                  <a:pt x="734483" y="175124"/>
                  <a:pt x="1295400" y="67174"/>
                </a:cubicBezTo>
                <a:cubicBezTo>
                  <a:pt x="1856317" y="-40776"/>
                  <a:pt x="6036733" y="1557"/>
                  <a:pt x="6718300" y="54474"/>
                </a:cubicBezTo>
                <a:cubicBezTo>
                  <a:pt x="7399867" y="107391"/>
                  <a:pt x="7636933" y="633382"/>
                  <a:pt x="7670800" y="460874"/>
                </a:cubicBezTo>
              </a:path>
            </a:pathLst>
          </a:custGeom>
          <a:ln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59" idx="0"/>
          </p:cNvCxnSpPr>
          <p:nvPr/>
        </p:nvCxnSpPr>
        <p:spPr>
          <a:xfrm>
            <a:off x="901700" y="3251200"/>
            <a:ext cx="4152900" cy="10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5308600" y="3352800"/>
            <a:ext cx="3251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841018"/>
              </p:ext>
            </p:extLst>
          </p:nvPr>
        </p:nvGraphicFramePr>
        <p:xfrm>
          <a:off x="1168400" y="4343311"/>
          <a:ext cx="6934200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33550"/>
                <a:gridCol w="1733550"/>
                <a:gridCol w="1346200"/>
                <a:gridCol w="2120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Input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Reference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Diff Type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“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urier"/>
                          <a:cs typeface="Courier"/>
                        </a:rPr>
                        <a:t>&lt;</a:t>
                      </a:r>
                      <a:r>
                        <a:rPr lang="en-US" dirty="0" smtClean="0"/>
                        <a:t>“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urier"/>
                          <a:cs typeface="Courier"/>
                        </a:rPr>
                        <a:t>&lt;</a:t>
                      </a:r>
                      <a:r>
                        <a:rPr lang="en-US" dirty="0" smtClean="0"/>
                        <a:t>“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“”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Sanitization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“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urier"/>
                          <a:cs typeface="Courier"/>
                        </a:rPr>
                        <a:t>’’</a:t>
                      </a:r>
                      <a:r>
                        <a:rPr lang="en-US" dirty="0" smtClean="0"/>
                        <a:t>”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urier"/>
                          <a:cs typeface="Courier"/>
                        </a:rPr>
                        <a:t>\’\’</a:t>
                      </a:r>
                      <a:r>
                        <a:rPr lang="en-US" dirty="0" smtClean="0"/>
                        <a:t>”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“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urier"/>
                          <a:cs typeface="Courier"/>
                        </a:rPr>
                        <a:t>’’</a:t>
                      </a:r>
                      <a:r>
                        <a:rPr lang="en-US" dirty="0" smtClean="0"/>
                        <a:t>”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Sanitization</a:t>
                      </a:r>
                      <a:r>
                        <a:rPr lang="en-US" baseline="0" dirty="0" smtClean="0"/>
                        <a:t> + Length</a:t>
                      </a:r>
                      <a:endParaRPr lang="en-US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“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  <a:latin typeface="Courier"/>
                          <a:cs typeface="Courier"/>
                        </a:rPr>
                        <a:t>abcd</a:t>
                      </a:r>
                      <a:r>
                        <a:rPr lang="en-US" dirty="0" smtClean="0"/>
                        <a:t>”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“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  <a:latin typeface="Courier"/>
                          <a:cs typeface="Courier"/>
                        </a:rPr>
                        <a:t>abcd</a:t>
                      </a:r>
                      <a:r>
                        <a:rPr lang="en-US" dirty="0" smtClean="0"/>
                        <a:t>”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Validation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68400" y="4724400"/>
            <a:ext cx="6934200" cy="330200"/>
          </a:xfrm>
          <a:prstGeom prst="rect">
            <a:avLst/>
          </a:prstGeom>
          <a:solidFill>
            <a:schemeClr val="accent3">
              <a:lumMod val="75000"/>
              <a:alpha val="1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168400" y="5054600"/>
            <a:ext cx="6934200" cy="330200"/>
          </a:xfrm>
          <a:prstGeom prst="rect">
            <a:avLst/>
          </a:prstGeom>
          <a:solidFill>
            <a:schemeClr val="accent3">
              <a:lumMod val="75000"/>
              <a:alpha val="1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168400" y="5384799"/>
            <a:ext cx="6934200" cy="441871"/>
          </a:xfrm>
          <a:prstGeom prst="rect">
            <a:avLst/>
          </a:prstGeom>
          <a:solidFill>
            <a:schemeClr val="accent3">
              <a:lumMod val="75000"/>
              <a:alpha val="1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79499" y="2273300"/>
            <a:ext cx="760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Set of input strings that resulted in the difference: </a:t>
            </a:r>
            <a:r>
              <a:rPr lang="en-US" b="1" dirty="0" smtClean="0">
                <a:solidFill>
                  <a:srgbClr val="FF0000"/>
                </a:solidFill>
              </a:rPr>
              <a:t>input difference automaton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273016" y="654888"/>
            <a:ext cx="2782084" cy="308336"/>
          </a:xfrm>
          <a:prstGeom prst="roundRect">
            <a:avLst/>
          </a:prstGeom>
          <a:solidFill>
            <a:srgbClr val="FF0000">
              <a:alpha val="12000"/>
            </a:srgb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260316" y="896187"/>
            <a:ext cx="2782084" cy="483351"/>
          </a:xfrm>
          <a:prstGeom prst="roundRect">
            <a:avLst/>
          </a:prstGeom>
          <a:solidFill>
            <a:srgbClr val="FF0000">
              <a:alpha val="12000"/>
            </a:srgb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032522" y="675526"/>
            <a:ext cx="3260077" cy="483351"/>
          </a:xfrm>
          <a:prstGeom prst="roundRect">
            <a:avLst/>
          </a:prstGeom>
          <a:solidFill>
            <a:srgbClr val="FF0000">
              <a:alpha val="12000"/>
            </a:srgb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27346" y="3056984"/>
            <a:ext cx="184666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931259" y="3022684"/>
            <a:ext cx="184666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963525" y="3189272"/>
            <a:ext cx="1037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1200" dirty="0" smtClean="0"/>
              <a:t>‘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7270177" y="3199745"/>
            <a:ext cx="1037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1200" dirty="0" smtClean="0"/>
              <a:t>‘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5168594" y="3530600"/>
            <a:ext cx="184666" cy="16459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200860" y="3620988"/>
            <a:ext cx="1037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1200" dirty="0" smtClean="0"/>
              <a:t>‘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 rot="10800000">
            <a:off x="4810451" y="5574754"/>
            <a:ext cx="252616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T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476010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3" grpId="0" animBg="1"/>
      <p:bldP spid="3" grpId="1" animBg="1"/>
      <p:bldP spid="39" grpId="0" animBg="1"/>
      <p:bldP spid="39" grpId="1" animBg="1"/>
      <p:bldP spid="40" grpId="0" animBg="1"/>
      <p:bldP spid="19" grpId="0" animBg="1"/>
      <p:bldP spid="19" grpId="1" animBg="1"/>
      <p:bldP spid="20" grpId="0" animBg="1"/>
      <p:bldP spid="21" grpId="0" animBg="1"/>
      <p:bldP spid="21" grpId="1" animBg="1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Generate a Sanitization Patch?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Basic Idea: </a:t>
            </a:r>
            <a:r>
              <a:rPr lang="en-US" dirty="0" smtClean="0"/>
              <a:t>Modify the input strings so that they do not cause a difference</a:t>
            </a:r>
          </a:p>
          <a:p>
            <a:r>
              <a:rPr lang="en-US" b="1" dirty="0" smtClean="0"/>
              <a:t>How? </a:t>
            </a:r>
            <a:r>
              <a:rPr lang="en-US" dirty="0" smtClean="0"/>
              <a:t>Make sure that the modified input strings do not go from the start state to an accept state in the input difference automaton</a:t>
            </a:r>
          </a:p>
          <a:p>
            <a:r>
              <a:rPr lang="en-US" b="1" dirty="0" smtClean="0"/>
              <a:t>How? </a:t>
            </a:r>
            <a:r>
              <a:rPr lang="en-US" dirty="0" smtClean="0"/>
              <a:t>1) Find a </a:t>
            </a:r>
            <a:r>
              <a:rPr lang="en-US" b="1" i="1" dirty="0" smtClean="0"/>
              <a:t>min-cut</a:t>
            </a:r>
            <a:r>
              <a:rPr lang="en-US" dirty="0" smtClean="0"/>
              <a:t> that separates the  start state from all the accepting states in the input difference automaton, and 2) Delete all the characters in the cut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68543"/>
            <a:ext cx="2133600" cy="365125"/>
          </a:xfrm>
        </p:spPr>
        <p:txBody>
          <a:bodyPr/>
          <a:lstStyle/>
          <a:p>
            <a:fld id="{A4EB3C09-30DB-C643-A45A-134C585B6FA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3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cs typeface="Courier"/>
              </a:rPr>
              <a:t>For the example above: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Courier"/>
              </a:rPr>
              <a:t>Min-Cut </a:t>
            </a:r>
            <a:r>
              <a:rPr lang="en-US" dirty="0">
                <a:cs typeface="Courier"/>
              </a:rPr>
              <a:t>results in deleting everything</a:t>
            </a:r>
          </a:p>
          <a:p>
            <a:pPr lvl="1">
              <a:buFont typeface="Arial"/>
              <a:buChar char="•"/>
            </a:pPr>
            <a:r>
              <a:rPr lang="en-US" sz="3200" dirty="0">
                <a:cs typeface="Courier"/>
              </a:rPr>
              <a:t>“</a:t>
            </a:r>
            <a:r>
              <a:rPr lang="en-US" sz="3200" b="1" dirty="0">
                <a:solidFill>
                  <a:srgbClr val="FF0000"/>
                </a:solidFill>
                <a:cs typeface="Courier"/>
              </a:rPr>
              <a:t>foo</a:t>
            </a:r>
            <a:r>
              <a:rPr lang="en-US" sz="3200" dirty="0">
                <a:cs typeface="Courier"/>
              </a:rPr>
              <a:t>”  </a:t>
            </a:r>
            <a:r>
              <a:rPr lang="en-US" sz="3200" dirty="0">
                <a:cs typeface="Courier"/>
                <a:sym typeface="Wingdings"/>
              </a:rPr>
              <a:t>   </a:t>
            </a:r>
            <a:r>
              <a:rPr lang="en-US" sz="3200" dirty="0" smtClean="0">
                <a:cs typeface="Courier"/>
                <a:sym typeface="Wingdings"/>
              </a:rPr>
              <a:t>“”</a:t>
            </a:r>
          </a:p>
          <a:p>
            <a:pPr>
              <a:buFont typeface="Arial"/>
              <a:buChar char="•"/>
            </a:pPr>
            <a:r>
              <a:rPr lang="en-US" b="1" dirty="0">
                <a:cs typeface="Courier"/>
              </a:rPr>
              <a:t>Min-Cut </a:t>
            </a:r>
            <a:r>
              <a:rPr lang="en-US" b="1" dirty="0" smtClean="0">
                <a:cs typeface="Courier"/>
              </a:rPr>
              <a:t>is too conservative!</a:t>
            </a:r>
            <a:endParaRPr lang="en-US" dirty="0">
              <a:cs typeface="Courier"/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cs typeface="Courier"/>
                <a:sym typeface="Wingdings"/>
              </a:rPr>
              <a:t>Why</a:t>
            </a:r>
            <a:r>
              <a:rPr lang="en-US" b="1" dirty="0" smtClean="0">
                <a:cs typeface="Courier"/>
                <a:sym typeface="Wingdings"/>
              </a:rPr>
              <a:t>? </a:t>
            </a:r>
            <a:r>
              <a:rPr lang="en-US" sz="3200" dirty="0" smtClean="0">
                <a:cs typeface="Courier"/>
                <a:sym typeface="Wingdings"/>
              </a:rPr>
              <a:t>You </a:t>
            </a:r>
            <a:r>
              <a:rPr lang="en-US" sz="3200" dirty="0">
                <a:cs typeface="Courier"/>
                <a:sym typeface="Wingdings"/>
              </a:rPr>
              <a:t>can not remove a validation difference using a sanitization patch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04000" y="6540327"/>
            <a:ext cx="2133600" cy="365125"/>
          </a:xfrm>
        </p:spPr>
        <p:txBody>
          <a:bodyPr/>
          <a:lstStyle/>
          <a:p>
            <a:fld id="{A4EB3C09-30DB-C643-A45A-134C585B6FAF}" type="slidenum">
              <a:rPr lang="en-US" smtClean="0"/>
              <a:t>32</a:t>
            </a:fld>
            <a:endParaRPr lang="en-US"/>
          </a:p>
        </p:txBody>
      </p:sp>
      <p:sp>
        <p:nvSpPr>
          <p:cNvPr id="41" name="Content Placeholder 6"/>
          <p:cNvSpPr txBox="1">
            <a:spLocks/>
          </p:cNvSpPr>
          <p:nvPr/>
        </p:nvSpPr>
        <p:spPr>
          <a:xfrm>
            <a:off x="5786025" y="503239"/>
            <a:ext cx="3307175" cy="1427162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function </a:t>
            </a:r>
            <a:r>
              <a:rPr lang="en-US" sz="1200" b="1" dirty="0" smtClean="0">
                <a:solidFill>
                  <a:srgbClr val="0000FF"/>
                </a:solidFill>
                <a:latin typeface="Courier"/>
                <a:cs typeface="Courier"/>
              </a:rPr>
              <a:t>reference</a:t>
            </a:r>
            <a:r>
              <a:rPr lang="en-US" sz="1200" dirty="0" smtClean="0">
                <a:latin typeface="Courier"/>
                <a:cs typeface="Courier"/>
              </a:rPr>
              <a:t>($x){</a:t>
            </a:r>
          </a:p>
          <a:p>
            <a:r>
              <a:rPr lang="en-US" sz="1200" dirty="0">
                <a:latin typeface="Courier"/>
                <a:cs typeface="Courier"/>
              </a:rPr>
              <a:t>	</a:t>
            </a:r>
            <a:r>
              <a:rPr lang="en-US" sz="1200" dirty="0" smtClean="0">
                <a:latin typeface="Courier"/>
                <a:cs typeface="Courier"/>
              </a:rPr>
              <a:t>$x = </a:t>
            </a:r>
            <a:r>
              <a:rPr lang="en-US" sz="1200" b="1" dirty="0" err="1" smtClean="0">
                <a:solidFill>
                  <a:srgbClr val="008000"/>
                </a:solidFill>
                <a:latin typeface="Courier"/>
                <a:cs typeface="Courier"/>
              </a:rPr>
              <a:t>preg_replace</a:t>
            </a:r>
            <a:r>
              <a:rPr lang="en-US" sz="1200" b="1" dirty="0" smtClean="0">
                <a:solidFill>
                  <a:srgbClr val="008000"/>
                </a:solidFill>
                <a:latin typeface="Courier"/>
                <a:cs typeface="Courier"/>
              </a:rPr>
              <a:t>(“&lt;“, “”, $x);</a:t>
            </a:r>
          </a:p>
          <a:p>
            <a:r>
              <a:rPr lang="en-US" sz="1200" dirty="0">
                <a:latin typeface="Courier"/>
                <a:cs typeface="Courier"/>
              </a:rPr>
              <a:t>	</a:t>
            </a:r>
            <a:r>
              <a:rPr lang="en-US" sz="1200" dirty="0" smtClean="0">
                <a:latin typeface="Courier"/>
                <a:cs typeface="Courier"/>
              </a:rPr>
              <a:t>if (</a:t>
            </a:r>
            <a:r>
              <a:rPr lang="en-US" sz="1200" b="1" dirty="0" err="1" smtClean="0">
                <a:solidFill>
                  <a:srgbClr val="008000"/>
                </a:solidFill>
                <a:latin typeface="Courier"/>
                <a:cs typeface="Courier"/>
              </a:rPr>
              <a:t>strlen</a:t>
            </a:r>
            <a:r>
              <a:rPr lang="en-US" sz="1200" b="1" dirty="0" smtClean="0">
                <a:solidFill>
                  <a:srgbClr val="008000"/>
                </a:solidFill>
                <a:latin typeface="Courier"/>
                <a:cs typeface="Courier"/>
              </a:rPr>
              <a:t>($x) &lt; 4</a:t>
            </a:r>
            <a:r>
              <a:rPr lang="en-US" sz="1200" dirty="0" smtClean="0">
                <a:latin typeface="Courier"/>
                <a:cs typeface="Courier"/>
              </a:rPr>
              <a:t>)</a:t>
            </a:r>
          </a:p>
          <a:p>
            <a:r>
              <a:rPr lang="en-US" sz="1200" dirty="0">
                <a:latin typeface="Courier"/>
                <a:cs typeface="Courier"/>
              </a:rPr>
              <a:t>	</a:t>
            </a:r>
            <a:r>
              <a:rPr lang="en-US" sz="1200" dirty="0" smtClean="0">
                <a:latin typeface="Courier"/>
                <a:cs typeface="Courier"/>
              </a:rPr>
              <a:t>	return $x;</a:t>
            </a:r>
          </a:p>
          <a:p>
            <a:r>
              <a:rPr lang="en-US" sz="1200" dirty="0">
                <a:latin typeface="Courier"/>
                <a:cs typeface="Courier"/>
              </a:rPr>
              <a:t>	</a:t>
            </a:r>
            <a:r>
              <a:rPr lang="en-US" sz="1200" dirty="0" smtClean="0">
                <a:latin typeface="Courier"/>
                <a:cs typeface="Courier"/>
              </a:rPr>
              <a:t>else</a:t>
            </a:r>
          </a:p>
          <a:p>
            <a:r>
              <a:rPr lang="en-US" sz="1200" dirty="0">
                <a:latin typeface="Courier"/>
                <a:cs typeface="Courier"/>
              </a:rPr>
              <a:t>	</a:t>
            </a:r>
            <a:r>
              <a:rPr lang="en-US" sz="1200" dirty="0" smtClean="0">
                <a:latin typeface="Courier"/>
                <a:cs typeface="Courier"/>
              </a:rPr>
              <a:t>	die(“error”);</a:t>
            </a:r>
          </a:p>
          <a:p>
            <a:r>
              <a:rPr lang="en-US" sz="1200" dirty="0">
                <a:latin typeface="Courier"/>
                <a:cs typeface="Courier"/>
              </a:rPr>
              <a:t>}</a:t>
            </a:r>
          </a:p>
        </p:txBody>
      </p:sp>
      <p:sp>
        <p:nvSpPr>
          <p:cNvPr id="42" name="Content Placeholder 6"/>
          <p:cNvSpPr txBox="1">
            <a:spLocks/>
          </p:cNvSpPr>
          <p:nvPr/>
        </p:nvSpPr>
        <p:spPr>
          <a:xfrm>
            <a:off x="634887" y="465139"/>
            <a:ext cx="3657713" cy="914400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function </a:t>
            </a:r>
            <a:r>
              <a:rPr lang="en-US" sz="1200" b="1" dirty="0" smtClean="0">
                <a:solidFill>
                  <a:srgbClr val="0000FF"/>
                </a:solidFill>
                <a:latin typeface="Courier"/>
                <a:cs typeface="Courier"/>
              </a:rPr>
              <a:t>target</a:t>
            </a:r>
            <a:r>
              <a:rPr lang="en-US" sz="1200" dirty="0" smtClean="0">
                <a:latin typeface="Courier"/>
                <a:cs typeface="Courier"/>
              </a:rPr>
              <a:t>($x){</a:t>
            </a:r>
          </a:p>
          <a:p>
            <a:r>
              <a:rPr lang="en-US" sz="1200" dirty="0" smtClean="0">
                <a:latin typeface="Courier"/>
                <a:cs typeface="Courier"/>
              </a:rPr>
              <a:t>	$x = </a:t>
            </a:r>
            <a:r>
              <a:rPr lang="en-US" sz="1200" b="1" dirty="0" err="1" smtClean="0">
                <a:solidFill>
                  <a:srgbClr val="008000"/>
                </a:solidFill>
                <a:latin typeface="Courier"/>
                <a:cs typeface="Courier"/>
              </a:rPr>
              <a:t>preg_replace</a:t>
            </a:r>
            <a:r>
              <a:rPr lang="en-US" sz="1200" b="1" dirty="0" smtClean="0">
                <a:solidFill>
                  <a:srgbClr val="008000"/>
                </a:solidFill>
                <a:latin typeface="Courier"/>
                <a:cs typeface="Courier"/>
              </a:rPr>
              <a:t>(“’”, “\’”, $x);</a:t>
            </a:r>
            <a:r>
              <a:rPr lang="en-US" sz="1200" dirty="0" smtClean="0">
                <a:latin typeface="Courier"/>
                <a:cs typeface="Courier"/>
              </a:rPr>
              <a:t>	return $x;</a:t>
            </a:r>
          </a:p>
          <a:p>
            <a:r>
              <a:rPr lang="en-US" sz="1200" dirty="0" smtClean="0">
                <a:latin typeface="Courier"/>
                <a:cs typeface="Courier"/>
              </a:rPr>
              <a:t>}</a:t>
            </a:r>
            <a:endParaRPr lang="en-US" sz="1200" dirty="0">
              <a:latin typeface="Courier"/>
              <a:cs typeface="Courier"/>
            </a:endParaRPr>
          </a:p>
        </p:txBody>
      </p:sp>
      <p:pic>
        <p:nvPicPr>
          <p:cNvPr id="8" name="Picture 7" descr="valid_pa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6855"/>
            <a:ext cx="9144000" cy="1274214"/>
          </a:xfrm>
          <a:prstGeom prst="rect">
            <a:avLst/>
          </a:prstGeom>
          <a:ln w="38100" cmpd="sng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901700" y="5057523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Input difference automaton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27346" y="5702539"/>
            <a:ext cx="184666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931259" y="5668239"/>
            <a:ext cx="184666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963525" y="5834827"/>
            <a:ext cx="1037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1200" dirty="0" smtClean="0"/>
              <a:t>‘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7270177" y="5845300"/>
            <a:ext cx="1037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1200" dirty="0" smtClean="0"/>
              <a:t>‘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168594" y="6176155"/>
            <a:ext cx="184666" cy="16459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200860" y="6266543"/>
            <a:ext cx="1037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1200" dirty="0" smtClean="0"/>
              <a:t>‘</a:t>
            </a:r>
            <a:endParaRPr lang="en-US" sz="1200" dirty="0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770354" y="5560102"/>
            <a:ext cx="673977" cy="780645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0800" y="6247939"/>
            <a:ext cx="21477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Min-Cut = </a:t>
            </a:r>
            <a:r>
              <a:rPr lang="en-US" sz="3200" dirty="0" err="1">
                <a:solidFill>
                  <a:srgbClr val="FF0000"/>
                </a:solidFill>
              </a:rPr>
              <a:t>Σ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484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(1) Validation Patch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33</a:t>
            </a:fld>
            <a:endParaRPr lang="en-US"/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5054601" y="1760539"/>
            <a:ext cx="3685322" cy="1427162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function </a:t>
            </a:r>
            <a:r>
              <a:rPr lang="en-US" sz="1200" b="1" dirty="0" smtClean="0">
                <a:solidFill>
                  <a:srgbClr val="0000FF"/>
                </a:solidFill>
                <a:latin typeface="Courier"/>
                <a:cs typeface="Courier"/>
              </a:rPr>
              <a:t>reference</a:t>
            </a:r>
            <a:r>
              <a:rPr lang="en-US" sz="1200" dirty="0" smtClean="0">
                <a:latin typeface="Courier"/>
                <a:cs typeface="Courier"/>
              </a:rPr>
              <a:t>($x){</a:t>
            </a:r>
          </a:p>
          <a:p>
            <a:r>
              <a:rPr lang="en-US" sz="1200" dirty="0" smtClean="0">
                <a:latin typeface="Courier"/>
                <a:cs typeface="Courier"/>
              </a:rPr>
              <a:t>	$x = </a:t>
            </a:r>
            <a:r>
              <a:rPr lang="en-US" sz="1200" b="1" dirty="0" err="1" smtClean="0">
                <a:solidFill>
                  <a:srgbClr val="008000"/>
                </a:solidFill>
                <a:latin typeface="Courier"/>
                <a:cs typeface="Courier"/>
              </a:rPr>
              <a:t>preg_replace</a:t>
            </a:r>
            <a:r>
              <a:rPr lang="en-US" sz="1200" b="1" dirty="0" smtClean="0">
                <a:solidFill>
                  <a:srgbClr val="008000"/>
                </a:solidFill>
                <a:latin typeface="Courier"/>
                <a:cs typeface="Courier"/>
              </a:rPr>
              <a:t>(“&lt;“, “”, $x);</a:t>
            </a:r>
          </a:p>
          <a:p>
            <a:r>
              <a:rPr lang="en-US" sz="1200" dirty="0" smtClean="0">
                <a:latin typeface="Courier"/>
                <a:cs typeface="Courier"/>
              </a:rPr>
              <a:t>	if (</a:t>
            </a:r>
            <a:r>
              <a:rPr lang="en-US" sz="1200" b="1" dirty="0" err="1" smtClean="0">
                <a:solidFill>
                  <a:srgbClr val="008000"/>
                </a:solidFill>
                <a:latin typeface="Courier"/>
                <a:cs typeface="Courier"/>
              </a:rPr>
              <a:t>strlen</a:t>
            </a:r>
            <a:r>
              <a:rPr lang="en-US" sz="1200" b="1" dirty="0" smtClean="0">
                <a:solidFill>
                  <a:srgbClr val="008000"/>
                </a:solidFill>
                <a:latin typeface="Courier"/>
                <a:cs typeface="Courier"/>
              </a:rPr>
              <a:t>($x) &lt; 4</a:t>
            </a:r>
            <a:r>
              <a:rPr lang="en-US" sz="1200" dirty="0" smtClean="0">
                <a:latin typeface="Courier"/>
                <a:cs typeface="Courier"/>
              </a:rPr>
              <a:t>)</a:t>
            </a:r>
          </a:p>
          <a:p>
            <a:r>
              <a:rPr lang="en-US" sz="1200" dirty="0" smtClean="0">
                <a:latin typeface="Courier"/>
                <a:cs typeface="Courier"/>
              </a:rPr>
              <a:t>		return $x;</a:t>
            </a:r>
          </a:p>
          <a:p>
            <a:r>
              <a:rPr lang="en-US" sz="1200" dirty="0" smtClean="0">
                <a:latin typeface="Courier"/>
                <a:cs typeface="Courier"/>
              </a:rPr>
              <a:t>	else</a:t>
            </a:r>
          </a:p>
          <a:p>
            <a:r>
              <a:rPr lang="en-US" sz="1200" dirty="0" smtClean="0">
                <a:latin typeface="Courier"/>
                <a:cs typeface="Courier"/>
              </a:rPr>
              <a:t>		die(“error”);</a:t>
            </a:r>
          </a:p>
          <a:p>
            <a:r>
              <a:rPr lang="en-US" sz="1200" dirty="0" smtClean="0">
                <a:latin typeface="Courier"/>
                <a:cs typeface="Courier"/>
              </a:rPr>
              <a:t>}</a:t>
            </a:r>
            <a:endParaRPr lang="en-US" sz="1200" dirty="0">
              <a:latin typeface="Courier"/>
              <a:cs typeface="Courier"/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531490" y="2436499"/>
            <a:ext cx="3392810" cy="914400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function </a:t>
            </a:r>
            <a:r>
              <a:rPr lang="en-US" sz="1200" b="1" dirty="0" smtClean="0">
                <a:solidFill>
                  <a:srgbClr val="0000FF"/>
                </a:solidFill>
                <a:latin typeface="Courier"/>
                <a:cs typeface="Courier"/>
              </a:rPr>
              <a:t>target</a:t>
            </a:r>
            <a:r>
              <a:rPr lang="en-US" sz="1200" dirty="0" smtClean="0">
                <a:latin typeface="Courier"/>
                <a:cs typeface="Courier"/>
              </a:rPr>
              <a:t>($x){</a:t>
            </a:r>
          </a:p>
          <a:p>
            <a:r>
              <a:rPr lang="en-US" sz="1200" dirty="0" smtClean="0">
                <a:latin typeface="Courier"/>
                <a:cs typeface="Courier"/>
              </a:rPr>
              <a:t>	$x = </a:t>
            </a:r>
            <a:r>
              <a:rPr lang="en-US" sz="1200" b="1" dirty="0" err="1" smtClean="0">
                <a:solidFill>
                  <a:srgbClr val="008000"/>
                </a:solidFill>
                <a:latin typeface="Courier"/>
                <a:cs typeface="Courier"/>
              </a:rPr>
              <a:t>preg_replace</a:t>
            </a:r>
            <a:r>
              <a:rPr lang="en-US" sz="1200" b="1" dirty="0" smtClean="0">
                <a:solidFill>
                  <a:srgbClr val="008000"/>
                </a:solidFill>
                <a:latin typeface="Courier"/>
                <a:cs typeface="Courier"/>
              </a:rPr>
              <a:t>(“’”, “\’”, $x);</a:t>
            </a:r>
            <a:r>
              <a:rPr lang="en-US" sz="1200" dirty="0" smtClean="0">
                <a:latin typeface="Courier"/>
                <a:cs typeface="Courier"/>
              </a:rPr>
              <a:t>	return $x;</a:t>
            </a:r>
          </a:p>
          <a:p>
            <a:r>
              <a:rPr lang="en-US" sz="1200" dirty="0" smtClean="0">
                <a:latin typeface="Courier"/>
                <a:cs typeface="Courier"/>
              </a:rPr>
              <a:t>}</a:t>
            </a:r>
            <a:endParaRPr lang="en-US" sz="1200" dirty="0">
              <a:latin typeface="Courier"/>
              <a:cs typeface="Courier"/>
            </a:endParaRPr>
          </a:p>
        </p:txBody>
      </p:sp>
      <p:sp>
        <p:nvSpPr>
          <p:cNvPr id="9" name="Oval 8"/>
          <p:cNvSpPr/>
          <p:nvPr/>
        </p:nvSpPr>
        <p:spPr>
          <a:xfrm>
            <a:off x="564528" y="3924168"/>
            <a:ext cx="979256" cy="2016803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377497" y="5194300"/>
            <a:ext cx="942671" cy="397466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2488" y="3355661"/>
            <a:ext cx="6936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</a:t>
            </a:r>
            <a:endParaRPr lang="en-US" sz="2500" baseline="-25000" dirty="0"/>
          </a:p>
        </p:txBody>
      </p:sp>
      <p:sp>
        <p:nvSpPr>
          <p:cNvPr id="12" name="Oval 11"/>
          <p:cNvSpPr/>
          <p:nvPr/>
        </p:nvSpPr>
        <p:spPr>
          <a:xfrm>
            <a:off x="1977303" y="3924168"/>
            <a:ext cx="956397" cy="1919836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0800000">
            <a:off x="2320169" y="5463358"/>
            <a:ext cx="298925" cy="467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/>
              <a:t>T</a:t>
            </a:r>
            <a:endParaRPr lang="en-US" sz="3500" dirty="0"/>
          </a:p>
        </p:txBody>
      </p:sp>
      <p:sp>
        <p:nvSpPr>
          <p:cNvPr id="15" name="TextBox 14"/>
          <p:cNvSpPr txBox="1"/>
          <p:nvPr/>
        </p:nvSpPr>
        <p:spPr>
          <a:xfrm>
            <a:off x="2017421" y="3367675"/>
            <a:ext cx="601673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*∪</a:t>
            </a:r>
            <a:endParaRPr lang="en-US" sz="2500" baseline="-25000" dirty="0"/>
          </a:p>
        </p:txBody>
      </p:sp>
      <p:sp>
        <p:nvSpPr>
          <p:cNvPr id="16" name="TextBox 15"/>
          <p:cNvSpPr txBox="1"/>
          <p:nvPr/>
        </p:nvSpPr>
        <p:spPr>
          <a:xfrm rot="10800000">
            <a:off x="2631794" y="3523338"/>
            <a:ext cx="252616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T</a:t>
            </a:r>
            <a:endParaRPr lang="en-US" sz="2500" dirty="0"/>
          </a:p>
        </p:txBody>
      </p:sp>
      <p:sp>
        <p:nvSpPr>
          <p:cNvPr id="17" name="Oval 16"/>
          <p:cNvSpPr/>
          <p:nvPr/>
        </p:nvSpPr>
        <p:spPr>
          <a:xfrm>
            <a:off x="5733428" y="3924168"/>
            <a:ext cx="979256" cy="2016803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/>
          <p:cNvCxnSpPr>
            <a:stCxn id="22" idx="6"/>
          </p:cNvCxnSpPr>
          <p:nvPr/>
        </p:nvCxnSpPr>
        <p:spPr>
          <a:xfrm>
            <a:off x="6568489" y="5107283"/>
            <a:ext cx="821114" cy="356075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81388" y="3355661"/>
            <a:ext cx="6936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</a:t>
            </a:r>
            <a:endParaRPr lang="en-US" sz="2500" baseline="-25000" dirty="0"/>
          </a:p>
        </p:txBody>
      </p:sp>
      <p:sp>
        <p:nvSpPr>
          <p:cNvPr id="20" name="Oval 19"/>
          <p:cNvSpPr/>
          <p:nvPr/>
        </p:nvSpPr>
        <p:spPr>
          <a:xfrm>
            <a:off x="7146203" y="3924168"/>
            <a:ext cx="956397" cy="1919836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10800000">
            <a:off x="7489069" y="5463358"/>
            <a:ext cx="298925" cy="467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/>
              <a:t>T</a:t>
            </a:r>
            <a:endParaRPr lang="en-US" sz="3500" dirty="0"/>
          </a:p>
        </p:txBody>
      </p:sp>
      <p:sp>
        <p:nvSpPr>
          <p:cNvPr id="22" name="Oval 21"/>
          <p:cNvSpPr/>
          <p:nvPr/>
        </p:nvSpPr>
        <p:spPr>
          <a:xfrm>
            <a:off x="5881388" y="4622800"/>
            <a:ext cx="687101" cy="968966"/>
          </a:xfrm>
          <a:prstGeom prst="ellipse">
            <a:avLst/>
          </a:prstGeom>
          <a:solidFill>
            <a:srgbClr val="FF0000">
              <a:alpha val="20000"/>
            </a:srgbClr>
          </a:solidFill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86321" y="3367675"/>
            <a:ext cx="601673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*∪</a:t>
            </a:r>
            <a:endParaRPr lang="en-US" sz="2500" baseline="-25000" dirty="0"/>
          </a:p>
        </p:txBody>
      </p:sp>
      <p:sp>
        <p:nvSpPr>
          <p:cNvPr id="24" name="TextBox 23"/>
          <p:cNvSpPr txBox="1"/>
          <p:nvPr/>
        </p:nvSpPr>
        <p:spPr>
          <a:xfrm rot="10800000">
            <a:off x="7800694" y="3523338"/>
            <a:ext cx="252616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T</a:t>
            </a:r>
            <a:endParaRPr lang="en-US" sz="2500" dirty="0"/>
          </a:p>
        </p:txBody>
      </p:sp>
      <p:sp>
        <p:nvSpPr>
          <p:cNvPr id="39" name="Oval 38"/>
          <p:cNvSpPr/>
          <p:nvPr/>
        </p:nvSpPr>
        <p:spPr>
          <a:xfrm>
            <a:off x="712488" y="4622800"/>
            <a:ext cx="687101" cy="968966"/>
          </a:xfrm>
          <a:prstGeom prst="ellipse">
            <a:avLst/>
          </a:prstGeom>
          <a:solidFill>
            <a:srgbClr val="FF0000">
              <a:alpha val="20000"/>
            </a:srgbClr>
          </a:solidFill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ontent Placeholder 6"/>
          <p:cNvSpPr txBox="1">
            <a:spLocks/>
          </p:cNvSpPr>
          <p:nvPr/>
        </p:nvSpPr>
        <p:spPr>
          <a:xfrm>
            <a:off x="531490" y="1442992"/>
            <a:ext cx="3392810" cy="914400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function </a:t>
            </a:r>
            <a:r>
              <a:rPr lang="en-US" sz="1200" b="1" dirty="0" err="1" smtClean="0">
                <a:solidFill>
                  <a:srgbClr val="0000FF"/>
                </a:solidFill>
                <a:latin typeface="Courier"/>
                <a:cs typeface="Courier"/>
              </a:rPr>
              <a:t>valid_patch</a:t>
            </a:r>
            <a:r>
              <a:rPr lang="en-US" sz="1200" dirty="0" smtClean="0">
                <a:latin typeface="Courier"/>
                <a:cs typeface="Courier"/>
              </a:rPr>
              <a:t>($x){</a:t>
            </a:r>
          </a:p>
          <a:p>
            <a:r>
              <a:rPr lang="en-US" sz="1200" dirty="0" smtClean="0">
                <a:latin typeface="Courier"/>
                <a:cs typeface="Courier"/>
              </a:rPr>
              <a:t>	if (</a:t>
            </a:r>
            <a:r>
              <a:rPr lang="en-US" sz="1200" b="1" dirty="0">
                <a:solidFill>
                  <a:srgbClr val="008000"/>
                </a:solidFill>
                <a:latin typeface="Courier"/>
                <a:cs typeface="Courier"/>
              </a:rPr>
              <a:t>semrep_match1($x)</a:t>
            </a:r>
            <a:r>
              <a:rPr lang="en-US" sz="1200" dirty="0" smtClean="0">
                <a:latin typeface="Courier"/>
                <a:cs typeface="Courier"/>
              </a:rPr>
              <a:t>)</a:t>
            </a:r>
          </a:p>
          <a:p>
            <a:r>
              <a:rPr lang="en-US" sz="1200" dirty="0">
                <a:latin typeface="Courier"/>
                <a:cs typeface="Courier"/>
              </a:rPr>
              <a:t>	</a:t>
            </a:r>
            <a:r>
              <a:rPr lang="en-US" sz="1200" dirty="0" smtClean="0">
                <a:latin typeface="Courier"/>
                <a:cs typeface="Courier"/>
              </a:rPr>
              <a:t>	die(“error”);</a:t>
            </a:r>
          </a:p>
          <a:p>
            <a:r>
              <a:rPr lang="en-US" sz="1200" dirty="0" smtClean="0">
                <a:latin typeface="Courier"/>
                <a:cs typeface="Courier"/>
              </a:rPr>
              <a:t>}</a:t>
            </a:r>
            <a:endParaRPr lang="en-US" sz="1200" dirty="0">
              <a:latin typeface="Courier"/>
              <a:cs typeface="Courier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36864" y="5479824"/>
            <a:ext cx="2149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Validation patch DFA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4" name="Picture 43" descr="validation_pa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9" y="5940971"/>
            <a:ext cx="9144000" cy="760303"/>
          </a:xfrm>
          <a:prstGeom prst="rect">
            <a:avLst/>
          </a:prstGeom>
        </p:spPr>
      </p:pic>
      <p:cxnSp>
        <p:nvCxnSpPr>
          <p:cNvPr id="42" name="Straight Arrow Connector 41"/>
          <p:cNvCxnSpPr>
            <a:stCxn id="22" idx="3"/>
          </p:cNvCxnSpPr>
          <p:nvPr/>
        </p:nvCxnSpPr>
        <p:spPr>
          <a:xfrm flipH="1">
            <a:off x="5588000" y="5449864"/>
            <a:ext cx="394012" cy="73503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362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9" grpId="0" animBg="1"/>
      <p:bldP spid="40" grpId="0" animBg="1"/>
      <p:bldP spid="4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 txBox="1">
            <a:spLocks/>
          </p:cNvSpPr>
          <p:nvPr/>
        </p:nvSpPr>
        <p:spPr>
          <a:xfrm>
            <a:off x="5232400" y="566739"/>
            <a:ext cx="3507523" cy="1427162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function </a:t>
            </a:r>
            <a:r>
              <a:rPr lang="en-US" sz="1200" b="1" dirty="0" smtClean="0">
                <a:solidFill>
                  <a:srgbClr val="0000FF"/>
                </a:solidFill>
                <a:latin typeface="Courier"/>
                <a:cs typeface="Courier"/>
              </a:rPr>
              <a:t>reference</a:t>
            </a:r>
            <a:r>
              <a:rPr lang="en-US" sz="1200" dirty="0" smtClean="0">
                <a:latin typeface="Courier"/>
                <a:cs typeface="Courier"/>
              </a:rPr>
              <a:t>($x){</a:t>
            </a:r>
          </a:p>
          <a:p>
            <a:r>
              <a:rPr lang="en-US" sz="1200" dirty="0" smtClean="0">
                <a:latin typeface="Courier"/>
                <a:cs typeface="Courier"/>
              </a:rPr>
              <a:t>	$x = </a:t>
            </a:r>
            <a:r>
              <a:rPr lang="en-US" sz="1200" b="1" dirty="0" err="1" smtClean="0">
                <a:solidFill>
                  <a:srgbClr val="008000"/>
                </a:solidFill>
                <a:latin typeface="Courier"/>
                <a:cs typeface="Courier"/>
              </a:rPr>
              <a:t>preg_replace</a:t>
            </a:r>
            <a:r>
              <a:rPr lang="en-US" sz="1200" b="1" dirty="0" smtClean="0">
                <a:solidFill>
                  <a:srgbClr val="008000"/>
                </a:solidFill>
                <a:latin typeface="Courier"/>
                <a:cs typeface="Courier"/>
              </a:rPr>
              <a:t>(“&lt;“, “”, $x);</a:t>
            </a:r>
          </a:p>
          <a:p>
            <a:r>
              <a:rPr lang="en-US" sz="1200" dirty="0" smtClean="0">
                <a:latin typeface="Courier"/>
                <a:cs typeface="Courier"/>
              </a:rPr>
              <a:t>	if (</a:t>
            </a:r>
            <a:r>
              <a:rPr lang="en-US" sz="1200" b="1" dirty="0" err="1" smtClean="0">
                <a:solidFill>
                  <a:srgbClr val="008000"/>
                </a:solidFill>
                <a:latin typeface="Courier"/>
                <a:cs typeface="Courier"/>
              </a:rPr>
              <a:t>strlen</a:t>
            </a:r>
            <a:r>
              <a:rPr lang="en-US" sz="1200" b="1" dirty="0" smtClean="0">
                <a:solidFill>
                  <a:srgbClr val="008000"/>
                </a:solidFill>
                <a:latin typeface="Courier"/>
                <a:cs typeface="Courier"/>
              </a:rPr>
              <a:t>($x) &lt; 4</a:t>
            </a:r>
            <a:r>
              <a:rPr lang="en-US" sz="1200" dirty="0" smtClean="0">
                <a:latin typeface="Courier"/>
                <a:cs typeface="Courier"/>
              </a:rPr>
              <a:t>)</a:t>
            </a:r>
          </a:p>
          <a:p>
            <a:r>
              <a:rPr lang="en-US" sz="1200" dirty="0" smtClean="0">
                <a:latin typeface="Courier"/>
                <a:cs typeface="Courier"/>
              </a:rPr>
              <a:t>		return $x;</a:t>
            </a:r>
          </a:p>
          <a:p>
            <a:r>
              <a:rPr lang="en-US" sz="1200" dirty="0" smtClean="0">
                <a:latin typeface="Courier"/>
                <a:cs typeface="Courier"/>
              </a:rPr>
              <a:t>	else</a:t>
            </a:r>
          </a:p>
          <a:p>
            <a:r>
              <a:rPr lang="en-US" sz="1200" dirty="0" smtClean="0">
                <a:latin typeface="Courier"/>
                <a:cs typeface="Courier"/>
              </a:rPr>
              <a:t>		die(“error”);</a:t>
            </a:r>
          </a:p>
          <a:p>
            <a:r>
              <a:rPr lang="en-US" sz="1200" dirty="0" smtClean="0">
                <a:latin typeface="Courier"/>
                <a:cs typeface="Courier"/>
              </a:rPr>
              <a:t>}</a:t>
            </a:r>
            <a:endParaRPr lang="en-US" sz="1200" dirty="0">
              <a:latin typeface="Courier"/>
              <a:cs typeface="Courier"/>
            </a:endParaRPr>
          </a:p>
        </p:txBody>
      </p:sp>
      <p:sp>
        <p:nvSpPr>
          <p:cNvPr id="40" name="Content Placeholder 6"/>
          <p:cNvSpPr txBox="1">
            <a:spLocks/>
          </p:cNvSpPr>
          <p:nvPr/>
        </p:nvSpPr>
        <p:spPr>
          <a:xfrm>
            <a:off x="531490" y="259262"/>
            <a:ext cx="3392810" cy="914400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function </a:t>
            </a:r>
            <a:r>
              <a:rPr lang="en-US" sz="1200" b="1" dirty="0" err="1" smtClean="0">
                <a:solidFill>
                  <a:srgbClr val="0000FF"/>
                </a:solidFill>
                <a:latin typeface="Courier"/>
                <a:cs typeface="Courier"/>
              </a:rPr>
              <a:t>valid_patch</a:t>
            </a:r>
            <a:r>
              <a:rPr lang="en-US" sz="1200" dirty="0" smtClean="0">
                <a:latin typeface="Courier"/>
                <a:cs typeface="Courier"/>
              </a:rPr>
              <a:t>($x){</a:t>
            </a:r>
          </a:p>
          <a:p>
            <a:r>
              <a:rPr lang="en-US" sz="1200" dirty="0" smtClean="0">
                <a:latin typeface="Courier"/>
                <a:cs typeface="Courier"/>
              </a:rPr>
              <a:t>	if (</a:t>
            </a:r>
            <a:r>
              <a:rPr lang="en-US" sz="1200" b="1" dirty="0">
                <a:solidFill>
                  <a:srgbClr val="008000"/>
                </a:solidFill>
                <a:latin typeface="Courier"/>
                <a:cs typeface="Courier"/>
              </a:rPr>
              <a:t>semrep_match1($x)</a:t>
            </a:r>
            <a:r>
              <a:rPr lang="en-US" sz="1200" dirty="0" smtClean="0">
                <a:latin typeface="Courier"/>
                <a:cs typeface="Courier"/>
              </a:rPr>
              <a:t>)</a:t>
            </a:r>
          </a:p>
          <a:p>
            <a:r>
              <a:rPr lang="en-US" sz="1200" dirty="0">
                <a:latin typeface="Courier"/>
                <a:cs typeface="Courier"/>
              </a:rPr>
              <a:t>	</a:t>
            </a:r>
            <a:r>
              <a:rPr lang="en-US" sz="1200" dirty="0" smtClean="0">
                <a:latin typeface="Courier"/>
                <a:cs typeface="Courier"/>
              </a:rPr>
              <a:t>	die(“error”);</a:t>
            </a:r>
          </a:p>
          <a:p>
            <a:r>
              <a:rPr lang="en-US" sz="1200" dirty="0" smtClean="0">
                <a:latin typeface="Courier"/>
                <a:cs typeface="Courier"/>
              </a:rPr>
              <a:t>}</a:t>
            </a:r>
            <a:endParaRPr lang="en-US" sz="1200" dirty="0">
              <a:latin typeface="Courier"/>
              <a:cs typeface="Courier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67925" y="2666868"/>
            <a:ext cx="979256" cy="2016803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480894" y="3426792"/>
            <a:ext cx="724118" cy="0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15885" y="2098361"/>
            <a:ext cx="6936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</a:t>
            </a:r>
            <a:endParaRPr lang="en-US" sz="2500" baseline="-25000" dirty="0"/>
          </a:p>
        </p:txBody>
      </p:sp>
      <p:sp>
        <p:nvSpPr>
          <p:cNvPr id="29" name="Oval 28"/>
          <p:cNvSpPr/>
          <p:nvPr/>
        </p:nvSpPr>
        <p:spPr>
          <a:xfrm>
            <a:off x="2080700" y="2666868"/>
            <a:ext cx="956397" cy="1919836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 rot="10800000">
            <a:off x="2423566" y="4206058"/>
            <a:ext cx="298925" cy="467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/>
              <a:t>T</a:t>
            </a:r>
            <a:endParaRPr lang="en-US" sz="3500" dirty="0"/>
          </a:p>
        </p:txBody>
      </p:sp>
      <p:sp>
        <p:nvSpPr>
          <p:cNvPr id="31" name="Oval 30"/>
          <p:cNvSpPr/>
          <p:nvPr/>
        </p:nvSpPr>
        <p:spPr>
          <a:xfrm>
            <a:off x="2205012" y="2856474"/>
            <a:ext cx="687101" cy="1343100"/>
          </a:xfrm>
          <a:prstGeom prst="ellipse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 w="28575" cmpd="sng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120818" y="2110375"/>
            <a:ext cx="601673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*∪</a:t>
            </a:r>
            <a:endParaRPr lang="en-US" sz="2500" baseline="-25000" dirty="0"/>
          </a:p>
        </p:txBody>
      </p:sp>
      <p:sp>
        <p:nvSpPr>
          <p:cNvPr id="33" name="TextBox 32"/>
          <p:cNvSpPr txBox="1"/>
          <p:nvPr/>
        </p:nvSpPr>
        <p:spPr>
          <a:xfrm rot="10800000">
            <a:off x="2735191" y="2266038"/>
            <a:ext cx="252616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T</a:t>
            </a:r>
            <a:endParaRPr lang="en-US" sz="2500" dirty="0"/>
          </a:p>
        </p:txBody>
      </p:sp>
      <p:sp>
        <p:nvSpPr>
          <p:cNvPr id="34" name="Oval 33"/>
          <p:cNvSpPr/>
          <p:nvPr/>
        </p:nvSpPr>
        <p:spPr>
          <a:xfrm>
            <a:off x="5836825" y="2666868"/>
            <a:ext cx="979256" cy="2016803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649794" y="3426792"/>
            <a:ext cx="724118" cy="0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984785" y="2098361"/>
            <a:ext cx="6936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</a:t>
            </a:r>
            <a:endParaRPr lang="en-US" sz="2500" baseline="-25000" dirty="0"/>
          </a:p>
        </p:txBody>
      </p:sp>
      <p:sp>
        <p:nvSpPr>
          <p:cNvPr id="38" name="Oval 37"/>
          <p:cNvSpPr/>
          <p:nvPr/>
        </p:nvSpPr>
        <p:spPr>
          <a:xfrm>
            <a:off x="7249600" y="2666868"/>
            <a:ext cx="956397" cy="1919836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 rot="10800000">
            <a:off x="7592466" y="4206058"/>
            <a:ext cx="298925" cy="467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/>
              <a:t>T</a:t>
            </a:r>
            <a:endParaRPr lang="en-US" sz="3500" dirty="0"/>
          </a:p>
        </p:txBody>
      </p:sp>
      <p:sp>
        <p:nvSpPr>
          <p:cNvPr id="44" name="Oval 43"/>
          <p:cNvSpPr/>
          <p:nvPr/>
        </p:nvSpPr>
        <p:spPr>
          <a:xfrm>
            <a:off x="7373912" y="2856474"/>
            <a:ext cx="687101" cy="1343100"/>
          </a:xfrm>
          <a:prstGeom prst="ellipse">
            <a:avLst/>
          </a:prstGeom>
          <a:solidFill>
            <a:schemeClr val="accent3">
              <a:lumMod val="50000"/>
              <a:alpha val="2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289718" y="2110375"/>
            <a:ext cx="601673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*∪</a:t>
            </a:r>
            <a:endParaRPr lang="en-US" sz="2500" baseline="-25000" dirty="0"/>
          </a:p>
        </p:txBody>
      </p:sp>
      <p:sp>
        <p:nvSpPr>
          <p:cNvPr id="46" name="TextBox 45"/>
          <p:cNvSpPr txBox="1"/>
          <p:nvPr/>
        </p:nvSpPr>
        <p:spPr>
          <a:xfrm rot="10800000">
            <a:off x="7904091" y="2266038"/>
            <a:ext cx="252616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T</a:t>
            </a:r>
            <a:endParaRPr lang="en-US" sz="2500" dirty="0"/>
          </a:p>
        </p:txBody>
      </p:sp>
      <p:sp>
        <p:nvSpPr>
          <p:cNvPr id="47" name="Oval 46"/>
          <p:cNvSpPr/>
          <p:nvPr/>
        </p:nvSpPr>
        <p:spPr>
          <a:xfrm rot="16200000">
            <a:off x="4900497" y="5104374"/>
            <a:ext cx="687101" cy="1343100"/>
          </a:xfrm>
          <a:prstGeom prst="ellipse">
            <a:avLst/>
          </a:prstGeom>
          <a:solidFill>
            <a:schemeClr val="accent3">
              <a:lumMod val="50000"/>
              <a:alpha val="2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 rot="5400000">
            <a:off x="3944912" y="5104374"/>
            <a:ext cx="687101" cy="1343100"/>
          </a:xfrm>
          <a:prstGeom prst="ellipse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 w="28575" cmpd="sng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reeform 48"/>
          <p:cNvSpPr/>
          <p:nvPr/>
        </p:nvSpPr>
        <p:spPr>
          <a:xfrm>
            <a:off x="3606790" y="5418419"/>
            <a:ext cx="1199104" cy="697096"/>
          </a:xfrm>
          <a:custGeom>
            <a:avLst/>
            <a:gdLst>
              <a:gd name="connsiteX0" fmla="*/ 1155714 w 1284941"/>
              <a:gd name="connsiteY0" fmla="*/ 6632 h 506712"/>
              <a:gd name="connsiteX1" fmla="*/ 14 w 1284941"/>
              <a:gd name="connsiteY1" fmla="*/ 235232 h 506712"/>
              <a:gd name="connsiteX2" fmla="*/ 1130314 w 1284941"/>
              <a:gd name="connsiteY2" fmla="*/ 501932 h 506712"/>
              <a:gd name="connsiteX3" fmla="*/ 1155714 w 1284941"/>
              <a:gd name="connsiteY3" fmla="*/ 6632 h 506712"/>
              <a:gd name="connsiteX0" fmla="*/ 1155714 w 1198150"/>
              <a:gd name="connsiteY0" fmla="*/ 26294 h 526374"/>
              <a:gd name="connsiteX1" fmla="*/ 14 w 1198150"/>
              <a:gd name="connsiteY1" fmla="*/ 254894 h 526374"/>
              <a:gd name="connsiteX2" fmla="*/ 1130314 w 1198150"/>
              <a:gd name="connsiteY2" fmla="*/ 521594 h 526374"/>
              <a:gd name="connsiteX3" fmla="*/ 1155714 w 1198150"/>
              <a:gd name="connsiteY3" fmla="*/ 26294 h 526374"/>
              <a:gd name="connsiteX0" fmla="*/ 1155711 w 1198147"/>
              <a:gd name="connsiteY0" fmla="*/ 26294 h 561468"/>
              <a:gd name="connsiteX1" fmla="*/ 11 w 1198147"/>
              <a:gd name="connsiteY1" fmla="*/ 254894 h 561468"/>
              <a:gd name="connsiteX2" fmla="*/ 1130311 w 1198147"/>
              <a:gd name="connsiteY2" fmla="*/ 521594 h 561468"/>
              <a:gd name="connsiteX3" fmla="*/ 1155711 w 1198147"/>
              <a:gd name="connsiteY3" fmla="*/ 26294 h 561468"/>
              <a:gd name="connsiteX0" fmla="*/ 1155711 w 1199104"/>
              <a:gd name="connsiteY0" fmla="*/ 106081 h 641255"/>
              <a:gd name="connsiteX1" fmla="*/ 11 w 1199104"/>
              <a:gd name="connsiteY1" fmla="*/ 334681 h 641255"/>
              <a:gd name="connsiteX2" fmla="*/ 1130311 w 1199104"/>
              <a:gd name="connsiteY2" fmla="*/ 601381 h 641255"/>
              <a:gd name="connsiteX3" fmla="*/ 1155711 w 1199104"/>
              <a:gd name="connsiteY3" fmla="*/ 106081 h 641255"/>
              <a:gd name="connsiteX0" fmla="*/ 1155711 w 1199104"/>
              <a:gd name="connsiteY0" fmla="*/ 106081 h 697096"/>
              <a:gd name="connsiteX1" fmla="*/ 11 w 1199104"/>
              <a:gd name="connsiteY1" fmla="*/ 334681 h 697096"/>
              <a:gd name="connsiteX2" fmla="*/ 1130311 w 1199104"/>
              <a:gd name="connsiteY2" fmla="*/ 601381 h 697096"/>
              <a:gd name="connsiteX3" fmla="*/ 1155711 w 1199104"/>
              <a:gd name="connsiteY3" fmla="*/ 106081 h 69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9104" h="697096">
                <a:moveTo>
                  <a:pt x="1155711" y="106081"/>
                </a:moveTo>
                <a:cubicBezTo>
                  <a:pt x="1462628" y="-1869"/>
                  <a:pt x="42344" y="-141569"/>
                  <a:pt x="11" y="334681"/>
                </a:cubicBezTo>
                <a:cubicBezTo>
                  <a:pt x="-4222" y="760131"/>
                  <a:pt x="1297528" y="755898"/>
                  <a:pt x="1130311" y="601381"/>
                </a:cubicBezTo>
                <a:cubicBezTo>
                  <a:pt x="963094" y="446864"/>
                  <a:pt x="848794" y="214031"/>
                  <a:pt x="1155711" y="10608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8100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 rot="16200000">
            <a:off x="1954008" y="3257958"/>
            <a:ext cx="1199104" cy="697096"/>
          </a:xfrm>
          <a:custGeom>
            <a:avLst/>
            <a:gdLst>
              <a:gd name="connsiteX0" fmla="*/ 1155714 w 1284941"/>
              <a:gd name="connsiteY0" fmla="*/ 6632 h 506712"/>
              <a:gd name="connsiteX1" fmla="*/ 14 w 1284941"/>
              <a:gd name="connsiteY1" fmla="*/ 235232 h 506712"/>
              <a:gd name="connsiteX2" fmla="*/ 1130314 w 1284941"/>
              <a:gd name="connsiteY2" fmla="*/ 501932 h 506712"/>
              <a:gd name="connsiteX3" fmla="*/ 1155714 w 1284941"/>
              <a:gd name="connsiteY3" fmla="*/ 6632 h 506712"/>
              <a:gd name="connsiteX0" fmla="*/ 1155714 w 1198150"/>
              <a:gd name="connsiteY0" fmla="*/ 26294 h 526374"/>
              <a:gd name="connsiteX1" fmla="*/ 14 w 1198150"/>
              <a:gd name="connsiteY1" fmla="*/ 254894 h 526374"/>
              <a:gd name="connsiteX2" fmla="*/ 1130314 w 1198150"/>
              <a:gd name="connsiteY2" fmla="*/ 521594 h 526374"/>
              <a:gd name="connsiteX3" fmla="*/ 1155714 w 1198150"/>
              <a:gd name="connsiteY3" fmla="*/ 26294 h 526374"/>
              <a:gd name="connsiteX0" fmla="*/ 1155711 w 1198147"/>
              <a:gd name="connsiteY0" fmla="*/ 26294 h 561468"/>
              <a:gd name="connsiteX1" fmla="*/ 11 w 1198147"/>
              <a:gd name="connsiteY1" fmla="*/ 254894 h 561468"/>
              <a:gd name="connsiteX2" fmla="*/ 1130311 w 1198147"/>
              <a:gd name="connsiteY2" fmla="*/ 521594 h 561468"/>
              <a:gd name="connsiteX3" fmla="*/ 1155711 w 1198147"/>
              <a:gd name="connsiteY3" fmla="*/ 26294 h 561468"/>
              <a:gd name="connsiteX0" fmla="*/ 1155711 w 1199104"/>
              <a:gd name="connsiteY0" fmla="*/ 106081 h 641255"/>
              <a:gd name="connsiteX1" fmla="*/ 11 w 1199104"/>
              <a:gd name="connsiteY1" fmla="*/ 334681 h 641255"/>
              <a:gd name="connsiteX2" fmla="*/ 1130311 w 1199104"/>
              <a:gd name="connsiteY2" fmla="*/ 601381 h 641255"/>
              <a:gd name="connsiteX3" fmla="*/ 1155711 w 1199104"/>
              <a:gd name="connsiteY3" fmla="*/ 106081 h 641255"/>
              <a:gd name="connsiteX0" fmla="*/ 1155711 w 1199104"/>
              <a:gd name="connsiteY0" fmla="*/ 106081 h 697096"/>
              <a:gd name="connsiteX1" fmla="*/ 11 w 1199104"/>
              <a:gd name="connsiteY1" fmla="*/ 334681 h 697096"/>
              <a:gd name="connsiteX2" fmla="*/ 1130311 w 1199104"/>
              <a:gd name="connsiteY2" fmla="*/ 601381 h 697096"/>
              <a:gd name="connsiteX3" fmla="*/ 1155711 w 1199104"/>
              <a:gd name="connsiteY3" fmla="*/ 106081 h 69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9104" h="697096">
                <a:moveTo>
                  <a:pt x="1155711" y="106081"/>
                </a:moveTo>
                <a:cubicBezTo>
                  <a:pt x="1462628" y="-1869"/>
                  <a:pt x="42344" y="-141569"/>
                  <a:pt x="11" y="334681"/>
                </a:cubicBezTo>
                <a:cubicBezTo>
                  <a:pt x="-4222" y="760131"/>
                  <a:pt x="1297528" y="755898"/>
                  <a:pt x="1130311" y="601381"/>
                </a:cubicBezTo>
                <a:cubicBezTo>
                  <a:pt x="963094" y="446864"/>
                  <a:pt x="848794" y="214031"/>
                  <a:pt x="1155711" y="10608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8100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815885" y="3046146"/>
            <a:ext cx="665009" cy="115991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600200" y="2991366"/>
            <a:ext cx="48419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>
                <a:solidFill>
                  <a:srgbClr val="FF0000"/>
                </a:solidFill>
              </a:rPr>
              <a:t>X</a:t>
            </a:r>
            <a:endParaRPr lang="en-US" sz="4500" dirty="0">
              <a:solidFill>
                <a:srgbClr val="FF0000"/>
              </a:solidFill>
            </a:endParaRPr>
          </a:p>
        </p:txBody>
      </p:sp>
      <p:pic>
        <p:nvPicPr>
          <p:cNvPr id="4" name="Picture 3" descr="why_length_pa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7099"/>
            <a:ext cx="9144000" cy="257329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815885" y="3924300"/>
            <a:ext cx="1711415" cy="25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815885" y="4076700"/>
            <a:ext cx="1711415" cy="393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Freeform 59"/>
          <p:cNvSpPr/>
          <p:nvPr/>
        </p:nvSpPr>
        <p:spPr>
          <a:xfrm>
            <a:off x="2717800" y="3225800"/>
            <a:ext cx="1866900" cy="698500"/>
          </a:xfrm>
          <a:custGeom>
            <a:avLst/>
            <a:gdLst>
              <a:gd name="connsiteX0" fmla="*/ 0 w 1866900"/>
              <a:gd name="connsiteY0" fmla="*/ 0 h 698500"/>
              <a:gd name="connsiteX1" fmla="*/ 558800 w 1866900"/>
              <a:gd name="connsiteY1" fmla="*/ 368300 h 698500"/>
              <a:gd name="connsiteX2" fmla="*/ 1231900 w 1866900"/>
              <a:gd name="connsiteY2" fmla="*/ 241300 h 698500"/>
              <a:gd name="connsiteX3" fmla="*/ 1866900 w 1866900"/>
              <a:gd name="connsiteY3" fmla="*/ 698500 h 698500"/>
              <a:gd name="connsiteX4" fmla="*/ 1866900 w 1866900"/>
              <a:gd name="connsiteY4" fmla="*/ 69850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6900" h="698500">
                <a:moveTo>
                  <a:pt x="0" y="0"/>
                </a:moveTo>
                <a:cubicBezTo>
                  <a:pt x="176741" y="164041"/>
                  <a:pt x="353483" y="328083"/>
                  <a:pt x="558800" y="368300"/>
                </a:cubicBezTo>
                <a:cubicBezTo>
                  <a:pt x="764117" y="408517"/>
                  <a:pt x="1013883" y="186267"/>
                  <a:pt x="1231900" y="241300"/>
                </a:cubicBezTo>
                <a:cubicBezTo>
                  <a:pt x="1449917" y="296333"/>
                  <a:pt x="1866900" y="698500"/>
                  <a:pt x="1866900" y="698500"/>
                </a:cubicBezTo>
                <a:lnTo>
                  <a:pt x="1866900" y="698500"/>
                </a:lnTo>
              </a:path>
            </a:pathLst>
          </a:custGeom>
          <a:ln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4762500" y="2882900"/>
            <a:ext cx="2120900" cy="1092200"/>
          </a:xfrm>
          <a:custGeom>
            <a:avLst/>
            <a:gdLst>
              <a:gd name="connsiteX0" fmla="*/ 0 w 2120900"/>
              <a:gd name="connsiteY0" fmla="*/ 0 h 1092200"/>
              <a:gd name="connsiteX1" fmla="*/ 596900 w 2120900"/>
              <a:gd name="connsiteY1" fmla="*/ 292100 h 1092200"/>
              <a:gd name="connsiteX2" fmla="*/ 1219200 w 2120900"/>
              <a:gd name="connsiteY2" fmla="*/ 355600 h 1092200"/>
              <a:gd name="connsiteX3" fmla="*/ 2120900 w 2120900"/>
              <a:gd name="connsiteY3" fmla="*/ 1092200 h 1092200"/>
              <a:gd name="connsiteX4" fmla="*/ 2120900 w 2120900"/>
              <a:gd name="connsiteY4" fmla="*/ 109220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0900" h="1092200">
                <a:moveTo>
                  <a:pt x="0" y="0"/>
                </a:moveTo>
                <a:cubicBezTo>
                  <a:pt x="196850" y="116416"/>
                  <a:pt x="393700" y="232833"/>
                  <a:pt x="596900" y="292100"/>
                </a:cubicBezTo>
                <a:cubicBezTo>
                  <a:pt x="800100" y="351367"/>
                  <a:pt x="965200" y="222250"/>
                  <a:pt x="1219200" y="355600"/>
                </a:cubicBezTo>
                <a:cubicBezTo>
                  <a:pt x="1473200" y="488950"/>
                  <a:pt x="2120900" y="1092200"/>
                  <a:pt x="2120900" y="1092200"/>
                </a:cubicBezTo>
                <a:lnTo>
                  <a:pt x="2120900" y="1092200"/>
                </a:lnTo>
              </a:path>
            </a:pathLst>
          </a:custGeom>
          <a:ln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2761204" y="3071546"/>
            <a:ext cx="1811293" cy="2431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4762500" y="2831074"/>
            <a:ext cx="3977422" cy="215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Freeform 66"/>
          <p:cNvSpPr/>
          <p:nvPr/>
        </p:nvSpPr>
        <p:spPr>
          <a:xfrm>
            <a:off x="7099300" y="2298700"/>
            <a:ext cx="1752600" cy="558800"/>
          </a:xfrm>
          <a:custGeom>
            <a:avLst/>
            <a:gdLst>
              <a:gd name="connsiteX0" fmla="*/ 0 w 1752600"/>
              <a:gd name="connsiteY0" fmla="*/ 0 h 558800"/>
              <a:gd name="connsiteX1" fmla="*/ 1066800 w 1752600"/>
              <a:gd name="connsiteY1" fmla="*/ 127000 h 558800"/>
              <a:gd name="connsiteX2" fmla="*/ 1752600 w 1752600"/>
              <a:gd name="connsiteY2" fmla="*/ 55880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2600" h="558800">
                <a:moveTo>
                  <a:pt x="0" y="0"/>
                </a:moveTo>
                <a:cubicBezTo>
                  <a:pt x="387350" y="16933"/>
                  <a:pt x="774700" y="33867"/>
                  <a:pt x="1066800" y="127000"/>
                </a:cubicBezTo>
                <a:cubicBezTo>
                  <a:pt x="1358900" y="220133"/>
                  <a:pt x="1555750" y="389466"/>
                  <a:pt x="1752600" y="558800"/>
                </a:cubicBezTo>
              </a:path>
            </a:pathLst>
          </a:custGeom>
          <a:ln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06400" y="5156200"/>
            <a:ext cx="25526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Min-Cut = {</a:t>
            </a:r>
            <a:r>
              <a:rPr lang="en-US" sz="2800" b="1" dirty="0" smtClean="0">
                <a:solidFill>
                  <a:srgbClr val="FF0000"/>
                </a:solidFill>
                <a:latin typeface="Courier"/>
                <a:cs typeface="Courier"/>
              </a:rPr>
              <a:t>‘</a:t>
            </a:r>
            <a:r>
              <a:rPr lang="en-US" sz="2800" b="1" dirty="0" smtClean="0">
                <a:solidFill>
                  <a:srgbClr val="FF0000"/>
                </a:solidFill>
              </a:rPr>
              <a:t>, &lt;}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000000"/>
                </a:solidFill>
              </a:rPr>
              <a:t>“</a:t>
            </a:r>
            <a:r>
              <a:rPr lang="en-US" sz="2800" b="1" dirty="0" err="1" smtClean="0">
                <a:solidFill>
                  <a:srgbClr val="0000FF"/>
                </a:solidFill>
              </a:rPr>
              <a:t>fo</a:t>
            </a:r>
            <a:r>
              <a:rPr lang="en-US" sz="2800" b="1" dirty="0" smtClean="0">
                <a:solidFill>
                  <a:srgbClr val="0000FF"/>
                </a:solidFill>
                <a:latin typeface="Courier"/>
                <a:cs typeface="Courier"/>
              </a:rPr>
              <a:t>’</a:t>
            </a:r>
            <a:r>
              <a:rPr lang="en-US" sz="2800" b="1" dirty="0" smtClean="0"/>
              <a:t>” </a:t>
            </a:r>
            <a:r>
              <a:rPr lang="en-US" sz="2800" b="1" dirty="0" smtClean="0">
                <a:sym typeface="Wingdings"/>
              </a:rPr>
              <a:t> “</a:t>
            </a:r>
            <a:r>
              <a:rPr lang="en-US" sz="2800" b="1" dirty="0" err="1" smtClean="0">
                <a:solidFill>
                  <a:srgbClr val="0000FF"/>
                </a:solidFill>
                <a:sym typeface="Wingdings"/>
              </a:rPr>
              <a:t>fo</a:t>
            </a:r>
            <a:r>
              <a:rPr lang="en-US" sz="2800" b="1" dirty="0" smtClean="0">
                <a:solidFill>
                  <a:srgbClr val="0000FF"/>
                </a:solidFill>
                <a:sym typeface="Wingdings"/>
              </a:rPr>
              <a:t>\</a:t>
            </a:r>
            <a:r>
              <a:rPr lang="en-US" sz="2800" b="1" dirty="0" smtClean="0">
                <a:solidFill>
                  <a:srgbClr val="0000FF"/>
                </a:solidFill>
                <a:latin typeface="Courier"/>
                <a:cs typeface="Courier"/>
                <a:sym typeface="Wingdings"/>
              </a:rPr>
              <a:t>’</a:t>
            </a:r>
            <a:r>
              <a:rPr lang="en-US" sz="2800" b="1" dirty="0" smtClean="0">
                <a:solidFill>
                  <a:srgbClr val="000000"/>
                </a:solidFill>
                <a:sym typeface="Wingdings"/>
              </a:rPr>
              <a:t>”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531490" y="1242699"/>
            <a:ext cx="3392810" cy="914400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function </a:t>
            </a:r>
            <a:r>
              <a:rPr lang="en-US" sz="1200" b="1" dirty="0" smtClean="0">
                <a:solidFill>
                  <a:srgbClr val="0000FF"/>
                </a:solidFill>
                <a:latin typeface="Courier"/>
                <a:cs typeface="Courier"/>
              </a:rPr>
              <a:t>target</a:t>
            </a:r>
            <a:r>
              <a:rPr lang="en-US" sz="1200" dirty="0" smtClean="0">
                <a:latin typeface="Courier"/>
                <a:cs typeface="Courier"/>
              </a:rPr>
              <a:t>($x){</a:t>
            </a:r>
          </a:p>
          <a:p>
            <a:r>
              <a:rPr lang="en-US" sz="1200" dirty="0" smtClean="0">
                <a:latin typeface="Courier"/>
                <a:cs typeface="Courier"/>
              </a:rPr>
              <a:t>	$x = </a:t>
            </a:r>
            <a:r>
              <a:rPr lang="en-US" sz="1200" b="1" dirty="0" err="1" smtClean="0">
                <a:solidFill>
                  <a:srgbClr val="008000"/>
                </a:solidFill>
                <a:latin typeface="Courier"/>
                <a:cs typeface="Courier"/>
              </a:rPr>
              <a:t>preg_replace</a:t>
            </a:r>
            <a:r>
              <a:rPr lang="en-US" sz="1200" b="1" dirty="0" smtClean="0">
                <a:solidFill>
                  <a:srgbClr val="008000"/>
                </a:solidFill>
                <a:latin typeface="Courier"/>
                <a:cs typeface="Courier"/>
              </a:rPr>
              <a:t>(“’”, “\’”, $x);</a:t>
            </a:r>
            <a:r>
              <a:rPr lang="en-US" sz="1200" dirty="0" smtClean="0">
                <a:latin typeface="Courier"/>
                <a:cs typeface="Courier"/>
              </a:rPr>
              <a:t>	return $x;</a:t>
            </a:r>
          </a:p>
          <a:p>
            <a:r>
              <a:rPr lang="en-US" sz="1200" dirty="0" smtClean="0">
                <a:latin typeface="Courier"/>
                <a:cs typeface="Courier"/>
              </a:rPr>
              <a:t>}</a:t>
            </a:r>
            <a:endParaRPr lang="en-US" sz="1200" dirty="0">
              <a:latin typeface="Courier"/>
              <a:cs typeface="Courier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5727700" y="919762"/>
            <a:ext cx="2125591" cy="308336"/>
          </a:xfrm>
          <a:prstGeom prst="roundRect">
            <a:avLst/>
          </a:prstGeom>
          <a:solidFill>
            <a:srgbClr val="FF0000">
              <a:alpha val="12000"/>
            </a:srgb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3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4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60" grpId="0" animBg="1"/>
      <p:bldP spid="61" grpId="0" animBg="1"/>
      <p:bldP spid="67" grpId="0" animBg="1"/>
      <p:bldP spid="6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 txBox="1">
            <a:spLocks/>
          </p:cNvSpPr>
          <p:nvPr/>
        </p:nvSpPr>
        <p:spPr>
          <a:xfrm>
            <a:off x="5232400" y="1455739"/>
            <a:ext cx="3507523" cy="1427162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function </a:t>
            </a:r>
            <a:r>
              <a:rPr lang="en-US" sz="1200" b="1" dirty="0" smtClean="0">
                <a:solidFill>
                  <a:srgbClr val="0000FF"/>
                </a:solidFill>
                <a:latin typeface="Courier"/>
                <a:cs typeface="Courier"/>
              </a:rPr>
              <a:t>reference</a:t>
            </a:r>
            <a:r>
              <a:rPr lang="en-US" sz="1200" dirty="0" smtClean="0">
                <a:latin typeface="Courier"/>
                <a:cs typeface="Courier"/>
              </a:rPr>
              <a:t>($x){</a:t>
            </a:r>
          </a:p>
          <a:p>
            <a:r>
              <a:rPr lang="en-US" sz="1200" dirty="0" smtClean="0">
                <a:latin typeface="Courier"/>
                <a:cs typeface="Courier"/>
              </a:rPr>
              <a:t>	$x = </a:t>
            </a:r>
            <a:r>
              <a:rPr lang="en-US" sz="1200" b="1" dirty="0" err="1" smtClean="0">
                <a:solidFill>
                  <a:srgbClr val="008000"/>
                </a:solidFill>
                <a:latin typeface="Courier"/>
                <a:cs typeface="Courier"/>
              </a:rPr>
              <a:t>preg_replace</a:t>
            </a:r>
            <a:r>
              <a:rPr lang="en-US" sz="1200" b="1" dirty="0" smtClean="0">
                <a:solidFill>
                  <a:srgbClr val="008000"/>
                </a:solidFill>
                <a:latin typeface="Courier"/>
                <a:cs typeface="Courier"/>
              </a:rPr>
              <a:t>(“&lt;“, “”, $x);</a:t>
            </a:r>
          </a:p>
          <a:p>
            <a:r>
              <a:rPr lang="en-US" sz="1200" dirty="0" smtClean="0">
                <a:latin typeface="Courier"/>
                <a:cs typeface="Courier"/>
              </a:rPr>
              <a:t>	if (</a:t>
            </a:r>
            <a:r>
              <a:rPr lang="en-US" sz="1200" b="1" dirty="0" err="1" smtClean="0">
                <a:solidFill>
                  <a:srgbClr val="008000"/>
                </a:solidFill>
                <a:latin typeface="Courier"/>
                <a:cs typeface="Courier"/>
              </a:rPr>
              <a:t>strlen</a:t>
            </a:r>
            <a:r>
              <a:rPr lang="en-US" sz="1200" b="1" dirty="0" smtClean="0">
                <a:solidFill>
                  <a:srgbClr val="008000"/>
                </a:solidFill>
                <a:latin typeface="Courier"/>
                <a:cs typeface="Courier"/>
              </a:rPr>
              <a:t>($x) &lt; 4</a:t>
            </a:r>
            <a:r>
              <a:rPr lang="en-US" sz="1200" dirty="0" smtClean="0">
                <a:latin typeface="Courier"/>
                <a:cs typeface="Courier"/>
              </a:rPr>
              <a:t>)</a:t>
            </a:r>
          </a:p>
          <a:p>
            <a:r>
              <a:rPr lang="en-US" sz="1200" dirty="0" smtClean="0">
                <a:latin typeface="Courier"/>
                <a:cs typeface="Courier"/>
              </a:rPr>
              <a:t>		return $x;</a:t>
            </a:r>
          </a:p>
          <a:p>
            <a:r>
              <a:rPr lang="en-US" sz="1200" dirty="0" smtClean="0">
                <a:latin typeface="Courier"/>
                <a:cs typeface="Courier"/>
              </a:rPr>
              <a:t>	else</a:t>
            </a:r>
          </a:p>
          <a:p>
            <a:r>
              <a:rPr lang="en-US" sz="1200" dirty="0" smtClean="0">
                <a:latin typeface="Courier"/>
                <a:cs typeface="Courier"/>
              </a:rPr>
              <a:t>		die(“error”);</a:t>
            </a:r>
          </a:p>
          <a:p>
            <a:r>
              <a:rPr lang="en-US" sz="1200" dirty="0" smtClean="0">
                <a:latin typeface="Courier"/>
                <a:cs typeface="Courier"/>
              </a:rPr>
              <a:t>}</a:t>
            </a:r>
            <a:endParaRPr lang="en-US" sz="1200" dirty="0">
              <a:latin typeface="Courier"/>
              <a:cs typeface="Courier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67925" y="3454268"/>
            <a:ext cx="979256" cy="2016803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15885" y="2885761"/>
            <a:ext cx="6936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</a:t>
            </a:r>
            <a:endParaRPr lang="en-US" sz="2500" baseline="-25000" dirty="0"/>
          </a:p>
        </p:txBody>
      </p:sp>
      <p:sp>
        <p:nvSpPr>
          <p:cNvPr id="29" name="Oval 28"/>
          <p:cNvSpPr/>
          <p:nvPr/>
        </p:nvSpPr>
        <p:spPr>
          <a:xfrm>
            <a:off x="2080700" y="3454268"/>
            <a:ext cx="956397" cy="1919836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 rot="10800000">
            <a:off x="2423566" y="4993458"/>
            <a:ext cx="298925" cy="467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/>
              <a:t>T</a:t>
            </a:r>
            <a:endParaRPr lang="en-US" sz="3500" dirty="0"/>
          </a:p>
        </p:txBody>
      </p:sp>
      <p:sp>
        <p:nvSpPr>
          <p:cNvPr id="31" name="Oval 30"/>
          <p:cNvSpPr/>
          <p:nvPr/>
        </p:nvSpPr>
        <p:spPr>
          <a:xfrm>
            <a:off x="2205012" y="3643874"/>
            <a:ext cx="687101" cy="1343100"/>
          </a:xfrm>
          <a:prstGeom prst="ellipse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 w="28575" cmpd="sng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120818" y="2897775"/>
            <a:ext cx="601673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*∪</a:t>
            </a:r>
            <a:endParaRPr lang="en-US" sz="2500" baseline="-25000" dirty="0"/>
          </a:p>
        </p:txBody>
      </p:sp>
      <p:sp>
        <p:nvSpPr>
          <p:cNvPr id="33" name="TextBox 32"/>
          <p:cNvSpPr txBox="1"/>
          <p:nvPr/>
        </p:nvSpPr>
        <p:spPr>
          <a:xfrm rot="10800000">
            <a:off x="2735191" y="3053438"/>
            <a:ext cx="252616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T</a:t>
            </a:r>
            <a:endParaRPr lang="en-US" sz="2500" dirty="0"/>
          </a:p>
        </p:txBody>
      </p:sp>
      <p:sp>
        <p:nvSpPr>
          <p:cNvPr id="34" name="Oval 33"/>
          <p:cNvSpPr/>
          <p:nvPr/>
        </p:nvSpPr>
        <p:spPr>
          <a:xfrm>
            <a:off x="5836825" y="3454268"/>
            <a:ext cx="979256" cy="2016803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649794" y="4214192"/>
            <a:ext cx="724118" cy="0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984785" y="2885761"/>
            <a:ext cx="6936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</a:t>
            </a:r>
            <a:endParaRPr lang="en-US" sz="2500" baseline="-25000" dirty="0"/>
          </a:p>
        </p:txBody>
      </p:sp>
      <p:sp>
        <p:nvSpPr>
          <p:cNvPr id="38" name="Oval 37"/>
          <p:cNvSpPr/>
          <p:nvPr/>
        </p:nvSpPr>
        <p:spPr>
          <a:xfrm>
            <a:off x="7249600" y="3454268"/>
            <a:ext cx="956397" cy="1919836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 rot="10800000">
            <a:off x="7592466" y="4993458"/>
            <a:ext cx="298925" cy="467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/>
              <a:t>T</a:t>
            </a:r>
            <a:endParaRPr lang="en-US" sz="3500" dirty="0"/>
          </a:p>
        </p:txBody>
      </p:sp>
      <p:sp>
        <p:nvSpPr>
          <p:cNvPr id="44" name="Oval 43"/>
          <p:cNvSpPr/>
          <p:nvPr/>
        </p:nvSpPr>
        <p:spPr>
          <a:xfrm>
            <a:off x="7373912" y="3643874"/>
            <a:ext cx="687101" cy="1343100"/>
          </a:xfrm>
          <a:prstGeom prst="ellipse">
            <a:avLst/>
          </a:prstGeom>
          <a:solidFill>
            <a:schemeClr val="accent3">
              <a:lumMod val="50000"/>
              <a:alpha val="2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289718" y="2897775"/>
            <a:ext cx="601673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*∪</a:t>
            </a:r>
            <a:endParaRPr lang="en-US" sz="2500" baseline="-25000" dirty="0"/>
          </a:p>
        </p:txBody>
      </p:sp>
      <p:sp>
        <p:nvSpPr>
          <p:cNvPr id="46" name="TextBox 45"/>
          <p:cNvSpPr txBox="1"/>
          <p:nvPr/>
        </p:nvSpPr>
        <p:spPr>
          <a:xfrm rot="10800000">
            <a:off x="7904091" y="3053438"/>
            <a:ext cx="252616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T</a:t>
            </a:r>
            <a:endParaRPr lang="en-US" sz="2500" dirty="0"/>
          </a:p>
        </p:txBody>
      </p:sp>
      <p:sp>
        <p:nvSpPr>
          <p:cNvPr id="47" name="Oval 46"/>
          <p:cNvSpPr/>
          <p:nvPr/>
        </p:nvSpPr>
        <p:spPr>
          <a:xfrm>
            <a:off x="6493741" y="5510775"/>
            <a:ext cx="687101" cy="1343100"/>
          </a:xfrm>
          <a:prstGeom prst="ellipse">
            <a:avLst/>
          </a:prstGeom>
          <a:solidFill>
            <a:schemeClr val="accent3">
              <a:lumMod val="50000"/>
              <a:alpha val="2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 rot="5400000">
            <a:off x="4376712" y="5510774"/>
            <a:ext cx="687101" cy="1343100"/>
          </a:xfrm>
          <a:prstGeom prst="ellipse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 w="28575" cmpd="sng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815885" y="3833546"/>
            <a:ext cx="665009" cy="115991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531490" y="1966599"/>
            <a:ext cx="3392810" cy="914400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function </a:t>
            </a:r>
            <a:r>
              <a:rPr lang="en-US" sz="1200" b="1" dirty="0" smtClean="0">
                <a:solidFill>
                  <a:srgbClr val="0000FF"/>
                </a:solidFill>
                <a:latin typeface="Courier"/>
                <a:cs typeface="Courier"/>
              </a:rPr>
              <a:t>target</a:t>
            </a:r>
            <a:r>
              <a:rPr lang="en-US" sz="1200" dirty="0" smtClean="0">
                <a:latin typeface="Courier"/>
                <a:cs typeface="Courier"/>
              </a:rPr>
              <a:t>($x){</a:t>
            </a:r>
          </a:p>
          <a:p>
            <a:r>
              <a:rPr lang="en-US" sz="1200" dirty="0" smtClean="0">
                <a:latin typeface="Courier"/>
                <a:cs typeface="Courier"/>
              </a:rPr>
              <a:t>	$x = </a:t>
            </a:r>
            <a:r>
              <a:rPr lang="en-US" sz="1200" b="1" dirty="0" err="1" smtClean="0">
                <a:solidFill>
                  <a:srgbClr val="008000"/>
                </a:solidFill>
                <a:latin typeface="Courier"/>
                <a:cs typeface="Courier"/>
              </a:rPr>
              <a:t>preg_replace</a:t>
            </a:r>
            <a:r>
              <a:rPr lang="en-US" sz="1200" b="1" dirty="0" smtClean="0">
                <a:solidFill>
                  <a:srgbClr val="008000"/>
                </a:solidFill>
                <a:latin typeface="Courier"/>
                <a:cs typeface="Courier"/>
              </a:rPr>
              <a:t>(“’”, “\’”, $x);</a:t>
            </a:r>
            <a:r>
              <a:rPr lang="en-US" sz="1200" dirty="0" smtClean="0">
                <a:latin typeface="Courier"/>
                <a:cs typeface="Courier"/>
              </a:rPr>
              <a:t>	return $x;</a:t>
            </a:r>
          </a:p>
          <a:p>
            <a:r>
              <a:rPr lang="en-US" sz="1200" dirty="0" smtClean="0">
                <a:latin typeface="Courier"/>
                <a:cs typeface="Courier"/>
              </a:rPr>
              <a:t>}</a:t>
            </a:r>
            <a:endParaRPr lang="en-US" sz="1200" dirty="0">
              <a:latin typeface="Courier"/>
              <a:cs typeface="Courier"/>
            </a:endParaRPr>
          </a:p>
        </p:txBody>
      </p:sp>
      <p:cxnSp>
        <p:nvCxnSpPr>
          <p:cNvPr id="3" name="Straight Arrow Connector 2"/>
          <p:cNvCxnSpPr>
            <a:stCxn id="47" idx="2"/>
          </p:cNvCxnSpPr>
          <p:nvPr/>
        </p:nvCxnSpPr>
        <p:spPr>
          <a:xfrm flipH="1">
            <a:off x="5761981" y="6182325"/>
            <a:ext cx="731760" cy="2575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 rot="5400000">
            <a:off x="4723749" y="5496820"/>
            <a:ext cx="687101" cy="1343100"/>
          </a:xfrm>
          <a:prstGeom prst="ellipse">
            <a:avLst/>
          </a:prstGeom>
          <a:solidFill>
            <a:schemeClr val="accent6">
              <a:lumMod val="50000"/>
              <a:alpha val="20000"/>
            </a:schemeClr>
          </a:solidFill>
          <a:ln w="28575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Content Placeholder 6"/>
          <p:cNvSpPr txBox="1">
            <a:spLocks/>
          </p:cNvSpPr>
          <p:nvPr/>
        </p:nvSpPr>
        <p:spPr>
          <a:xfrm>
            <a:off x="536660" y="75196"/>
            <a:ext cx="3392810" cy="914400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function </a:t>
            </a:r>
            <a:r>
              <a:rPr lang="en-US" sz="1200" b="1" dirty="0" err="1" smtClean="0">
                <a:solidFill>
                  <a:srgbClr val="0000FF"/>
                </a:solidFill>
                <a:latin typeface="Courier"/>
                <a:cs typeface="Courier"/>
              </a:rPr>
              <a:t>valid_patch</a:t>
            </a:r>
            <a:r>
              <a:rPr lang="en-US" sz="1200" dirty="0" smtClean="0">
                <a:latin typeface="Courier"/>
                <a:cs typeface="Courier"/>
              </a:rPr>
              <a:t>($x){</a:t>
            </a:r>
          </a:p>
          <a:p>
            <a:r>
              <a:rPr lang="en-US" sz="1200" dirty="0" smtClean="0">
                <a:latin typeface="Courier"/>
                <a:cs typeface="Courier"/>
              </a:rPr>
              <a:t>	if (</a:t>
            </a:r>
            <a:r>
              <a:rPr lang="en-US" sz="1200" b="1" dirty="0">
                <a:solidFill>
                  <a:srgbClr val="008000"/>
                </a:solidFill>
                <a:latin typeface="Courier"/>
                <a:cs typeface="Courier"/>
              </a:rPr>
              <a:t>semrep_match1($x)</a:t>
            </a:r>
            <a:r>
              <a:rPr lang="en-US" sz="1200" dirty="0" smtClean="0">
                <a:latin typeface="Courier"/>
                <a:cs typeface="Courier"/>
              </a:rPr>
              <a:t>)</a:t>
            </a:r>
          </a:p>
          <a:p>
            <a:r>
              <a:rPr lang="en-US" sz="1200" dirty="0">
                <a:latin typeface="Courier"/>
                <a:cs typeface="Courier"/>
              </a:rPr>
              <a:t>	</a:t>
            </a:r>
            <a:r>
              <a:rPr lang="en-US" sz="1200" dirty="0" smtClean="0">
                <a:latin typeface="Courier"/>
                <a:cs typeface="Courier"/>
              </a:rPr>
              <a:t>	die(“error”);</a:t>
            </a:r>
          </a:p>
          <a:p>
            <a:r>
              <a:rPr lang="en-US" sz="1200" dirty="0" smtClean="0">
                <a:latin typeface="Courier"/>
                <a:cs typeface="Courier"/>
              </a:rPr>
              <a:t>}</a:t>
            </a:r>
            <a:endParaRPr lang="en-US" sz="1200" dirty="0">
              <a:latin typeface="Courier"/>
              <a:cs typeface="Courier"/>
            </a:endParaRPr>
          </a:p>
        </p:txBody>
      </p:sp>
      <p:sp>
        <p:nvSpPr>
          <p:cNvPr id="43" name="Content Placeholder 6"/>
          <p:cNvSpPr txBox="1">
            <a:spLocks/>
          </p:cNvSpPr>
          <p:nvPr/>
        </p:nvSpPr>
        <p:spPr>
          <a:xfrm>
            <a:off x="536659" y="989596"/>
            <a:ext cx="3392811" cy="914400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defPPr>
              <a:defRPr lang="en-US"/>
            </a:defPPr>
            <a:lvl1pPr>
              <a:defRPr sz="1500">
                <a:latin typeface="Courier"/>
                <a:cs typeface="Courier"/>
              </a:defRPr>
            </a:lvl1pPr>
          </a:lstStyle>
          <a:p>
            <a:r>
              <a:rPr lang="en-US" sz="1200" dirty="0"/>
              <a:t>function </a:t>
            </a:r>
            <a:r>
              <a:rPr lang="en-US" sz="1200" b="1" dirty="0" err="1">
                <a:solidFill>
                  <a:srgbClr val="0000FF"/>
                </a:solidFill>
              </a:rPr>
              <a:t>length_patch</a:t>
            </a:r>
            <a:r>
              <a:rPr lang="en-US" sz="1200" dirty="0"/>
              <a:t>($x){</a:t>
            </a:r>
          </a:p>
          <a:p>
            <a:r>
              <a:rPr lang="en-US" sz="1200" dirty="0"/>
              <a:t>	if (</a:t>
            </a:r>
            <a:r>
              <a:rPr lang="en-US" sz="1200" b="1" dirty="0">
                <a:solidFill>
                  <a:srgbClr val="008000"/>
                </a:solidFill>
              </a:rPr>
              <a:t>semrep_match2($x)</a:t>
            </a:r>
            <a:r>
              <a:rPr lang="en-US" sz="1200" dirty="0"/>
              <a:t>)</a:t>
            </a:r>
          </a:p>
          <a:p>
            <a:r>
              <a:rPr lang="en-US" sz="1200" dirty="0"/>
              <a:t>		die(“error”);</a:t>
            </a:r>
          </a:p>
          <a:p>
            <a:r>
              <a:rPr lang="en-US" sz="1200" dirty="0"/>
              <a:t>}</a:t>
            </a:r>
          </a:p>
        </p:txBody>
      </p:sp>
      <p:cxnSp>
        <p:nvCxnSpPr>
          <p:cNvPr id="53" name="Straight Arrow Connector 52"/>
          <p:cNvCxnSpPr>
            <a:endCxn id="30" idx="3"/>
          </p:cNvCxnSpPr>
          <p:nvPr/>
        </p:nvCxnSpPr>
        <p:spPr>
          <a:xfrm>
            <a:off x="1480894" y="4544392"/>
            <a:ext cx="942672" cy="682841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Content Placeholder 6"/>
          <p:cNvSpPr txBox="1">
            <a:spLocks/>
          </p:cNvSpPr>
          <p:nvPr/>
        </p:nvSpPr>
        <p:spPr>
          <a:xfrm>
            <a:off x="541882" y="989596"/>
            <a:ext cx="3392810" cy="914400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function </a:t>
            </a:r>
            <a:r>
              <a:rPr lang="en-US" sz="1200" b="1" dirty="0" err="1" smtClean="0">
                <a:solidFill>
                  <a:srgbClr val="0000FF"/>
                </a:solidFill>
                <a:latin typeface="Courier"/>
                <a:cs typeface="Courier"/>
              </a:rPr>
              <a:t>valid_patch</a:t>
            </a:r>
            <a:r>
              <a:rPr lang="en-US" sz="1200" dirty="0" smtClean="0">
                <a:latin typeface="Courier"/>
                <a:cs typeface="Courier"/>
              </a:rPr>
              <a:t>($x){</a:t>
            </a:r>
          </a:p>
          <a:p>
            <a:r>
              <a:rPr lang="en-US" sz="1200" dirty="0" smtClean="0">
                <a:latin typeface="Courier"/>
                <a:cs typeface="Courier"/>
              </a:rPr>
              <a:t>	if (</a:t>
            </a:r>
            <a:r>
              <a:rPr lang="en-US" sz="1200" b="1" dirty="0">
                <a:solidFill>
                  <a:srgbClr val="008000"/>
                </a:solidFill>
                <a:latin typeface="Courier"/>
                <a:cs typeface="Courier"/>
              </a:rPr>
              <a:t>semrep_match1($x)</a:t>
            </a:r>
            <a:r>
              <a:rPr lang="en-US" sz="1200" dirty="0" smtClean="0">
                <a:latin typeface="Courier"/>
                <a:cs typeface="Courier"/>
              </a:rPr>
              <a:t>)</a:t>
            </a:r>
          </a:p>
          <a:p>
            <a:r>
              <a:rPr lang="en-US" sz="1200" dirty="0">
                <a:latin typeface="Courier"/>
                <a:cs typeface="Courier"/>
              </a:rPr>
              <a:t>	</a:t>
            </a:r>
            <a:r>
              <a:rPr lang="en-US" sz="1200" dirty="0" smtClean="0">
                <a:latin typeface="Courier"/>
                <a:cs typeface="Courier"/>
              </a:rPr>
              <a:t>	die(“error”);</a:t>
            </a:r>
          </a:p>
          <a:p>
            <a:r>
              <a:rPr lang="en-US" sz="1200" dirty="0" smtClean="0">
                <a:latin typeface="Courier"/>
                <a:cs typeface="Courier"/>
              </a:rPr>
              <a:t>}</a:t>
            </a:r>
            <a:endParaRPr lang="en-US" sz="1200" dirty="0">
              <a:latin typeface="Courier"/>
              <a:cs typeface="Courier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5727700" y="1808762"/>
            <a:ext cx="2125591" cy="308336"/>
          </a:xfrm>
          <a:prstGeom prst="roundRect">
            <a:avLst/>
          </a:prstGeom>
          <a:solidFill>
            <a:srgbClr val="FF0000">
              <a:alpha val="12000"/>
            </a:srgb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1017904" y="2202462"/>
            <a:ext cx="2904486" cy="308336"/>
          </a:xfrm>
          <a:prstGeom prst="roundRect">
            <a:avLst/>
          </a:prstGeom>
          <a:solidFill>
            <a:srgbClr val="FF0000">
              <a:alpha val="12000"/>
            </a:srgb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34518" y="5854205"/>
            <a:ext cx="846962" cy="673608"/>
          </a:xfrm>
          <a:custGeom>
            <a:avLst/>
            <a:gdLst>
              <a:gd name="connsiteX0" fmla="*/ 724290 w 843270"/>
              <a:gd name="connsiteY0" fmla="*/ 17 h 673130"/>
              <a:gd name="connsiteX1" fmla="*/ 390 w 843270"/>
              <a:gd name="connsiteY1" fmla="*/ 304817 h 673130"/>
              <a:gd name="connsiteX2" fmla="*/ 838590 w 843270"/>
              <a:gd name="connsiteY2" fmla="*/ 673117 h 673130"/>
              <a:gd name="connsiteX3" fmla="*/ 355990 w 843270"/>
              <a:gd name="connsiteY3" fmla="*/ 317517 h 673130"/>
              <a:gd name="connsiteX4" fmla="*/ 724290 w 843270"/>
              <a:gd name="connsiteY4" fmla="*/ 17 h 673130"/>
              <a:gd name="connsiteX0" fmla="*/ 727982 w 846962"/>
              <a:gd name="connsiteY0" fmla="*/ 495 h 673608"/>
              <a:gd name="connsiteX1" fmla="*/ 4082 w 846962"/>
              <a:gd name="connsiteY1" fmla="*/ 305295 h 673608"/>
              <a:gd name="connsiteX2" fmla="*/ 842282 w 846962"/>
              <a:gd name="connsiteY2" fmla="*/ 673595 h 673608"/>
              <a:gd name="connsiteX3" fmla="*/ 359682 w 846962"/>
              <a:gd name="connsiteY3" fmla="*/ 317995 h 673608"/>
              <a:gd name="connsiteX4" fmla="*/ 727982 w 846962"/>
              <a:gd name="connsiteY4" fmla="*/ 495 h 67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62" h="673608">
                <a:moveTo>
                  <a:pt x="727982" y="495"/>
                </a:moveTo>
                <a:cubicBezTo>
                  <a:pt x="668715" y="-1622"/>
                  <a:pt x="73932" y="-10088"/>
                  <a:pt x="4082" y="305295"/>
                </a:cubicBezTo>
                <a:cubicBezTo>
                  <a:pt x="-65768" y="620678"/>
                  <a:pt x="783015" y="671478"/>
                  <a:pt x="842282" y="673595"/>
                </a:cubicBezTo>
                <a:cubicBezTo>
                  <a:pt x="901549" y="675712"/>
                  <a:pt x="378732" y="428061"/>
                  <a:pt x="359682" y="317995"/>
                </a:cubicBezTo>
                <a:cubicBezTo>
                  <a:pt x="340632" y="207929"/>
                  <a:pt x="787249" y="2612"/>
                  <a:pt x="727982" y="49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8100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 rot="16200000">
            <a:off x="2131828" y="4207588"/>
            <a:ext cx="846962" cy="673608"/>
          </a:xfrm>
          <a:custGeom>
            <a:avLst/>
            <a:gdLst>
              <a:gd name="connsiteX0" fmla="*/ 724290 w 843270"/>
              <a:gd name="connsiteY0" fmla="*/ 17 h 673130"/>
              <a:gd name="connsiteX1" fmla="*/ 390 w 843270"/>
              <a:gd name="connsiteY1" fmla="*/ 304817 h 673130"/>
              <a:gd name="connsiteX2" fmla="*/ 838590 w 843270"/>
              <a:gd name="connsiteY2" fmla="*/ 673117 h 673130"/>
              <a:gd name="connsiteX3" fmla="*/ 355990 w 843270"/>
              <a:gd name="connsiteY3" fmla="*/ 317517 h 673130"/>
              <a:gd name="connsiteX4" fmla="*/ 724290 w 843270"/>
              <a:gd name="connsiteY4" fmla="*/ 17 h 673130"/>
              <a:gd name="connsiteX0" fmla="*/ 727982 w 846962"/>
              <a:gd name="connsiteY0" fmla="*/ 495 h 673608"/>
              <a:gd name="connsiteX1" fmla="*/ 4082 w 846962"/>
              <a:gd name="connsiteY1" fmla="*/ 305295 h 673608"/>
              <a:gd name="connsiteX2" fmla="*/ 842282 w 846962"/>
              <a:gd name="connsiteY2" fmla="*/ 673595 h 673608"/>
              <a:gd name="connsiteX3" fmla="*/ 359682 w 846962"/>
              <a:gd name="connsiteY3" fmla="*/ 317995 h 673608"/>
              <a:gd name="connsiteX4" fmla="*/ 727982 w 846962"/>
              <a:gd name="connsiteY4" fmla="*/ 495 h 67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62" h="673608">
                <a:moveTo>
                  <a:pt x="727982" y="495"/>
                </a:moveTo>
                <a:cubicBezTo>
                  <a:pt x="668715" y="-1622"/>
                  <a:pt x="73932" y="-10088"/>
                  <a:pt x="4082" y="305295"/>
                </a:cubicBezTo>
                <a:cubicBezTo>
                  <a:pt x="-65768" y="620678"/>
                  <a:pt x="783015" y="671478"/>
                  <a:pt x="842282" y="673595"/>
                </a:cubicBezTo>
                <a:cubicBezTo>
                  <a:pt x="901549" y="675712"/>
                  <a:pt x="378732" y="428061"/>
                  <a:pt x="359682" y="317995"/>
                </a:cubicBezTo>
                <a:cubicBezTo>
                  <a:pt x="340632" y="207929"/>
                  <a:pt x="787249" y="2612"/>
                  <a:pt x="727982" y="49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8100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232400" y="5227233"/>
            <a:ext cx="159413" cy="6115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69679" y="4808792"/>
            <a:ext cx="131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Length  DFA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>
            <a:stCxn id="9" idx="1"/>
          </p:cNvCxnSpPr>
          <p:nvPr/>
        </p:nvCxnSpPr>
        <p:spPr>
          <a:xfrm flipH="1">
            <a:off x="3378200" y="6159500"/>
            <a:ext cx="660400" cy="25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422392" y="5809355"/>
            <a:ext cx="18514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Unwanted length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 target caused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by escape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2423566" y="147384"/>
            <a:ext cx="8229600" cy="1143000"/>
          </a:xfrm>
        </p:spPr>
        <p:txBody>
          <a:bodyPr/>
          <a:lstStyle/>
          <a:p>
            <a:r>
              <a:rPr lang="en-US" dirty="0" smtClean="0"/>
              <a:t>(2) Length Patch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35</a:t>
            </a:fld>
            <a:endParaRPr lang="en-US"/>
          </a:p>
        </p:txBody>
      </p:sp>
      <p:cxnSp>
        <p:nvCxnSpPr>
          <p:cNvPr id="27" name="Straight Arrow Connector 26"/>
          <p:cNvCxnSpPr>
            <a:stCxn id="51" idx="6"/>
          </p:cNvCxnSpPr>
          <p:nvPr/>
        </p:nvCxnSpPr>
        <p:spPr>
          <a:xfrm>
            <a:off x="1480894" y="4413502"/>
            <a:ext cx="752171" cy="49167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522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4" grpId="0" animBg="1"/>
      <p:bldP spid="47" grpId="0" animBg="1"/>
      <p:bldP spid="48" grpId="0" animBg="1"/>
      <p:bldP spid="51" grpId="0" animBg="1"/>
      <p:bldP spid="39" grpId="0" animBg="1"/>
      <p:bldP spid="42" grpId="0" animBg="1"/>
      <p:bldP spid="43" grpId="0" animBg="1"/>
      <p:bldP spid="40" grpId="3" animBg="1"/>
      <p:bldP spid="54" grpId="0" animBg="1"/>
      <p:bldP spid="55" grpId="0" animBg="1"/>
      <p:bldP spid="9" grpId="0" animBg="1"/>
      <p:bldP spid="57" grpId="0" animBg="1"/>
      <p:bldP spid="12" grpId="0"/>
      <p:bldP spid="5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 txBox="1">
            <a:spLocks/>
          </p:cNvSpPr>
          <p:nvPr/>
        </p:nvSpPr>
        <p:spPr>
          <a:xfrm>
            <a:off x="5232400" y="1455739"/>
            <a:ext cx="3507523" cy="1427162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function </a:t>
            </a:r>
            <a:r>
              <a:rPr lang="en-US" sz="1200" b="1" dirty="0" smtClean="0">
                <a:solidFill>
                  <a:srgbClr val="0000FF"/>
                </a:solidFill>
                <a:latin typeface="Courier"/>
                <a:cs typeface="Courier"/>
              </a:rPr>
              <a:t>reference</a:t>
            </a:r>
            <a:r>
              <a:rPr lang="en-US" sz="1200" dirty="0" smtClean="0">
                <a:latin typeface="Courier"/>
                <a:cs typeface="Courier"/>
              </a:rPr>
              <a:t>($x){</a:t>
            </a:r>
          </a:p>
          <a:p>
            <a:r>
              <a:rPr lang="en-US" sz="1200" dirty="0" smtClean="0">
                <a:latin typeface="Courier"/>
                <a:cs typeface="Courier"/>
              </a:rPr>
              <a:t>	$x = </a:t>
            </a:r>
            <a:r>
              <a:rPr lang="en-US" sz="1200" b="1" dirty="0" err="1" smtClean="0">
                <a:solidFill>
                  <a:srgbClr val="008000"/>
                </a:solidFill>
                <a:latin typeface="Courier"/>
                <a:cs typeface="Courier"/>
              </a:rPr>
              <a:t>preg_replace</a:t>
            </a:r>
            <a:r>
              <a:rPr lang="en-US" sz="1200" b="1" dirty="0" smtClean="0">
                <a:solidFill>
                  <a:srgbClr val="008000"/>
                </a:solidFill>
                <a:latin typeface="Courier"/>
                <a:cs typeface="Courier"/>
              </a:rPr>
              <a:t>(“&lt;“, “”, $x);</a:t>
            </a:r>
          </a:p>
          <a:p>
            <a:r>
              <a:rPr lang="en-US" sz="1200" dirty="0" smtClean="0">
                <a:latin typeface="Courier"/>
                <a:cs typeface="Courier"/>
              </a:rPr>
              <a:t>	if (</a:t>
            </a:r>
            <a:r>
              <a:rPr lang="en-US" sz="1200" b="1" dirty="0" err="1" smtClean="0">
                <a:solidFill>
                  <a:srgbClr val="008000"/>
                </a:solidFill>
                <a:latin typeface="Courier"/>
                <a:cs typeface="Courier"/>
              </a:rPr>
              <a:t>strlen</a:t>
            </a:r>
            <a:r>
              <a:rPr lang="en-US" sz="1200" b="1" dirty="0" smtClean="0">
                <a:solidFill>
                  <a:srgbClr val="008000"/>
                </a:solidFill>
                <a:latin typeface="Courier"/>
                <a:cs typeface="Courier"/>
              </a:rPr>
              <a:t>($x) &lt; 4</a:t>
            </a:r>
            <a:r>
              <a:rPr lang="en-US" sz="1200" dirty="0" smtClean="0">
                <a:latin typeface="Courier"/>
                <a:cs typeface="Courier"/>
              </a:rPr>
              <a:t>)</a:t>
            </a:r>
          </a:p>
          <a:p>
            <a:r>
              <a:rPr lang="en-US" sz="1200" dirty="0" smtClean="0">
                <a:latin typeface="Courier"/>
                <a:cs typeface="Courier"/>
              </a:rPr>
              <a:t>		return $x;</a:t>
            </a:r>
          </a:p>
          <a:p>
            <a:r>
              <a:rPr lang="en-US" sz="1200" dirty="0" smtClean="0">
                <a:latin typeface="Courier"/>
                <a:cs typeface="Courier"/>
              </a:rPr>
              <a:t>	else</a:t>
            </a:r>
          </a:p>
          <a:p>
            <a:r>
              <a:rPr lang="en-US" sz="1200" dirty="0" smtClean="0">
                <a:latin typeface="Courier"/>
                <a:cs typeface="Courier"/>
              </a:rPr>
              <a:t>		die(“error”);</a:t>
            </a:r>
          </a:p>
          <a:p>
            <a:r>
              <a:rPr lang="en-US" sz="1200" dirty="0" smtClean="0">
                <a:latin typeface="Courier"/>
                <a:cs typeface="Courier"/>
              </a:rPr>
              <a:t>}</a:t>
            </a:r>
            <a:endParaRPr lang="en-US" sz="1200" dirty="0">
              <a:latin typeface="Courier"/>
              <a:cs typeface="Courier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67925" y="3454268"/>
            <a:ext cx="979256" cy="2016803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15885" y="2885761"/>
            <a:ext cx="6936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</a:t>
            </a:r>
            <a:endParaRPr lang="en-US" sz="2500" baseline="-25000" dirty="0"/>
          </a:p>
        </p:txBody>
      </p:sp>
      <p:sp>
        <p:nvSpPr>
          <p:cNvPr id="29" name="Oval 28"/>
          <p:cNvSpPr/>
          <p:nvPr/>
        </p:nvSpPr>
        <p:spPr>
          <a:xfrm>
            <a:off x="2080700" y="3454268"/>
            <a:ext cx="956397" cy="1919836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 rot="10800000">
            <a:off x="2423566" y="4993458"/>
            <a:ext cx="298925" cy="467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/>
              <a:t>T</a:t>
            </a:r>
            <a:endParaRPr lang="en-US" sz="3500" dirty="0"/>
          </a:p>
        </p:txBody>
      </p:sp>
      <p:sp>
        <p:nvSpPr>
          <p:cNvPr id="31" name="Oval 30"/>
          <p:cNvSpPr/>
          <p:nvPr/>
        </p:nvSpPr>
        <p:spPr>
          <a:xfrm>
            <a:off x="2205012" y="3643874"/>
            <a:ext cx="687101" cy="1343100"/>
          </a:xfrm>
          <a:prstGeom prst="ellipse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 w="28575" cmpd="sng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120818" y="2897775"/>
            <a:ext cx="601673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*∪</a:t>
            </a:r>
            <a:endParaRPr lang="en-US" sz="2500" baseline="-25000" dirty="0"/>
          </a:p>
        </p:txBody>
      </p:sp>
      <p:sp>
        <p:nvSpPr>
          <p:cNvPr id="33" name="TextBox 32"/>
          <p:cNvSpPr txBox="1"/>
          <p:nvPr/>
        </p:nvSpPr>
        <p:spPr>
          <a:xfrm rot="10800000">
            <a:off x="2735191" y="3053438"/>
            <a:ext cx="252616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T</a:t>
            </a:r>
            <a:endParaRPr lang="en-US" sz="2500" dirty="0"/>
          </a:p>
        </p:txBody>
      </p:sp>
      <p:sp>
        <p:nvSpPr>
          <p:cNvPr id="34" name="Oval 33"/>
          <p:cNvSpPr/>
          <p:nvPr/>
        </p:nvSpPr>
        <p:spPr>
          <a:xfrm>
            <a:off x="5836825" y="3454268"/>
            <a:ext cx="979256" cy="2016803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649794" y="4214192"/>
            <a:ext cx="724118" cy="0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984785" y="2885761"/>
            <a:ext cx="6936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</a:t>
            </a:r>
            <a:endParaRPr lang="en-US" sz="2500" baseline="-25000" dirty="0"/>
          </a:p>
        </p:txBody>
      </p:sp>
      <p:sp>
        <p:nvSpPr>
          <p:cNvPr id="38" name="Oval 37"/>
          <p:cNvSpPr/>
          <p:nvPr/>
        </p:nvSpPr>
        <p:spPr>
          <a:xfrm>
            <a:off x="7249600" y="3454268"/>
            <a:ext cx="956397" cy="1919836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 rot="10800000">
            <a:off x="7592466" y="4993458"/>
            <a:ext cx="298925" cy="467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/>
              <a:t>T</a:t>
            </a:r>
            <a:endParaRPr lang="en-US" sz="3500" dirty="0"/>
          </a:p>
        </p:txBody>
      </p:sp>
      <p:sp>
        <p:nvSpPr>
          <p:cNvPr id="44" name="Oval 43"/>
          <p:cNvSpPr/>
          <p:nvPr/>
        </p:nvSpPr>
        <p:spPr>
          <a:xfrm>
            <a:off x="7373912" y="3643874"/>
            <a:ext cx="687101" cy="1343100"/>
          </a:xfrm>
          <a:prstGeom prst="ellipse">
            <a:avLst/>
          </a:prstGeom>
          <a:solidFill>
            <a:schemeClr val="accent3">
              <a:lumMod val="50000"/>
              <a:alpha val="2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289718" y="2897775"/>
            <a:ext cx="601673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*∪</a:t>
            </a:r>
            <a:endParaRPr lang="en-US" sz="2500" baseline="-25000" dirty="0"/>
          </a:p>
        </p:txBody>
      </p:sp>
      <p:sp>
        <p:nvSpPr>
          <p:cNvPr id="46" name="TextBox 45"/>
          <p:cNvSpPr txBox="1"/>
          <p:nvPr/>
        </p:nvSpPr>
        <p:spPr>
          <a:xfrm rot="10800000">
            <a:off x="7904091" y="3053438"/>
            <a:ext cx="252616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T</a:t>
            </a:r>
            <a:endParaRPr lang="en-US" sz="2500" dirty="0"/>
          </a:p>
        </p:txBody>
      </p:sp>
      <p:sp>
        <p:nvSpPr>
          <p:cNvPr id="51" name="Oval 50"/>
          <p:cNvSpPr/>
          <p:nvPr/>
        </p:nvSpPr>
        <p:spPr>
          <a:xfrm>
            <a:off x="815885" y="3833546"/>
            <a:ext cx="665009" cy="115991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531490" y="1966599"/>
            <a:ext cx="3392810" cy="914400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function </a:t>
            </a:r>
            <a:r>
              <a:rPr lang="en-US" sz="1200" b="1" dirty="0" smtClean="0">
                <a:solidFill>
                  <a:srgbClr val="0000FF"/>
                </a:solidFill>
                <a:latin typeface="Courier"/>
                <a:cs typeface="Courier"/>
              </a:rPr>
              <a:t>target</a:t>
            </a:r>
            <a:r>
              <a:rPr lang="en-US" sz="1200" dirty="0" smtClean="0">
                <a:latin typeface="Courier"/>
                <a:cs typeface="Courier"/>
              </a:rPr>
              <a:t>($x){</a:t>
            </a:r>
          </a:p>
          <a:p>
            <a:r>
              <a:rPr lang="en-US" sz="1200" dirty="0" smtClean="0">
                <a:latin typeface="Courier"/>
                <a:cs typeface="Courier"/>
              </a:rPr>
              <a:t>	$x = </a:t>
            </a:r>
            <a:r>
              <a:rPr lang="en-US" sz="1200" b="1" dirty="0" err="1" smtClean="0">
                <a:solidFill>
                  <a:srgbClr val="008000"/>
                </a:solidFill>
                <a:latin typeface="Courier"/>
                <a:cs typeface="Courier"/>
              </a:rPr>
              <a:t>preg_replace</a:t>
            </a:r>
            <a:r>
              <a:rPr lang="en-US" sz="1200" b="1" dirty="0" smtClean="0">
                <a:solidFill>
                  <a:srgbClr val="008000"/>
                </a:solidFill>
                <a:latin typeface="Courier"/>
                <a:cs typeface="Courier"/>
              </a:rPr>
              <a:t>(“’”, “\’”, $x);</a:t>
            </a:r>
            <a:r>
              <a:rPr lang="en-US" sz="1200" dirty="0" smtClean="0">
                <a:latin typeface="Courier"/>
                <a:cs typeface="Courier"/>
              </a:rPr>
              <a:t>	return $x;</a:t>
            </a:r>
          </a:p>
          <a:p>
            <a:r>
              <a:rPr lang="en-US" sz="1200" dirty="0" smtClean="0">
                <a:latin typeface="Courier"/>
                <a:cs typeface="Courier"/>
              </a:rPr>
              <a:t>}</a:t>
            </a:r>
            <a:endParaRPr lang="en-US" sz="1200" dirty="0">
              <a:latin typeface="Courier"/>
              <a:cs typeface="Courier"/>
            </a:endParaRPr>
          </a:p>
        </p:txBody>
      </p:sp>
      <p:sp>
        <p:nvSpPr>
          <p:cNvPr id="42" name="Content Placeholder 6"/>
          <p:cNvSpPr txBox="1">
            <a:spLocks/>
          </p:cNvSpPr>
          <p:nvPr/>
        </p:nvSpPr>
        <p:spPr>
          <a:xfrm>
            <a:off x="536660" y="75196"/>
            <a:ext cx="3392810" cy="914400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function </a:t>
            </a:r>
            <a:r>
              <a:rPr lang="en-US" sz="1200" b="1" dirty="0" err="1" smtClean="0">
                <a:solidFill>
                  <a:srgbClr val="0000FF"/>
                </a:solidFill>
                <a:latin typeface="Courier"/>
                <a:cs typeface="Courier"/>
              </a:rPr>
              <a:t>valid_patch</a:t>
            </a:r>
            <a:r>
              <a:rPr lang="en-US" sz="1200" dirty="0" smtClean="0">
                <a:latin typeface="Courier"/>
                <a:cs typeface="Courier"/>
              </a:rPr>
              <a:t>($x){</a:t>
            </a:r>
          </a:p>
          <a:p>
            <a:r>
              <a:rPr lang="en-US" sz="1200" dirty="0" smtClean="0">
                <a:latin typeface="Courier"/>
                <a:cs typeface="Courier"/>
              </a:rPr>
              <a:t>	if (</a:t>
            </a:r>
            <a:r>
              <a:rPr lang="en-US" sz="1200" b="1" dirty="0">
                <a:solidFill>
                  <a:srgbClr val="008000"/>
                </a:solidFill>
                <a:latin typeface="Courier"/>
                <a:cs typeface="Courier"/>
              </a:rPr>
              <a:t>semrep_match1($x)</a:t>
            </a:r>
            <a:r>
              <a:rPr lang="en-US" sz="1200" dirty="0" smtClean="0">
                <a:latin typeface="Courier"/>
                <a:cs typeface="Courier"/>
              </a:rPr>
              <a:t>)</a:t>
            </a:r>
          </a:p>
          <a:p>
            <a:r>
              <a:rPr lang="en-US" sz="1200" dirty="0">
                <a:latin typeface="Courier"/>
                <a:cs typeface="Courier"/>
              </a:rPr>
              <a:t>	</a:t>
            </a:r>
            <a:r>
              <a:rPr lang="en-US" sz="1200" dirty="0" smtClean="0">
                <a:latin typeface="Courier"/>
                <a:cs typeface="Courier"/>
              </a:rPr>
              <a:t>	die(“error”);</a:t>
            </a:r>
          </a:p>
          <a:p>
            <a:r>
              <a:rPr lang="en-US" sz="1200" dirty="0" smtClean="0">
                <a:latin typeface="Courier"/>
                <a:cs typeface="Courier"/>
              </a:rPr>
              <a:t>}</a:t>
            </a:r>
            <a:endParaRPr lang="en-US" sz="1200" dirty="0">
              <a:latin typeface="Courier"/>
              <a:cs typeface="Courier"/>
            </a:endParaRPr>
          </a:p>
        </p:txBody>
      </p:sp>
      <p:sp>
        <p:nvSpPr>
          <p:cNvPr id="43" name="Content Placeholder 6"/>
          <p:cNvSpPr txBox="1">
            <a:spLocks/>
          </p:cNvSpPr>
          <p:nvPr/>
        </p:nvSpPr>
        <p:spPr>
          <a:xfrm>
            <a:off x="529580" y="987946"/>
            <a:ext cx="3399890" cy="914400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function </a:t>
            </a:r>
            <a:r>
              <a:rPr lang="en-US" sz="1200" b="1" dirty="0" err="1" smtClean="0">
                <a:solidFill>
                  <a:srgbClr val="0000FF"/>
                </a:solidFill>
                <a:latin typeface="Courier"/>
                <a:cs typeface="Courier"/>
              </a:rPr>
              <a:t>length_patch</a:t>
            </a:r>
            <a:r>
              <a:rPr lang="en-US" sz="1200" dirty="0" smtClean="0">
                <a:latin typeface="Courier"/>
                <a:cs typeface="Courier"/>
              </a:rPr>
              <a:t>($x){</a:t>
            </a:r>
          </a:p>
          <a:p>
            <a:r>
              <a:rPr lang="en-US" sz="1200" dirty="0" smtClean="0">
                <a:latin typeface="Courier"/>
                <a:cs typeface="Courier"/>
              </a:rPr>
              <a:t>	if (</a:t>
            </a:r>
            <a:r>
              <a:rPr lang="en-US" sz="1200" b="1" dirty="0">
                <a:solidFill>
                  <a:srgbClr val="008000"/>
                </a:solidFill>
                <a:latin typeface="Courier"/>
                <a:cs typeface="Courier"/>
              </a:rPr>
              <a:t>semrep_match2($x)</a:t>
            </a:r>
            <a:r>
              <a:rPr lang="en-US" sz="1200" dirty="0" smtClean="0">
                <a:latin typeface="Courier"/>
                <a:cs typeface="Courier"/>
              </a:rPr>
              <a:t>)</a:t>
            </a:r>
          </a:p>
          <a:p>
            <a:r>
              <a:rPr lang="en-US" sz="1200" dirty="0">
                <a:latin typeface="Courier"/>
                <a:cs typeface="Courier"/>
              </a:rPr>
              <a:t>	</a:t>
            </a:r>
            <a:r>
              <a:rPr lang="en-US" sz="1200" dirty="0" smtClean="0">
                <a:latin typeface="Courier"/>
                <a:cs typeface="Courier"/>
              </a:rPr>
              <a:t>	die(“error”);</a:t>
            </a:r>
          </a:p>
          <a:p>
            <a:r>
              <a:rPr lang="en-US" sz="1200" dirty="0" smtClean="0">
                <a:latin typeface="Courier"/>
                <a:cs typeface="Courier"/>
              </a:rPr>
              <a:t>}</a:t>
            </a:r>
            <a:endParaRPr lang="en-US" sz="1200" dirty="0">
              <a:latin typeface="Courier"/>
              <a:cs typeface="Courier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493741" y="5510775"/>
            <a:ext cx="687101" cy="1343100"/>
          </a:xfrm>
          <a:prstGeom prst="ellipse">
            <a:avLst/>
          </a:prstGeom>
          <a:solidFill>
            <a:schemeClr val="accent3">
              <a:lumMod val="50000"/>
              <a:alpha val="2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 rot="5400000">
            <a:off x="4376712" y="5510774"/>
            <a:ext cx="687101" cy="1343100"/>
          </a:xfrm>
          <a:prstGeom prst="ellipse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 w="28575" cmpd="sng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8" name="Straight Arrow Connector 57"/>
          <p:cNvCxnSpPr>
            <a:stCxn id="52" idx="2"/>
          </p:cNvCxnSpPr>
          <p:nvPr/>
        </p:nvCxnSpPr>
        <p:spPr>
          <a:xfrm flipH="1">
            <a:off x="5761981" y="6182325"/>
            <a:ext cx="731760" cy="2575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 rot="5400000">
            <a:off x="4723749" y="5496820"/>
            <a:ext cx="687101" cy="1343100"/>
          </a:xfrm>
          <a:prstGeom prst="ellipse">
            <a:avLst/>
          </a:prstGeom>
          <a:solidFill>
            <a:schemeClr val="accent6">
              <a:lumMod val="50000"/>
              <a:alpha val="20000"/>
            </a:schemeClr>
          </a:solidFill>
          <a:ln w="28575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 59"/>
          <p:cNvSpPr/>
          <p:nvPr/>
        </p:nvSpPr>
        <p:spPr>
          <a:xfrm>
            <a:off x="4034518" y="5854205"/>
            <a:ext cx="846962" cy="673608"/>
          </a:xfrm>
          <a:custGeom>
            <a:avLst/>
            <a:gdLst>
              <a:gd name="connsiteX0" fmla="*/ 724290 w 843270"/>
              <a:gd name="connsiteY0" fmla="*/ 17 h 673130"/>
              <a:gd name="connsiteX1" fmla="*/ 390 w 843270"/>
              <a:gd name="connsiteY1" fmla="*/ 304817 h 673130"/>
              <a:gd name="connsiteX2" fmla="*/ 838590 w 843270"/>
              <a:gd name="connsiteY2" fmla="*/ 673117 h 673130"/>
              <a:gd name="connsiteX3" fmla="*/ 355990 w 843270"/>
              <a:gd name="connsiteY3" fmla="*/ 317517 h 673130"/>
              <a:gd name="connsiteX4" fmla="*/ 724290 w 843270"/>
              <a:gd name="connsiteY4" fmla="*/ 17 h 673130"/>
              <a:gd name="connsiteX0" fmla="*/ 727982 w 846962"/>
              <a:gd name="connsiteY0" fmla="*/ 495 h 673608"/>
              <a:gd name="connsiteX1" fmla="*/ 4082 w 846962"/>
              <a:gd name="connsiteY1" fmla="*/ 305295 h 673608"/>
              <a:gd name="connsiteX2" fmla="*/ 842282 w 846962"/>
              <a:gd name="connsiteY2" fmla="*/ 673595 h 673608"/>
              <a:gd name="connsiteX3" fmla="*/ 359682 w 846962"/>
              <a:gd name="connsiteY3" fmla="*/ 317995 h 673608"/>
              <a:gd name="connsiteX4" fmla="*/ 727982 w 846962"/>
              <a:gd name="connsiteY4" fmla="*/ 495 h 67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62" h="673608">
                <a:moveTo>
                  <a:pt x="727982" y="495"/>
                </a:moveTo>
                <a:cubicBezTo>
                  <a:pt x="668715" y="-1622"/>
                  <a:pt x="73932" y="-10088"/>
                  <a:pt x="4082" y="305295"/>
                </a:cubicBezTo>
                <a:cubicBezTo>
                  <a:pt x="-65768" y="620678"/>
                  <a:pt x="783015" y="671478"/>
                  <a:pt x="842282" y="673595"/>
                </a:cubicBezTo>
                <a:cubicBezTo>
                  <a:pt x="901549" y="675712"/>
                  <a:pt x="378732" y="428061"/>
                  <a:pt x="359682" y="317995"/>
                </a:cubicBezTo>
                <a:cubicBezTo>
                  <a:pt x="340632" y="207929"/>
                  <a:pt x="787249" y="2612"/>
                  <a:pt x="727982" y="49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8100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/>
          <p:nvPr/>
        </p:nvCxnSpPr>
        <p:spPr>
          <a:xfrm flipH="1" flipV="1">
            <a:off x="5232400" y="5227233"/>
            <a:ext cx="159413" cy="6115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549615" y="4764648"/>
            <a:ext cx="126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Length DFA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4" name="Straight Arrow Connector 63"/>
          <p:cNvCxnSpPr>
            <a:stCxn id="60" idx="1"/>
          </p:cNvCxnSpPr>
          <p:nvPr/>
        </p:nvCxnSpPr>
        <p:spPr>
          <a:xfrm flipH="1">
            <a:off x="3378200" y="6159500"/>
            <a:ext cx="660400" cy="25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422392" y="5809355"/>
            <a:ext cx="18514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Unwanted length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 target caused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by escape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4406561" y="5854249"/>
            <a:ext cx="999843" cy="674324"/>
          </a:xfrm>
          <a:custGeom>
            <a:avLst/>
            <a:gdLst>
              <a:gd name="connsiteX0" fmla="*/ 394039 w 991018"/>
              <a:gd name="connsiteY0" fmla="*/ 451 h 673912"/>
              <a:gd name="connsiteX1" fmla="*/ 339 w 991018"/>
              <a:gd name="connsiteY1" fmla="*/ 279851 h 673912"/>
              <a:gd name="connsiteX2" fmla="*/ 457539 w 991018"/>
              <a:gd name="connsiteY2" fmla="*/ 673551 h 673912"/>
              <a:gd name="connsiteX3" fmla="*/ 990939 w 991018"/>
              <a:gd name="connsiteY3" fmla="*/ 343351 h 673912"/>
              <a:gd name="connsiteX4" fmla="*/ 394039 w 991018"/>
              <a:gd name="connsiteY4" fmla="*/ 451 h 673912"/>
              <a:gd name="connsiteX0" fmla="*/ 394039 w 999843"/>
              <a:gd name="connsiteY0" fmla="*/ 451 h 674324"/>
              <a:gd name="connsiteX1" fmla="*/ 339 w 999843"/>
              <a:gd name="connsiteY1" fmla="*/ 279851 h 674324"/>
              <a:gd name="connsiteX2" fmla="*/ 457539 w 999843"/>
              <a:gd name="connsiteY2" fmla="*/ 673551 h 674324"/>
              <a:gd name="connsiteX3" fmla="*/ 990939 w 999843"/>
              <a:gd name="connsiteY3" fmla="*/ 343351 h 674324"/>
              <a:gd name="connsiteX4" fmla="*/ 394039 w 999843"/>
              <a:gd name="connsiteY4" fmla="*/ 451 h 674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843" h="674324">
                <a:moveTo>
                  <a:pt x="394039" y="451"/>
                </a:moveTo>
                <a:cubicBezTo>
                  <a:pt x="228939" y="-10132"/>
                  <a:pt x="-10244" y="167668"/>
                  <a:pt x="339" y="279851"/>
                </a:cubicBezTo>
                <a:cubicBezTo>
                  <a:pt x="10922" y="392034"/>
                  <a:pt x="292439" y="662968"/>
                  <a:pt x="457539" y="673551"/>
                </a:cubicBezTo>
                <a:cubicBezTo>
                  <a:pt x="622639" y="684134"/>
                  <a:pt x="908389" y="586768"/>
                  <a:pt x="990939" y="343351"/>
                </a:cubicBezTo>
                <a:cubicBezTo>
                  <a:pt x="1073489" y="99934"/>
                  <a:pt x="559139" y="11034"/>
                  <a:pt x="394039" y="45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3810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3354710" y="4637367"/>
            <a:ext cx="12466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Length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Restricted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Post-image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H="1" flipV="1">
            <a:off x="4395749" y="5533003"/>
            <a:ext cx="469237" cy="3344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Freeform 67"/>
          <p:cNvSpPr/>
          <p:nvPr/>
        </p:nvSpPr>
        <p:spPr>
          <a:xfrm>
            <a:off x="6175272" y="5867403"/>
            <a:ext cx="999843" cy="674324"/>
          </a:xfrm>
          <a:custGeom>
            <a:avLst/>
            <a:gdLst>
              <a:gd name="connsiteX0" fmla="*/ 394039 w 991018"/>
              <a:gd name="connsiteY0" fmla="*/ 451 h 673912"/>
              <a:gd name="connsiteX1" fmla="*/ 339 w 991018"/>
              <a:gd name="connsiteY1" fmla="*/ 279851 h 673912"/>
              <a:gd name="connsiteX2" fmla="*/ 457539 w 991018"/>
              <a:gd name="connsiteY2" fmla="*/ 673551 h 673912"/>
              <a:gd name="connsiteX3" fmla="*/ 990939 w 991018"/>
              <a:gd name="connsiteY3" fmla="*/ 343351 h 673912"/>
              <a:gd name="connsiteX4" fmla="*/ 394039 w 991018"/>
              <a:gd name="connsiteY4" fmla="*/ 451 h 673912"/>
              <a:gd name="connsiteX0" fmla="*/ 394039 w 999843"/>
              <a:gd name="connsiteY0" fmla="*/ 451 h 674324"/>
              <a:gd name="connsiteX1" fmla="*/ 339 w 999843"/>
              <a:gd name="connsiteY1" fmla="*/ 279851 h 674324"/>
              <a:gd name="connsiteX2" fmla="*/ 457539 w 999843"/>
              <a:gd name="connsiteY2" fmla="*/ 673551 h 674324"/>
              <a:gd name="connsiteX3" fmla="*/ 990939 w 999843"/>
              <a:gd name="connsiteY3" fmla="*/ 343351 h 674324"/>
              <a:gd name="connsiteX4" fmla="*/ 394039 w 999843"/>
              <a:gd name="connsiteY4" fmla="*/ 451 h 674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843" h="674324">
                <a:moveTo>
                  <a:pt x="394039" y="451"/>
                </a:moveTo>
                <a:cubicBezTo>
                  <a:pt x="228939" y="-10132"/>
                  <a:pt x="-10244" y="167668"/>
                  <a:pt x="339" y="279851"/>
                </a:cubicBezTo>
                <a:cubicBezTo>
                  <a:pt x="10922" y="392034"/>
                  <a:pt x="292439" y="662968"/>
                  <a:pt x="457539" y="673551"/>
                </a:cubicBezTo>
                <a:cubicBezTo>
                  <a:pt x="622639" y="684134"/>
                  <a:pt x="908389" y="586768"/>
                  <a:pt x="990939" y="343351"/>
                </a:cubicBezTo>
                <a:cubicBezTo>
                  <a:pt x="1073489" y="99934"/>
                  <a:pt x="559139" y="11034"/>
                  <a:pt x="394039" y="45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3810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4191879" y="6019803"/>
            <a:ext cx="12466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Length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Restricted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Post-image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0" name="Straight Arrow Connector 69"/>
          <p:cNvCxnSpPr>
            <a:stCxn id="11" idx="0"/>
          </p:cNvCxnSpPr>
          <p:nvPr/>
        </p:nvCxnSpPr>
        <p:spPr>
          <a:xfrm flipH="1">
            <a:off x="5269471" y="6178965"/>
            <a:ext cx="831453" cy="310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842388" y="5696637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Reference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Post-image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52" idx="7"/>
          </p:cNvCxnSpPr>
          <p:nvPr/>
        </p:nvCxnSpPr>
        <p:spPr>
          <a:xfrm>
            <a:off x="7080218" y="5707467"/>
            <a:ext cx="762170" cy="1018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 rot="17979805">
            <a:off x="6134870" y="5889502"/>
            <a:ext cx="551422" cy="535910"/>
          </a:xfrm>
          <a:custGeom>
            <a:avLst/>
            <a:gdLst>
              <a:gd name="connsiteX0" fmla="*/ 61682 w 709441"/>
              <a:gd name="connsiteY0" fmla="*/ 10040 h 701299"/>
              <a:gd name="connsiteX1" fmla="*/ 99782 w 709441"/>
              <a:gd name="connsiteY1" fmla="*/ 695840 h 701299"/>
              <a:gd name="connsiteX2" fmla="*/ 709382 w 709441"/>
              <a:gd name="connsiteY2" fmla="*/ 314840 h 701299"/>
              <a:gd name="connsiteX3" fmla="*/ 61682 w 709441"/>
              <a:gd name="connsiteY3" fmla="*/ 10040 h 701299"/>
              <a:gd name="connsiteX0" fmla="*/ 61682 w 709488"/>
              <a:gd name="connsiteY0" fmla="*/ 10040 h 728802"/>
              <a:gd name="connsiteX1" fmla="*/ 99782 w 709488"/>
              <a:gd name="connsiteY1" fmla="*/ 695840 h 728802"/>
              <a:gd name="connsiteX2" fmla="*/ 709382 w 709488"/>
              <a:gd name="connsiteY2" fmla="*/ 314840 h 728802"/>
              <a:gd name="connsiteX3" fmla="*/ 61682 w 709488"/>
              <a:gd name="connsiteY3" fmla="*/ 10040 h 728802"/>
              <a:gd name="connsiteX0" fmla="*/ 82757 w 730563"/>
              <a:gd name="connsiteY0" fmla="*/ 10040 h 728802"/>
              <a:gd name="connsiteX1" fmla="*/ 120857 w 730563"/>
              <a:gd name="connsiteY1" fmla="*/ 695840 h 728802"/>
              <a:gd name="connsiteX2" fmla="*/ 730457 w 730563"/>
              <a:gd name="connsiteY2" fmla="*/ 314840 h 728802"/>
              <a:gd name="connsiteX3" fmla="*/ 82757 w 730563"/>
              <a:gd name="connsiteY3" fmla="*/ 10040 h 728802"/>
              <a:gd name="connsiteX0" fmla="*/ 82757 w 730538"/>
              <a:gd name="connsiteY0" fmla="*/ 10040 h 723180"/>
              <a:gd name="connsiteX1" fmla="*/ 120857 w 730538"/>
              <a:gd name="connsiteY1" fmla="*/ 695840 h 723180"/>
              <a:gd name="connsiteX2" fmla="*/ 730457 w 730538"/>
              <a:gd name="connsiteY2" fmla="*/ 314840 h 723180"/>
              <a:gd name="connsiteX3" fmla="*/ 82757 w 730538"/>
              <a:gd name="connsiteY3" fmla="*/ 10040 h 723180"/>
              <a:gd name="connsiteX0" fmla="*/ 150181 w 798039"/>
              <a:gd name="connsiteY0" fmla="*/ 14371 h 808657"/>
              <a:gd name="connsiteX1" fmla="*/ 85578 w 798039"/>
              <a:gd name="connsiteY1" fmla="*/ 783212 h 808657"/>
              <a:gd name="connsiteX2" fmla="*/ 797881 w 798039"/>
              <a:gd name="connsiteY2" fmla="*/ 319171 h 808657"/>
              <a:gd name="connsiteX3" fmla="*/ 150181 w 798039"/>
              <a:gd name="connsiteY3" fmla="*/ 14371 h 808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039" h="808657">
                <a:moveTo>
                  <a:pt x="150181" y="14371"/>
                </a:moveTo>
                <a:cubicBezTo>
                  <a:pt x="31464" y="91711"/>
                  <a:pt x="-84246" y="967639"/>
                  <a:pt x="85578" y="783212"/>
                </a:cubicBezTo>
                <a:cubicBezTo>
                  <a:pt x="336030" y="545666"/>
                  <a:pt x="787114" y="447311"/>
                  <a:pt x="797881" y="319171"/>
                </a:cubicBezTo>
                <a:cubicBezTo>
                  <a:pt x="808648" y="191031"/>
                  <a:pt x="268898" y="-62969"/>
                  <a:pt x="150181" y="1437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8100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itle 1"/>
          <p:cNvSpPr>
            <a:spLocks noGrp="1"/>
          </p:cNvSpPr>
          <p:nvPr>
            <p:ph type="title"/>
          </p:nvPr>
        </p:nvSpPr>
        <p:spPr>
          <a:xfrm>
            <a:off x="2423566" y="147384"/>
            <a:ext cx="8229600" cy="1143000"/>
          </a:xfrm>
        </p:spPr>
        <p:txBody>
          <a:bodyPr/>
          <a:lstStyle/>
          <a:p>
            <a:r>
              <a:rPr lang="en-US" dirty="0" smtClean="0"/>
              <a:t>(3) Sanitization Patch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36</a:t>
            </a:fld>
            <a:endParaRPr lang="en-US"/>
          </a:p>
        </p:txBody>
      </p:sp>
      <p:sp>
        <p:nvSpPr>
          <p:cNvPr id="47" name="Freeform 46"/>
          <p:cNvSpPr/>
          <p:nvPr/>
        </p:nvSpPr>
        <p:spPr>
          <a:xfrm rot="12694558">
            <a:off x="2241202" y="4124039"/>
            <a:ext cx="551422" cy="535910"/>
          </a:xfrm>
          <a:custGeom>
            <a:avLst/>
            <a:gdLst>
              <a:gd name="connsiteX0" fmla="*/ 61682 w 709441"/>
              <a:gd name="connsiteY0" fmla="*/ 10040 h 701299"/>
              <a:gd name="connsiteX1" fmla="*/ 99782 w 709441"/>
              <a:gd name="connsiteY1" fmla="*/ 695840 h 701299"/>
              <a:gd name="connsiteX2" fmla="*/ 709382 w 709441"/>
              <a:gd name="connsiteY2" fmla="*/ 314840 h 701299"/>
              <a:gd name="connsiteX3" fmla="*/ 61682 w 709441"/>
              <a:gd name="connsiteY3" fmla="*/ 10040 h 701299"/>
              <a:gd name="connsiteX0" fmla="*/ 61682 w 709488"/>
              <a:gd name="connsiteY0" fmla="*/ 10040 h 728802"/>
              <a:gd name="connsiteX1" fmla="*/ 99782 w 709488"/>
              <a:gd name="connsiteY1" fmla="*/ 695840 h 728802"/>
              <a:gd name="connsiteX2" fmla="*/ 709382 w 709488"/>
              <a:gd name="connsiteY2" fmla="*/ 314840 h 728802"/>
              <a:gd name="connsiteX3" fmla="*/ 61682 w 709488"/>
              <a:gd name="connsiteY3" fmla="*/ 10040 h 728802"/>
              <a:gd name="connsiteX0" fmla="*/ 82757 w 730563"/>
              <a:gd name="connsiteY0" fmla="*/ 10040 h 728802"/>
              <a:gd name="connsiteX1" fmla="*/ 120857 w 730563"/>
              <a:gd name="connsiteY1" fmla="*/ 695840 h 728802"/>
              <a:gd name="connsiteX2" fmla="*/ 730457 w 730563"/>
              <a:gd name="connsiteY2" fmla="*/ 314840 h 728802"/>
              <a:gd name="connsiteX3" fmla="*/ 82757 w 730563"/>
              <a:gd name="connsiteY3" fmla="*/ 10040 h 728802"/>
              <a:gd name="connsiteX0" fmla="*/ 82757 w 730538"/>
              <a:gd name="connsiteY0" fmla="*/ 10040 h 723180"/>
              <a:gd name="connsiteX1" fmla="*/ 120857 w 730538"/>
              <a:gd name="connsiteY1" fmla="*/ 695840 h 723180"/>
              <a:gd name="connsiteX2" fmla="*/ 730457 w 730538"/>
              <a:gd name="connsiteY2" fmla="*/ 314840 h 723180"/>
              <a:gd name="connsiteX3" fmla="*/ 82757 w 730538"/>
              <a:gd name="connsiteY3" fmla="*/ 10040 h 723180"/>
              <a:gd name="connsiteX0" fmla="*/ 150181 w 798039"/>
              <a:gd name="connsiteY0" fmla="*/ 14371 h 808657"/>
              <a:gd name="connsiteX1" fmla="*/ 85578 w 798039"/>
              <a:gd name="connsiteY1" fmla="*/ 783212 h 808657"/>
              <a:gd name="connsiteX2" fmla="*/ 797881 w 798039"/>
              <a:gd name="connsiteY2" fmla="*/ 319171 h 808657"/>
              <a:gd name="connsiteX3" fmla="*/ 150181 w 798039"/>
              <a:gd name="connsiteY3" fmla="*/ 14371 h 808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039" h="808657">
                <a:moveTo>
                  <a:pt x="150181" y="14371"/>
                </a:moveTo>
                <a:cubicBezTo>
                  <a:pt x="31464" y="91711"/>
                  <a:pt x="-84246" y="967639"/>
                  <a:pt x="85578" y="783212"/>
                </a:cubicBezTo>
                <a:cubicBezTo>
                  <a:pt x="336030" y="545666"/>
                  <a:pt x="787114" y="447311"/>
                  <a:pt x="797881" y="319171"/>
                </a:cubicBezTo>
                <a:cubicBezTo>
                  <a:pt x="808648" y="191031"/>
                  <a:pt x="268898" y="-62969"/>
                  <a:pt x="150181" y="1437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8100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191879" y="6019803"/>
            <a:ext cx="1312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Sanitization</a:t>
            </a:r>
          </a:p>
          <a:p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ifference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16769" y="3936276"/>
            <a:ext cx="48419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>
                <a:solidFill>
                  <a:srgbClr val="FF0000"/>
                </a:solidFill>
              </a:rPr>
              <a:t>X</a:t>
            </a:r>
            <a:endParaRPr lang="en-US" sz="4500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480894" y="4214192"/>
            <a:ext cx="867217" cy="330200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627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7" grpId="0" animBg="1"/>
      <p:bldP spid="59" grpId="0" animBg="1"/>
      <p:bldP spid="60" grpId="0" animBg="1"/>
      <p:bldP spid="60" grpId="1" animBg="1"/>
      <p:bldP spid="60" grpId="2" animBg="1"/>
      <p:bldP spid="63" grpId="0"/>
      <p:bldP spid="65" grpId="0"/>
      <p:bldP spid="2" grpId="0" animBg="1"/>
      <p:bldP spid="2" grpId="1" animBg="1"/>
      <p:bldP spid="66" grpId="0"/>
      <p:bldP spid="66" grpId="1"/>
      <p:bldP spid="68" grpId="0" animBg="1"/>
      <p:bldP spid="69" grpId="2"/>
      <p:bldP spid="69" grpId="3"/>
      <p:bldP spid="6" grpId="0"/>
      <p:bldP spid="11" grpId="0" animBg="1"/>
      <p:bldP spid="47" grpId="0" animBg="1"/>
      <p:bldP spid="48" grpId="1"/>
      <p:bldP spid="3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incutau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0942"/>
            <a:ext cx="9144000" cy="1604742"/>
          </a:xfrm>
          <a:prstGeom prst="rect">
            <a:avLst/>
          </a:prstGeom>
        </p:spPr>
      </p:pic>
      <p:sp>
        <p:nvSpPr>
          <p:cNvPr id="13" name="Content Placeholder 6"/>
          <p:cNvSpPr txBox="1">
            <a:spLocks/>
          </p:cNvSpPr>
          <p:nvPr/>
        </p:nvSpPr>
        <p:spPr>
          <a:xfrm>
            <a:off x="5232400" y="1455739"/>
            <a:ext cx="3507523" cy="1427162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function </a:t>
            </a:r>
            <a:r>
              <a:rPr lang="en-US" sz="1200" b="1" dirty="0" smtClean="0">
                <a:solidFill>
                  <a:srgbClr val="0000FF"/>
                </a:solidFill>
                <a:latin typeface="Courier"/>
                <a:cs typeface="Courier"/>
              </a:rPr>
              <a:t>reference</a:t>
            </a:r>
            <a:r>
              <a:rPr lang="en-US" sz="1200" dirty="0" smtClean="0">
                <a:latin typeface="Courier"/>
                <a:cs typeface="Courier"/>
              </a:rPr>
              <a:t>($x){</a:t>
            </a:r>
          </a:p>
          <a:p>
            <a:r>
              <a:rPr lang="en-US" sz="1200" dirty="0" smtClean="0">
                <a:latin typeface="Courier"/>
                <a:cs typeface="Courier"/>
              </a:rPr>
              <a:t>	$x = </a:t>
            </a:r>
            <a:r>
              <a:rPr lang="en-US" sz="1200" b="1" dirty="0" err="1" smtClean="0">
                <a:solidFill>
                  <a:srgbClr val="008000"/>
                </a:solidFill>
                <a:latin typeface="Courier"/>
                <a:cs typeface="Courier"/>
              </a:rPr>
              <a:t>preg_replace</a:t>
            </a:r>
            <a:r>
              <a:rPr lang="en-US" sz="1200" b="1" dirty="0" smtClean="0">
                <a:solidFill>
                  <a:srgbClr val="008000"/>
                </a:solidFill>
                <a:latin typeface="Courier"/>
                <a:cs typeface="Courier"/>
              </a:rPr>
              <a:t>(“&lt;“, “”, $x);</a:t>
            </a:r>
          </a:p>
          <a:p>
            <a:r>
              <a:rPr lang="en-US" sz="1200" dirty="0" smtClean="0">
                <a:latin typeface="Courier"/>
                <a:cs typeface="Courier"/>
              </a:rPr>
              <a:t>	if (</a:t>
            </a:r>
            <a:r>
              <a:rPr lang="en-US" sz="1200" b="1" dirty="0" err="1" smtClean="0">
                <a:solidFill>
                  <a:srgbClr val="008000"/>
                </a:solidFill>
                <a:latin typeface="Courier"/>
                <a:cs typeface="Courier"/>
              </a:rPr>
              <a:t>strlen</a:t>
            </a:r>
            <a:r>
              <a:rPr lang="en-US" sz="1200" b="1" dirty="0" smtClean="0">
                <a:solidFill>
                  <a:srgbClr val="008000"/>
                </a:solidFill>
                <a:latin typeface="Courier"/>
                <a:cs typeface="Courier"/>
              </a:rPr>
              <a:t>($x) &lt; 4</a:t>
            </a:r>
            <a:r>
              <a:rPr lang="en-US" sz="1200" dirty="0" smtClean="0">
                <a:latin typeface="Courier"/>
                <a:cs typeface="Courier"/>
              </a:rPr>
              <a:t>)</a:t>
            </a:r>
          </a:p>
          <a:p>
            <a:r>
              <a:rPr lang="en-US" sz="1200" dirty="0" smtClean="0">
                <a:latin typeface="Courier"/>
                <a:cs typeface="Courier"/>
              </a:rPr>
              <a:t>		return $x;</a:t>
            </a:r>
          </a:p>
          <a:p>
            <a:r>
              <a:rPr lang="en-US" sz="1200" dirty="0" smtClean="0">
                <a:latin typeface="Courier"/>
                <a:cs typeface="Courier"/>
              </a:rPr>
              <a:t>	else</a:t>
            </a:r>
          </a:p>
          <a:p>
            <a:r>
              <a:rPr lang="en-US" sz="1200" dirty="0" smtClean="0">
                <a:latin typeface="Courier"/>
                <a:cs typeface="Courier"/>
              </a:rPr>
              <a:t>		die(“error”);</a:t>
            </a:r>
          </a:p>
          <a:p>
            <a:r>
              <a:rPr lang="en-US" sz="1200" dirty="0" smtClean="0">
                <a:latin typeface="Courier"/>
                <a:cs typeface="Courier"/>
              </a:rPr>
              <a:t>}</a:t>
            </a:r>
            <a:endParaRPr lang="en-US" sz="1200" dirty="0">
              <a:latin typeface="Courier"/>
              <a:cs typeface="Courier"/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531490" y="1966599"/>
            <a:ext cx="3392810" cy="914400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function </a:t>
            </a:r>
            <a:r>
              <a:rPr lang="en-US" sz="1200" b="1" dirty="0" smtClean="0">
                <a:solidFill>
                  <a:srgbClr val="0000FF"/>
                </a:solidFill>
                <a:latin typeface="Courier"/>
                <a:cs typeface="Courier"/>
              </a:rPr>
              <a:t>target</a:t>
            </a:r>
            <a:r>
              <a:rPr lang="en-US" sz="1200" dirty="0" smtClean="0">
                <a:latin typeface="Courier"/>
                <a:cs typeface="Courier"/>
              </a:rPr>
              <a:t>($x){</a:t>
            </a:r>
          </a:p>
          <a:p>
            <a:r>
              <a:rPr lang="en-US" sz="1200" dirty="0" smtClean="0">
                <a:latin typeface="Courier"/>
                <a:cs typeface="Courier"/>
              </a:rPr>
              <a:t>	$x = </a:t>
            </a:r>
            <a:r>
              <a:rPr lang="en-US" sz="1200" b="1" dirty="0" err="1" smtClean="0">
                <a:solidFill>
                  <a:srgbClr val="008000"/>
                </a:solidFill>
                <a:latin typeface="Courier"/>
                <a:cs typeface="Courier"/>
              </a:rPr>
              <a:t>preg_replace</a:t>
            </a:r>
            <a:r>
              <a:rPr lang="en-US" sz="1200" b="1" dirty="0" smtClean="0">
                <a:solidFill>
                  <a:srgbClr val="008000"/>
                </a:solidFill>
                <a:latin typeface="Courier"/>
                <a:cs typeface="Courier"/>
              </a:rPr>
              <a:t>(‘”’, ‘\”’, $x);</a:t>
            </a:r>
            <a:r>
              <a:rPr lang="en-US" sz="1200" dirty="0" smtClean="0">
                <a:latin typeface="Courier"/>
                <a:cs typeface="Courier"/>
              </a:rPr>
              <a:t>	return $x;</a:t>
            </a:r>
          </a:p>
          <a:p>
            <a:r>
              <a:rPr lang="en-US" sz="1200" dirty="0" smtClean="0">
                <a:latin typeface="Courier"/>
                <a:cs typeface="Courier"/>
              </a:rPr>
              <a:t>}</a:t>
            </a:r>
            <a:endParaRPr lang="en-US" sz="1200" dirty="0">
              <a:latin typeface="Courier"/>
              <a:cs typeface="Courier"/>
            </a:endParaRPr>
          </a:p>
        </p:txBody>
      </p:sp>
      <p:sp>
        <p:nvSpPr>
          <p:cNvPr id="15" name="Content Placeholder 6"/>
          <p:cNvSpPr txBox="1">
            <a:spLocks/>
          </p:cNvSpPr>
          <p:nvPr/>
        </p:nvSpPr>
        <p:spPr>
          <a:xfrm>
            <a:off x="536660" y="75600"/>
            <a:ext cx="3392810" cy="914400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function </a:t>
            </a:r>
            <a:r>
              <a:rPr lang="en-US" sz="1200" b="1" dirty="0" err="1" smtClean="0">
                <a:solidFill>
                  <a:srgbClr val="0000FF"/>
                </a:solidFill>
                <a:latin typeface="Courier"/>
                <a:cs typeface="Courier"/>
              </a:rPr>
              <a:t>valid_patch</a:t>
            </a:r>
            <a:r>
              <a:rPr lang="en-US" sz="1200" dirty="0" smtClean="0">
                <a:latin typeface="Courier"/>
                <a:cs typeface="Courier"/>
              </a:rPr>
              <a:t>($x){</a:t>
            </a:r>
          </a:p>
          <a:p>
            <a:r>
              <a:rPr lang="en-US" sz="1200" dirty="0" smtClean="0">
                <a:latin typeface="Courier"/>
                <a:cs typeface="Courier"/>
              </a:rPr>
              <a:t>	if (</a:t>
            </a:r>
            <a:r>
              <a:rPr lang="en-US" sz="1200" b="1" dirty="0">
                <a:solidFill>
                  <a:srgbClr val="008000"/>
                </a:solidFill>
                <a:latin typeface="Courier"/>
                <a:cs typeface="Courier"/>
              </a:rPr>
              <a:t>semrep_match1($x)</a:t>
            </a:r>
            <a:r>
              <a:rPr lang="en-US" sz="1200" dirty="0" smtClean="0">
                <a:latin typeface="Courier"/>
                <a:cs typeface="Courier"/>
              </a:rPr>
              <a:t>)</a:t>
            </a:r>
          </a:p>
          <a:p>
            <a:r>
              <a:rPr lang="en-US" sz="1200" dirty="0">
                <a:latin typeface="Courier"/>
                <a:cs typeface="Courier"/>
              </a:rPr>
              <a:t>	</a:t>
            </a:r>
            <a:r>
              <a:rPr lang="en-US" sz="1200" dirty="0" smtClean="0">
                <a:latin typeface="Courier"/>
                <a:cs typeface="Courier"/>
              </a:rPr>
              <a:t>	die(“error”);</a:t>
            </a:r>
          </a:p>
          <a:p>
            <a:r>
              <a:rPr lang="en-US" sz="1200" dirty="0" smtClean="0">
                <a:latin typeface="Courier"/>
                <a:cs typeface="Courier"/>
              </a:rPr>
              <a:t>}</a:t>
            </a:r>
            <a:endParaRPr lang="en-US" sz="1200" dirty="0">
              <a:latin typeface="Courier"/>
              <a:cs typeface="Courier"/>
            </a:endParaRP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529580" y="996132"/>
            <a:ext cx="3392810" cy="914400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function </a:t>
            </a:r>
            <a:r>
              <a:rPr lang="en-US" sz="1200" b="1" dirty="0" err="1" smtClean="0">
                <a:solidFill>
                  <a:srgbClr val="0000FF"/>
                </a:solidFill>
                <a:latin typeface="Courier"/>
                <a:cs typeface="Courier"/>
              </a:rPr>
              <a:t>length_patch</a:t>
            </a:r>
            <a:r>
              <a:rPr lang="en-US" sz="1200" dirty="0" smtClean="0">
                <a:latin typeface="Courier"/>
                <a:cs typeface="Courier"/>
              </a:rPr>
              <a:t>($x){</a:t>
            </a:r>
          </a:p>
          <a:p>
            <a:r>
              <a:rPr lang="en-US" sz="1200" dirty="0" smtClean="0">
                <a:latin typeface="Courier"/>
                <a:cs typeface="Courier"/>
              </a:rPr>
              <a:t>	if (</a:t>
            </a:r>
            <a:r>
              <a:rPr lang="en-US" sz="1200" b="1" dirty="0">
                <a:solidFill>
                  <a:srgbClr val="008000"/>
                </a:solidFill>
                <a:latin typeface="Courier"/>
                <a:cs typeface="Courier"/>
              </a:rPr>
              <a:t>semrep_match2($x)</a:t>
            </a:r>
            <a:r>
              <a:rPr lang="en-US" sz="1200" dirty="0" smtClean="0">
                <a:latin typeface="Courier"/>
                <a:cs typeface="Courier"/>
              </a:rPr>
              <a:t>)</a:t>
            </a:r>
          </a:p>
          <a:p>
            <a:r>
              <a:rPr lang="en-US" sz="1200" dirty="0">
                <a:latin typeface="Courier"/>
                <a:cs typeface="Courier"/>
              </a:rPr>
              <a:t>	</a:t>
            </a:r>
            <a:r>
              <a:rPr lang="en-US" sz="1200" dirty="0" smtClean="0">
                <a:latin typeface="Courier"/>
                <a:cs typeface="Courier"/>
              </a:rPr>
              <a:t>	die(“error”);</a:t>
            </a:r>
          </a:p>
          <a:p>
            <a:r>
              <a:rPr lang="en-US" sz="1200" dirty="0" smtClean="0">
                <a:latin typeface="Courier"/>
                <a:cs typeface="Courier"/>
              </a:rPr>
              <a:t>}</a:t>
            </a:r>
            <a:endParaRPr lang="en-US" sz="1200" dirty="0">
              <a:latin typeface="Courier"/>
              <a:cs typeface="Courier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485900" y="4711700"/>
            <a:ext cx="7061200" cy="876300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62300" y="6009129"/>
            <a:ext cx="265970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</a:rPr>
              <a:t>Min-Cut = {&lt;}</a:t>
            </a:r>
            <a:endParaRPr lang="en-US" sz="3500" b="1" dirty="0">
              <a:solidFill>
                <a:srgbClr val="FF0000"/>
              </a:solidFill>
            </a:endParaRPr>
          </a:p>
        </p:txBody>
      </p:sp>
      <p:sp>
        <p:nvSpPr>
          <p:cNvPr id="22" name="Content Placeholder 6"/>
          <p:cNvSpPr txBox="1">
            <a:spLocks/>
          </p:cNvSpPr>
          <p:nvPr/>
        </p:nvSpPr>
        <p:spPr>
          <a:xfrm>
            <a:off x="536660" y="2893700"/>
            <a:ext cx="3392810" cy="914400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function </a:t>
            </a:r>
            <a:r>
              <a:rPr lang="en-US" sz="1200" b="1" dirty="0" smtClean="0">
                <a:solidFill>
                  <a:srgbClr val="0000FF"/>
                </a:solidFill>
                <a:latin typeface="Courier"/>
                <a:cs typeface="Courier"/>
              </a:rPr>
              <a:t>target</a:t>
            </a:r>
            <a:r>
              <a:rPr lang="en-US" sz="1200" dirty="0" smtClean="0">
                <a:latin typeface="Courier"/>
                <a:cs typeface="Courier"/>
              </a:rPr>
              <a:t>($x){</a:t>
            </a:r>
          </a:p>
          <a:p>
            <a:r>
              <a:rPr lang="en-US" sz="1200" dirty="0" smtClean="0">
                <a:latin typeface="Courier"/>
                <a:cs typeface="Courier"/>
              </a:rPr>
              <a:t>	$x = </a:t>
            </a:r>
            <a:r>
              <a:rPr lang="en-US" sz="1200" b="1" dirty="0" err="1" smtClean="0">
                <a:solidFill>
                  <a:srgbClr val="008000"/>
                </a:solidFill>
                <a:latin typeface="Courier"/>
                <a:cs typeface="Courier"/>
              </a:rPr>
              <a:t>preg_replace</a:t>
            </a:r>
            <a:r>
              <a:rPr lang="en-US" sz="1200" b="1" dirty="0" smtClean="0">
                <a:solidFill>
                  <a:srgbClr val="008000"/>
                </a:solidFill>
                <a:latin typeface="Courier"/>
                <a:cs typeface="Courier"/>
              </a:rPr>
              <a:t>(“’”, “\’”, $x);</a:t>
            </a:r>
            <a:r>
              <a:rPr lang="en-US" sz="1200" dirty="0" smtClean="0">
                <a:latin typeface="Courier"/>
                <a:cs typeface="Courier"/>
              </a:rPr>
              <a:t>	return $x;</a:t>
            </a:r>
          </a:p>
          <a:p>
            <a:r>
              <a:rPr lang="en-US" sz="1200" dirty="0" smtClean="0">
                <a:latin typeface="Courier"/>
                <a:cs typeface="Courier"/>
              </a:rPr>
              <a:t>}</a:t>
            </a:r>
            <a:endParaRPr lang="en-US" sz="1200" dirty="0">
              <a:latin typeface="Courier"/>
              <a:cs typeface="Courier"/>
            </a:endParaRPr>
          </a:p>
        </p:txBody>
      </p:sp>
      <p:sp>
        <p:nvSpPr>
          <p:cNvPr id="23" name="Content Placeholder 6"/>
          <p:cNvSpPr txBox="1">
            <a:spLocks/>
          </p:cNvSpPr>
          <p:nvPr/>
        </p:nvSpPr>
        <p:spPr>
          <a:xfrm>
            <a:off x="527670" y="1903536"/>
            <a:ext cx="3392810" cy="914400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function </a:t>
            </a:r>
            <a:r>
              <a:rPr lang="en-US" sz="1200" b="1" dirty="0" err="1">
                <a:solidFill>
                  <a:srgbClr val="0000FF"/>
                </a:solidFill>
                <a:latin typeface="Courier"/>
                <a:cs typeface="Courier"/>
              </a:rPr>
              <a:t>s</a:t>
            </a:r>
            <a:r>
              <a:rPr lang="en-US" sz="1200" b="1" dirty="0" err="1" smtClean="0">
                <a:solidFill>
                  <a:srgbClr val="0000FF"/>
                </a:solidFill>
                <a:latin typeface="Courier"/>
                <a:cs typeface="Courier"/>
              </a:rPr>
              <a:t>anit_patch</a:t>
            </a:r>
            <a:r>
              <a:rPr lang="en-US" sz="1200" dirty="0" smtClean="0">
                <a:latin typeface="Courier"/>
                <a:cs typeface="Courier"/>
              </a:rPr>
              <a:t>($x){</a:t>
            </a:r>
          </a:p>
          <a:p>
            <a:r>
              <a:rPr lang="en-US" sz="1200" dirty="0" smtClean="0">
                <a:latin typeface="Courier"/>
                <a:cs typeface="Courier"/>
              </a:rPr>
              <a:t>	$x = </a:t>
            </a:r>
            <a:r>
              <a:rPr lang="en-US" sz="1200" b="1" dirty="0" err="1" smtClean="0">
                <a:solidFill>
                  <a:srgbClr val="008000"/>
                </a:solidFill>
                <a:latin typeface="Courier"/>
                <a:cs typeface="Courier"/>
              </a:rPr>
              <a:t>semrep_sanit</a:t>
            </a:r>
            <a:r>
              <a:rPr lang="en-US" sz="1200" b="1" dirty="0" smtClean="0">
                <a:solidFill>
                  <a:srgbClr val="008000"/>
                </a:solidFill>
                <a:latin typeface="Courier"/>
                <a:cs typeface="Courier"/>
              </a:rPr>
              <a:t>(“&lt;“, $x);</a:t>
            </a:r>
            <a:r>
              <a:rPr lang="en-US" sz="1200" dirty="0" smtClean="0">
                <a:latin typeface="Courier"/>
                <a:cs typeface="Courier"/>
              </a:rPr>
              <a:t>	</a:t>
            </a:r>
          </a:p>
          <a:p>
            <a:r>
              <a:rPr lang="en-US" sz="1200" dirty="0">
                <a:latin typeface="Courier"/>
                <a:cs typeface="Courier"/>
              </a:rPr>
              <a:t>	</a:t>
            </a:r>
            <a:r>
              <a:rPr lang="en-US" sz="1200" dirty="0" smtClean="0">
                <a:latin typeface="Courier"/>
                <a:cs typeface="Courier"/>
              </a:rPr>
              <a:t>return $x;</a:t>
            </a:r>
          </a:p>
          <a:p>
            <a:r>
              <a:rPr lang="en-US" sz="1200" dirty="0" smtClean="0">
                <a:latin typeface="Courier"/>
                <a:cs typeface="Courier"/>
              </a:rPr>
              <a:t>}</a:t>
            </a:r>
            <a:endParaRPr lang="en-US" sz="1200" dirty="0">
              <a:latin typeface="Courier"/>
              <a:cs typeface="Courier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423566" y="14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(3) Sanitization Patch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79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/>
      <p:bldP spid="22" grpId="0" animBg="1"/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Min-Cut Heuristics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use two heuristics for </a:t>
            </a:r>
            <a:r>
              <a:rPr lang="en-US" dirty="0" err="1" smtClean="0"/>
              <a:t>mincut</a:t>
            </a:r>
            <a:r>
              <a:rPr lang="en-US" dirty="0" smtClean="0"/>
              <a:t>	</a:t>
            </a:r>
          </a:p>
          <a:p>
            <a:r>
              <a:rPr lang="en-US" dirty="0" smtClean="0"/>
              <a:t>Trim:</a:t>
            </a:r>
          </a:p>
          <a:p>
            <a:pPr lvl="1"/>
            <a:r>
              <a:rPr lang="en-US" dirty="0" smtClean="0"/>
              <a:t>Only if min-cut contain space character</a:t>
            </a:r>
          </a:p>
          <a:p>
            <a:pPr lvl="1"/>
            <a:r>
              <a:rPr lang="en-US" dirty="0" smtClean="0"/>
              <a:t>Test if reference Post-Image is does not have space at the beginning and end</a:t>
            </a:r>
          </a:p>
          <a:p>
            <a:pPr lvl="1"/>
            <a:r>
              <a:rPr lang="en-US" dirty="0" smtClean="0"/>
              <a:t>Assume it is </a:t>
            </a:r>
            <a:r>
              <a:rPr lang="en-US" dirty="0" smtClean="0">
                <a:latin typeface="Courier"/>
                <a:cs typeface="Courier"/>
              </a:rPr>
              <a:t>trim</a:t>
            </a:r>
            <a:r>
              <a:rPr lang="en-US" dirty="0" smtClean="0"/>
              <a:t>()</a:t>
            </a:r>
          </a:p>
          <a:p>
            <a:r>
              <a:rPr lang="en-US" dirty="0" smtClean="0"/>
              <a:t>Escape:</a:t>
            </a:r>
          </a:p>
          <a:p>
            <a:pPr lvl="1"/>
            <a:r>
              <a:rPr lang="en-US" dirty="0" smtClean="0"/>
              <a:t>Test if reference Post-Image escapes the </a:t>
            </a:r>
            <a:r>
              <a:rPr lang="en-US" dirty="0" err="1" smtClean="0"/>
              <a:t>mincut</a:t>
            </a:r>
            <a:r>
              <a:rPr lang="en-US" dirty="0" smtClean="0"/>
              <a:t> characters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3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7493" y="2355730"/>
            <a:ext cx="44260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FF"/>
                </a:solidFill>
              </a:rPr>
              <a:t>Experimental</a:t>
            </a:r>
          </a:p>
          <a:p>
            <a:pPr algn="ctr"/>
            <a:r>
              <a:rPr lang="en-US" sz="6000" b="1" dirty="0" smtClean="0">
                <a:solidFill>
                  <a:srgbClr val="0000FF"/>
                </a:solidFill>
              </a:rPr>
              <a:t>Results</a:t>
            </a:r>
            <a:endParaRPr lang="en-US" sz="6000" b="1" dirty="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29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Web Application Inputs are Strings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89" y="2222120"/>
            <a:ext cx="5731842" cy="7031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784" y="4069284"/>
            <a:ext cx="2492380" cy="8279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0390" y="3366887"/>
            <a:ext cx="3713887" cy="5484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3509" y="3206679"/>
            <a:ext cx="1874302" cy="172521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431" y="1981333"/>
            <a:ext cx="3116605" cy="37050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6984" y="4238424"/>
            <a:ext cx="1231610" cy="9039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6040" y="2856472"/>
            <a:ext cx="2550891" cy="242562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18142" y="4801010"/>
            <a:ext cx="1397478" cy="13974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11816" y="4419599"/>
            <a:ext cx="1090083" cy="128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079500" y="4737100"/>
            <a:ext cx="1051560" cy="310896"/>
          </a:xfrm>
          <a:prstGeom prst="roundRect">
            <a:avLst>
              <a:gd name="adj" fmla="val 12516"/>
            </a:avLst>
          </a:prstGeom>
          <a:gradFill flip="none" rotWithShape="1">
            <a:gsLst>
              <a:gs pos="75000">
                <a:srgbClr val="F3F3F3"/>
              </a:gs>
              <a:gs pos="100000">
                <a:srgbClr val="BAD3EE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36576"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</a:rPr>
              <a:t>Submit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714674">
            <a:off x="7599938" y="5499894"/>
            <a:ext cx="1282164" cy="548446"/>
          </a:xfrm>
          <a:prstGeom prst="rect">
            <a:avLst/>
          </a:prstGeom>
        </p:spPr>
      </p:pic>
      <p:sp>
        <p:nvSpPr>
          <p:cNvPr id="21" name="Can 20"/>
          <p:cNvSpPr/>
          <p:nvPr/>
        </p:nvSpPr>
        <p:spPr>
          <a:xfrm>
            <a:off x="7196146" y="5454086"/>
            <a:ext cx="661411" cy="1035462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DB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225174">
            <a:off x="6161953" y="5392850"/>
            <a:ext cx="1282164" cy="5484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91400" y="4483101"/>
            <a:ext cx="1257300" cy="317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unsupscribe.php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672666" y="2436341"/>
            <a:ext cx="492443" cy="332654"/>
            <a:chOff x="5672666" y="2436341"/>
            <a:chExt cx="492443" cy="332654"/>
          </a:xfrm>
        </p:grpSpPr>
        <p:sp>
          <p:nvSpPr>
            <p:cNvPr id="5" name="TextBox 4"/>
            <p:cNvSpPr txBox="1"/>
            <p:nvPr/>
          </p:nvSpPr>
          <p:spPr>
            <a:xfrm>
              <a:off x="5770033" y="2436341"/>
              <a:ext cx="266698" cy="306859"/>
            </a:xfrm>
            <a:prstGeom prst="rect">
              <a:avLst/>
            </a:prstGeom>
            <a:solidFill>
              <a:srgbClr val="CDE0F3"/>
            </a:solidFill>
          </p:spPr>
          <p:txBody>
            <a:bodyPr wrap="square" rtlCol="0">
              <a:spAutoFit/>
            </a:bodyPr>
            <a:lstStyle/>
            <a:p>
              <a:endParaRPr lang="en-US" sz="1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72666" y="2445830"/>
              <a:ext cx="49244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err="1" smtClean="0"/>
                <a:t>php</a:t>
              </a:r>
              <a:endParaRPr lang="en-US" sz="1500" b="1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457200" y="4238424"/>
            <a:ext cx="2583190" cy="498676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28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Repair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ran the differential patching  algorithm on 5 PHP web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367406"/>
              </p:ext>
            </p:extLst>
          </p:nvPr>
        </p:nvGraphicFramePr>
        <p:xfrm>
          <a:off x="686572" y="2766917"/>
          <a:ext cx="7864763" cy="3100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5633"/>
                <a:gridCol w="5209130"/>
              </a:tblGrid>
              <a:tr h="708081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Arial"/>
                          <a:cs typeface="Arial"/>
                        </a:rPr>
                        <a:t>Name</a:t>
                      </a:r>
                      <a:endParaRPr lang="en-US" sz="2600" dirty="0">
                        <a:latin typeface="Arial"/>
                        <a:cs typeface="Arial"/>
                      </a:endParaRPr>
                    </a:p>
                  </a:txBody>
                  <a:tcPr anchor="ctr">
                    <a:lnR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Arial"/>
                          <a:cs typeface="Arial"/>
                        </a:rPr>
                        <a:t>Description</a:t>
                      </a:r>
                      <a:endParaRPr lang="en-US" sz="26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3420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err="1" smtClean="0">
                          <a:latin typeface="Arial"/>
                          <a:cs typeface="Arial"/>
                        </a:rPr>
                        <a:t>PHPNews</a:t>
                      </a:r>
                      <a:r>
                        <a:rPr lang="pl-PL" sz="1800" dirty="0" smtClean="0">
                          <a:latin typeface="Arial"/>
                          <a:cs typeface="Arial"/>
                        </a:rPr>
                        <a:t> v1.3.0 </a:t>
                      </a:r>
                    </a:p>
                  </a:txBody>
                  <a:tcPr anchor="ctr">
                    <a:lnR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News publishing software </a:t>
                      </a:r>
                    </a:p>
                    <a:p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>
                    <a:lnL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3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Arial"/>
                          <a:cs typeface="Arial"/>
                        </a:rPr>
                        <a:t>UseBB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 v1.0.16 </a:t>
                      </a:r>
                    </a:p>
                  </a:txBody>
                  <a:tcPr anchor="ctr">
                    <a:lnR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/>
                          <a:cs typeface="Arial"/>
                        </a:rPr>
                        <a:t>Forum software </a:t>
                      </a:r>
                    </a:p>
                  </a:txBody>
                  <a:tcPr>
                    <a:lnL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3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Snipe Gallery v3.1.5 </a:t>
                      </a:r>
                    </a:p>
                  </a:txBody>
                  <a:tcPr anchor="ctr">
                    <a:lnR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/>
                          <a:cs typeface="Arial"/>
                        </a:rPr>
                        <a:t>Image management system </a:t>
                      </a:r>
                    </a:p>
                  </a:txBody>
                  <a:tcPr>
                    <a:lnL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34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/>
                          <a:cs typeface="Arial"/>
                        </a:rPr>
                        <a:t>MyBloggie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 v2.1.6 </a:t>
                      </a:r>
                    </a:p>
                  </a:txBody>
                  <a:tcPr anchor="ctr">
                    <a:lnR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/>
                          <a:cs typeface="Arial"/>
                        </a:rPr>
                        <a:t>Weblog system </a:t>
                      </a:r>
                    </a:p>
                  </a:txBody>
                  <a:tcPr>
                    <a:lnL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3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Schoolmate v1.5.4 </a:t>
                      </a:r>
                    </a:p>
                  </a:txBody>
                  <a:tcPr anchor="ctr">
                    <a:lnR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/>
                          <a:cs typeface="Arial"/>
                        </a:rPr>
                        <a:t>School administration software </a:t>
                      </a:r>
                    </a:p>
                  </a:txBody>
                  <a:tcPr>
                    <a:lnL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100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Number of Patches Generated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712613"/>
              </p:ext>
            </p:extLst>
          </p:nvPr>
        </p:nvGraphicFramePr>
        <p:xfrm>
          <a:off x="1507063" y="2862791"/>
          <a:ext cx="6693507" cy="261733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63500" dir="2700000">
                    <a:srgbClr val="000000">
                      <a:alpha val="43000"/>
                    </a:srgbClr>
                  </a:outerShdw>
                </a:effectLst>
                <a:tableStyleId>{5C22544A-7EE6-4342-B048-85BDC9FD1C3A}</a:tableStyleId>
              </a:tblPr>
              <a:tblGrid>
                <a:gridCol w="2195243"/>
                <a:gridCol w="1124566"/>
                <a:gridCol w="1124566"/>
                <a:gridCol w="1228743"/>
                <a:gridCol w="1020389"/>
              </a:tblGrid>
              <a:tr h="5234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Verdana"/>
                        </a:rPr>
                        <a:t>Mapping</a:t>
                      </a:r>
                      <a:endParaRPr lang="en-US" sz="1700" b="1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latin typeface="Verdana"/>
                        </a:rPr>
                        <a:t> </a:t>
                      </a:r>
                      <a:r>
                        <a:rPr lang="en-US" sz="1700" b="1" i="0" u="none" strike="noStrike" dirty="0" smtClean="0">
                          <a:latin typeface="Verdana"/>
                        </a:rPr>
                        <a:t>#</a:t>
                      </a:r>
                      <a:r>
                        <a:rPr lang="en-US" sz="1700" b="1" i="0" u="none" strike="noStrike" baseline="0" dirty="0" smtClean="0">
                          <a:latin typeface="Verdana"/>
                        </a:rPr>
                        <a:t> Pairs</a:t>
                      </a:r>
                      <a:endParaRPr lang="en-US" sz="1700" b="1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Verdana"/>
                        </a:rPr>
                        <a:t># Valid.</a:t>
                      </a:r>
                      <a:endParaRPr lang="en-US" sz="1700" b="1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Verdana"/>
                        </a:rPr>
                        <a:t># Length.</a:t>
                      </a:r>
                      <a:endParaRPr lang="en-US" sz="1700" b="1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Verdana"/>
                        </a:rPr>
                        <a:t># Sanit.</a:t>
                      </a:r>
                      <a:endParaRPr lang="en-US" sz="1700" b="1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</a:tr>
              <a:tr h="5234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Client</a:t>
                      </a:r>
                      <a:r>
                        <a:rPr lang="en-US" sz="1800" b="0" i="0" u="none" strike="noStrike" baseline="0" dirty="0" smtClean="0">
                          <a:latin typeface="Verdana"/>
                        </a:rPr>
                        <a:t>-Server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122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61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11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0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5234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Server-Client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122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53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2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30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5234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Server-Server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206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49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0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33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5234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Client-Client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19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34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0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5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68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Sanitization Patch Results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6949206"/>
              </p:ext>
            </p:extLst>
          </p:nvPr>
        </p:nvGraphicFramePr>
        <p:xfrm>
          <a:off x="457201" y="2862791"/>
          <a:ext cx="8394699" cy="210126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63500" dir="2700000">
                    <a:srgbClr val="000000">
                      <a:alpha val="43000"/>
                    </a:srgbClr>
                  </a:outerShdw>
                </a:effectLst>
                <a:tableStyleId>{5C22544A-7EE6-4342-B048-85BDC9FD1C3A}</a:tableStyleId>
              </a:tblPr>
              <a:tblGrid>
                <a:gridCol w="2388988"/>
                <a:gridCol w="1223817"/>
                <a:gridCol w="1223817"/>
                <a:gridCol w="1337187"/>
                <a:gridCol w="1110445"/>
                <a:gridCol w="1110445"/>
              </a:tblGrid>
              <a:tr h="5234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Verdana"/>
                        </a:rPr>
                        <a:t>Mapping</a:t>
                      </a:r>
                      <a:endParaRPr lang="en-US" sz="1700" b="1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latin typeface="Verdana"/>
                        </a:rPr>
                        <a:t> </a:t>
                      </a:r>
                      <a:r>
                        <a:rPr lang="en-US" sz="1700" b="1" i="0" u="none" strike="noStrike" dirty="0" smtClean="0">
                          <a:latin typeface="Verdana"/>
                        </a:rPr>
                        <a:t>min-cut</a:t>
                      </a:r>
                    </a:p>
                    <a:p>
                      <a:pPr algn="ctr" fontAlgn="b"/>
                      <a:r>
                        <a:rPr lang="en-US" sz="1700" b="1" i="0" u="none" strike="noStrike" dirty="0" err="1" smtClean="0">
                          <a:latin typeface="Verdana"/>
                        </a:rPr>
                        <a:t>Avr</a:t>
                      </a:r>
                      <a:r>
                        <a:rPr lang="en-US" sz="1700" b="1" i="0" u="none" strike="noStrike" dirty="0" smtClean="0">
                          <a:latin typeface="Verdana"/>
                        </a:rPr>
                        <a:t>. size</a:t>
                      </a:r>
                      <a:endParaRPr lang="en-US" sz="1700" b="1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Verdana"/>
                        </a:rPr>
                        <a:t>min-cut</a:t>
                      </a:r>
                    </a:p>
                    <a:p>
                      <a:pPr algn="ctr" fontAlgn="b"/>
                      <a:r>
                        <a:rPr lang="en-US" sz="1700" b="1" i="0" u="none" strike="noStrike" dirty="0" smtClean="0">
                          <a:latin typeface="Verdana"/>
                        </a:rPr>
                        <a:t>Max size</a:t>
                      </a:r>
                      <a:endParaRPr lang="en-US" sz="1700" b="1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Verdana"/>
                        </a:rPr>
                        <a:t>#trim</a:t>
                      </a:r>
                      <a:endParaRPr lang="en-US" sz="1700" b="1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Verdana"/>
                        </a:rPr>
                        <a:t>#escape</a:t>
                      </a:r>
                      <a:endParaRPr lang="en-US" sz="1700" b="1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Verdana"/>
                        </a:rPr>
                        <a:t>#delete</a:t>
                      </a:r>
                      <a:endParaRPr lang="en-US" sz="1700" b="1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</a:tr>
              <a:tr h="5234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Server-Client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4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10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15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10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20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5234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Server-Server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3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5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23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0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20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5234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Client-Client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7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15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3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0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2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43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Time and Memory Performance of </a:t>
            </a:r>
            <a:r>
              <a:rPr lang="en-US" dirty="0" smtClean="0"/>
              <a:t>Differential Repair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2933878"/>
              </p:ext>
            </p:extLst>
          </p:nvPr>
        </p:nvGraphicFramePr>
        <p:xfrm>
          <a:off x="457201" y="2862791"/>
          <a:ext cx="8394698" cy="270346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63500" dir="2700000">
                    <a:srgbClr val="000000">
                      <a:alpha val="43000"/>
                    </a:srgbClr>
                  </a:outerShdw>
                </a:effectLst>
                <a:tableStyleId>{5C22544A-7EE6-4342-B048-85BDC9FD1C3A}</a:tableStyleId>
              </a:tblPr>
              <a:tblGrid>
                <a:gridCol w="1447799"/>
                <a:gridCol w="1168400"/>
                <a:gridCol w="1231900"/>
                <a:gridCol w="1143000"/>
                <a:gridCol w="1442167"/>
                <a:gridCol w="980716"/>
                <a:gridCol w="980716"/>
              </a:tblGrid>
              <a:tr h="523467">
                <a:tc rowSpan="2"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effectLst/>
                          <a:latin typeface="Verdana"/>
                          <a:cs typeface="Verdana"/>
                        </a:rPr>
                        <a:t>Repair </a:t>
                      </a:r>
                      <a:r>
                        <a:rPr lang="en-US" sz="1700" dirty="0">
                          <a:effectLst/>
                          <a:latin typeface="Verdana"/>
                          <a:cs typeface="Verdana"/>
                        </a:rPr>
                        <a:t>phase 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effectLst/>
                          <a:latin typeface="Verdana"/>
                          <a:cs typeface="Verdana"/>
                        </a:rPr>
                        <a:t>DFA size (#</a:t>
                      </a:r>
                      <a:r>
                        <a:rPr lang="en-US" sz="1700" dirty="0" err="1">
                          <a:effectLst/>
                          <a:latin typeface="Verdana"/>
                          <a:cs typeface="Verdana"/>
                        </a:rPr>
                        <a:t>bddnodes</a:t>
                      </a:r>
                      <a:r>
                        <a:rPr lang="en-US" sz="1700" dirty="0">
                          <a:effectLst/>
                          <a:latin typeface="Verdana"/>
                          <a:cs typeface="Verdana"/>
                        </a:rPr>
                        <a:t>) </a:t>
                      </a:r>
                    </a:p>
                  </a:txBody>
                  <a:tcPr anchor="ctr">
                    <a:lnL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effectLst/>
                          <a:latin typeface="Verdana"/>
                          <a:cs typeface="Verdana"/>
                        </a:rPr>
                        <a:t>peak DFA size (#</a:t>
                      </a:r>
                      <a:r>
                        <a:rPr lang="en-US" sz="1700" dirty="0" err="1">
                          <a:effectLst/>
                          <a:latin typeface="Verdana"/>
                          <a:cs typeface="Verdana"/>
                        </a:rPr>
                        <a:t>bddnodes</a:t>
                      </a:r>
                      <a:r>
                        <a:rPr lang="en-US" sz="1700" dirty="0">
                          <a:effectLst/>
                          <a:latin typeface="Verdana"/>
                          <a:cs typeface="Verdana"/>
                        </a:rPr>
                        <a:t>)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effectLst/>
                          <a:latin typeface="Verdana"/>
                          <a:cs typeface="Verdana"/>
                        </a:rPr>
                        <a:t>time (seconds)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34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700">
                          <a:effectLst/>
                          <a:latin typeface="Verdana"/>
                          <a:cs typeface="Verdana"/>
                        </a:rPr>
                        <a:t>avg </a:t>
                      </a:r>
                    </a:p>
                  </a:txBody>
                  <a:tcPr anchor="ctr">
                    <a:lnL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>
                          <a:effectLst/>
                          <a:latin typeface="Verdana"/>
                          <a:cs typeface="Verdana"/>
                        </a:rPr>
                        <a:t>max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700">
                          <a:effectLst/>
                          <a:latin typeface="Verdana"/>
                          <a:cs typeface="Verdana"/>
                        </a:rPr>
                        <a:t>avg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>
                          <a:effectLst/>
                          <a:latin typeface="Verdana"/>
                          <a:cs typeface="Verdana"/>
                        </a:rPr>
                        <a:t>max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700">
                          <a:effectLst/>
                          <a:latin typeface="Verdana"/>
                          <a:cs typeface="Verdana"/>
                        </a:rPr>
                        <a:t>avg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dirty="0">
                          <a:effectLst/>
                          <a:latin typeface="Verdana"/>
                          <a:cs typeface="Verdana"/>
                        </a:rPr>
                        <a:t>max </a:t>
                      </a:r>
                    </a:p>
                  </a:txBody>
                  <a:tcPr anchor="ctr"/>
                </a:tc>
              </a:tr>
              <a:tr h="523467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effectLst/>
                          <a:latin typeface="Verdana"/>
                          <a:cs typeface="Verdana"/>
                        </a:rPr>
                        <a:t>Valid. </a:t>
                      </a:r>
                      <a:endParaRPr lang="en-US" sz="1700" dirty="0">
                        <a:effectLst/>
                        <a:latin typeface="Verdana"/>
                        <a:cs typeface="Verdana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effectLst/>
                          <a:latin typeface="Verdana"/>
                          <a:cs typeface="Verdana"/>
                        </a:rPr>
                        <a:t>997 </a:t>
                      </a:r>
                    </a:p>
                  </a:txBody>
                  <a:tcPr anchor="ctr">
                    <a:lnL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effectLst/>
                          <a:latin typeface="Verdana"/>
                          <a:cs typeface="Verdana"/>
                        </a:rPr>
                        <a:t>32,650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effectLst/>
                          <a:latin typeface="Verdana"/>
                          <a:cs typeface="Verdana"/>
                        </a:rPr>
                        <a:t>484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effectLst/>
                          <a:latin typeface="Verdana"/>
                          <a:cs typeface="Verdana"/>
                        </a:rPr>
                        <a:t>33,041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effectLst/>
                          <a:latin typeface="Verdana"/>
                          <a:cs typeface="Verdana"/>
                        </a:rPr>
                        <a:t>0.14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>
                          <a:effectLst/>
                          <a:latin typeface="Verdana"/>
                          <a:cs typeface="Verdana"/>
                        </a:rPr>
                        <a:t>4.37 </a:t>
                      </a:r>
                    </a:p>
                  </a:txBody>
                  <a:tcPr anchor="ctr"/>
                </a:tc>
              </a:tr>
              <a:tr h="523467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effectLst/>
                          <a:latin typeface="Verdana"/>
                          <a:cs typeface="Verdana"/>
                        </a:rPr>
                        <a:t>Length</a:t>
                      </a:r>
                      <a:endParaRPr lang="en-US" sz="1700" dirty="0">
                        <a:effectLst/>
                        <a:latin typeface="Verdana"/>
                        <a:cs typeface="Verdana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>
                          <a:effectLst/>
                          <a:latin typeface="Verdana"/>
                          <a:cs typeface="Verdana"/>
                        </a:rPr>
                        <a:t>129,606 </a:t>
                      </a:r>
                    </a:p>
                  </a:txBody>
                  <a:tcPr anchor="ctr">
                    <a:lnL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>
                          <a:effectLst/>
                          <a:latin typeface="Verdana"/>
                          <a:cs typeface="Verdana"/>
                        </a:rPr>
                        <a:t>347,619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>
                          <a:effectLst/>
                          <a:latin typeface="Verdana"/>
                          <a:cs typeface="Verdana"/>
                        </a:rPr>
                        <a:t>245,367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>
                          <a:effectLst/>
                          <a:latin typeface="Verdana"/>
                          <a:cs typeface="Verdana"/>
                        </a:rPr>
                        <a:t>4,911,410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effectLst/>
                          <a:latin typeface="Verdana"/>
                          <a:cs typeface="Verdana"/>
                        </a:rPr>
                        <a:t>9.39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effectLst/>
                          <a:latin typeface="Verdana"/>
                          <a:cs typeface="Verdana"/>
                        </a:rPr>
                        <a:t>168.00 </a:t>
                      </a:r>
                    </a:p>
                  </a:txBody>
                  <a:tcPr anchor="ctr"/>
                </a:tc>
              </a:tr>
              <a:tr h="523467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effectLst/>
                          <a:latin typeface="Verdana"/>
                          <a:cs typeface="Verdana"/>
                        </a:rPr>
                        <a:t>Sanit.</a:t>
                      </a:r>
                      <a:endParaRPr lang="en-US" sz="1700" dirty="0">
                        <a:effectLst/>
                        <a:latin typeface="Verdana"/>
                        <a:cs typeface="Verdana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>
                          <a:effectLst/>
                          <a:latin typeface="Verdana"/>
                          <a:cs typeface="Verdana"/>
                        </a:rPr>
                        <a:t>2,602 </a:t>
                      </a:r>
                    </a:p>
                  </a:txBody>
                  <a:tcPr anchor="ctr">
                    <a:lnL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>
                          <a:effectLst/>
                          <a:latin typeface="Verdana"/>
                          <a:cs typeface="Verdana"/>
                        </a:rPr>
                        <a:t>11,951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>
                          <a:effectLst/>
                          <a:latin typeface="Verdana"/>
                          <a:cs typeface="Verdana"/>
                        </a:rPr>
                        <a:t>4,822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>
                          <a:effectLst/>
                          <a:latin typeface="Verdana"/>
                          <a:cs typeface="Verdana"/>
                        </a:rPr>
                        <a:t>588,127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>
                          <a:effectLst/>
                          <a:latin typeface="Verdana"/>
                          <a:cs typeface="Verdana"/>
                        </a:rPr>
                        <a:t>0.17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effectLst/>
                          <a:latin typeface="Verdana"/>
                          <a:cs typeface="Verdana"/>
                        </a:rPr>
                        <a:t>14.00 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917700" y="4483100"/>
            <a:ext cx="6934199" cy="609600"/>
          </a:xfrm>
          <a:prstGeom prst="rect">
            <a:avLst/>
          </a:prstGeom>
          <a:noFill/>
          <a:ln w="762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806265" y="4432300"/>
            <a:ext cx="1066800" cy="660400"/>
          </a:xfrm>
          <a:prstGeom prst="ellipse">
            <a:avLst/>
          </a:prstGeom>
          <a:noFill/>
          <a:ln w="762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86400" y="4445000"/>
            <a:ext cx="1511300" cy="660400"/>
          </a:xfrm>
          <a:prstGeom prst="ellipse">
            <a:avLst/>
          </a:prstGeom>
          <a:noFill/>
          <a:ln w="762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21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SemRep</a:t>
            </a:r>
            <a:r>
              <a:rPr lang="en-US" dirty="0" smtClean="0"/>
              <a:t>: Differential Repair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8804"/>
            <a:ext cx="8229600" cy="4699495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://github.com/vlab-cs-</a:t>
            </a:r>
            <a:r>
              <a:rPr lang="en-US" sz="2400" dirty="0" smtClean="0">
                <a:hlinkClick r:id="rId2"/>
              </a:rPr>
              <a:t>ucsb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u="sng" dirty="0">
                <a:solidFill>
                  <a:srgbClr val="0000CC"/>
                </a:solidFill>
                <a:hlinkClick r:id="rId3"/>
              </a:rPr>
              <a:t>http://www.cs.ucsb.edu/~</a:t>
            </a:r>
            <a:r>
              <a:rPr lang="en-US" sz="2400" u="sng" dirty="0" smtClean="0">
                <a:solidFill>
                  <a:srgbClr val="0000CC"/>
                </a:solidFill>
                <a:hlinkClick r:id="rId3"/>
              </a:rPr>
              <a:t>vlab</a:t>
            </a:r>
            <a:endParaRPr lang="en-US" sz="2400" u="sng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en-US" sz="2400" u="sng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 sz="2400" dirty="0"/>
              <a:t>A recent paper [</a:t>
            </a:r>
            <a:r>
              <a:rPr lang="en-US" sz="2400" dirty="0" err="1"/>
              <a:t>Kausler</a:t>
            </a:r>
            <a:r>
              <a:rPr lang="en-US" sz="2400" dirty="0"/>
              <a:t>, Sherman, ASE’14] that compares sound string constraint solvers: (JSA, </a:t>
            </a:r>
            <a:r>
              <a:rPr lang="en-US" sz="2400" dirty="0" err="1"/>
              <a:t>LibStranger</a:t>
            </a:r>
            <a:r>
              <a:rPr lang="en-US" sz="2400" dirty="0"/>
              <a:t>, Z3-Str, ECLIPSE-</a:t>
            </a:r>
            <a:r>
              <a:rPr lang="en-US" sz="2400" dirty="0" err="1"/>
              <a:t>Str</a:t>
            </a:r>
            <a:r>
              <a:rPr lang="en-US" sz="2400" dirty="0"/>
              <a:t>), reports that </a:t>
            </a:r>
            <a:r>
              <a:rPr lang="en-US" sz="2400" dirty="0" err="1"/>
              <a:t>LibStranger</a:t>
            </a:r>
            <a:r>
              <a:rPr lang="en-US" sz="2400" dirty="0"/>
              <a:t> is the best!</a:t>
            </a:r>
          </a:p>
          <a:p>
            <a:pPr marL="0" indent="0">
              <a:buNone/>
            </a:pPr>
            <a:endParaRPr lang="en-US" sz="2400" u="sng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u="sng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en-US" sz="2400" u="sng" dirty="0" smtClean="0">
              <a:solidFill>
                <a:srgbClr val="0000CC"/>
              </a:solidFill>
            </a:endParaRPr>
          </a:p>
          <a:p>
            <a:endParaRPr lang="en-US" u="sng" dirty="0">
              <a:solidFill>
                <a:srgbClr val="0000CC"/>
              </a:solidFill>
            </a:endParaRPr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44</a:t>
            </a:fld>
            <a:endParaRPr lang="en-US" dirty="0"/>
          </a:p>
        </p:txBody>
      </p:sp>
      <p:pic>
        <p:nvPicPr>
          <p:cNvPr id="2050" name="Picture 2" descr="https://raw.githubusercontent.com/vlab-cs-ucsb/SemRep/master/Docs/arc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7" y="1259977"/>
            <a:ext cx="9128243" cy="2693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890" y="3676210"/>
            <a:ext cx="1490619" cy="154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150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String Analysis Bibliography</a:t>
            </a:r>
          </a:p>
        </p:txBody>
      </p:sp>
      <p:sp>
        <p:nvSpPr>
          <p:cNvPr id="1167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Automata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based string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analysis: </a:t>
            </a:r>
          </a:p>
          <a:p>
            <a:pPr>
              <a:defRPr/>
            </a:pP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A static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analysis framework 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for detecting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SQL 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injection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vulnerabilities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[Fu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et al., COMPSAC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07] </a:t>
            </a:r>
            <a:endParaRPr lang="en-US" altLang="ja-JP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altLang="ja-JP" i="1" dirty="0" smtClean="0">
                <a:latin typeface="Arial" charset="0"/>
                <a:ea typeface="ＭＳ Ｐゴシック" charset="0"/>
                <a:cs typeface="ＭＳ Ｐゴシック" charset="0"/>
              </a:rPr>
              <a:t>Saner</a:t>
            </a:r>
            <a:r>
              <a:rPr lang="en-US" altLang="ja-JP" i="1" dirty="0">
                <a:latin typeface="Arial" charset="0"/>
                <a:ea typeface="ＭＳ Ｐゴシック" charset="0"/>
                <a:cs typeface="ＭＳ Ｐゴシック" charset="0"/>
              </a:rPr>
              <a:t>: Composing Static and Dynamic Analysis to Validate </a:t>
            </a:r>
            <a:r>
              <a:rPr lang="en-US" altLang="ja-JP" i="1" dirty="0" smtClean="0">
                <a:latin typeface="Arial" charset="0"/>
                <a:ea typeface="ＭＳ Ｐゴシック" charset="0"/>
                <a:cs typeface="ＭＳ Ｐゴシック" charset="0"/>
              </a:rPr>
              <a:t>Sanitization in </a:t>
            </a:r>
            <a:r>
              <a:rPr lang="en-US" altLang="ja-JP" i="1" dirty="0">
                <a:latin typeface="Arial" charset="0"/>
                <a:ea typeface="ＭＳ Ｐゴシック" charset="0"/>
                <a:cs typeface="ＭＳ Ｐゴシック" charset="0"/>
              </a:rPr>
              <a:t>Web </a:t>
            </a:r>
            <a:r>
              <a:rPr lang="en-US" altLang="ja-JP" i="1" dirty="0" smtClean="0">
                <a:latin typeface="Arial" charset="0"/>
                <a:ea typeface="ＭＳ Ｐゴシック" charset="0"/>
                <a:cs typeface="ＭＳ Ｐゴシック" charset="0"/>
              </a:rPr>
              <a:t>Applications </a:t>
            </a:r>
            <a:r>
              <a:rPr lang="en-US" altLang="ja-JP" dirty="0" smtClean="0">
                <a:latin typeface="Arial" charset="0"/>
                <a:ea typeface="ＭＳ Ｐゴシック" charset="0"/>
                <a:cs typeface="ＭＳ Ｐゴシック" charset="0"/>
              </a:rPr>
              <a:t>[</a:t>
            </a:r>
            <a:r>
              <a:rPr lang="en-US" altLang="ja-JP" dirty="0" err="1">
                <a:latin typeface="Arial" charset="0"/>
                <a:ea typeface="ＭＳ Ｐゴシック" charset="0"/>
                <a:cs typeface="ＭＳ Ｐゴシック" charset="0"/>
              </a:rPr>
              <a:t>Balzarotti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 et al., S&amp;P 2008</a:t>
            </a:r>
            <a:r>
              <a:rPr lang="en-US" altLang="ja-JP" dirty="0" smtClean="0">
                <a:latin typeface="Arial" charset="0"/>
                <a:ea typeface="ＭＳ Ｐゴシック" charset="0"/>
                <a:cs typeface="ＭＳ Ｐゴシック" charset="0"/>
              </a:rPr>
              <a:t>]</a:t>
            </a:r>
          </a:p>
          <a:p>
            <a:pPr>
              <a:defRPr/>
            </a:pPr>
            <a:r>
              <a:rPr lang="en-US" i="1" dirty="0">
                <a:latin typeface="Arial" charset="0"/>
                <a:ea typeface="ＭＳ Ｐゴシック" charset="0"/>
              </a:rPr>
              <a:t>Symbolic String Verification: An Automata-based Approach </a:t>
            </a:r>
            <a:r>
              <a:rPr lang="en-US" dirty="0">
                <a:latin typeface="Arial" charset="0"/>
                <a:ea typeface="ＭＳ Ｐゴシック" charset="0"/>
              </a:rPr>
              <a:t>[Yu et al., SPIN’</a:t>
            </a:r>
            <a:r>
              <a:rPr lang="en-US" altLang="ja-JP" dirty="0">
                <a:latin typeface="Arial" charset="0"/>
                <a:ea typeface="ＭＳ Ｐゴシック" charset="0"/>
              </a:rPr>
              <a:t>08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]</a:t>
            </a:r>
          </a:p>
          <a:p>
            <a:pPr>
              <a:defRPr/>
            </a:pPr>
            <a:r>
              <a:rPr lang="en-US" i="1" dirty="0">
                <a:latin typeface="Arial" charset="0"/>
                <a:ea typeface="ＭＳ Ｐゴシック" charset="0"/>
              </a:rPr>
              <a:t>Symbolic String Verification: Combining String Analysis and Size Analysis </a:t>
            </a:r>
            <a:r>
              <a:rPr lang="en-US" dirty="0">
                <a:latin typeface="Arial" charset="0"/>
                <a:ea typeface="ＭＳ Ｐゴシック" charset="0"/>
              </a:rPr>
              <a:t>[Yu et al., TACAS’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09]</a:t>
            </a:r>
          </a:p>
          <a:p>
            <a:pPr>
              <a:defRPr/>
            </a:pPr>
            <a:r>
              <a:rPr lang="en-US" altLang="ja-JP" i="1" dirty="0" smtClean="0">
                <a:latin typeface="Arial" charset="0"/>
                <a:ea typeface="ＭＳ Ｐゴシック" charset="0"/>
              </a:rPr>
              <a:t>Rex</a:t>
            </a:r>
            <a:r>
              <a:rPr lang="en-US" altLang="ja-JP" i="1" dirty="0">
                <a:latin typeface="Arial" charset="0"/>
                <a:ea typeface="ＭＳ Ｐゴシック" charset="0"/>
              </a:rPr>
              <a:t>: Symbolic Regular Expression </a:t>
            </a:r>
            <a:r>
              <a:rPr lang="en-US" altLang="ja-JP" i="1" dirty="0" smtClean="0">
                <a:latin typeface="Arial" charset="0"/>
                <a:ea typeface="ＭＳ Ｐゴシック" charset="0"/>
              </a:rPr>
              <a:t>Explorer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 [</a:t>
            </a:r>
            <a:r>
              <a:rPr lang="en-US" altLang="ja-JP" dirty="0" err="1" smtClean="0">
                <a:latin typeface="Arial" charset="0"/>
                <a:ea typeface="ＭＳ Ｐゴシック" charset="0"/>
              </a:rPr>
              <a:t>Veanes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 et al., ICST’10]</a:t>
            </a:r>
          </a:p>
          <a:p>
            <a:pPr>
              <a:defRPr/>
            </a:pPr>
            <a:r>
              <a:rPr lang="en-US" i="1" dirty="0">
                <a:latin typeface="Arial" charset="0"/>
                <a:ea typeface="ＭＳ Ｐゴシック" charset="0"/>
              </a:rPr>
              <a:t>Stranger: An Automata-based String Analysis Tool for PHP </a:t>
            </a:r>
            <a:r>
              <a:rPr lang="en-US" dirty="0">
                <a:latin typeface="Arial" charset="0"/>
                <a:ea typeface="ＭＳ Ｐゴシック" charset="0"/>
              </a:rPr>
              <a:t>[Yu et al., TACAS’</a:t>
            </a:r>
            <a:r>
              <a:rPr lang="en-US" altLang="ja-JP" dirty="0">
                <a:latin typeface="Arial" charset="0"/>
                <a:ea typeface="ＭＳ Ｐゴシック" charset="0"/>
              </a:rPr>
              <a:t>10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]</a:t>
            </a:r>
          </a:p>
          <a:p>
            <a:pPr>
              <a:defRPr/>
            </a:pPr>
            <a:r>
              <a:rPr lang="en-US" i="1" dirty="0">
                <a:latin typeface="Arial" charset="0"/>
                <a:ea typeface="ＭＳ Ｐゴシック" charset="0"/>
              </a:rPr>
              <a:t>Relational String Verification Using Multi-Track Automata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</a:rPr>
              <a:t>[Yu et al., CIAA’10, IJFCS</a:t>
            </a:r>
            <a:r>
              <a:rPr lang="en-US" dirty="0">
                <a:latin typeface="Arial" charset="0"/>
                <a:ea typeface="ＭＳ Ｐゴシック" charset="0"/>
              </a:rPr>
              <a:t>’11</a:t>
            </a:r>
            <a:r>
              <a:rPr lang="en-US" dirty="0" smtClean="0">
                <a:latin typeface="Arial" charset="0"/>
                <a:ea typeface="ＭＳ Ｐゴシック" charset="0"/>
              </a:rPr>
              <a:t>]</a:t>
            </a:r>
          </a:p>
          <a:p>
            <a:pPr>
              <a:defRPr/>
            </a:pPr>
            <a:r>
              <a:rPr lang="en-US" altLang="ja-JP" i="1" dirty="0" smtClean="0">
                <a:latin typeface="Arial" charset="0"/>
                <a:ea typeface="ＭＳ Ｐゴシック" charset="0"/>
                <a:cs typeface="ＭＳ Ｐゴシック" charset="0"/>
              </a:rPr>
              <a:t>Path</a:t>
            </a:r>
            <a:r>
              <a:rPr lang="en-US" altLang="ja-JP" i="1" dirty="0">
                <a:latin typeface="Arial" charset="0"/>
                <a:ea typeface="ＭＳ Ｐゴシック" charset="0"/>
                <a:cs typeface="ＭＳ Ｐゴシック" charset="0"/>
              </a:rPr>
              <a:t>- and index-sensitive string analysis based on monadic second-order logic 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[</a:t>
            </a:r>
            <a:r>
              <a:rPr lang="en-US" altLang="ja-JP" dirty="0" err="1">
                <a:latin typeface="Arial" charset="0"/>
                <a:ea typeface="ＭＳ Ｐゴシック" charset="0"/>
                <a:cs typeface="ＭＳ Ｐゴシック" charset="0"/>
              </a:rPr>
              <a:t>Tateishi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 et al., ISSTA’11]</a:t>
            </a:r>
          </a:p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en-US" altLang="ja-JP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5171" name="Slide Number Placeholder 3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700DDB17-73CC-AB42-BB39-2871597C8DE8}" type="slidenum">
              <a:rPr lang="en-US" sz="1600">
                <a:solidFill>
                  <a:srgbClr val="898989"/>
                </a:solidFill>
              </a:rPr>
              <a:pPr algn="r" eaLnBrk="1" hangingPunct="1"/>
              <a:t>45</a:t>
            </a:fld>
            <a:endParaRPr 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String Analysis Bibliography</a:t>
            </a:r>
          </a:p>
        </p:txBody>
      </p:sp>
      <p:sp>
        <p:nvSpPr>
          <p:cNvPr id="1167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Automata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based string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analysis, continued: </a:t>
            </a:r>
          </a:p>
          <a:p>
            <a:pPr>
              <a:defRPr/>
            </a:pPr>
            <a:r>
              <a:rPr lang="en-US" altLang="ja-JP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An </a:t>
            </a:r>
            <a:r>
              <a:rPr lang="en-US" altLang="ja-JP" sz="2000" i="1" dirty="0">
                <a:latin typeface="Arial" charset="0"/>
                <a:ea typeface="ＭＳ Ｐゴシック" charset="0"/>
                <a:cs typeface="ＭＳ Ｐゴシック" charset="0"/>
              </a:rPr>
              <a:t>Evaluation of Automata Algorithms for String Analysis 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[</a:t>
            </a: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Hooimeijer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 et al., VMCAI’11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]</a:t>
            </a:r>
          </a:p>
          <a:p>
            <a:pPr>
              <a:defRPr/>
            </a:pPr>
            <a:r>
              <a:rPr lang="en-US" altLang="ja-JP" sz="2000" i="1" dirty="0">
                <a:latin typeface="Arial" charset="0"/>
                <a:ea typeface="ＭＳ Ｐゴシック" charset="0"/>
                <a:cs typeface="ＭＳ Ｐゴシック" charset="0"/>
              </a:rPr>
              <a:t>Fast and Precise Sanitizer Analysis with BEK 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[</a:t>
            </a: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Hooimeijer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 et al., Usenix’11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]</a:t>
            </a:r>
          </a:p>
          <a:p>
            <a:pPr>
              <a:defRPr/>
            </a:pPr>
            <a:r>
              <a:rPr lang="en-US" altLang="ja-JP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Symbolic </a:t>
            </a:r>
            <a:r>
              <a:rPr lang="en-US" altLang="ja-JP" sz="2000" i="1" dirty="0">
                <a:latin typeface="Arial" charset="0"/>
                <a:ea typeface="ＭＳ Ｐゴシック" charset="0"/>
                <a:cs typeface="ＭＳ Ｐゴシック" charset="0"/>
              </a:rPr>
              <a:t>finite state transducers: algorithms and </a:t>
            </a:r>
            <a:r>
              <a:rPr lang="en-US" altLang="ja-JP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applications 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[</a:t>
            </a:r>
            <a:r>
              <a:rPr lang="en-US" altLang="ja-JP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Veanes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 et al., POPL’12]</a:t>
            </a:r>
          </a:p>
          <a:p>
            <a:pPr>
              <a:defRPr/>
            </a:pPr>
            <a:r>
              <a:rPr lang="en-US" altLang="ja-JP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Static </a:t>
            </a:r>
            <a:r>
              <a:rPr lang="en-US" altLang="ja-JP" sz="2000" i="1" dirty="0">
                <a:latin typeface="Arial" charset="0"/>
                <a:ea typeface="ＭＳ Ｐゴシック" charset="0"/>
                <a:cs typeface="ＭＳ Ｐゴシック" charset="0"/>
              </a:rPr>
              <a:t>Analysis of String Encoders and </a:t>
            </a:r>
            <a:r>
              <a:rPr lang="en-US" altLang="ja-JP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Decoders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[</a:t>
            </a:r>
            <a:r>
              <a:rPr lang="en-US" altLang="ja-JP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D’antoni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 et al. VMCAI’13]</a:t>
            </a:r>
            <a:endParaRPr lang="en-US" altLang="ja-JP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altLang="ja-JP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Applications </a:t>
            </a:r>
            <a:r>
              <a:rPr lang="en-US" altLang="ja-JP" sz="2000" i="1" dirty="0">
                <a:latin typeface="Arial" charset="0"/>
                <a:ea typeface="ＭＳ Ｐゴシック" charset="0"/>
                <a:cs typeface="ＭＳ Ｐゴシック" charset="0"/>
              </a:rPr>
              <a:t>of Symbolic Finite Automata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[</a:t>
            </a:r>
            <a:r>
              <a:rPr lang="en-US" altLang="ja-JP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Veanes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, CIAA’13]</a:t>
            </a:r>
          </a:p>
          <a:p>
            <a:pPr>
              <a:defRPr/>
            </a:pPr>
            <a:r>
              <a:rPr lang="en-US" sz="2000" i="1" dirty="0">
                <a:latin typeface="Arial" charset="0"/>
                <a:ea typeface="ＭＳ Ｐゴシック" charset="0"/>
              </a:rPr>
              <a:t>Automata-Based Symbolic String Analysis for Vulnerability Detection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[Yu et al., FMSD</a:t>
            </a:r>
            <a:r>
              <a:rPr lang="en-US" sz="2000" dirty="0">
                <a:latin typeface="Arial" charset="0"/>
                <a:ea typeface="ＭＳ Ｐゴシック" charset="0"/>
              </a:rPr>
              <a:t>’14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]</a:t>
            </a:r>
            <a:endParaRPr lang="en-US" altLang="ja-JP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en-US" altLang="ja-JP" dirty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altLang="ja-JP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6195" name="Slide Number Placeholder 3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E97184EE-37F2-7844-9B86-79CEEC156BE6}" type="slidenum">
              <a:rPr lang="en-US" sz="1600">
                <a:solidFill>
                  <a:srgbClr val="898989"/>
                </a:solidFill>
              </a:rPr>
              <a:pPr algn="r" eaLnBrk="1" hangingPunct="1"/>
              <a:t>46</a:t>
            </a:fld>
            <a:endParaRPr 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String Analysis Bibliography</a:t>
            </a:r>
          </a:p>
        </p:txBody>
      </p:sp>
      <p:sp>
        <p:nvSpPr>
          <p:cNvPr id="1167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String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analysis and abstraction/widening: </a:t>
            </a:r>
            <a:endParaRPr lang="en-US" sz="2000" i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A Practical String Analyzer </a:t>
            </a:r>
            <a:r>
              <a:rPr lang="en-US" sz="2000" i="1" dirty="0">
                <a:latin typeface="Arial" charset="0"/>
                <a:ea typeface="ＭＳ Ｐゴシック" charset="0"/>
                <a:cs typeface="ＭＳ Ｐゴシック" charset="0"/>
              </a:rPr>
              <a:t>by the </a:t>
            </a:r>
            <a:r>
              <a:rPr lang="en-US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Widening Approach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[Choi et al. APLAS’06] </a:t>
            </a:r>
            <a:endParaRPr lang="en-US" altLang="ja-JP" sz="2000" i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altLang="ja-JP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String </a:t>
            </a:r>
            <a:r>
              <a:rPr lang="en-US" altLang="ja-JP" sz="2000" i="1" dirty="0">
                <a:latin typeface="Arial" charset="0"/>
                <a:ea typeface="ＭＳ Ｐゴシック" charset="0"/>
                <a:cs typeface="ＭＳ Ｐゴシック" charset="0"/>
              </a:rPr>
              <a:t>Abstractions for String </a:t>
            </a:r>
            <a:r>
              <a:rPr lang="en-US" altLang="ja-JP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Verification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 [Yu et al., SPIN’11]</a:t>
            </a:r>
          </a:p>
          <a:p>
            <a:pPr>
              <a:defRPr/>
            </a:pPr>
            <a:r>
              <a:rPr lang="en-US" altLang="ja-JP" sz="2000" i="1" dirty="0">
                <a:latin typeface="Arial" charset="0"/>
                <a:ea typeface="ＭＳ Ｐゴシック" charset="0"/>
                <a:cs typeface="ＭＳ Ｐゴシック" charset="0"/>
              </a:rPr>
              <a:t>A </a:t>
            </a:r>
            <a:r>
              <a:rPr lang="en-US" altLang="ja-JP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Suite </a:t>
            </a:r>
            <a:r>
              <a:rPr lang="en-US" altLang="ja-JP" sz="2000" i="1" dirty="0">
                <a:latin typeface="Arial" charset="0"/>
                <a:ea typeface="ＭＳ Ｐゴシック" charset="0"/>
                <a:cs typeface="ＭＳ Ｐゴシック" charset="0"/>
              </a:rPr>
              <a:t>of </a:t>
            </a:r>
            <a:r>
              <a:rPr lang="en-US" altLang="ja-JP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Abstract Domains </a:t>
            </a:r>
            <a:r>
              <a:rPr lang="en-US" altLang="ja-JP" sz="2000" i="1" dirty="0">
                <a:latin typeface="Arial" charset="0"/>
                <a:ea typeface="ＭＳ Ｐゴシック" charset="0"/>
                <a:cs typeface="ＭＳ Ｐゴシック" charset="0"/>
              </a:rPr>
              <a:t>for </a:t>
            </a:r>
            <a:r>
              <a:rPr lang="en-US" altLang="ja-JP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Static Analysis </a:t>
            </a:r>
            <a:r>
              <a:rPr lang="en-US" altLang="ja-JP" sz="2000" i="1" dirty="0">
                <a:latin typeface="Arial" charset="0"/>
                <a:ea typeface="ＭＳ Ｐゴシック" charset="0"/>
                <a:cs typeface="ＭＳ Ｐゴシック" charset="0"/>
              </a:rPr>
              <a:t>of </a:t>
            </a:r>
            <a:r>
              <a:rPr lang="en-US" altLang="ja-JP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String </a:t>
            </a:r>
            <a:r>
              <a:rPr lang="en-US" altLang="ja-JP" sz="2000" i="1" dirty="0"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altLang="ja-JP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alues 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[</a:t>
            </a:r>
            <a:r>
              <a:rPr lang="en-US" altLang="ja-JP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Constantini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 et al., SP&amp;E’13]</a:t>
            </a:r>
            <a:endParaRPr lang="en-US" altLang="ja-JP" sz="2000" i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altLang="ja-JP" i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altLang="ja-JP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altLang="ja-JP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9267" name="Slide Number Placeholder 3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F8F569E2-123B-594E-926E-8AD998B1D0D5}" type="slidenum">
              <a:rPr lang="en-US" sz="1600">
                <a:solidFill>
                  <a:srgbClr val="898989"/>
                </a:solidFill>
              </a:rPr>
              <a:pPr algn="r" eaLnBrk="1" hangingPunct="1"/>
              <a:t>47</a:t>
            </a:fld>
            <a:endParaRPr 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String Analysis Bibliography</a:t>
            </a:r>
          </a:p>
        </p:txBody>
      </p:sp>
      <p:sp>
        <p:nvSpPr>
          <p:cNvPr id="1167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String analysis based on context free grammars: </a:t>
            </a:r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Precise </a:t>
            </a:r>
            <a:r>
              <a:rPr lang="en-US" sz="2000" i="1" dirty="0">
                <a:latin typeface="Arial" charset="0"/>
                <a:ea typeface="ＭＳ Ｐゴシック" charset="0"/>
                <a:cs typeface="ＭＳ Ｐゴシック" charset="0"/>
              </a:rPr>
              <a:t>Analysis of String </a:t>
            </a:r>
            <a:r>
              <a:rPr lang="en-US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Expressions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Christensen et al., SAS</a:t>
            </a:r>
            <a:r>
              <a:rPr lang="ja-JP" altLang="en-US" sz="20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03] </a:t>
            </a:r>
            <a:endParaRPr lang="en-US" altLang="ja-JP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altLang="ja-JP" sz="2000" i="1" dirty="0">
                <a:latin typeface="Arial" charset="0"/>
                <a:ea typeface="ＭＳ Ｐゴシック" charset="0"/>
                <a:cs typeface="ＭＳ Ｐゴシック" charset="0"/>
              </a:rPr>
              <a:t>Java String Analyzer (JSA) 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[Moller et al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.]</a:t>
            </a:r>
          </a:p>
          <a:p>
            <a:pPr>
              <a:defRPr/>
            </a:pPr>
            <a:r>
              <a:rPr lang="en-US" altLang="ja-JP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Static </a:t>
            </a:r>
            <a:r>
              <a:rPr lang="en-US" altLang="ja-JP" sz="2000" i="1" dirty="0">
                <a:latin typeface="Arial" charset="0"/>
                <a:ea typeface="ＭＳ Ｐゴシック" charset="0"/>
                <a:cs typeface="ＭＳ Ｐゴシック" charset="0"/>
              </a:rPr>
              <a:t>approximation of dynamically generated Web </a:t>
            </a:r>
            <a:r>
              <a:rPr lang="en-US" altLang="ja-JP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pages 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[</a:t>
            </a: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Minamide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, WWW</a:t>
            </a:r>
            <a:r>
              <a:rPr lang="ja-JP" altLang="en-US" sz="20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05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]</a:t>
            </a:r>
          </a:p>
          <a:p>
            <a:pPr>
              <a:defRPr/>
            </a:pPr>
            <a:r>
              <a:rPr lang="en-US" altLang="ja-JP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PHP String Analyzer 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[</a:t>
            </a:r>
            <a:r>
              <a:rPr lang="en-US" altLang="ja-JP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Minamide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]</a:t>
            </a:r>
          </a:p>
          <a:p>
            <a:pPr>
              <a:defRPr/>
            </a:pPr>
            <a:r>
              <a:rPr lang="en-US" altLang="ja-JP" sz="2000" i="1" dirty="0">
                <a:latin typeface="Arial" charset="0"/>
                <a:ea typeface="ＭＳ Ｐゴシック" charset="0"/>
                <a:cs typeface="ＭＳ Ｐゴシック" charset="0"/>
              </a:rPr>
              <a:t>Grammar-based analysis string expressions 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[Thiemann, TLDI’05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]</a:t>
            </a:r>
            <a:endParaRPr lang="en-US" altLang="ja-JP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7219" name="Slide Number Placeholder 3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484B8349-F92E-4341-80CD-E027CCB6A039}" type="slidenum">
              <a:rPr lang="en-US" sz="1600">
                <a:solidFill>
                  <a:srgbClr val="898989"/>
                </a:solidFill>
              </a:rPr>
              <a:pPr algn="r" eaLnBrk="1" hangingPunct="1"/>
              <a:t>48</a:t>
            </a:fld>
            <a:endParaRPr 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String Analysis Bibliography</a:t>
            </a:r>
          </a:p>
        </p:txBody>
      </p:sp>
      <p:sp>
        <p:nvSpPr>
          <p:cNvPr id="1167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String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analysis based on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symbolic execution/symbolic analysis: </a:t>
            </a:r>
          </a:p>
          <a:p>
            <a:pPr>
              <a:defRPr/>
            </a:pPr>
            <a:r>
              <a:rPr lang="en-US" altLang="ja-JP" sz="2000" i="1" dirty="0">
                <a:latin typeface="Arial" charset="0"/>
                <a:ea typeface="ＭＳ Ｐゴシック" charset="0"/>
                <a:cs typeface="ＭＳ Ｐゴシック" charset="0"/>
              </a:rPr>
              <a:t>Abstracting symbolic execution with string analysis 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[Shannon et al., MUTATION</a:t>
            </a:r>
            <a:r>
              <a:rPr lang="ja-JP" altLang="en-US" sz="20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07] </a:t>
            </a:r>
            <a:endParaRPr lang="en-US" sz="2000" i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Path Feasibility Analysis for String-Manipulating Programs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Bjorner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et al., TACAS</a:t>
            </a:r>
            <a:r>
              <a:rPr lang="ja-JP" altLang="en-US" sz="20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09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]</a:t>
            </a:r>
            <a:endParaRPr lang="en-US" altLang="ja-JP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altLang="ja-JP" sz="2000" i="1" dirty="0">
                <a:latin typeface="Arial" charset="0"/>
                <a:ea typeface="ＭＳ Ｐゴシック" charset="0"/>
                <a:cs typeface="ＭＳ Ｐゴシック" charset="0"/>
              </a:rPr>
              <a:t>A Symbolic Execution Framework for </a:t>
            </a:r>
            <a:r>
              <a:rPr lang="en-US" altLang="ja-JP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JavaScript 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[</a:t>
            </a: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Saxena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 et al., S&amp;P 2010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]</a:t>
            </a:r>
          </a:p>
          <a:p>
            <a:pPr>
              <a:defRPr/>
            </a:pPr>
            <a:r>
              <a:rPr lang="en-US" altLang="ja-JP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Symbolic execution of </a:t>
            </a:r>
            <a:r>
              <a:rPr lang="en-US" altLang="ja-JP" sz="2000" i="1" dirty="0">
                <a:latin typeface="Arial" charset="0"/>
                <a:ea typeface="ＭＳ Ｐゴシック" charset="0"/>
                <a:cs typeface="ＭＳ Ｐゴシック" charset="0"/>
              </a:rPr>
              <a:t>programs with </a:t>
            </a:r>
            <a:r>
              <a:rPr lang="en-US" altLang="ja-JP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strings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 [</a:t>
            </a:r>
            <a:r>
              <a:rPr lang="en-US" altLang="ja-JP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Redelinghuys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 et al., ITC’12]</a:t>
            </a:r>
          </a:p>
          <a:p>
            <a:pPr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8243" name="Slide Number Placeholder 3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836144D3-E3FD-524D-8F3B-1E32A2864189}" type="slidenum">
              <a:rPr lang="en-US" sz="1600">
                <a:solidFill>
                  <a:srgbClr val="898989"/>
                </a:solidFill>
              </a:rPr>
              <a:pPr algn="r" eaLnBrk="1" hangingPunct="1"/>
              <a:t>49</a:t>
            </a:fld>
            <a:endParaRPr 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Input Needs to be </a:t>
            </a:r>
            <a:br>
              <a:rPr lang="en-US" dirty="0" smtClean="0"/>
            </a:br>
            <a:r>
              <a:rPr lang="en-US" dirty="0" smtClean="0"/>
              <a:t>Validated and/or Sanitized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89" y="2222120"/>
            <a:ext cx="5731842" cy="7031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784" y="4069284"/>
            <a:ext cx="2492380" cy="8279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0390" y="3366887"/>
            <a:ext cx="3713887" cy="5484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3509" y="3206679"/>
            <a:ext cx="1874302" cy="172521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431" y="1981333"/>
            <a:ext cx="3116605" cy="37050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6984" y="4238424"/>
            <a:ext cx="1231610" cy="9039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6040" y="2856472"/>
            <a:ext cx="2550891" cy="242562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18142" y="4801010"/>
            <a:ext cx="1397478" cy="13974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11816" y="4419599"/>
            <a:ext cx="1090083" cy="128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079500" y="4737100"/>
            <a:ext cx="1051560" cy="310896"/>
          </a:xfrm>
          <a:prstGeom prst="roundRect">
            <a:avLst>
              <a:gd name="adj" fmla="val 12516"/>
            </a:avLst>
          </a:prstGeom>
          <a:gradFill flip="none" rotWithShape="1">
            <a:gsLst>
              <a:gs pos="75000">
                <a:srgbClr val="F3F3F3"/>
              </a:gs>
              <a:gs pos="100000">
                <a:srgbClr val="BAD3EE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36576"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</a:rPr>
              <a:t>Submit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714674">
            <a:off x="7599938" y="5499894"/>
            <a:ext cx="1282164" cy="548446"/>
          </a:xfrm>
          <a:prstGeom prst="rect">
            <a:avLst/>
          </a:prstGeom>
        </p:spPr>
      </p:pic>
      <p:sp>
        <p:nvSpPr>
          <p:cNvPr id="21" name="Can 20"/>
          <p:cNvSpPr/>
          <p:nvPr/>
        </p:nvSpPr>
        <p:spPr>
          <a:xfrm>
            <a:off x="7196146" y="5454086"/>
            <a:ext cx="661411" cy="1035462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DB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225174">
            <a:off x="6161953" y="5392850"/>
            <a:ext cx="1282164" cy="5484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2120900"/>
            <a:ext cx="1168400" cy="14605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378700" y="3581400"/>
            <a:ext cx="1308100" cy="121961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391400" y="4483101"/>
            <a:ext cx="1257300" cy="317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unsupscribe.php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672666" y="2436341"/>
            <a:ext cx="492443" cy="332654"/>
            <a:chOff x="5672666" y="2436341"/>
            <a:chExt cx="492443" cy="332654"/>
          </a:xfrm>
        </p:grpSpPr>
        <p:sp>
          <p:nvSpPr>
            <p:cNvPr id="5" name="TextBox 4"/>
            <p:cNvSpPr txBox="1"/>
            <p:nvPr/>
          </p:nvSpPr>
          <p:spPr>
            <a:xfrm>
              <a:off x="5770033" y="2436341"/>
              <a:ext cx="266698" cy="306859"/>
            </a:xfrm>
            <a:prstGeom prst="rect">
              <a:avLst/>
            </a:prstGeom>
            <a:solidFill>
              <a:srgbClr val="CDE0F3"/>
            </a:solidFill>
          </p:spPr>
          <p:txBody>
            <a:bodyPr wrap="square" rtlCol="0">
              <a:spAutoFit/>
            </a:bodyPr>
            <a:lstStyle/>
            <a:p>
              <a:endParaRPr lang="en-US" sz="1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72666" y="2445830"/>
              <a:ext cx="49244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err="1" smtClean="0"/>
                <a:t>php</a:t>
              </a:r>
              <a:endParaRPr lang="en-US" sz="15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47090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String Analysis Bibliography</a:t>
            </a:r>
          </a:p>
        </p:txBody>
      </p:sp>
      <p:sp>
        <p:nvSpPr>
          <p:cNvPr id="1167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String constraint solving: </a:t>
            </a:r>
          </a:p>
          <a:p>
            <a:pPr>
              <a:defRPr/>
            </a:pP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Reasoning 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about Strings in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Databases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[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Grahne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al., JCSS’99]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Constraint 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Reasoning over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Strings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[Golden et al., CP’03]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A 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decision procedure for subset constraints over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regular languages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[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Hooimeijer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et al., PLDI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’09]</a:t>
            </a:r>
          </a:p>
          <a:p>
            <a:pPr>
              <a:defRPr/>
            </a:pP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Strsolve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: solving string constraints lazily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[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Hooimeijer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et al., ASE’10, ASE’12]</a:t>
            </a:r>
          </a:p>
          <a:p>
            <a:pPr>
              <a:defRPr/>
            </a:pP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An SMT-LIB Format for Sequences and Regular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Expressions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[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Bjorner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et al., SMT’12]</a:t>
            </a:r>
          </a:p>
          <a:p>
            <a:pPr>
              <a:defRPr/>
            </a:pP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Z3-Str: A Z3-Based String Solver for Web Application Analysis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[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Zheng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et al., ESEC/FSE’13]</a:t>
            </a:r>
          </a:p>
          <a:p>
            <a:pPr>
              <a:defRPr/>
            </a:pP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Word Equations with Length Constraints: What's Decidable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?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[Ganesh et al., HVC’12]</a:t>
            </a:r>
          </a:p>
          <a:p>
            <a:pPr>
              <a:defRPr/>
            </a:pP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Un)Decidability Results for Word Equations with Length and Regular Expression Constraints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[Ganesh et al., ADDCT’13] 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0291" name="Slide Number Placeholder 3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2A28CC68-79EF-0148-ABC9-B97ED612393A}" type="slidenum">
              <a:rPr lang="en-US" sz="1600">
                <a:solidFill>
                  <a:srgbClr val="898989"/>
                </a:solidFill>
              </a:rPr>
              <a:pPr algn="r" eaLnBrk="1" hangingPunct="1"/>
              <a:t>50</a:t>
            </a:fld>
            <a:endParaRPr 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String Analysis Bibliography</a:t>
            </a:r>
          </a:p>
        </p:txBody>
      </p:sp>
      <p:sp>
        <p:nvSpPr>
          <p:cNvPr id="1167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String constraint solving, continued: </a:t>
            </a:r>
          </a:p>
          <a:p>
            <a:pPr>
              <a:defRPr/>
            </a:pPr>
            <a:r>
              <a:rPr lang="en-US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A DPLL(T) Theory Solver for a Theory of Strings and Regular Expressions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[Liang et al., CAV’14]</a:t>
            </a:r>
          </a:p>
          <a:p>
            <a:pPr>
              <a:defRPr/>
            </a:pPr>
            <a:r>
              <a:rPr lang="en-US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String Constraints for Verification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[Abdulla et al., CAV’14]</a:t>
            </a:r>
          </a:p>
          <a:p>
            <a:pPr>
              <a:defRPr/>
            </a:pPr>
            <a:r>
              <a:rPr lang="en-US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S3: A Symbolic String Solver for Vulnerability Detection in Web Applications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[Trinh et al., CCS’14]</a:t>
            </a:r>
          </a:p>
          <a:p>
            <a:pPr>
              <a:defRPr/>
            </a:pPr>
            <a:r>
              <a:rPr lang="en-US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A </a:t>
            </a:r>
            <a:r>
              <a:rPr lang="en-US" sz="2000" i="1" dirty="0">
                <a:latin typeface="Arial" charset="0"/>
                <a:ea typeface="ＭＳ Ｐゴシック" charset="0"/>
                <a:cs typeface="ＭＳ Ｐゴシック" charset="0"/>
              </a:rPr>
              <a:t>model counter for constraints over unbounded </a:t>
            </a:r>
            <a:r>
              <a:rPr lang="en-US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strings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Luu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 et al., PLDI’14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]</a:t>
            </a:r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Evaluation of String Constraint Solvers in the Context of Symbolic Execution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Kausler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 et al., ASE’14]</a:t>
            </a:r>
          </a:p>
          <a:p>
            <a:pPr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1315" name="Slide Number Placeholder 3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6898EA5D-3A66-0240-BD5C-A4F675265735}" type="slidenum">
              <a:rPr lang="en-US" sz="1600">
                <a:solidFill>
                  <a:srgbClr val="898989"/>
                </a:solidFill>
              </a:rPr>
              <a:pPr algn="r" eaLnBrk="1" hangingPunct="1"/>
              <a:t>51</a:t>
            </a:fld>
            <a:endParaRPr 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String Analysis Bibliography</a:t>
            </a:r>
          </a:p>
        </p:txBody>
      </p:sp>
      <p:sp>
        <p:nvSpPr>
          <p:cNvPr id="1167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Bounded string constraint solvers: </a:t>
            </a:r>
          </a:p>
          <a:p>
            <a:pPr>
              <a:defRPr/>
            </a:pPr>
            <a:r>
              <a:rPr lang="en-US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HAMPI: </a:t>
            </a:r>
            <a:r>
              <a:rPr lang="en-US" sz="2000" i="1" dirty="0">
                <a:latin typeface="Arial" charset="0"/>
                <a:ea typeface="ＭＳ Ｐゴシック" charset="0"/>
                <a:cs typeface="ＭＳ Ｐゴシック" charset="0"/>
              </a:rPr>
              <a:t>a solver </a:t>
            </a:r>
            <a:r>
              <a:rPr lang="en-US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for string constraints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Kiezun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 et al., ISSTA</a:t>
            </a:r>
            <a:r>
              <a:rPr lang="ja-JP" alt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09]</a:t>
            </a:r>
          </a:p>
          <a:p>
            <a:pPr>
              <a:defRPr/>
            </a:pPr>
            <a:r>
              <a:rPr lang="en-US" altLang="ja-JP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HAMPI</a:t>
            </a:r>
            <a:r>
              <a:rPr lang="en-US" altLang="ja-JP" sz="2000" i="1" dirty="0">
                <a:latin typeface="Arial" charset="0"/>
                <a:ea typeface="ＭＳ Ｐゴシック" charset="0"/>
                <a:cs typeface="ＭＳ Ｐゴシック" charset="0"/>
              </a:rPr>
              <a:t>: A String Solver for Testing, Analysis and Vulnerability </a:t>
            </a:r>
            <a:r>
              <a:rPr lang="en-US" altLang="ja-JP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Detection 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[Ganesh et al., CAV’11]</a:t>
            </a:r>
          </a:p>
          <a:p>
            <a:pPr>
              <a:defRPr/>
            </a:pPr>
            <a:r>
              <a:rPr lang="en-US" altLang="ja-JP" sz="2000" i="1" dirty="0">
                <a:latin typeface="Arial" charset="0"/>
                <a:ea typeface="ＭＳ Ｐゴシック" charset="0"/>
                <a:cs typeface="ＭＳ Ｐゴシック" charset="0"/>
              </a:rPr>
              <a:t>HAMPI: A solver for word equations over strings, regular expressions, and context-free </a:t>
            </a:r>
            <a:r>
              <a:rPr lang="en-US" altLang="ja-JP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grammars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Kiezun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et al.,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TOSEM</a:t>
            </a:r>
            <a:r>
              <a:rPr lang="fr-FR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12]</a:t>
            </a:r>
            <a:endParaRPr lang="en-US" altLang="ja-JP" sz="2000" i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altLang="ja-JP" sz="2000" i="1" dirty="0" err="1" smtClean="0">
                <a:latin typeface="Arial" charset="0"/>
                <a:ea typeface="ＭＳ Ｐゴシック" charset="0"/>
                <a:cs typeface="ＭＳ Ｐゴシック" charset="0"/>
              </a:rPr>
              <a:t>Kaluza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 [</a:t>
            </a:r>
            <a:r>
              <a:rPr lang="en-US" altLang="ja-JP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Saxena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 et al.]</a:t>
            </a:r>
          </a:p>
          <a:p>
            <a:pPr>
              <a:defRPr/>
            </a:pPr>
            <a:r>
              <a:rPr lang="en-US" altLang="ja-JP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PASS: String Solving with Parameterized Array and Interval Automaton 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[Li &amp; </a:t>
            </a:r>
            <a:r>
              <a:rPr lang="en-US" altLang="ja-JP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Ghosh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, HVC’14]</a:t>
            </a:r>
          </a:p>
          <a:p>
            <a:pPr marL="0" indent="0">
              <a:buFontTx/>
              <a:buNone/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2339" name="Slide Number Placeholder 3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D14F0BD0-924C-EA44-BC5A-31C13BCB57C2}" type="slidenum">
              <a:rPr lang="en-US" sz="1600">
                <a:solidFill>
                  <a:srgbClr val="898989"/>
                </a:solidFill>
              </a:rPr>
              <a:pPr algn="r" eaLnBrk="1" hangingPunct="1"/>
              <a:t>52</a:t>
            </a:fld>
            <a:endParaRPr 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String Analysis Bibliography</a:t>
            </a:r>
          </a:p>
        </p:txBody>
      </p:sp>
      <p:sp>
        <p:nvSpPr>
          <p:cNvPr id="1167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String analysis for vulnerability detection:</a:t>
            </a:r>
          </a:p>
          <a:p>
            <a:pPr>
              <a:defRPr/>
            </a:pPr>
            <a:r>
              <a:rPr lang="en-US" i="1" dirty="0" smtClean="0">
                <a:latin typeface="Arial" charset="0"/>
                <a:ea typeface="ＭＳ Ｐゴシック" charset="0"/>
              </a:rPr>
              <a:t>AMNESIA</a:t>
            </a:r>
            <a:r>
              <a:rPr lang="en-US" i="1" dirty="0">
                <a:latin typeface="Arial" charset="0"/>
                <a:ea typeface="ＭＳ Ｐゴシック" charset="0"/>
              </a:rPr>
              <a:t>: analysis and monitoring for </a:t>
            </a:r>
            <a:r>
              <a:rPr lang="en-US" i="1" dirty="0" err="1">
                <a:latin typeface="Arial" charset="0"/>
                <a:ea typeface="ＭＳ Ｐゴシック" charset="0"/>
              </a:rPr>
              <a:t>NEutralizing</a:t>
            </a:r>
            <a:r>
              <a:rPr lang="en-US" i="1" dirty="0">
                <a:latin typeface="Arial" charset="0"/>
                <a:ea typeface="ＭＳ Ｐゴシック" charset="0"/>
              </a:rPr>
              <a:t> SQL-injection </a:t>
            </a:r>
            <a:r>
              <a:rPr lang="en-US" i="1" dirty="0" smtClean="0">
                <a:latin typeface="Arial" charset="0"/>
                <a:ea typeface="ＭＳ Ｐゴシック" charset="0"/>
              </a:rPr>
              <a:t>attacks </a:t>
            </a:r>
            <a:r>
              <a:rPr lang="en-US" dirty="0" smtClean="0">
                <a:latin typeface="Arial" charset="0"/>
                <a:ea typeface="ＭＳ Ｐゴシック" charset="0"/>
              </a:rPr>
              <a:t>[</a:t>
            </a:r>
            <a:r>
              <a:rPr lang="en-US" dirty="0" err="1" smtClean="0">
                <a:latin typeface="Arial" charset="0"/>
                <a:ea typeface="ＭＳ Ｐゴシック" charset="0"/>
              </a:rPr>
              <a:t>Halfond</a:t>
            </a:r>
            <a:r>
              <a:rPr lang="en-US" dirty="0" smtClean="0">
                <a:latin typeface="Arial" charset="0"/>
                <a:ea typeface="ＭＳ Ｐゴシック" charset="0"/>
              </a:rPr>
              <a:t> et al., ASE’05]</a:t>
            </a:r>
          </a:p>
          <a:p>
            <a:pPr>
              <a:defRPr/>
            </a:pPr>
            <a:r>
              <a:rPr lang="en-US" i="1" dirty="0" smtClean="0">
                <a:latin typeface="Arial" charset="0"/>
                <a:ea typeface="ＭＳ Ｐゴシック" charset="0"/>
              </a:rPr>
              <a:t>Preventing </a:t>
            </a:r>
            <a:r>
              <a:rPr lang="en-US" i="1" dirty="0">
                <a:latin typeface="Arial" charset="0"/>
                <a:ea typeface="ＭＳ Ｐゴシック" charset="0"/>
              </a:rPr>
              <a:t>SQL injection attacks using AMNESIA</a:t>
            </a:r>
            <a:r>
              <a:rPr lang="en-US" dirty="0">
                <a:latin typeface="Arial" charset="0"/>
                <a:ea typeface="ＭＳ Ｐゴシック" charset="0"/>
              </a:rPr>
              <a:t>. </a:t>
            </a:r>
            <a:r>
              <a:rPr lang="en-US" dirty="0" smtClean="0">
                <a:latin typeface="Arial" charset="0"/>
                <a:ea typeface="ＭＳ Ｐゴシック" charset="0"/>
              </a:rPr>
              <a:t>[</a:t>
            </a:r>
            <a:r>
              <a:rPr lang="en-US" dirty="0" err="1" smtClean="0">
                <a:latin typeface="Arial" charset="0"/>
                <a:ea typeface="ＭＳ Ｐゴシック" charset="0"/>
              </a:rPr>
              <a:t>Halfond</a:t>
            </a:r>
            <a:r>
              <a:rPr lang="en-US" dirty="0" smtClean="0">
                <a:latin typeface="Arial" charset="0"/>
                <a:ea typeface="ＭＳ Ｐゴシック" charset="0"/>
              </a:rPr>
              <a:t> et al., ICSE’06]</a:t>
            </a:r>
            <a:endParaRPr lang="en-US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i="1" dirty="0" smtClean="0">
                <a:latin typeface="Arial" charset="0"/>
                <a:ea typeface="ＭＳ Ｐゴシック" charset="0"/>
              </a:rPr>
              <a:t>Sound </a:t>
            </a:r>
            <a:r>
              <a:rPr lang="en-US" i="1" dirty="0">
                <a:latin typeface="Arial" charset="0"/>
                <a:ea typeface="ＭＳ Ｐゴシック" charset="0"/>
              </a:rPr>
              <a:t>and precise analysis of web applications for injection </a:t>
            </a:r>
            <a:r>
              <a:rPr lang="en-US" i="1" dirty="0" smtClean="0">
                <a:latin typeface="Arial" charset="0"/>
                <a:ea typeface="ＭＳ Ｐゴシック" charset="0"/>
              </a:rPr>
              <a:t>vulnerabilities </a:t>
            </a:r>
            <a:r>
              <a:rPr lang="en-US" dirty="0" smtClean="0">
                <a:latin typeface="Arial" charset="0"/>
                <a:ea typeface="ＭＳ Ｐゴシック" charset="0"/>
              </a:rPr>
              <a:t>[Wassermann et al., PLDI’07]</a:t>
            </a:r>
          </a:p>
          <a:p>
            <a:pPr>
              <a:defRPr/>
            </a:pPr>
            <a:r>
              <a:rPr lang="en-US" i="1" dirty="0" smtClean="0">
                <a:latin typeface="Arial" charset="0"/>
                <a:ea typeface="ＭＳ Ｐゴシック" charset="0"/>
              </a:rPr>
              <a:t>Static </a:t>
            </a:r>
            <a:r>
              <a:rPr lang="en-US" i="1" dirty="0">
                <a:latin typeface="Arial" charset="0"/>
                <a:ea typeface="ＭＳ Ｐゴシック" charset="0"/>
              </a:rPr>
              <a:t>detection of cross-site scripting </a:t>
            </a:r>
            <a:r>
              <a:rPr lang="en-US" i="1" dirty="0" smtClean="0">
                <a:latin typeface="Arial" charset="0"/>
                <a:ea typeface="ＭＳ Ｐゴシック" charset="0"/>
              </a:rPr>
              <a:t>vulnerabilities </a:t>
            </a:r>
            <a:r>
              <a:rPr lang="en-US" dirty="0" smtClean="0">
                <a:latin typeface="Arial" charset="0"/>
                <a:ea typeface="ＭＳ Ｐゴシック" charset="0"/>
              </a:rPr>
              <a:t>[Su et al., ICSE’08]</a:t>
            </a:r>
          </a:p>
          <a:p>
            <a:pPr>
              <a:defRPr/>
            </a:pPr>
            <a:r>
              <a:rPr lang="en-US" i="1" dirty="0" smtClean="0">
                <a:latin typeface="Arial" charset="0"/>
                <a:ea typeface="ＭＳ Ｐゴシック" charset="0"/>
              </a:rPr>
              <a:t>Generating </a:t>
            </a:r>
            <a:r>
              <a:rPr lang="en-US" i="1" dirty="0">
                <a:latin typeface="Arial" charset="0"/>
                <a:ea typeface="ＭＳ Ｐゴシック" charset="0"/>
              </a:rPr>
              <a:t>Vulnerability Signatures for String Manipulating Programs Using Automata-based Forward and Backward Symbolic Analyses </a:t>
            </a:r>
            <a:r>
              <a:rPr lang="en-US" dirty="0" smtClean="0">
                <a:latin typeface="Arial" charset="0"/>
                <a:ea typeface="ＭＳ Ｐゴシック" charset="0"/>
              </a:rPr>
              <a:t>[Yu et al., ASE</a:t>
            </a:r>
            <a:r>
              <a:rPr lang="en-US" dirty="0">
                <a:latin typeface="Arial" charset="0"/>
                <a:ea typeface="ＭＳ Ｐゴシック" charset="0"/>
              </a:rPr>
              <a:t>’</a:t>
            </a:r>
            <a:r>
              <a:rPr lang="en-US" altLang="ja-JP" dirty="0">
                <a:latin typeface="Arial" charset="0"/>
                <a:ea typeface="ＭＳ Ｐゴシック" charset="0"/>
              </a:rPr>
              <a:t>09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]</a:t>
            </a:r>
          </a:p>
          <a:p>
            <a:pPr>
              <a:defRPr/>
            </a:pPr>
            <a:r>
              <a:rPr lang="en-US" i="1" dirty="0">
                <a:latin typeface="Arial" charset="0"/>
                <a:ea typeface="ＭＳ Ｐゴシック" charset="0"/>
              </a:rPr>
              <a:t>Verifying Client-Side Input Validation Functions Using String Analysis</a:t>
            </a:r>
            <a:r>
              <a:rPr lang="en-US" dirty="0">
                <a:latin typeface="Arial" charset="0"/>
                <a:ea typeface="ＭＳ Ｐゴシック" charset="0"/>
              </a:rPr>
              <a:t> [</a:t>
            </a:r>
            <a:r>
              <a:rPr lang="en-US" dirty="0" err="1">
                <a:latin typeface="Arial" charset="0"/>
                <a:ea typeface="ＭＳ Ｐゴシック" charset="0"/>
              </a:rPr>
              <a:t>Alkhalaf</a:t>
            </a:r>
            <a:r>
              <a:rPr lang="en-US" dirty="0">
                <a:latin typeface="Arial" charset="0"/>
                <a:ea typeface="ＭＳ Ｐゴシック" charset="0"/>
              </a:rPr>
              <a:t> et al., ICSE’12</a:t>
            </a:r>
            <a:r>
              <a:rPr lang="en-US" dirty="0" smtClean="0">
                <a:latin typeface="Arial" charset="0"/>
                <a:ea typeface="ＭＳ Ｐゴシック" charset="0"/>
              </a:rPr>
              <a:t>]</a:t>
            </a:r>
            <a:endParaRPr lang="en-US" altLang="ja-JP" dirty="0">
              <a:latin typeface="Arial" charset="0"/>
              <a:ea typeface="ＭＳ Ｐゴシック" charset="0"/>
            </a:endParaRPr>
          </a:p>
          <a:p>
            <a:pPr marL="0" indent="0">
              <a:buFontTx/>
              <a:buNone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0" indent="0">
              <a:buFontTx/>
              <a:buNone/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63" name="Slide Number Placeholder 3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52521E37-71FF-8D43-9E01-CE2F040C286D}" type="slidenum">
              <a:rPr lang="en-US" sz="1600">
                <a:solidFill>
                  <a:srgbClr val="898989"/>
                </a:solidFill>
              </a:rPr>
              <a:pPr algn="r" eaLnBrk="1" hangingPunct="1"/>
              <a:t>53</a:t>
            </a:fld>
            <a:endParaRPr 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String Analysis Bibliography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sz="2000" dirty="0" smtClean="0">
                <a:latin typeface="Arial" charset="0"/>
                <a:ea typeface="ＭＳ Ｐゴシック" charset="0"/>
              </a:rPr>
              <a:t>String Analysis for Test Generation:</a:t>
            </a:r>
          </a:p>
          <a:p>
            <a:pPr>
              <a:defRPr/>
            </a:pPr>
            <a:r>
              <a:rPr lang="en-US" sz="2000" i="1" dirty="0">
                <a:latin typeface="Arial" charset="0"/>
                <a:ea typeface="ＭＳ Ｐゴシック" charset="0"/>
              </a:rPr>
              <a:t>Dynamic test input generation for database </a:t>
            </a:r>
            <a:r>
              <a:rPr lang="en-US" sz="2000" i="1" dirty="0" smtClean="0">
                <a:latin typeface="Arial" charset="0"/>
                <a:ea typeface="ＭＳ Ｐゴシック" charset="0"/>
              </a:rPr>
              <a:t>applications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 [</a:t>
            </a:r>
            <a:r>
              <a:rPr lang="en-US" sz="2000" dirty="0" err="1" smtClean="0">
                <a:latin typeface="Arial" charset="0"/>
                <a:ea typeface="ＭＳ Ｐゴシック" charset="0"/>
              </a:rPr>
              <a:t>Emmi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 et al., ISSTA’07] 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000" i="1" dirty="0" smtClean="0">
                <a:latin typeface="Arial" charset="0"/>
                <a:ea typeface="ＭＳ Ｐゴシック" charset="0"/>
              </a:rPr>
              <a:t>Dynamic </a:t>
            </a:r>
            <a:r>
              <a:rPr lang="en-US" sz="2000" i="1" dirty="0">
                <a:latin typeface="Arial" charset="0"/>
                <a:ea typeface="ＭＳ Ｐゴシック" charset="0"/>
              </a:rPr>
              <a:t>test input generation for web applications. </a:t>
            </a:r>
            <a:r>
              <a:rPr lang="en-US" sz="2000" dirty="0">
                <a:latin typeface="Arial" charset="0"/>
                <a:ea typeface="ＭＳ Ｐゴシック" charset="0"/>
              </a:rPr>
              <a:t>[Wassermann et al., ISSTA’08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]</a:t>
            </a:r>
          </a:p>
          <a:p>
            <a:pPr>
              <a:defRPr/>
            </a:pPr>
            <a:r>
              <a:rPr lang="en-US" sz="2000" i="1" dirty="0" smtClean="0">
                <a:latin typeface="Arial" charset="0"/>
                <a:ea typeface="ＭＳ Ｐゴシック" charset="0"/>
              </a:rPr>
              <a:t>JST</a:t>
            </a:r>
            <a:r>
              <a:rPr lang="en-US" sz="2000" i="1" dirty="0">
                <a:latin typeface="Arial" charset="0"/>
                <a:ea typeface="ＭＳ Ｐゴシック" charset="0"/>
              </a:rPr>
              <a:t>: an automatic test generation tool for industrial Java applications with </a:t>
            </a:r>
            <a:r>
              <a:rPr lang="en-US" sz="2000" i="1" dirty="0" smtClean="0">
                <a:latin typeface="Arial" charset="0"/>
                <a:ea typeface="ＭＳ Ｐゴシック" charset="0"/>
              </a:rPr>
              <a:t>strings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[</a:t>
            </a:r>
            <a:r>
              <a:rPr lang="en-US" sz="2000" dirty="0" err="1" smtClean="0">
                <a:latin typeface="Arial" charset="0"/>
                <a:ea typeface="ＭＳ Ｐゴシック" charset="0"/>
              </a:rPr>
              <a:t>Ghosh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 et al., ICSE’13]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000" i="1" dirty="0" smtClean="0">
                <a:latin typeface="Arial" charset="0"/>
                <a:ea typeface="ＭＳ Ｐゴシック" charset="0"/>
              </a:rPr>
              <a:t>Automated </a:t>
            </a:r>
            <a:r>
              <a:rPr lang="en-US" sz="2000" i="1" dirty="0">
                <a:latin typeface="Arial" charset="0"/>
                <a:ea typeface="ＭＳ Ｐゴシック" charset="0"/>
              </a:rPr>
              <a:t>Test Generation from Vulnerability Signatures </a:t>
            </a:r>
            <a:r>
              <a:rPr lang="en-US" sz="2000" dirty="0">
                <a:latin typeface="Arial" charset="0"/>
                <a:ea typeface="ＭＳ Ｐゴシック" charset="0"/>
              </a:rPr>
              <a:t>[</a:t>
            </a:r>
            <a:r>
              <a:rPr lang="en-US" sz="2000" dirty="0" err="1">
                <a:latin typeface="Arial" charset="0"/>
                <a:ea typeface="ＭＳ Ｐゴシック" charset="0"/>
              </a:rPr>
              <a:t>Aydin</a:t>
            </a:r>
            <a:r>
              <a:rPr lang="en-US" sz="2000" dirty="0">
                <a:latin typeface="Arial" charset="0"/>
                <a:ea typeface="ＭＳ Ｐゴシック" charset="0"/>
              </a:rPr>
              <a:t> et al., ICST’14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]</a:t>
            </a:r>
          </a:p>
          <a:p>
            <a:pPr>
              <a:defRPr/>
            </a:pPr>
            <a:endParaRPr lang="en-US" dirty="0" smtClean="0">
              <a:latin typeface="Arial" charset="0"/>
              <a:ea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latin typeface="Arial" charset="0"/>
              <a:ea typeface="ＭＳ Ｐゴシック" charset="0"/>
            </a:endParaRPr>
          </a:p>
        </p:txBody>
      </p:sp>
      <p:sp>
        <p:nvSpPr>
          <p:cNvPr id="144387" name="Slide Number Placeholder 3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CD6D87E2-0331-4849-BA38-342B2E36FA83}" type="slidenum">
              <a:rPr lang="en-US" sz="1600">
                <a:solidFill>
                  <a:srgbClr val="898989"/>
                </a:solidFill>
              </a:rPr>
              <a:pPr algn="r" eaLnBrk="1" hangingPunct="1"/>
              <a:t>54</a:t>
            </a:fld>
            <a:endParaRPr 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String Analysis Bibliography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sz="2000" dirty="0" smtClean="0">
                <a:latin typeface="Arial" charset="0"/>
                <a:ea typeface="ＭＳ Ｐゴシック" charset="0"/>
              </a:rPr>
              <a:t>String Analysis for Interface Discovery:</a:t>
            </a:r>
          </a:p>
          <a:p>
            <a:pPr>
              <a:defRPr/>
            </a:pPr>
            <a:r>
              <a:rPr lang="en-US" sz="2000" i="1" dirty="0">
                <a:latin typeface="Arial" charset="0"/>
                <a:ea typeface="ＭＳ Ｐゴシック" charset="0"/>
              </a:rPr>
              <a:t>Improving Test Case Generation for Web Applications Using Automated Interface </a:t>
            </a:r>
            <a:r>
              <a:rPr lang="en-US" sz="2000" i="1" dirty="0" smtClean="0">
                <a:latin typeface="Arial" charset="0"/>
                <a:ea typeface="ＭＳ Ｐゴシック" charset="0"/>
              </a:rPr>
              <a:t>Discovery</a:t>
            </a:r>
            <a:r>
              <a:rPr lang="en-US" sz="2000" dirty="0">
                <a:latin typeface="Arial" charset="0"/>
                <a:ea typeface="ＭＳ Ｐゴシック" charset="0"/>
              </a:rPr>
              <a:t>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[</a:t>
            </a:r>
            <a:r>
              <a:rPr lang="en-US" sz="2000" dirty="0" err="1" smtClean="0">
                <a:latin typeface="Arial" charset="0"/>
                <a:ea typeface="ＭＳ Ｐゴシック" charset="0"/>
              </a:rPr>
              <a:t>Halfond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 et al. FSE’07]</a:t>
            </a:r>
          </a:p>
          <a:p>
            <a:pPr>
              <a:defRPr/>
            </a:pPr>
            <a:r>
              <a:rPr lang="en-US" sz="2000" i="1" dirty="0">
                <a:latin typeface="Arial" charset="0"/>
                <a:ea typeface="ＭＳ Ｐゴシック" charset="0"/>
              </a:rPr>
              <a:t>Automated Identification of Parameter Mismatches in Web </a:t>
            </a:r>
            <a:r>
              <a:rPr lang="en-US" sz="2000" i="1" dirty="0" smtClean="0">
                <a:latin typeface="Arial" charset="0"/>
                <a:ea typeface="ＭＳ Ｐゴシック" charset="0"/>
              </a:rPr>
              <a:t>Applications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  </a:t>
            </a:r>
            <a:r>
              <a:rPr lang="en-US" sz="2000" dirty="0">
                <a:latin typeface="Arial" charset="0"/>
                <a:ea typeface="ＭＳ Ｐゴシック" charset="0"/>
              </a:rPr>
              <a:t>[</a:t>
            </a:r>
            <a:r>
              <a:rPr lang="en-US" sz="2000" dirty="0" err="1" smtClean="0">
                <a:latin typeface="Arial" charset="0"/>
                <a:ea typeface="ＭＳ Ｐゴシック" charset="0"/>
              </a:rPr>
              <a:t>Halfond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 et al. FSE’08]</a:t>
            </a:r>
          </a:p>
          <a:p>
            <a:pPr>
              <a:defRPr/>
            </a:pPr>
            <a:endParaRPr lang="en-US" sz="2000" dirty="0">
              <a:latin typeface="Arial" charset="0"/>
              <a:ea typeface="ＭＳ Ｐゴシック" charset="0"/>
            </a:endParaRPr>
          </a:p>
          <a:p>
            <a:pPr marL="0" indent="0">
              <a:buFontTx/>
              <a:buNone/>
              <a:defRPr/>
            </a:pPr>
            <a:r>
              <a:rPr lang="en-US" sz="2000" dirty="0" smtClean="0">
                <a:latin typeface="Arial" charset="0"/>
                <a:ea typeface="ＭＳ Ｐゴシック" charset="0"/>
              </a:rPr>
              <a:t>String Analysis for Specification Analysis:</a:t>
            </a:r>
          </a:p>
          <a:p>
            <a:pPr>
              <a:defRPr/>
            </a:pPr>
            <a:r>
              <a:rPr lang="en-US" sz="2000" i="1" dirty="0" smtClean="0">
                <a:latin typeface="Arial" charset="0"/>
                <a:ea typeface="ＭＳ Ｐゴシック" charset="0"/>
              </a:rPr>
              <a:t>Lightweight </a:t>
            </a:r>
            <a:r>
              <a:rPr lang="en-US" sz="2000" i="1" dirty="0">
                <a:latin typeface="Arial" charset="0"/>
                <a:ea typeface="ＭＳ Ｐゴシック" charset="0"/>
              </a:rPr>
              <a:t>String Reasoning for </a:t>
            </a:r>
            <a:r>
              <a:rPr lang="en-US" sz="2000" i="1" dirty="0" smtClean="0">
                <a:latin typeface="Arial" charset="0"/>
                <a:ea typeface="ＭＳ Ｐゴシック" charset="0"/>
              </a:rPr>
              <a:t>OCL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 [</a:t>
            </a:r>
            <a:r>
              <a:rPr lang="en-US" sz="2000" dirty="0" err="1" smtClean="0">
                <a:latin typeface="Arial" charset="0"/>
                <a:ea typeface="ＭＳ Ｐゴシック" charset="0"/>
              </a:rPr>
              <a:t>Buttner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 et al., ECMFA’12]</a:t>
            </a:r>
          </a:p>
          <a:p>
            <a:pPr>
              <a:defRPr/>
            </a:pPr>
            <a:r>
              <a:rPr lang="en-US" sz="2000" i="1" dirty="0">
                <a:latin typeface="Arial" charset="0"/>
                <a:ea typeface="ＭＳ Ｐゴシック" charset="0"/>
              </a:rPr>
              <a:t>Lightweight String Reasoning </a:t>
            </a:r>
            <a:r>
              <a:rPr lang="en-US" sz="2000" i="1" dirty="0" smtClean="0">
                <a:latin typeface="Arial" charset="0"/>
                <a:ea typeface="ＭＳ Ｐゴシック" charset="0"/>
              </a:rPr>
              <a:t>in Model Finding </a:t>
            </a:r>
            <a:r>
              <a:rPr lang="en-US" sz="2000" dirty="0">
                <a:latin typeface="Arial" charset="0"/>
                <a:ea typeface="ＭＳ Ｐゴシック" charset="0"/>
              </a:rPr>
              <a:t>[</a:t>
            </a:r>
            <a:r>
              <a:rPr lang="en-US" sz="2000" dirty="0" err="1">
                <a:latin typeface="Arial" charset="0"/>
                <a:ea typeface="ＭＳ Ｐゴシック" charset="0"/>
              </a:rPr>
              <a:t>Buttner</a:t>
            </a:r>
            <a:r>
              <a:rPr lang="en-US" sz="2000" dirty="0">
                <a:latin typeface="Arial" charset="0"/>
                <a:ea typeface="ＭＳ Ｐゴシック" charset="0"/>
              </a:rPr>
              <a:t> et al.,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SSM’13]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 marL="0" indent="0">
              <a:buNone/>
              <a:defRPr/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latin typeface="Arial" charset="0"/>
              <a:ea typeface="ＭＳ Ｐゴシック" charset="0"/>
            </a:endParaRPr>
          </a:p>
        </p:txBody>
      </p:sp>
      <p:sp>
        <p:nvSpPr>
          <p:cNvPr id="145411" name="Slide Number Placeholder 3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1BC2C2F9-87B2-0747-9168-20F60B2FCC37}" type="slidenum">
              <a:rPr lang="en-US" sz="1600">
                <a:solidFill>
                  <a:srgbClr val="898989"/>
                </a:solidFill>
              </a:rPr>
              <a:pPr algn="r" eaLnBrk="1" hangingPunct="1"/>
              <a:t>55</a:t>
            </a:fld>
            <a:endParaRPr 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String Analysis Bibliography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String Analysis for Program Repair:</a:t>
            </a:r>
          </a:p>
          <a:p>
            <a:pPr>
              <a:defRPr/>
            </a:pPr>
            <a:r>
              <a:rPr lang="en-US" i="1" dirty="0">
                <a:latin typeface="Arial" charset="0"/>
                <a:ea typeface="ＭＳ Ｐゴシック" charset="0"/>
              </a:rPr>
              <a:t>Patching Vulnerabilities with Sanitization Synthesis </a:t>
            </a:r>
            <a:r>
              <a:rPr lang="en-US" dirty="0">
                <a:latin typeface="Arial" charset="0"/>
                <a:ea typeface="ＭＳ Ｐゴシック" charset="0"/>
              </a:rPr>
              <a:t>[Yu et al., ICSE’11</a:t>
            </a:r>
            <a:r>
              <a:rPr lang="en-US" dirty="0" smtClean="0">
                <a:latin typeface="Arial" charset="0"/>
                <a:ea typeface="ＭＳ Ｐゴシック" charset="0"/>
              </a:rPr>
              <a:t>]</a:t>
            </a:r>
          </a:p>
          <a:p>
            <a:pPr>
              <a:defRPr/>
            </a:pPr>
            <a:r>
              <a:rPr lang="en-US" i="1" dirty="0" smtClean="0">
                <a:latin typeface="Arial" charset="0"/>
                <a:ea typeface="ＭＳ Ｐゴシック" charset="0"/>
              </a:rPr>
              <a:t>Automated Repair </a:t>
            </a:r>
            <a:r>
              <a:rPr lang="en-US" i="1" dirty="0">
                <a:latin typeface="Arial" charset="0"/>
                <a:ea typeface="ＭＳ Ｐゴシック" charset="0"/>
              </a:rPr>
              <a:t>of </a:t>
            </a:r>
            <a:r>
              <a:rPr lang="en-US" i="1" dirty="0" smtClean="0">
                <a:latin typeface="Arial" charset="0"/>
                <a:ea typeface="ＭＳ Ｐゴシック" charset="0"/>
              </a:rPr>
              <a:t>HTML Generation Errors </a:t>
            </a:r>
            <a:r>
              <a:rPr lang="en-US" i="1" dirty="0">
                <a:latin typeface="Arial" charset="0"/>
                <a:ea typeface="ＭＳ Ｐゴシック" charset="0"/>
              </a:rPr>
              <a:t>in </a:t>
            </a:r>
            <a:r>
              <a:rPr lang="en-US" i="1" dirty="0" smtClean="0">
                <a:latin typeface="Arial" charset="0"/>
                <a:ea typeface="ＭＳ Ｐゴシック" charset="0"/>
              </a:rPr>
              <a:t>PHP Applications Using String Constraint Solving </a:t>
            </a:r>
            <a:r>
              <a:rPr lang="en-US" dirty="0" smtClean="0">
                <a:latin typeface="Arial" charset="0"/>
                <a:ea typeface="ＭＳ Ｐゴシック" charset="0"/>
              </a:rPr>
              <a:t>[</a:t>
            </a:r>
            <a:r>
              <a:rPr lang="en-US" dirty="0" err="1" smtClean="0">
                <a:latin typeface="Arial" charset="0"/>
                <a:ea typeface="ＭＳ Ｐゴシック" charset="0"/>
              </a:rPr>
              <a:t>Samimi</a:t>
            </a:r>
            <a:r>
              <a:rPr lang="en-US" dirty="0" smtClean="0">
                <a:latin typeface="Arial" charset="0"/>
                <a:ea typeface="ＭＳ Ｐゴシック" charset="0"/>
              </a:rPr>
              <a:t> et al., 2012] </a:t>
            </a:r>
          </a:p>
          <a:p>
            <a:pPr>
              <a:defRPr/>
            </a:pPr>
            <a:r>
              <a:rPr lang="en-US" i="1" dirty="0" err="1" smtClean="0">
                <a:latin typeface="Arial" charset="0"/>
                <a:ea typeface="ＭＳ Ｐゴシック" charset="0"/>
              </a:rPr>
              <a:t>Patcher</a:t>
            </a:r>
            <a:r>
              <a:rPr lang="en-US" i="1" dirty="0">
                <a:latin typeface="Arial" charset="0"/>
                <a:ea typeface="ＭＳ Ｐゴシック" charset="0"/>
              </a:rPr>
              <a:t>: An Online Service for Detecting, Viewing and Patching Web Application Vulnerabilities </a:t>
            </a:r>
            <a:r>
              <a:rPr lang="en-US" dirty="0">
                <a:latin typeface="Arial" charset="0"/>
                <a:ea typeface="ＭＳ Ｐゴシック" charset="0"/>
              </a:rPr>
              <a:t>[Yu et al., HICSS’14] </a:t>
            </a:r>
          </a:p>
          <a:p>
            <a:pPr marL="0" indent="0">
              <a:buFontTx/>
              <a:buNone/>
              <a:defRPr/>
            </a:pPr>
            <a:endParaRPr lang="en-US" dirty="0" smtClean="0">
              <a:latin typeface="Arial" charset="0"/>
              <a:ea typeface="ＭＳ Ｐゴシック" charset="0"/>
            </a:endParaRPr>
          </a:p>
          <a:p>
            <a:pPr marL="0" indent="0">
              <a:buFontTx/>
              <a:buNone/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Differential String Analysis:</a:t>
            </a:r>
          </a:p>
          <a:p>
            <a:pPr>
              <a:defRPr/>
            </a:pPr>
            <a:r>
              <a:rPr lang="en-US" i="1" dirty="0" smtClean="0">
                <a:latin typeface="Arial" charset="0"/>
                <a:ea typeface="ＭＳ Ｐゴシック" charset="0"/>
              </a:rPr>
              <a:t>Automatic </a:t>
            </a:r>
            <a:r>
              <a:rPr lang="en-US" i="1" dirty="0" err="1">
                <a:latin typeface="Arial" charset="0"/>
                <a:ea typeface="ＭＳ Ｐゴシック" charset="0"/>
              </a:rPr>
              <a:t>B</a:t>
            </a:r>
            <a:r>
              <a:rPr lang="en-US" i="1" dirty="0" err="1" smtClean="0">
                <a:latin typeface="Arial" charset="0"/>
                <a:ea typeface="ＭＳ Ｐゴシック" charset="0"/>
              </a:rPr>
              <a:t>lackbox</a:t>
            </a:r>
            <a:r>
              <a:rPr lang="en-US" i="1" dirty="0" smtClean="0">
                <a:latin typeface="Arial" charset="0"/>
                <a:ea typeface="ＭＳ Ｐゴシック" charset="0"/>
              </a:rPr>
              <a:t> Detection </a:t>
            </a:r>
            <a:r>
              <a:rPr lang="en-US" i="1" dirty="0">
                <a:latin typeface="Arial" charset="0"/>
                <a:ea typeface="ＭＳ Ｐゴシック" charset="0"/>
              </a:rPr>
              <a:t>of </a:t>
            </a:r>
            <a:r>
              <a:rPr lang="en-US" i="1" dirty="0" smtClean="0">
                <a:latin typeface="Arial" charset="0"/>
                <a:ea typeface="ＭＳ Ｐゴシック" charset="0"/>
              </a:rPr>
              <a:t>Parameter </a:t>
            </a:r>
            <a:r>
              <a:rPr lang="en-US" i="1" dirty="0">
                <a:latin typeface="Arial" charset="0"/>
                <a:ea typeface="ＭＳ Ｐゴシック" charset="0"/>
              </a:rPr>
              <a:t>T</a:t>
            </a:r>
            <a:r>
              <a:rPr lang="en-US" i="1" dirty="0" smtClean="0">
                <a:latin typeface="Arial" charset="0"/>
                <a:ea typeface="ＭＳ Ｐゴシック" charset="0"/>
              </a:rPr>
              <a:t>ampering </a:t>
            </a:r>
            <a:r>
              <a:rPr lang="en-US" i="1" dirty="0">
                <a:latin typeface="Arial" charset="0"/>
                <a:ea typeface="ＭＳ Ｐゴシック" charset="0"/>
              </a:rPr>
              <a:t>O</a:t>
            </a:r>
            <a:r>
              <a:rPr lang="en-US" i="1" dirty="0" smtClean="0">
                <a:latin typeface="Arial" charset="0"/>
                <a:ea typeface="ＭＳ Ｐゴシック" charset="0"/>
              </a:rPr>
              <a:t>pportunities </a:t>
            </a:r>
            <a:r>
              <a:rPr lang="en-US" i="1" dirty="0">
                <a:latin typeface="Arial" charset="0"/>
                <a:ea typeface="ＭＳ Ｐゴシック" charset="0"/>
              </a:rPr>
              <a:t>in </a:t>
            </a:r>
            <a:r>
              <a:rPr lang="en-US" i="1" dirty="0" smtClean="0">
                <a:latin typeface="Arial" charset="0"/>
                <a:ea typeface="ＭＳ Ｐゴシック" charset="0"/>
              </a:rPr>
              <a:t>Web </a:t>
            </a:r>
            <a:r>
              <a:rPr lang="en-US" i="1" dirty="0">
                <a:latin typeface="Arial" charset="0"/>
                <a:ea typeface="ＭＳ Ｐゴシック" charset="0"/>
              </a:rPr>
              <a:t>A</a:t>
            </a:r>
            <a:r>
              <a:rPr lang="en-US" i="1" dirty="0" smtClean="0">
                <a:latin typeface="Arial" charset="0"/>
                <a:ea typeface="ＭＳ Ｐゴシック" charset="0"/>
              </a:rPr>
              <a:t>pplications </a:t>
            </a:r>
            <a:r>
              <a:rPr lang="en-US" dirty="0" smtClean="0">
                <a:latin typeface="Arial" charset="0"/>
                <a:ea typeface="ＭＳ Ｐゴシック" charset="0"/>
              </a:rPr>
              <a:t>[</a:t>
            </a:r>
            <a:r>
              <a:rPr lang="en-US" dirty="0" err="1" smtClean="0">
                <a:latin typeface="Arial" charset="0"/>
                <a:ea typeface="ＭＳ Ｐゴシック" charset="0"/>
              </a:rPr>
              <a:t>Bisht</a:t>
            </a:r>
            <a:r>
              <a:rPr lang="en-US" dirty="0" smtClean="0">
                <a:latin typeface="Arial" charset="0"/>
                <a:ea typeface="ＭＳ Ｐゴシック" charset="0"/>
              </a:rPr>
              <a:t> et al., CCS’10]</a:t>
            </a:r>
          </a:p>
          <a:p>
            <a:pPr>
              <a:defRPr/>
            </a:pPr>
            <a:r>
              <a:rPr lang="en-US" i="1" dirty="0" err="1" smtClean="0">
                <a:latin typeface="Arial" charset="0"/>
                <a:ea typeface="ＭＳ Ｐゴシック" charset="0"/>
              </a:rPr>
              <a:t>Waptec</a:t>
            </a:r>
            <a:r>
              <a:rPr lang="en-US" i="1" dirty="0">
                <a:latin typeface="Arial" charset="0"/>
                <a:ea typeface="ＭＳ Ｐゴシック" charset="0"/>
              </a:rPr>
              <a:t>: </a:t>
            </a:r>
            <a:r>
              <a:rPr lang="en-US" i="1" dirty="0" err="1">
                <a:latin typeface="Arial" charset="0"/>
                <a:ea typeface="ＭＳ Ｐゴシック" charset="0"/>
              </a:rPr>
              <a:t>Whitebox</a:t>
            </a:r>
            <a:r>
              <a:rPr lang="en-US" i="1" dirty="0">
                <a:latin typeface="Arial" charset="0"/>
                <a:ea typeface="ＭＳ Ｐゴシック" charset="0"/>
              </a:rPr>
              <a:t> </a:t>
            </a:r>
            <a:r>
              <a:rPr lang="en-US" i="1" dirty="0" smtClean="0">
                <a:latin typeface="Arial" charset="0"/>
                <a:ea typeface="ＭＳ Ｐゴシック" charset="0"/>
              </a:rPr>
              <a:t>Analysis </a:t>
            </a:r>
            <a:r>
              <a:rPr lang="en-US" i="1" dirty="0">
                <a:latin typeface="Arial" charset="0"/>
                <a:ea typeface="ＭＳ Ｐゴシック" charset="0"/>
              </a:rPr>
              <a:t>of W</a:t>
            </a:r>
            <a:r>
              <a:rPr lang="en-US" i="1" dirty="0" smtClean="0">
                <a:latin typeface="Arial" charset="0"/>
                <a:ea typeface="ＭＳ Ｐゴシック" charset="0"/>
              </a:rPr>
              <a:t>eb </a:t>
            </a:r>
            <a:r>
              <a:rPr lang="en-US" i="1" dirty="0">
                <a:latin typeface="Arial" charset="0"/>
                <a:ea typeface="ＭＳ Ｐゴシック" charset="0"/>
              </a:rPr>
              <a:t>A</a:t>
            </a:r>
            <a:r>
              <a:rPr lang="en-US" i="1" dirty="0" smtClean="0">
                <a:latin typeface="Arial" charset="0"/>
                <a:ea typeface="ＭＳ Ｐゴシック" charset="0"/>
              </a:rPr>
              <a:t>pplications </a:t>
            </a:r>
            <a:r>
              <a:rPr lang="en-US" i="1" dirty="0">
                <a:latin typeface="Arial" charset="0"/>
                <a:ea typeface="ＭＳ Ｐゴシック" charset="0"/>
              </a:rPr>
              <a:t>for </a:t>
            </a:r>
            <a:r>
              <a:rPr lang="en-US" i="1" dirty="0" smtClean="0">
                <a:latin typeface="Arial" charset="0"/>
                <a:ea typeface="ＭＳ Ｐゴシック" charset="0"/>
              </a:rPr>
              <a:t>Parameter Tampering </a:t>
            </a:r>
            <a:r>
              <a:rPr lang="en-US" i="1" dirty="0">
                <a:latin typeface="Arial" charset="0"/>
                <a:ea typeface="ＭＳ Ｐゴシック" charset="0"/>
              </a:rPr>
              <a:t>E</a:t>
            </a:r>
            <a:r>
              <a:rPr lang="en-US" i="1" dirty="0" smtClean="0">
                <a:latin typeface="Arial" charset="0"/>
                <a:ea typeface="ＭＳ Ｐゴシック" charset="0"/>
              </a:rPr>
              <a:t>xploit </a:t>
            </a:r>
            <a:r>
              <a:rPr lang="en-US" i="1" dirty="0">
                <a:latin typeface="Arial" charset="0"/>
                <a:ea typeface="ＭＳ Ｐゴシック" charset="0"/>
              </a:rPr>
              <a:t>C</a:t>
            </a:r>
            <a:r>
              <a:rPr lang="en-US" i="1" dirty="0" smtClean="0">
                <a:latin typeface="Arial" charset="0"/>
                <a:ea typeface="ＭＳ Ｐゴシック" charset="0"/>
              </a:rPr>
              <a:t>onstruction</a:t>
            </a:r>
            <a:r>
              <a:rPr lang="en-US" i="1" dirty="0">
                <a:latin typeface="Arial" charset="0"/>
                <a:ea typeface="ＭＳ Ｐゴシック" charset="0"/>
              </a:rPr>
              <a:t>. </a:t>
            </a:r>
            <a:r>
              <a:rPr lang="en-US" dirty="0" smtClean="0">
                <a:latin typeface="Arial" charset="0"/>
                <a:ea typeface="ＭＳ Ｐゴシック" charset="0"/>
              </a:rPr>
              <a:t>[</a:t>
            </a:r>
            <a:r>
              <a:rPr lang="en-US" dirty="0" err="1" smtClean="0">
                <a:latin typeface="Arial" charset="0"/>
                <a:ea typeface="ＭＳ Ｐゴシック" charset="0"/>
              </a:rPr>
              <a:t>Bisht</a:t>
            </a:r>
            <a:r>
              <a:rPr lang="en-US" dirty="0" smtClean="0">
                <a:latin typeface="Arial" charset="0"/>
                <a:ea typeface="ＭＳ Ｐゴシック" charset="0"/>
              </a:rPr>
              <a:t> et al., CCS’11]</a:t>
            </a:r>
          </a:p>
          <a:p>
            <a:pPr>
              <a:defRPr/>
            </a:pPr>
            <a:r>
              <a:rPr lang="en-US" i="1" dirty="0" err="1" smtClean="0">
                <a:latin typeface="Arial" charset="0"/>
                <a:ea typeface="ＭＳ Ｐゴシック" charset="0"/>
              </a:rPr>
              <a:t>ViewPoints</a:t>
            </a:r>
            <a:r>
              <a:rPr lang="en-US" i="1" dirty="0">
                <a:latin typeface="Arial" charset="0"/>
                <a:ea typeface="ＭＳ Ｐゴシック" charset="0"/>
              </a:rPr>
              <a:t>: Differential String Analysis for Discovering Client and Server-Side Input Validation Inconsistencies </a:t>
            </a:r>
            <a:r>
              <a:rPr lang="en-US" dirty="0" smtClean="0">
                <a:latin typeface="Arial" charset="0"/>
                <a:ea typeface="ＭＳ Ｐゴシック" charset="0"/>
              </a:rPr>
              <a:t>[</a:t>
            </a:r>
            <a:r>
              <a:rPr lang="en-US" dirty="0" err="1" smtClean="0">
                <a:latin typeface="Arial" charset="0"/>
                <a:ea typeface="ＭＳ Ｐゴシック" charset="0"/>
              </a:rPr>
              <a:t>Alkhalaf</a:t>
            </a:r>
            <a:r>
              <a:rPr lang="en-US" dirty="0" smtClean="0">
                <a:latin typeface="Arial" charset="0"/>
                <a:ea typeface="ＭＳ Ｐゴシック" charset="0"/>
              </a:rPr>
              <a:t> et al., ISSTA</a:t>
            </a:r>
            <a:r>
              <a:rPr lang="en-US" dirty="0">
                <a:latin typeface="Arial" charset="0"/>
                <a:ea typeface="ＭＳ Ｐゴシック" charset="0"/>
              </a:rPr>
              <a:t>’12</a:t>
            </a:r>
            <a:r>
              <a:rPr lang="en-US" dirty="0" smtClean="0">
                <a:latin typeface="Arial" charset="0"/>
                <a:ea typeface="ＭＳ Ｐゴシック" charset="0"/>
              </a:rPr>
              <a:t>]</a:t>
            </a:r>
          </a:p>
          <a:p>
            <a:pPr>
              <a:defRPr/>
            </a:pPr>
            <a:r>
              <a:rPr lang="en-US" i="1" dirty="0" smtClean="0">
                <a:latin typeface="Arial" charset="0"/>
                <a:ea typeface="ＭＳ Ｐゴシック" charset="0"/>
              </a:rPr>
              <a:t>Semantic Differential Repair for Input Validation and Sanitization </a:t>
            </a:r>
            <a:r>
              <a:rPr lang="en-US" dirty="0" smtClean="0">
                <a:latin typeface="Arial" charset="0"/>
                <a:ea typeface="ＭＳ Ｐゴシック" charset="0"/>
              </a:rPr>
              <a:t>[</a:t>
            </a:r>
            <a:r>
              <a:rPr lang="en-US" dirty="0" err="1" smtClean="0">
                <a:latin typeface="Arial" charset="0"/>
                <a:ea typeface="ＭＳ Ｐゴシック" charset="0"/>
              </a:rPr>
              <a:t>Alkhalaf</a:t>
            </a:r>
            <a:r>
              <a:rPr lang="en-US" dirty="0" smtClean="0">
                <a:latin typeface="Arial" charset="0"/>
                <a:ea typeface="ＭＳ Ｐゴシック" charset="0"/>
              </a:rPr>
              <a:t> et al. ISSTA’14]</a:t>
            </a:r>
          </a:p>
          <a:p>
            <a:pPr>
              <a:defRPr/>
            </a:pPr>
            <a:endParaRPr lang="en-US" sz="1800" dirty="0" smtClean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1800" dirty="0" smtClean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altLang="ja-JP" sz="1800" dirty="0" smtClean="0">
              <a:latin typeface="Arial" charset="0"/>
              <a:ea typeface="ＭＳ Ｐゴシック" charset="0"/>
            </a:endParaRPr>
          </a:p>
        </p:txBody>
      </p:sp>
      <p:sp>
        <p:nvSpPr>
          <p:cNvPr id="146435" name="Slide Number Placeholder 3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065B70FD-C9EF-014C-A2CA-EA24EC71B833}" type="slidenum">
              <a:rPr lang="en-US" sz="1600">
                <a:solidFill>
                  <a:srgbClr val="898989"/>
                </a:solidFill>
              </a:rPr>
              <a:pPr algn="r" eaLnBrk="1" hangingPunct="1"/>
              <a:t>56</a:t>
            </a:fld>
            <a:endParaRPr 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Applications are Full of Bugs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6</a:t>
            </a:fld>
            <a:endParaRPr lang="en-US"/>
          </a:p>
        </p:txBody>
      </p:sp>
      <p:sp>
        <p:nvSpPr>
          <p:cNvPr id="6" name="Shape 57"/>
          <p:cNvSpPr txBox="1"/>
          <p:nvPr/>
        </p:nvSpPr>
        <p:spPr>
          <a:xfrm>
            <a:off x="408550" y="5541525"/>
            <a:ext cx="2509800" cy="108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b="1" dirty="0"/>
              <a:t>2007</a:t>
            </a:r>
          </a:p>
          <a:p>
            <a:pPr marL="457200" lvl="0" indent="-330200" rtl="0">
              <a:spcBef>
                <a:spcPts val="0"/>
              </a:spcBef>
              <a:buClr>
                <a:srgbClr val="0000FF"/>
              </a:buClr>
              <a:buSzPct val="100000"/>
              <a:buFont typeface="Arial"/>
              <a:buAutoNum type="arabicPeriod"/>
            </a:pPr>
            <a:r>
              <a:rPr lang="en" sz="1600" dirty="0">
                <a:solidFill>
                  <a:srgbClr val="0000FF"/>
                </a:solidFill>
              </a:rPr>
              <a:t>XSS</a:t>
            </a:r>
          </a:p>
          <a:p>
            <a:pPr marL="457200" lvl="0" indent="-3302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AutoNum type="arabicPeriod"/>
            </a:pPr>
            <a:r>
              <a:rPr lang="en" sz="1600" dirty="0">
                <a:solidFill>
                  <a:srgbClr val="FF0000"/>
                </a:solidFill>
              </a:rPr>
              <a:t>Injection Flaws</a:t>
            </a:r>
          </a:p>
          <a:p>
            <a:pPr marL="457200" lvl="0" indent="-330200">
              <a:spcBef>
                <a:spcPts val="0"/>
              </a:spcBef>
              <a:buClr>
                <a:srgbClr val="FF9900"/>
              </a:buClr>
              <a:buSzPct val="100000"/>
              <a:buFont typeface="Arial"/>
              <a:buAutoNum type="arabicPeriod"/>
            </a:pPr>
            <a:r>
              <a:rPr lang="en" sz="1600" dirty="0">
                <a:solidFill>
                  <a:srgbClr val="FF9900"/>
                </a:solidFill>
              </a:rPr>
              <a:t>Malicious File Exec.</a:t>
            </a:r>
          </a:p>
        </p:txBody>
      </p:sp>
      <p:sp>
        <p:nvSpPr>
          <p:cNvPr id="7" name="Shape 58"/>
          <p:cNvSpPr txBox="1"/>
          <p:nvPr/>
        </p:nvSpPr>
        <p:spPr>
          <a:xfrm>
            <a:off x="3018525" y="5541525"/>
            <a:ext cx="2920199" cy="108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b="1"/>
              <a:t>2010</a:t>
            </a:r>
          </a:p>
          <a:p>
            <a:pPr marL="457200" lvl="0" indent="-3302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AutoNum type="arabicPeriod"/>
            </a:pPr>
            <a:r>
              <a:rPr lang="en" sz="1600">
                <a:solidFill>
                  <a:srgbClr val="FF0000"/>
                </a:solidFill>
              </a:rPr>
              <a:t>Injection Flaws</a:t>
            </a:r>
          </a:p>
          <a:p>
            <a:pPr marL="457200" lvl="0" indent="-330200" rtl="0">
              <a:spcBef>
                <a:spcPts val="0"/>
              </a:spcBef>
              <a:buClr>
                <a:srgbClr val="0000FF"/>
              </a:buClr>
              <a:buSzPct val="100000"/>
              <a:buFont typeface="Arial"/>
              <a:buAutoNum type="arabicPeriod"/>
            </a:pPr>
            <a:r>
              <a:rPr lang="en" sz="1600">
                <a:solidFill>
                  <a:srgbClr val="0000FF"/>
                </a:solidFill>
              </a:rPr>
              <a:t>XSS</a:t>
            </a:r>
          </a:p>
          <a:p>
            <a:pPr marL="457200" lvl="0" indent="-330200" rtl="0">
              <a:spcBef>
                <a:spcPts val="0"/>
              </a:spcBef>
              <a:buClr>
                <a:srgbClr val="FF9900"/>
              </a:buClr>
              <a:buSzPct val="100000"/>
              <a:buFont typeface="Arial"/>
              <a:buAutoNum type="arabicPeriod"/>
            </a:pPr>
            <a:r>
              <a:rPr lang="en" sz="1600">
                <a:solidFill>
                  <a:srgbClr val="FF9900"/>
                </a:solidFill>
              </a:rPr>
              <a:t>Broken Auth. Session M.</a:t>
            </a:r>
          </a:p>
        </p:txBody>
      </p:sp>
      <p:sp>
        <p:nvSpPr>
          <p:cNvPr id="8" name="Shape 59"/>
          <p:cNvSpPr txBox="1"/>
          <p:nvPr/>
        </p:nvSpPr>
        <p:spPr>
          <a:xfrm>
            <a:off x="5938725" y="5541525"/>
            <a:ext cx="2997599" cy="108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b="1"/>
              <a:t>2013</a:t>
            </a:r>
          </a:p>
          <a:p>
            <a:pPr marL="457200" lvl="0" indent="-3302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AutoNum type="arabicPeriod"/>
            </a:pPr>
            <a:r>
              <a:rPr lang="en" sz="1600">
                <a:solidFill>
                  <a:srgbClr val="FF0000"/>
                </a:solidFill>
              </a:rPr>
              <a:t>Injection Flaws</a:t>
            </a:r>
          </a:p>
          <a:p>
            <a:pPr marL="457200" lvl="0" indent="-330200" rtl="0">
              <a:spcBef>
                <a:spcPts val="0"/>
              </a:spcBef>
              <a:buClr>
                <a:srgbClr val="FF9900"/>
              </a:buClr>
              <a:buSzPct val="100000"/>
              <a:buFont typeface="Arial"/>
              <a:buAutoNum type="arabicPeriod"/>
            </a:pPr>
            <a:r>
              <a:rPr lang="en" sz="1600">
                <a:solidFill>
                  <a:srgbClr val="FF9900"/>
                </a:solidFill>
              </a:rPr>
              <a:t>Broken Auth. Session M.</a:t>
            </a:r>
          </a:p>
          <a:p>
            <a:pPr marL="457200" lvl="0" indent="-330200" rtl="0">
              <a:spcBef>
                <a:spcPts val="0"/>
              </a:spcBef>
              <a:buClr>
                <a:srgbClr val="0000FF"/>
              </a:buClr>
              <a:buSzPct val="100000"/>
              <a:buFont typeface="Arial"/>
              <a:buAutoNum type="arabicPeriod"/>
            </a:pPr>
            <a:r>
              <a:rPr lang="en" sz="1600">
                <a:solidFill>
                  <a:srgbClr val="0000FF"/>
                </a:solidFill>
              </a:rPr>
              <a:t>XSS</a:t>
            </a:r>
          </a:p>
        </p:txBody>
      </p:sp>
      <p:sp>
        <p:nvSpPr>
          <p:cNvPr id="13" name="Shape 56"/>
          <p:cNvSpPr txBox="1"/>
          <p:nvPr/>
        </p:nvSpPr>
        <p:spPr>
          <a:xfrm>
            <a:off x="315224" y="5348277"/>
            <a:ext cx="8326799" cy="29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600" dirty="0"/>
              <a:t>OWASP Top 10 Web Application Vulnerabilities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221701920"/>
              </p:ext>
            </p:extLst>
          </p:nvPr>
        </p:nvGraphicFramePr>
        <p:xfrm>
          <a:off x="1866900" y="1410237"/>
          <a:ext cx="5305796" cy="331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288872" y="4640374"/>
            <a:ext cx="1883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IBM X-Force report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4568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Vulnerabilities in Web Applications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There are many well-known security vulnerabilities that exist in many web applications. Here are some examples:</a:t>
            </a:r>
          </a:p>
          <a:p>
            <a:pPr lvl="1"/>
            <a:r>
              <a:rPr lang="en-US" b="1" dirty="0" smtClean="0">
                <a:latin typeface="Arial" charset="0"/>
                <a:ea typeface="ＭＳ Ｐゴシック" charset="0"/>
              </a:rPr>
              <a:t>SQL </a:t>
            </a:r>
            <a:r>
              <a:rPr lang="en-US" b="1" dirty="0">
                <a:latin typeface="Arial" charset="0"/>
                <a:ea typeface="ＭＳ Ｐゴシック" charset="0"/>
              </a:rPr>
              <a:t>injection: </a:t>
            </a:r>
            <a:r>
              <a:rPr lang="en-US" dirty="0">
                <a:latin typeface="Arial" charset="0"/>
                <a:ea typeface="ＭＳ Ｐゴシック" charset="0"/>
              </a:rPr>
              <a:t>where a malicious user executes SQL commands on the back-end database by providing specially formatted input</a:t>
            </a:r>
          </a:p>
          <a:p>
            <a:pPr lvl="1"/>
            <a:r>
              <a:rPr lang="en-US" b="1" dirty="0">
                <a:latin typeface="Arial" charset="0"/>
                <a:ea typeface="ＭＳ Ｐゴシック" charset="0"/>
              </a:rPr>
              <a:t>Cross site scripting (XSS</a:t>
            </a:r>
            <a:r>
              <a:rPr lang="en-US" b="1" dirty="0" smtClean="0">
                <a:latin typeface="Arial" charset="0"/>
                <a:ea typeface="ＭＳ Ｐゴシック" charset="0"/>
              </a:rPr>
              <a:t>) </a:t>
            </a:r>
            <a:r>
              <a:rPr lang="en-US" dirty="0">
                <a:latin typeface="Arial" charset="0"/>
                <a:ea typeface="ＭＳ Ｐゴシック" charset="0"/>
              </a:rPr>
              <a:t>causes the attacker to execute a malicious script at a user</a:t>
            </a:r>
            <a:r>
              <a:rPr lang="ja-JP" altLang="en-US" dirty="0">
                <a:latin typeface="Arial" charset="0"/>
                <a:ea typeface="ＭＳ Ｐゴシック" charset="0"/>
              </a:rPr>
              <a:t>’</a:t>
            </a:r>
            <a:r>
              <a:rPr lang="en-US" altLang="ja-JP" dirty="0">
                <a:latin typeface="Arial" charset="0"/>
                <a:ea typeface="ＭＳ Ｐゴシック" charset="0"/>
              </a:rPr>
              <a:t>s 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browser</a:t>
            </a:r>
          </a:p>
          <a:p>
            <a:pPr lvl="1"/>
            <a:r>
              <a:rPr lang="en-US" b="1" dirty="0">
                <a:latin typeface="Arial" charset="0"/>
                <a:ea typeface="ＭＳ Ｐゴシック" charset="0"/>
              </a:rPr>
              <a:t>Malicious file execution: </a:t>
            </a:r>
            <a:r>
              <a:rPr lang="en-US" dirty="0">
                <a:latin typeface="Arial" charset="0"/>
                <a:ea typeface="ＭＳ Ｐゴシック" charset="0"/>
              </a:rPr>
              <a:t>where a malicious user causes the server to execute malicious </a:t>
            </a:r>
            <a:r>
              <a:rPr lang="en-US" dirty="0" smtClean="0">
                <a:latin typeface="Arial" charset="0"/>
                <a:ea typeface="ＭＳ Ｐゴシック" charset="0"/>
              </a:rPr>
              <a:t>code</a:t>
            </a:r>
            <a:endParaRPr lang="en-US" altLang="ja-JP" dirty="0">
              <a:latin typeface="Arial" charset="0"/>
              <a:ea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These vulnerabilities are typically due to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errors in user input validation and sanitization or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lack of user input validation and sanitization</a:t>
            </a:r>
          </a:p>
        </p:txBody>
      </p:sp>
      <p:sp>
        <p:nvSpPr>
          <p:cNvPr id="17411" name="Slide Number Placeholder 3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C498947D-3DE6-F243-BC4D-659B217684EA}" type="slidenum">
              <a:rPr lang="en-US" sz="1600">
                <a:solidFill>
                  <a:srgbClr val="898989"/>
                </a:solidFill>
              </a:rPr>
              <a:pPr algn="r" eaLnBrk="1" hangingPunct="1"/>
              <a:t>7</a:t>
            </a:fld>
            <a:endParaRPr 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2002"/>
          <a:lstStyle/>
          <a:p>
            <a:pPr eaLnBrk="1" hangingPunct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String Related Vulnerabilities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90525" indent="-293688" eaLnBrk="1" hangingPunct="1">
              <a:buSzPct val="45000"/>
              <a:buFont typeface="Wingdings" charset="0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String related web application vulnerabilities occur when: </a:t>
            </a:r>
          </a:p>
          <a:p>
            <a:pPr marL="790575" lvl="1" indent="-293688" eaLnBrk="1" hangingPunct="1">
              <a:buSzPct val="45000"/>
              <a:buFont typeface="Wingdings" charset="0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dirty="0">
                <a:latin typeface="Arial" charset="0"/>
                <a:ea typeface="ＭＳ Ｐゴシック" charset="0"/>
              </a:rPr>
              <a:t>a </a:t>
            </a:r>
            <a:r>
              <a:rPr lang="en-US" b="1" i="1" dirty="0">
                <a:latin typeface="Arial" charset="0"/>
                <a:ea typeface="ＭＳ Ｐゴシック" charset="0"/>
              </a:rPr>
              <a:t>sensitive function</a:t>
            </a:r>
            <a:r>
              <a:rPr lang="en-US" dirty="0">
                <a:latin typeface="Arial" charset="0"/>
                <a:ea typeface="ＭＳ Ｐゴシック" charset="0"/>
              </a:rPr>
              <a:t> is passed a </a:t>
            </a:r>
            <a:r>
              <a:rPr lang="en-US" b="1" i="1" dirty="0">
                <a:latin typeface="Arial" charset="0"/>
                <a:ea typeface="ＭＳ Ｐゴシック" charset="0"/>
              </a:rPr>
              <a:t>malicious string input from the user</a:t>
            </a:r>
          </a:p>
          <a:p>
            <a:pPr marL="790575" lvl="1" indent="-293688" eaLnBrk="1" hangingPunct="1">
              <a:buSzPct val="45000"/>
              <a:buFont typeface="Wingdings" charset="0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dirty="0">
                <a:latin typeface="Arial" charset="0"/>
                <a:ea typeface="ＭＳ Ｐゴシック" charset="0"/>
              </a:rPr>
              <a:t>This input contains an </a:t>
            </a:r>
            <a:r>
              <a:rPr lang="en-US" b="1" i="1" dirty="0">
                <a:latin typeface="Arial" charset="0"/>
                <a:ea typeface="ＭＳ Ｐゴシック" charset="0"/>
              </a:rPr>
              <a:t>attack</a:t>
            </a:r>
          </a:p>
          <a:p>
            <a:pPr marL="790575" lvl="1" indent="-293688" eaLnBrk="1" hangingPunct="1">
              <a:buSzPct val="45000"/>
              <a:buFont typeface="Wingdings" charset="0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dirty="0">
                <a:latin typeface="Arial" charset="0"/>
                <a:ea typeface="ＭＳ Ｐゴシック" charset="0"/>
              </a:rPr>
              <a:t>It is not </a:t>
            </a:r>
            <a:r>
              <a:rPr lang="en-US" b="1" i="1" dirty="0">
                <a:latin typeface="Arial" charset="0"/>
                <a:ea typeface="ＭＳ Ｐゴシック" charset="0"/>
              </a:rPr>
              <a:t>properly sanitized  </a:t>
            </a:r>
            <a:r>
              <a:rPr lang="en-US" dirty="0">
                <a:latin typeface="Arial" charset="0"/>
                <a:ea typeface="ＭＳ Ｐゴシック" charset="0"/>
              </a:rPr>
              <a:t>before it reaches the sensitive function</a:t>
            </a:r>
          </a:p>
          <a:p>
            <a:pPr marL="790575" lvl="1" indent="-293688" eaLnBrk="1" hangingPunct="1">
              <a:buSzPct val="45000"/>
              <a:buFont typeface="Wingdings" charset="0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US" b="1" i="1" dirty="0">
              <a:latin typeface="Arial" charset="0"/>
              <a:ea typeface="ＭＳ Ｐゴシック" charset="0"/>
            </a:endParaRPr>
          </a:p>
          <a:p>
            <a:pPr marL="390525" indent="-293688" eaLnBrk="1" hangingPunct="1">
              <a:buSzPct val="45000"/>
              <a:buFont typeface="Wingdings" charset="0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String analysis: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Discover these vulnerabilities automatically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90525" indent="-293688" eaLnBrk="1" hangingPunct="1">
              <a:buSzPct val="45000"/>
              <a:buFont typeface="Wingdings" charset="0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90525" indent="-293688" eaLnBrk="1" hangingPunct="1">
              <a:buSzPct val="75000"/>
              <a:buFont typeface="Lucida Grande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90525" indent="-293688" eaLnBrk="1" hangingPunct="1">
              <a:buSzPct val="45000"/>
              <a:buFont typeface="Wingdings" charset="0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7" name="Slide Number Placeholder 3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8B9522D9-2AFC-3945-913C-B1930DA71764}" type="slidenum">
              <a:rPr lang="en-US" sz="1600">
                <a:solidFill>
                  <a:srgbClr val="898989"/>
                </a:solidFill>
              </a:rPr>
              <a:pPr algn="r" eaLnBrk="1" hangingPunct="1"/>
              <a:t>8</a:t>
            </a:fld>
            <a:endParaRPr 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Computer Trouble at School</a:t>
            </a:r>
          </a:p>
        </p:txBody>
      </p:sp>
      <p:pic>
        <p:nvPicPr>
          <p:cNvPr id="27650" name="Picture 9" descr="sq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9300"/>
            <a:ext cx="9440863" cy="1250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26646</TotalTime>
  <Words>4910</Words>
  <Application>Microsoft Macintosh PowerPoint</Application>
  <PresentationFormat>On-screen Show (4:3)</PresentationFormat>
  <Paragraphs>943</Paragraphs>
  <Slides>56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Detecting and Repairing Security Vulnerabilities in Web Applications</vt:lpstr>
      <vt:lpstr>VLab String Analysis Publications</vt:lpstr>
      <vt:lpstr>Anatomy of a Web Application</vt:lpstr>
      <vt:lpstr>Web Application Inputs are Strings</vt:lpstr>
      <vt:lpstr>Input Needs to be  Validated and/or Sanitized</vt:lpstr>
      <vt:lpstr>Web Applications are Full of Bugs</vt:lpstr>
      <vt:lpstr>Vulnerabilities in Web Applications</vt:lpstr>
      <vt:lpstr>String Related Vulnerabilities</vt:lpstr>
      <vt:lpstr>Computer Trouble at School</vt:lpstr>
      <vt:lpstr>SQL Injection</vt:lpstr>
      <vt:lpstr>SQL Injection</vt:lpstr>
      <vt:lpstr>String Manipulation Operations</vt:lpstr>
      <vt:lpstr>String Filtering Operations</vt:lpstr>
      <vt:lpstr>Javascript Input Validation</vt:lpstr>
      <vt:lpstr>Input Validation Error</vt:lpstr>
      <vt:lpstr>Policy Based Analysis Using  Attack Patterns</vt:lpstr>
      <vt:lpstr>String Analysis</vt:lpstr>
      <vt:lpstr>Differential Analysis:  Verification without Specification</vt:lpstr>
      <vt:lpstr>Sanitization Code is Complex</vt:lpstr>
      <vt:lpstr>Modular Verification Process</vt:lpstr>
      <vt:lpstr>Classification of Input Validation and Sanitization Functions</vt:lpstr>
      <vt:lpstr>Static Extraction for PHP</vt:lpstr>
      <vt:lpstr>Dynamic Extraction for Javascript</vt:lpstr>
      <vt:lpstr>String Analysis &amp; Repair</vt:lpstr>
      <vt:lpstr>Automata-Based String Analysis</vt:lpstr>
      <vt:lpstr>1st Step: Find Inconsistency</vt:lpstr>
      <vt:lpstr>2nd Step: Differential Repair</vt:lpstr>
      <vt:lpstr>Composing Sanitizers?</vt:lpstr>
      <vt:lpstr>PowerPoint Presentation</vt:lpstr>
      <vt:lpstr>PowerPoint Presentation</vt:lpstr>
      <vt:lpstr>How to Generate a Sanitization Patch?</vt:lpstr>
      <vt:lpstr>PowerPoint Presentation</vt:lpstr>
      <vt:lpstr>(1) Validation Patch</vt:lpstr>
      <vt:lpstr>PowerPoint Presentation</vt:lpstr>
      <vt:lpstr>(2) Length Patch</vt:lpstr>
      <vt:lpstr>(3) Sanitization Patch</vt:lpstr>
      <vt:lpstr>PowerPoint Presentation</vt:lpstr>
      <vt:lpstr>Min-Cut Heuristics</vt:lpstr>
      <vt:lpstr>PowerPoint Presentation</vt:lpstr>
      <vt:lpstr>Differential Repair Evaluation</vt:lpstr>
      <vt:lpstr>Number of Patches Generated</vt:lpstr>
      <vt:lpstr>Sanitization Patch Results</vt:lpstr>
      <vt:lpstr>Time and Memory Performance of Differential Repair Algorithm</vt:lpstr>
      <vt:lpstr>SemRep: Differential Repair Tool</vt:lpstr>
      <vt:lpstr>String Analysis Bibliography</vt:lpstr>
      <vt:lpstr>String Analysis Bibliography</vt:lpstr>
      <vt:lpstr>String Analysis Bibliography</vt:lpstr>
      <vt:lpstr>String Analysis Bibliography</vt:lpstr>
      <vt:lpstr>String Analysis Bibliography</vt:lpstr>
      <vt:lpstr>String Analysis Bibliography</vt:lpstr>
      <vt:lpstr>String Analysis Bibliography</vt:lpstr>
      <vt:lpstr>String Analysis Bibliography</vt:lpstr>
      <vt:lpstr>String Analysis Bibliography</vt:lpstr>
      <vt:lpstr>String Analysis Bibliography</vt:lpstr>
      <vt:lpstr>String Analysis Bibliography</vt:lpstr>
      <vt:lpstr>String Analysis Bibliography</vt:lpstr>
    </vt:vector>
  </TitlesOfParts>
  <Company>UCSB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 Detection and Repair of Input Validation and Sanitization</dc:title>
  <dc:creator>Muath Alkhalaf</dc:creator>
  <cp:lastModifiedBy>Tevfik Bultan</cp:lastModifiedBy>
  <cp:revision>701</cp:revision>
  <cp:lastPrinted>2014-05-20T20:27:06Z</cp:lastPrinted>
  <dcterms:created xsi:type="dcterms:W3CDTF">2014-05-11T23:27:24Z</dcterms:created>
  <dcterms:modified xsi:type="dcterms:W3CDTF">2015-05-21T13:17:10Z</dcterms:modified>
</cp:coreProperties>
</file>