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78" r:id="rId2"/>
    <p:sldId id="515" r:id="rId3"/>
    <p:sldId id="517" r:id="rId4"/>
    <p:sldId id="509" r:id="rId5"/>
    <p:sldId id="510" r:id="rId6"/>
    <p:sldId id="511" r:id="rId7"/>
    <p:sldId id="512" r:id="rId8"/>
    <p:sldId id="513" r:id="rId9"/>
    <p:sldId id="514" r:id="rId10"/>
    <p:sldId id="518" r:id="rId11"/>
    <p:sldId id="494" r:id="rId12"/>
    <p:sldId id="505" r:id="rId13"/>
    <p:sldId id="519" r:id="rId14"/>
    <p:sldId id="520" r:id="rId15"/>
    <p:sldId id="516" r:id="rId16"/>
    <p:sldId id="522" r:id="rId17"/>
    <p:sldId id="521" r:id="rId18"/>
    <p:sldId id="508" r:id="rId19"/>
    <p:sldId id="497" r:id="rId20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  <a:srgbClr val="00D200"/>
    <a:srgbClr val="021FAE"/>
    <a:srgbClr val="075DCF"/>
    <a:srgbClr val="33CC33"/>
    <a:srgbClr val="66FF66"/>
    <a:srgbClr val="65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4.xml"/><Relationship Id="rId12" Type="http://schemas.openxmlformats.org/officeDocument/2006/relationships/slide" Target="slides/slide15.xml"/><Relationship Id="rId13" Type="http://schemas.openxmlformats.org/officeDocument/2006/relationships/slide" Target="slides/slide16.xml"/><Relationship Id="rId14" Type="http://schemas.openxmlformats.org/officeDocument/2006/relationships/slide" Target="slides/slide17.xml"/><Relationship Id="rId1" Type="http://schemas.openxmlformats.org/officeDocument/2006/relationships/slide" Target="slides/slide2.xml"/><Relationship Id="rId2" Type="http://schemas.openxmlformats.org/officeDocument/2006/relationships/slide" Target="slides/slide3.xml"/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10.xml"/><Relationship Id="rId9" Type="http://schemas.openxmlformats.org/officeDocument/2006/relationships/slide" Target="slides/slide12.xml"/><Relationship Id="rId10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524E5341-BE15-CE46-8CC4-B69BD2479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6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F9431C83-4C7E-F643-9C29-E05C97193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5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9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6488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92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45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5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21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Sparse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2908300" y="2352675"/>
          <a:ext cx="4400550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4430561" imgH="3756169" progId="Word.Document.8">
                  <p:embed/>
                </p:oleObj>
              </mc:Choice>
              <mc:Fallback>
                <p:oleObj name="Document" r:id="rId3" imgW="4430561" imgH="375616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352675"/>
                        <a:ext cx="4400550" cy="373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Krylov subspaces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Eigenvalues: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Av = λv                 { λ</a:t>
            </a:r>
            <a:r>
              <a:rPr lang="en-US" sz="2800" b="1" baseline="-25000">
                <a:latin typeface="Times" charset="0"/>
              </a:rPr>
              <a:t>1</a:t>
            </a:r>
            <a:r>
              <a:rPr lang="en-US" sz="2800">
                <a:latin typeface="Times" charset="0"/>
              </a:rPr>
              <a:t>, λ</a:t>
            </a:r>
            <a:r>
              <a:rPr lang="en-US" sz="2800" b="1" baseline="-25000">
                <a:latin typeface="Times" charset="0"/>
              </a:rPr>
              <a:t>2 </a:t>
            </a:r>
            <a:r>
              <a:rPr lang="en-US" sz="2800">
                <a:latin typeface="Times" charset="0"/>
              </a:rPr>
              <a:t>, . . ., λ</a:t>
            </a:r>
            <a:r>
              <a:rPr lang="en-US" sz="2800" b="1" baseline="-25000">
                <a:latin typeface="Times" charset="0"/>
              </a:rPr>
              <a:t>n</a:t>
            </a:r>
            <a:r>
              <a:rPr lang="en-US" sz="2800">
                <a:latin typeface="Times" charset="0"/>
              </a:rPr>
              <a:t>}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Cayley-Hamilton theorem implies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Times" charset="0"/>
              </a:rPr>
              <a:t>(A – λ</a:t>
            </a:r>
            <a:r>
              <a:rPr lang="en-US" sz="2800" b="1" baseline="-25000">
                <a:latin typeface="Times" charset="0"/>
              </a:rPr>
              <a:t>1</a:t>
            </a:r>
            <a:r>
              <a:rPr lang="en-US" sz="2800">
                <a:latin typeface="Times" charset="0"/>
              </a:rPr>
              <a:t>I)·(A – λ</a:t>
            </a:r>
            <a:r>
              <a:rPr lang="en-US" sz="2800" b="1" baseline="-25000">
                <a:latin typeface="Times" charset="0"/>
              </a:rPr>
              <a:t>2</a:t>
            </a:r>
            <a:r>
              <a:rPr lang="en-US" sz="2800">
                <a:latin typeface="Times" charset="0"/>
              </a:rPr>
              <a:t>I) · · · (A – λ</a:t>
            </a:r>
            <a:r>
              <a:rPr lang="en-US" sz="2800" b="1" baseline="-25000">
                <a:latin typeface="Times" charset="0"/>
              </a:rPr>
              <a:t>n</a:t>
            </a:r>
            <a:r>
              <a:rPr lang="en-US" sz="2800">
                <a:latin typeface="Times" charset="0"/>
              </a:rPr>
              <a:t>I) = 0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6000" baseline="-10000">
                <a:latin typeface="Times" charset="0"/>
              </a:rPr>
              <a:t>Σ </a:t>
            </a:r>
            <a:r>
              <a:rPr lang="en-US" sz="2800">
                <a:latin typeface="Times" charset="0"/>
              </a:rPr>
              <a:t>c</a:t>
            </a:r>
            <a:r>
              <a:rPr lang="en-US" sz="2800" b="1" baseline="-25000">
                <a:latin typeface="Times" charset="0"/>
              </a:rPr>
              <a:t>i</a:t>
            </a:r>
            <a:r>
              <a:rPr lang="en-US" sz="2800">
                <a:latin typeface="Times" charset="0"/>
              </a:rPr>
              <a:t>A</a:t>
            </a:r>
            <a:r>
              <a:rPr lang="en-US" sz="2800" b="1" baseline="30000">
                <a:latin typeface="Times" charset="0"/>
              </a:rPr>
              <a:t>i  </a:t>
            </a:r>
            <a:r>
              <a:rPr lang="en-US" sz="2800">
                <a:latin typeface="Times" charset="0"/>
              </a:rPr>
              <a:t>=  0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for some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Times" charset="0"/>
              </a:rPr>
              <a:t>c</a:t>
            </a:r>
            <a:r>
              <a:rPr lang="en-US" sz="2800" b="1" baseline="-25000">
                <a:latin typeface="Times" charset="0"/>
              </a:rPr>
              <a:t>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so                </a:t>
            </a:r>
            <a:r>
              <a:rPr lang="en-US" sz="2800">
                <a:latin typeface="Times" charset="0"/>
              </a:rPr>
              <a:t>A</a:t>
            </a:r>
            <a:r>
              <a:rPr lang="en-US" sz="2800" b="1" baseline="30000">
                <a:latin typeface="Times" charset="0"/>
              </a:rPr>
              <a:t>-1  </a:t>
            </a:r>
            <a:r>
              <a:rPr lang="en-US" sz="2800">
                <a:latin typeface="Times" charset="0"/>
              </a:rPr>
              <a:t>=  </a:t>
            </a:r>
            <a:r>
              <a:rPr lang="en-US" sz="6000" baseline="-10000">
                <a:latin typeface="Times" charset="0"/>
              </a:rPr>
              <a:t>Σ </a:t>
            </a:r>
            <a:r>
              <a:rPr lang="en-US" sz="2800">
                <a:latin typeface="Times" charset="0"/>
              </a:rPr>
              <a:t>(–c</a:t>
            </a:r>
            <a:r>
              <a:rPr lang="en-US" sz="2800" b="1" baseline="-25000">
                <a:latin typeface="Times" charset="0"/>
              </a:rPr>
              <a:t>i</a:t>
            </a:r>
            <a:r>
              <a:rPr lang="en-US" sz="2800">
                <a:latin typeface="Times" charset="0"/>
              </a:rPr>
              <a:t>/c</a:t>
            </a:r>
            <a:r>
              <a:rPr lang="en-US" sz="2800" b="1" baseline="-25000">
                <a:latin typeface="Times" charset="0"/>
              </a:rPr>
              <a:t>0</a:t>
            </a:r>
            <a:r>
              <a:rPr lang="en-US" sz="2800">
                <a:latin typeface="Times" charset="0"/>
              </a:rPr>
              <a:t>)</a:t>
            </a:r>
            <a:r>
              <a:rPr lang="en-US" sz="2800" b="1" baseline="-25000"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A</a:t>
            </a:r>
            <a:r>
              <a:rPr lang="en-US" sz="2800" b="1" baseline="30000">
                <a:latin typeface="Times" charset="0"/>
              </a:rPr>
              <a:t>i–1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Krylov subspace:</a:t>
            </a:r>
            <a:endParaRPr lang="en-US" sz="2800" b="1" baseline="-25000">
              <a:latin typeface="Times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 if </a:t>
            </a:r>
            <a:r>
              <a:rPr lang="en-US" sz="2800">
                <a:latin typeface="Times" charset="0"/>
              </a:rPr>
              <a:t>Ax = b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then </a:t>
            </a:r>
            <a:r>
              <a:rPr lang="en-US" sz="2800">
                <a:latin typeface="Times" charset="0"/>
              </a:rPr>
              <a:t>x = A</a:t>
            </a:r>
            <a:r>
              <a:rPr lang="en-US" sz="2800" b="1" baseline="30000">
                <a:latin typeface="Times" charset="0"/>
              </a:rPr>
              <a:t>-1 </a:t>
            </a:r>
            <a:r>
              <a:rPr lang="en-US" sz="2800">
                <a:latin typeface="Times" charset="0"/>
              </a:rPr>
              <a:t>b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latin typeface="Times" charset="0"/>
              </a:rPr>
              <a:t>x </a:t>
            </a:r>
            <a:r>
              <a:rPr lang="en-US" sz="2800">
                <a:latin typeface="Times" charset="0"/>
                <a:sym typeface="Symbol" charset="0"/>
              </a:rPr>
              <a:t> </a:t>
            </a:r>
            <a:r>
              <a:rPr lang="en-US" sz="2800">
                <a:latin typeface="Times" charset="0"/>
              </a:rPr>
              <a:t>span (b, Ab, A</a:t>
            </a:r>
            <a:r>
              <a:rPr lang="en-US" sz="2800" b="1" baseline="30000">
                <a:latin typeface="Times" charset="0"/>
              </a:rPr>
              <a:t>2</a:t>
            </a:r>
            <a:r>
              <a:rPr lang="en-US" sz="2800">
                <a:latin typeface="Times" charset="0"/>
              </a:rPr>
              <a:t>b, . . ., A</a:t>
            </a:r>
            <a:r>
              <a:rPr lang="en-US" sz="2800" b="1" baseline="30000">
                <a:latin typeface="Times" charset="0"/>
              </a:rPr>
              <a:t>n-1</a:t>
            </a:r>
            <a:r>
              <a:rPr lang="en-US" sz="2800">
                <a:latin typeface="Times" charset="0"/>
              </a:rPr>
              <a:t>b) = 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K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n 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(A, b)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</a:rPr>
              <a:t>0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i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n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95800" y="41148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</a:rPr>
              <a:t>1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i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Orthogonal sequences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715000"/>
          </a:xfrm>
          <a:noFill/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Krylov subspace: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(A, b)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= span (b, Ab, A</a:t>
            </a:r>
            <a:r>
              <a:rPr lang="en-US" sz="2800" b="1" baseline="30000">
                <a:latin typeface="Times" charset="0"/>
              </a:rPr>
              <a:t>2</a:t>
            </a:r>
            <a:r>
              <a:rPr lang="en-US" sz="2800">
                <a:latin typeface="Times" charset="0"/>
              </a:rPr>
              <a:t>b, . . ., A</a:t>
            </a:r>
            <a:r>
              <a:rPr lang="en-US" sz="2800" b="1" baseline="30000">
                <a:latin typeface="Times" charset="0"/>
              </a:rPr>
              <a:t>i-1</a:t>
            </a:r>
            <a:r>
              <a:rPr lang="en-US" sz="2800">
                <a:latin typeface="Times" charset="0"/>
              </a:rPr>
              <a:t>b) </a:t>
            </a:r>
            <a:endParaRPr lang="en-US" sz="280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Conjugate gradient algorithm: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u="sng">
                <a:latin typeface="Times" charset="0"/>
              </a:rPr>
              <a:t>for </a:t>
            </a:r>
            <a:r>
              <a:rPr lang="en-US">
                <a:latin typeface="Times" charset="0"/>
              </a:rPr>
              <a:t> i = 1, 2, 3, . . .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		find x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>
                <a:latin typeface="Times" charset="0"/>
                <a:sym typeface="Symbol" charset="0"/>
              </a:rPr>
              <a:t>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(A, b) </a:t>
            </a:r>
            <a:br>
              <a:rPr lang="en-US">
                <a:solidFill>
                  <a:schemeClr val="tx1"/>
                </a:solidFill>
                <a:latin typeface="Times" charset="0"/>
              </a:rPr>
            </a:br>
            <a:r>
              <a:rPr lang="en-US">
                <a:solidFill>
                  <a:schemeClr val="tx1"/>
                </a:solidFill>
                <a:latin typeface="Times" charset="0"/>
              </a:rPr>
              <a:t>		such that</a:t>
            </a:r>
            <a:r>
              <a:rPr lang="en-US">
                <a:latin typeface="Times" charset="0"/>
              </a:rPr>
              <a:t>   r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 sz="2000">
                <a:latin typeface="Times" charset="0"/>
              </a:rPr>
              <a:t>   </a:t>
            </a:r>
            <a:r>
              <a:rPr lang="en-US">
                <a:latin typeface="Times" charset="0"/>
              </a:rPr>
              <a:t>=  (b – Ax</a:t>
            </a:r>
            <a:r>
              <a:rPr lang="en-US" b="1" baseline="-25000">
                <a:latin typeface="Times" charset="0"/>
              </a:rPr>
              <a:t>i</a:t>
            </a:r>
            <a:r>
              <a:rPr lang="en-US">
                <a:latin typeface="Times" charset="0"/>
              </a:rPr>
              <a:t>)  </a:t>
            </a:r>
            <a:r>
              <a:rPr lang="en-US" b="1">
                <a:latin typeface="Times" charset="0"/>
                <a:sym typeface="Symbol" charset="0"/>
              </a:rPr>
              <a:t> 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(A, b)</a:t>
            </a:r>
          </a:p>
          <a:p>
            <a:pPr>
              <a:buFontTx/>
              <a:buNone/>
            </a:pP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Notice  </a:t>
            </a:r>
            <a:r>
              <a:rPr lang="en-US" sz="2800">
                <a:latin typeface="Times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sz="2800">
                <a:latin typeface="Times" charset="0"/>
                <a:sym typeface="Symbol" charset="0"/>
              </a:rPr>
              <a:t>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i+1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(A, b),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so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800">
                <a:latin typeface="Times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>
                <a:latin typeface="Times" charset="0"/>
              </a:rPr>
              <a:t> </a:t>
            </a:r>
            <a:r>
              <a:rPr lang="en-US" sz="2800" b="1">
                <a:latin typeface="Times" charset="0"/>
                <a:sym typeface="Symbol" charset="0"/>
              </a:rPr>
              <a:t>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j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for all  </a:t>
            </a:r>
            <a:r>
              <a:rPr lang="en-US" sz="2800">
                <a:latin typeface="Times" charset="0"/>
              </a:rPr>
              <a:t>j &lt; i</a:t>
            </a:r>
          </a:p>
          <a:p>
            <a:endParaRPr lang="en-US" sz="900"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Similarly, the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directions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are A-orthogonal: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	</a:t>
            </a:r>
            <a:r>
              <a:rPr lang="en-US" sz="2800">
                <a:latin typeface="Times" charset="0"/>
              </a:rPr>
              <a:t>(x</a:t>
            </a:r>
            <a:r>
              <a:rPr lang="en-US" sz="2800" b="1" baseline="-25000">
                <a:latin typeface="Times" charset="0"/>
              </a:rPr>
              <a:t>i</a:t>
            </a:r>
            <a:r>
              <a:rPr lang="en-US" sz="2800">
                <a:latin typeface="Times" charset="0"/>
              </a:rPr>
              <a:t> – x</a:t>
            </a:r>
            <a:r>
              <a:rPr lang="en-US" sz="2800" b="1" baseline="-25000">
                <a:latin typeface="Times" charset="0"/>
              </a:rPr>
              <a:t>i-1 </a:t>
            </a:r>
            <a:r>
              <a:rPr lang="en-US" sz="2800">
                <a:latin typeface="Times" charset="0"/>
              </a:rPr>
              <a:t>)</a:t>
            </a:r>
            <a:r>
              <a:rPr lang="en-US" sz="2800" b="1" baseline="30000">
                <a:latin typeface="Times" charset="0"/>
              </a:rPr>
              <a:t>T</a:t>
            </a:r>
            <a:r>
              <a:rPr lang="en-US" sz="2800">
                <a:latin typeface="Times" charset="0"/>
              </a:rPr>
              <a:t>·</a:t>
            </a:r>
            <a:r>
              <a:rPr lang="en-US" sz="2800">
                <a:latin typeface="Times" charset="0"/>
                <a:sym typeface="Symbol" charset="0"/>
              </a:rPr>
              <a:t>A</a:t>
            </a:r>
            <a:r>
              <a:rPr lang="en-US" sz="2800">
                <a:latin typeface="Times" charset="0"/>
              </a:rPr>
              <a:t>·</a:t>
            </a:r>
            <a:r>
              <a:rPr lang="en-US" sz="2800">
                <a:latin typeface="Times" charset="0"/>
                <a:sym typeface="Symbol" charset="0"/>
              </a:rPr>
              <a:t> </a:t>
            </a:r>
            <a:r>
              <a:rPr lang="en-US" sz="2800">
                <a:latin typeface="Times" charset="0"/>
              </a:rPr>
              <a:t>(x</a:t>
            </a:r>
            <a:r>
              <a:rPr lang="en-US" sz="2800" b="1" baseline="-25000">
                <a:latin typeface="Times" charset="0"/>
              </a:rPr>
              <a:t>j</a:t>
            </a:r>
            <a:r>
              <a:rPr lang="en-US" sz="2800">
                <a:latin typeface="Times" charset="0"/>
              </a:rPr>
              <a:t> – x</a:t>
            </a:r>
            <a:r>
              <a:rPr lang="en-US" sz="2800" b="1" baseline="-25000">
                <a:latin typeface="Times" charset="0"/>
              </a:rPr>
              <a:t>j-1 </a:t>
            </a:r>
            <a:r>
              <a:rPr lang="en-US" sz="2800">
                <a:latin typeface="Times" charset="0"/>
              </a:rPr>
              <a:t>) = 0</a:t>
            </a:r>
          </a:p>
          <a:p>
            <a:pPr algn="ctr">
              <a:buFontTx/>
              <a:buNone/>
            </a:pPr>
            <a:endParaRPr lang="en-US" sz="900">
              <a:latin typeface="Times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The magic: Short recurrences. . .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 is symmetric =&gt; can get next residual and direction</a:t>
            </a:r>
            <a:br>
              <a:rPr lang="en-US">
                <a:solidFill>
                  <a:srgbClr val="021FAE"/>
                </a:solidFill>
                <a:latin typeface="Arial" charset="0"/>
              </a:rPr>
            </a:br>
            <a:r>
              <a:rPr lang="en-US">
                <a:solidFill>
                  <a:srgbClr val="021FAE"/>
                </a:solidFill>
                <a:latin typeface="Arial" charset="0"/>
              </a:rPr>
              <a:t>	     from the previous one, without saving them all.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-1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max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min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1/2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1157593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17931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27653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469" name="Group 45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8510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513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20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1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2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3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4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14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515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6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7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8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9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511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512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0" name="Group 61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8472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75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98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505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6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7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8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9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99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500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1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2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3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4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76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88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9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0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1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2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3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4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5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77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78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9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0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1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2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3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4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5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6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7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73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74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1" name="Text Box 100"/>
          <p:cNvSpPr txBox="1">
            <a:spLocks noChangeArrowheads="1"/>
          </p:cNvSpPr>
          <p:nvPr/>
        </p:nvSpPr>
        <p:spPr bwMode="auto">
          <a:xfrm>
            <a:off x="381000" y="9144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of matrix classes (all real)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General nonsymmetric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Diagonalizable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Normal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Symmetric indefinite</a:t>
            </a:r>
            <a:endParaRPr lang="en-US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Symmetric positive (semi)definite = Factor width n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k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b="1">
                <a:latin typeface="Arial" charset="0"/>
              </a:rPr>
              <a:t>           . . 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4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3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Diagonally dominant SPSD = Factor width 2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Generalized Laplacian = Symm diag dominant M-matrix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Graph Laplacian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 u="sng">
                <a:solidFill>
                  <a:srgbClr val="021FAE"/>
                </a:solidFill>
                <a:latin typeface="Times" charset="0"/>
              </a:rPr>
              <a:t>for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 i = 1, 2, 3, . . .</a:t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solidFill>
                  <a:srgbClr val="021FAE"/>
                </a:solidFill>
                <a:latin typeface="Times" charset="0"/>
              </a:rPr>
              <a:t>    find x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  <a:sym typeface="Symbol" charset="0"/>
              </a:rPr>
              <a:t>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(A, b) such that  r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>
                <a:solidFill>
                  <a:srgbClr val="021FAE"/>
                </a:solidFill>
                <a:latin typeface="Times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=  (Ax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 – b)  </a:t>
            </a:r>
            <a:r>
              <a:rPr lang="en-US" sz="2000" b="1">
                <a:solidFill>
                  <a:srgbClr val="021FAE"/>
                </a:solidFill>
                <a:latin typeface="Times" charset="0"/>
                <a:sym typeface="Symbol" charset="0"/>
              </a:rPr>
              <a:t>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 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(A, b)</a:t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BiCGStab, QMR, etc.: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(A, b)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</a:t>
            </a:r>
            <a:r>
              <a:rPr lang="en-US" sz="2000" baseline="30000">
                <a:solidFill>
                  <a:srgbClr val="021FAE"/>
                </a:solidFill>
                <a:latin typeface="Times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, b)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 </a:t>
            </a:r>
            <a:endParaRPr lang="en-US" sz="24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…      </a:t>
            </a:r>
            <a:r>
              <a:rPr lang="en-US" baseline="-25000">
                <a:solidFill>
                  <a:srgbClr val="000000"/>
                </a:solidFill>
              </a:rPr>
              <a:t>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…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…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…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0,  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b,    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10034</TotalTime>
  <Words>830</Words>
  <Application>Microsoft Macintosh PowerPoint</Application>
  <PresentationFormat>On-screen Show (4:3)</PresentationFormat>
  <Paragraphs>239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</vt:lpstr>
      <vt:lpstr>Arial</vt:lpstr>
      <vt:lpstr>Times New Roman</vt:lpstr>
      <vt:lpstr>Symbol</vt:lpstr>
      <vt:lpstr>Default Design</vt:lpstr>
      <vt:lpstr>Microsoft Word Document</vt:lpstr>
      <vt:lpstr>The Landscape of Sparse Ax=b Solvers</vt:lpstr>
      <vt:lpstr>Four views of the conjugate gradient method</vt:lpstr>
      <vt:lpstr>Four views of the conjugate gradient method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</vt:lpstr>
      <vt:lpstr>Four views of the conjugate gradient method</vt:lpstr>
      <vt:lpstr>Krylov subspaces</vt:lpstr>
      <vt:lpstr>Conjugate gradient:  Orthogonal sequences</vt:lpstr>
      <vt:lpstr>Four views of the conjugate gradient method</vt:lpstr>
      <vt:lpstr>Four views of the conjugate gradient method</vt:lpstr>
      <vt:lpstr>Conjugate gradient:  Convergence</vt:lpstr>
      <vt:lpstr>Complexity of direct methods</vt:lpstr>
      <vt:lpstr>Complexity of linear solvers</vt:lpstr>
      <vt:lpstr>Hierarchy of matrix classes (all real)</vt:lpstr>
      <vt:lpstr>Other Krylov subspace methods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378</cp:revision>
  <cp:lastPrinted>1999-10-20T00:13:40Z</cp:lastPrinted>
  <dcterms:created xsi:type="dcterms:W3CDTF">1998-10-05T22:15:03Z</dcterms:created>
  <dcterms:modified xsi:type="dcterms:W3CDTF">2013-04-29T15:12:53Z</dcterms:modified>
</cp:coreProperties>
</file>