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258" r:id="rId2"/>
    <p:sldId id="328" r:id="rId3"/>
    <p:sldId id="329" r:id="rId4"/>
    <p:sldId id="330" r:id="rId5"/>
    <p:sldId id="331" r:id="rId6"/>
    <p:sldId id="333" r:id="rId7"/>
    <p:sldId id="334" r:id="rId8"/>
    <p:sldId id="335" r:id="rId9"/>
    <p:sldId id="336" r:id="rId10"/>
    <p:sldId id="337" r:id="rId11"/>
    <p:sldId id="338" r:id="rId12"/>
    <p:sldId id="341" r:id="rId13"/>
    <p:sldId id="339" r:id="rId14"/>
    <p:sldId id="340" r:id="rId15"/>
  </p:sldIdLst>
  <p:sldSz cx="9144000" cy="6858000" type="screen4x3"/>
  <p:notesSz cx="6858000" cy="9144000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rgbClr val="0093D0"/>
      </a:buClr>
      <a:buSzPct val="100000"/>
      <a:buChar char="•"/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5pPr>
    <a:lvl6pPr marL="22860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6pPr>
    <a:lvl7pPr marL="27432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7pPr>
    <a:lvl8pPr marL="32004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8pPr>
    <a:lvl9pPr marL="3657600" algn="l" defTabSz="914400" rtl="0" eaLnBrk="1" latinLnBrk="0" hangingPunct="1">
      <a:defRPr sz="2800" kern="1200">
        <a:solidFill>
          <a:srgbClr val="585650"/>
        </a:solidFill>
        <a:latin typeface="Lucida Sans Unicode" pitchFamily="34" charset="0"/>
        <a:ea typeface="+mn-ea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0000"/>
    <a:srgbClr val="FF6699"/>
    <a:srgbClr val="FFFF00"/>
    <a:srgbClr val="0066FF"/>
    <a:srgbClr val="060606"/>
    <a:srgbClr val="009900"/>
    <a:srgbClr val="5856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88455" autoAdjust="0"/>
  </p:normalViewPr>
  <p:slideViewPr>
    <p:cSldViewPr>
      <p:cViewPr varScale="1">
        <p:scale>
          <a:sx n="67" d="100"/>
          <a:sy n="67" d="100"/>
        </p:scale>
        <p:origin x="-11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fld id="{9D367078-0737-4204-9002-263CCC6C81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47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817B03-7F9E-4ED4-A083-E6BEF79C9988}" type="slidenum">
              <a:rPr lang="en-US"/>
              <a:pPr/>
              <a:t>14</a:t>
            </a:fld>
            <a:endParaRPr lang="en-US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2000" cy="3429000"/>
          </a:xfrm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4988"/>
            <a:ext cx="5486400" cy="4113212"/>
          </a:xfrm>
        </p:spPr>
        <p:txBody>
          <a:bodyPr lIns="92937" tIns="46468" rIns="92937" bIns="46468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63500"/>
            <a:ext cx="2209800" cy="6261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3500"/>
            <a:ext cx="6477000" cy="6261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3500"/>
            <a:ext cx="8839200" cy="912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08100"/>
            <a:ext cx="3806825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308100"/>
            <a:ext cx="3808413" cy="501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3500"/>
            <a:ext cx="8839200" cy="912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title text format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08100"/>
            <a:ext cx="7767638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the outline text format</a:t>
            </a:r>
          </a:p>
          <a:p>
            <a:pPr lvl="1"/>
            <a:r>
              <a:rPr lang="en-US" smtClean="0"/>
              <a:t>Second Outline Level</a:t>
            </a:r>
          </a:p>
          <a:p>
            <a:pPr lvl="2"/>
            <a:r>
              <a:rPr lang="en-US" smtClean="0"/>
              <a:t>Third Outline Level</a:t>
            </a:r>
          </a:p>
          <a:p>
            <a:pPr lvl="3"/>
            <a:r>
              <a:rPr lang="en-US" smtClean="0"/>
              <a:t>Fourth Outline Level</a:t>
            </a:r>
          </a:p>
          <a:p>
            <a:pPr lvl="4"/>
            <a:r>
              <a:rPr lang="en-US" smtClean="0"/>
              <a:t>Fifth Outline Level</a:t>
            </a:r>
          </a:p>
          <a:p>
            <a:pPr lvl="4"/>
            <a:r>
              <a:rPr lang="en-US" smtClean="0"/>
              <a:t>Sixth Outline Level</a:t>
            </a:r>
          </a:p>
          <a:p>
            <a:pPr lvl="4"/>
            <a:r>
              <a:rPr lang="en-US" smtClean="0"/>
              <a:t>Seventh Outline Level</a:t>
            </a:r>
          </a:p>
          <a:p>
            <a:pPr lvl="4"/>
            <a:r>
              <a:rPr lang="en-US" smtClean="0"/>
              <a:t>Eighth Outline Level</a:t>
            </a:r>
          </a:p>
          <a:p>
            <a:pPr lvl="4"/>
            <a:r>
              <a:rPr lang="en-US" smtClean="0"/>
              <a:t>Ninth Outline Level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557963"/>
            <a:ext cx="9144000" cy="274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>
            <a:spAutoFit/>
          </a:bodyPr>
          <a:lstStyle/>
          <a:p>
            <a:pPr defTabSz="457200" eaLnBrk="0" hangingPunct="0">
              <a:lnSpc>
                <a:spcPct val="100000"/>
              </a:lnSpc>
              <a:spcBef>
                <a:spcPct val="0"/>
              </a:spcBef>
              <a:buClr>
                <a:srgbClr val="3333CC"/>
              </a:buClr>
              <a:buFont typeface="Lucida Sans Unicode" pitchFamily="34" charset="0"/>
              <a:buNone/>
              <a:tabLst>
                <a:tab pos="4456113" algn="ctr"/>
                <a:tab pos="8686800" algn="l"/>
                <a:tab pos="9144000" algn="l"/>
              </a:tabLst>
              <a:defRPr/>
            </a:pPr>
            <a:r>
              <a:rPr lang="en-US" sz="1200" i="1" dirty="0">
                <a:solidFill>
                  <a:srgbClr val="0093D0"/>
                </a:solidFill>
                <a:ea typeface="Arial Unicode MS" pitchFamily="34" charset="-128"/>
                <a:cs typeface="+mn-cs"/>
              </a:rPr>
              <a:t>		</a:t>
            </a:r>
            <a:fld id="{9BD56997-DEC0-4299-8644-53BB13AB3D49}" type="slidenum">
              <a:rPr lang="en-US" sz="1200" i="1">
                <a:solidFill>
                  <a:srgbClr val="0093D0"/>
                </a:solidFill>
                <a:ea typeface="Arial Unicode MS" pitchFamily="34" charset="-128"/>
                <a:cs typeface="+mn-cs"/>
              </a:rPr>
              <a:pPr defTabSz="457200" eaLnBrk="0" hangingPunct="0">
                <a:lnSpc>
                  <a:spcPct val="100000"/>
                </a:lnSpc>
                <a:spcBef>
                  <a:spcPct val="0"/>
                </a:spcBef>
                <a:buClr>
                  <a:srgbClr val="3333CC"/>
                </a:buClr>
                <a:buFont typeface="Lucida Sans Unicode" pitchFamily="34" charset="0"/>
                <a:buNone/>
                <a:tabLst>
                  <a:tab pos="4456113" algn="ctr"/>
                  <a:tab pos="8686800" algn="l"/>
                  <a:tab pos="9144000" algn="l"/>
                </a:tabLst>
                <a:defRPr/>
              </a:pPr>
              <a:t>‹#›</a:t>
            </a:fld>
            <a:endParaRPr lang="en-US" sz="1200" i="1" dirty="0">
              <a:solidFill>
                <a:srgbClr val="0093D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rgbClr val="827F77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1600200" y="4953000"/>
            <a:ext cx="38100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24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1443038" y="5565775"/>
            <a:ext cx="5181600" cy="5794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36550" indent="-336550" defTabSz="457200" eaLnBrk="0" hangingPunct="0">
              <a:lnSpc>
                <a:spcPct val="100000"/>
              </a:lnSpc>
              <a:spcBef>
                <a:spcPct val="50000"/>
              </a:spcBef>
              <a:buClr>
                <a:srgbClr val="000000"/>
              </a:buClr>
              <a:buFont typeface="Lucida Sans Unicode" pitchFamily="34" charset="0"/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  <a:defRPr/>
            </a:pPr>
            <a:endParaRPr lang="en-US" sz="3200">
              <a:solidFill>
                <a:srgbClr val="000000"/>
              </a:solidFill>
              <a:ea typeface="Arial Unicode MS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2pPr>
      <a:lvl3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3pPr>
      <a:lvl4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4pPr>
      <a:lvl5pPr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5pPr>
      <a:lvl6pPr marL="4572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6pPr>
      <a:lvl7pPr marL="9144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7pPr>
      <a:lvl8pPr marL="13716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8pPr>
      <a:lvl9pPr marL="1828800" algn="l" defTabSz="457200" rtl="0" fontAlgn="base">
        <a:lnSpc>
          <a:spcPct val="86000"/>
        </a:lnSpc>
        <a:spcBef>
          <a:spcPct val="0"/>
        </a:spcBef>
        <a:spcAft>
          <a:spcPct val="0"/>
        </a:spcAft>
        <a:buClr>
          <a:srgbClr val="3333CC"/>
        </a:buClr>
        <a:buSzPct val="100000"/>
        <a:buFont typeface="Lucida Sans Unicode" pitchFamily="34" charset="0"/>
        <a:defRPr sz="4800" b="1">
          <a:solidFill>
            <a:schemeClr val="tx2"/>
          </a:solidFill>
          <a:latin typeface="HandelGotDBol"/>
          <a:cs typeface="Lucida Sans Unicode" pitchFamily="34" charset="0"/>
        </a:defRPr>
      </a:lvl9pPr>
    </p:titleStyle>
    <p:bodyStyle>
      <a:lvl1pPr marL="338138" indent="-33813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∙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38188" indent="-280988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75000"/>
        <a:buFont typeface="Lucida Sans Unicode" pitchFamily="34" charset="0"/>
        <a:buChar char="♦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lnSpc>
          <a:spcPct val="90000"/>
        </a:lnSpc>
        <a:spcBef>
          <a:spcPct val="20000"/>
        </a:spcBef>
        <a:spcAft>
          <a:spcPct val="0"/>
        </a:spcAft>
        <a:buClr>
          <a:srgbClr val="0093D0"/>
        </a:buClr>
        <a:buSzPct val="100000"/>
        <a:buFont typeface="Lucida Sans Unicode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447800"/>
            <a:ext cx="8686800" cy="1470025"/>
          </a:xfrm>
        </p:spPr>
        <p:txBody>
          <a:bodyPr/>
          <a:lstStyle/>
          <a:p>
            <a:pPr defTabSz="914400"/>
            <a:r>
              <a:rPr lang="en-US" sz="36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CS 240A :  </a:t>
            </a:r>
            <a:r>
              <a:rPr lang="en-US" sz="3600" b="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Breadth-first search in </a:t>
            </a:r>
            <a:r>
              <a:rPr lang="en-US" sz="3600" b="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Cilk</a:t>
            </a:r>
            <a:r>
              <a:rPr lang="en-US" sz="3600" b="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++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38200" y="6096000"/>
            <a:ext cx="63790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800" b="1" dirty="0">
                <a:solidFill>
                  <a:schemeClr val="bg2"/>
                </a:solidFill>
              </a:rPr>
              <a:t>Thanks to </a:t>
            </a:r>
            <a:r>
              <a:rPr lang="en-US" sz="1800" b="1" dirty="0">
                <a:solidFill>
                  <a:schemeClr val="tx1"/>
                </a:solidFill>
              </a:rPr>
              <a:t>Charles E. </a:t>
            </a:r>
            <a:r>
              <a:rPr lang="en-US" sz="1800" b="1" dirty="0" err="1">
                <a:solidFill>
                  <a:schemeClr val="tx1"/>
                </a:solidFill>
              </a:rPr>
              <a:t>Leiserson</a:t>
            </a:r>
            <a:r>
              <a:rPr lang="en-US" sz="1800" b="1" dirty="0">
                <a:solidFill>
                  <a:schemeClr val="tx1"/>
                </a:solidFill>
              </a:rPr>
              <a:t> for </a:t>
            </a:r>
            <a:r>
              <a:rPr lang="en-US" sz="1800" b="1" dirty="0" smtClean="0">
                <a:solidFill>
                  <a:schemeClr val="tx1"/>
                </a:solidFill>
              </a:rPr>
              <a:t>some of </a:t>
            </a:r>
            <a:r>
              <a:rPr lang="en-US" sz="1800" b="1" dirty="0">
                <a:solidFill>
                  <a:schemeClr val="tx1"/>
                </a:solidFill>
              </a:rPr>
              <a:t>these slides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08100"/>
            <a:ext cx="8001000" cy="501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Way #1: A custom reducer</a:t>
            </a:r>
          </a:p>
          <a:p>
            <a:endParaRPr lang="en-US" sz="2400">
              <a:solidFill>
                <a:srgbClr val="060606"/>
              </a:solidFill>
            </a:endParaRPr>
          </a:p>
          <a:p>
            <a:pPr>
              <a:buFont typeface="Lucida Sans Unicode" pitchFamily="34" charset="0"/>
              <a:buNone/>
            </a:pPr>
            <a:endParaRPr lang="en-US" sz="2400">
              <a:solidFill>
                <a:srgbClr val="060606"/>
              </a:solidFill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981200"/>
            <a:ext cx="8458200" cy="4724400"/>
          </a:xfrm>
          <a:prstGeom prst="foldedCorner">
            <a:avLst>
              <a:gd name="adj" fmla="val 7503"/>
            </a:avLst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Bag&lt;Vertex&gt; frontier(root);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cilk::hyperobject&lt; Bag&lt;Vertex&gt; &gt; succbag();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if( ! v.unvisited()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succbag() += v;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frontier = succbag.getValue();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191000" y="838200"/>
            <a:ext cx="4724400" cy="1285875"/>
          </a:xfrm>
          <a:prstGeom prst="wedgeRoundRectCallout">
            <a:avLst>
              <a:gd name="adj1" fmla="val -49093"/>
              <a:gd name="adj2" fmla="val 13197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Bag&lt;T&gt; has an associative reduce function that merges two sets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4267200" y="5486400"/>
            <a:ext cx="4419600" cy="892175"/>
          </a:xfrm>
          <a:prstGeom prst="wedgeRoundRectCallout">
            <a:avLst>
              <a:gd name="adj1" fmla="val -43213"/>
              <a:gd name="adj2" fmla="val -8291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operator+=(Vertex &amp; rhs) also marks rhs “visited”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08100"/>
            <a:ext cx="7767638" cy="120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Way #2: Concurrent writes + List reducer</a:t>
            </a:r>
          </a:p>
          <a:p>
            <a:pPr>
              <a:buFont typeface="Lucida Sans Unicode" pitchFamily="34" charset="0"/>
              <a:buNone/>
            </a:pPr>
            <a:endParaRPr lang="en-US">
              <a:solidFill>
                <a:srgbClr val="060606"/>
              </a:solidFill>
            </a:endParaRPr>
          </a:p>
          <a:p>
            <a:pPr>
              <a:buFont typeface="Lucida Sans Unicode" pitchFamily="34" charset="0"/>
              <a:buNone/>
            </a:pPr>
            <a:endParaRPr lang="en-US">
              <a:solidFill>
                <a:srgbClr val="060606"/>
              </a:solidFill>
            </a:endParaRP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981200"/>
            <a:ext cx="8458200" cy="4724400"/>
          </a:xfrm>
          <a:prstGeom prst="foldedCorner">
            <a:avLst>
              <a:gd name="adj" fmla="val 750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list&lt;Vertex&gt; frontier(root);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Vertex * parent = new Vertex[n];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 ( ! v.visited()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			             parent[v] = frontier[i];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6248400" y="4419600"/>
            <a:ext cx="2513013" cy="892175"/>
          </a:xfrm>
          <a:prstGeom prst="wedgeRoundRectCallout">
            <a:avLst>
              <a:gd name="adj1" fmla="val -80889"/>
              <a:gd name="adj2" fmla="val 30069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An intentional data race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2971800" y="5715000"/>
            <a:ext cx="3810000" cy="892175"/>
          </a:xfrm>
          <a:prstGeom prst="wedgeRoundRectCallout">
            <a:avLst>
              <a:gd name="adj1" fmla="val -76292"/>
              <a:gd name="adj2" fmla="val -25088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How to generate the new frontier?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666627" name="Rectangle 3"/>
          <p:cNvSpPr>
            <a:spLocks noChangeArrowheads="1"/>
          </p:cNvSpPr>
          <p:nvPr/>
        </p:nvSpPr>
        <p:spPr bwMode="auto">
          <a:xfrm>
            <a:off x="304800" y="1447800"/>
            <a:ext cx="8458200" cy="5257800"/>
          </a:xfrm>
          <a:prstGeom prst="foldedCorner">
            <a:avLst>
              <a:gd name="adj" fmla="val 7500"/>
            </a:avLst>
          </a:prstGeom>
          <a:blipFill dpi="0" rotWithShape="1">
            <a:blip r:embed="rId2" cstate="print"/>
            <a:srcRect/>
            <a:tile tx="0" ty="0" sx="100000" sy="100000" flip="none" algn="tl"/>
          </a:blipFill>
          <a:ln w="6350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 tIns="91440"/>
          <a:lstStyle/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void BFS(Graph *G, Vertex root)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while ( ! frontier.isEmpty() ) 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...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hyperobject&lt; reducer_list_append&lt;Vertex&gt; &gt; succlist();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</a:t>
            </a:r>
            <a:r>
              <a:rPr lang="en-US" sz="2000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cilk_for</a:t>
            </a: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 (int i=0; i&lt; frontier.size(); i++)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for( Vertex v in frontier[i].adjacency() )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if ( parent[v] == frontier[i] )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{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succlist.push_back(v);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      v.visit();	</a:t>
            </a:r>
            <a:r>
              <a:rPr lang="en-US" sz="2000">
                <a:solidFill>
                  <a:srgbClr val="009900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// Mark “visited”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	      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         }	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	frontier = succlist.getValue();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	}</a:t>
            </a:r>
          </a:p>
          <a:p>
            <a:pPr defTabSz="912813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  <a:tabLst>
                <a:tab pos="574675" algn="l"/>
                <a:tab pos="1147763" algn="l"/>
                <a:tab pos="1709738" algn="l"/>
                <a:tab pos="4972050" algn="l"/>
              </a:tabLst>
            </a:pPr>
            <a:r>
              <a:rPr lang="en-US" sz="2000">
                <a:solidFill>
                  <a:schemeClr val="tx1"/>
                </a:solidFill>
                <a:latin typeface="Lucida Sans Typewriter" pitchFamily="49" charset="0"/>
                <a:ea typeface="Lucida Sans Typewriter" pitchFamily="49" charset="0"/>
                <a:cs typeface="Lucida Sans Typewriter" pitchFamily="49" charset="0"/>
              </a:rPr>
              <a:t>}  </a:t>
            </a:r>
          </a:p>
        </p:txBody>
      </p:sp>
      <p:sp>
        <p:nvSpPr>
          <p:cNvPr id="11" name="TextBox 10"/>
          <p:cNvSpPr>
            <a:spLocks noChangeArrowheads="1"/>
          </p:cNvSpPr>
          <p:nvPr/>
        </p:nvSpPr>
        <p:spPr bwMode="auto">
          <a:xfrm>
            <a:off x="4953000" y="1066800"/>
            <a:ext cx="4038600" cy="498475"/>
          </a:xfrm>
          <a:prstGeom prst="wedgeRoundRectCallout">
            <a:avLst>
              <a:gd name="adj1" fmla="val -62815"/>
              <a:gd name="adj2" fmla="val 358917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Run cilk_for loop again</a:t>
            </a: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2" name="TextBox 10"/>
          <p:cNvSpPr>
            <a:spLocks noChangeArrowheads="1"/>
          </p:cNvSpPr>
          <p:nvPr/>
        </p:nvSpPr>
        <p:spPr bwMode="auto">
          <a:xfrm>
            <a:off x="4953000" y="5410200"/>
            <a:ext cx="3733800" cy="892175"/>
          </a:xfrm>
          <a:prstGeom prst="wedgeRoundRectCallout">
            <a:avLst>
              <a:gd name="adj1" fmla="val -69347"/>
              <a:gd name="adj2" fmla="val -188792"/>
              <a:gd name="adj3" fmla="val 16667"/>
            </a:avLst>
          </a:prstGeom>
          <a:solidFill>
            <a:srgbClr val="EED0DE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8100" dir="2700000" algn="tl" rotWithShape="0">
              <a:srgbClr val="000000">
                <a:alpha val="39999"/>
              </a:srgbClr>
            </a:outerShdw>
          </a:effectLst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400" b="1">
                <a:solidFill>
                  <a:schemeClr val="tx2"/>
                </a:solidFill>
              </a:rPr>
              <a:t>!v.visited() check is not necessary. Why?</a:t>
            </a:r>
            <a:endParaRPr lang="en-US" sz="2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 BFS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08100"/>
            <a:ext cx="7848600" cy="5016500"/>
          </a:xfrm>
        </p:spPr>
        <p:txBody>
          <a:bodyPr/>
          <a:lstStyle/>
          <a:p>
            <a:r>
              <a:rPr lang="en-US">
                <a:solidFill>
                  <a:srgbClr val="060606"/>
                </a:solidFill>
              </a:rPr>
              <a:t>Each level is explored with </a:t>
            </a:r>
            <a:r>
              <a:rPr lang="el-GR">
                <a:solidFill>
                  <a:srgbClr val="060606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60606"/>
                </a:solidFill>
              </a:rPr>
              <a:t>(1) span</a:t>
            </a:r>
          </a:p>
          <a:p>
            <a:r>
              <a:rPr lang="en-US">
                <a:solidFill>
                  <a:srgbClr val="060606"/>
                </a:solidFill>
              </a:rPr>
              <a:t>Graph G has at most d, at least d/2 levels</a:t>
            </a:r>
          </a:p>
          <a:p>
            <a:pPr lvl="1"/>
            <a:r>
              <a:rPr lang="en-US">
                <a:solidFill>
                  <a:srgbClr val="060606"/>
                </a:solidFill>
              </a:rPr>
              <a:t>Depending on the location of root</a:t>
            </a:r>
          </a:p>
          <a:p>
            <a:pPr lvl="1"/>
            <a:r>
              <a:rPr lang="en-US">
                <a:solidFill>
                  <a:srgbClr val="060606"/>
                </a:solidFill>
              </a:rPr>
              <a:t>d=diameter(G) </a:t>
            </a:r>
          </a:p>
        </p:txBody>
      </p:sp>
      <p:grpSp>
        <p:nvGrpSpPr>
          <p:cNvPr id="152580" name="Group 18"/>
          <p:cNvGrpSpPr>
            <a:grpSpLocks/>
          </p:cNvGrpSpPr>
          <p:nvPr/>
        </p:nvGrpSpPr>
        <p:grpSpPr bwMode="auto">
          <a:xfrm>
            <a:off x="1676400" y="3352800"/>
            <a:ext cx="4846638" cy="1130300"/>
            <a:chOff x="1184" y="857"/>
            <a:chExt cx="3053" cy="712"/>
          </a:xfrm>
        </p:grpSpPr>
        <p:sp>
          <p:nvSpPr>
            <p:cNvPr id="613379" name="Rectangle 3"/>
            <p:cNvSpPr>
              <a:spLocks noChangeArrowheads="1"/>
            </p:cNvSpPr>
            <p:nvPr/>
          </p:nvSpPr>
          <p:spPr bwMode="auto">
            <a:xfrm>
              <a:off x="1979" y="857"/>
              <a:ext cx="2258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1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(m+n)</a:t>
              </a:r>
            </a:p>
          </p:txBody>
        </p:sp>
        <p:sp>
          <p:nvSpPr>
            <p:cNvPr id="152582" name="Rectangle 4"/>
            <p:cNvSpPr>
              <a:spLocks noChangeArrowheads="1"/>
            </p:cNvSpPr>
            <p:nvPr/>
          </p:nvSpPr>
          <p:spPr bwMode="auto">
            <a:xfrm>
              <a:off x="1184" y="857"/>
              <a:ext cx="740" cy="2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Work:</a:t>
              </a:r>
            </a:p>
          </p:txBody>
        </p:sp>
        <p:sp>
          <p:nvSpPr>
            <p:cNvPr id="152583" name="Rectangle 5"/>
            <p:cNvSpPr>
              <a:spLocks noChangeArrowheads="1"/>
            </p:cNvSpPr>
            <p:nvPr/>
          </p:nvSpPr>
          <p:spPr bwMode="auto">
            <a:xfrm>
              <a:off x="1979" y="1296"/>
              <a:ext cx="2245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ts val="400"/>
                </a:spcBef>
                <a:buClrTx/>
                <a:buSzTx/>
                <a:buFontTx/>
                <a:buNone/>
                <a:tabLst>
                  <a:tab pos="1252538" algn="r"/>
                  <a:tab pos="1487488" algn="ctr"/>
                  <a:tab pos="1709738" algn="l"/>
                </a:tabLst>
              </a:pP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	T</a:t>
              </a:r>
              <a:r>
                <a:rPr lang="en-US" baseline="-25000">
                  <a:solidFill>
                    <a:srgbClr val="000000"/>
                  </a:solidFill>
                  <a:sym typeface="Times New Roman" pitchFamily="18" charset="0"/>
                </a:rPr>
                <a:t>∞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(n)	=	 </a:t>
              </a:r>
              <a:r>
                <a:rPr lang="el-GR">
                  <a:solidFill>
                    <a:srgbClr val="000000"/>
                  </a:solidFill>
                  <a:sym typeface="Symbol" pitchFamily="18" charset="2"/>
                </a:rPr>
                <a:t>Θ</a:t>
              </a:r>
              <a:r>
                <a:rPr lang="en-US">
                  <a:solidFill>
                    <a:srgbClr val="000000"/>
                  </a:solidFill>
                  <a:sym typeface="Times New Roman" pitchFamily="18" charset="0"/>
                </a:rPr>
                <a:t>(d)</a:t>
              </a:r>
            </a:p>
          </p:txBody>
        </p:sp>
        <p:sp>
          <p:nvSpPr>
            <p:cNvPr id="152584" name="Rectangle 6"/>
            <p:cNvSpPr>
              <a:spLocks noChangeArrowheads="1"/>
            </p:cNvSpPr>
            <p:nvPr/>
          </p:nvSpPr>
          <p:spPr bwMode="auto">
            <a:xfrm>
              <a:off x="1212" y="1296"/>
              <a:ext cx="712" cy="273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Span: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981075" y="5105400"/>
            <a:ext cx="6248400" cy="1022350"/>
            <a:chOff x="714" y="2558"/>
            <a:chExt cx="3936" cy="644"/>
          </a:xfrm>
        </p:grpSpPr>
        <p:sp>
          <p:nvSpPr>
            <p:cNvPr id="152586" name="Text Box 9"/>
            <p:cNvSpPr txBox="1">
              <a:spLocks noChangeArrowheads="1"/>
            </p:cNvSpPr>
            <p:nvPr/>
          </p:nvSpPr>
          <p:spPr bwMode="auto">
            <a:xfrm>
              <a:off x="714" y="2717"/>
              <a:ext cx="1359" cy="273"/>
            </a:xfrm>
            <a:prstGeom prst="rect">
              <a:avLst/>
            </a:prstGeom>
            <a:noFill/>
            <a:ln w="508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b="1" i="1">
                  <a:solidFill>
                    <a:schemeClr val="accent2"/>
                  </a:solidFill>
                </a:rPr>
                <a:t>Parallelism:</a:t>
              </a:r>
              <a:endParaRPr lang="en-US" i="1">
                <a:solidFill>
                  <a:schemeClr val="tx1"/>
                </a:solidFill>
              </a:endParaRPr>
            </a:p>
          </p:txBody>
        </p:sp>
        <p:grpSp>
          <p:nvGrpSpPr>
            <p:cNvPr id="152587" name="Group 10"/>
            <p:cNvGrpSpPr>
              <a:grpSpLocks/>
            </p:cNvGrpSpPr>
            <p:nvPr/>
          </p:nvGrpSpPr>
          <p:grpSpPr bwMode="auto">
            <a:xfrm>
              <a:off x="2191" y="2558"/>
              <a:ext cx="2459" cy="644"/>
              <a:chOff x="3358" y="3450"/>
              <a:chExt cx="2459" cy="644"/>
            </a:xfrm>
          </p:grpSpPr>
          <p:grpSp>
            <p:nvGrpSpPr>
              <p:cNvPr id="152588" name="Group 11"/>
              <p:cNvGrpSpPr>
                <a:grpSpLocks/>
              </p:cNvGrpSpPr>
              <p:nvPr/>
            </p:nvGrpSpPr>
            <p:grpSpPr bwMode="auto">
              <a:xfrm>
                <a:off x="3358" y="3450"/>
                <a:ext cx="729" cy="644"/>
                <a:chOff x="3358" y="3450"/>
                <a:chExt cx="729" cy="644"/>
              </a:xfrm>
            </p:grpSpPr>
            <p:sp>
              <p:nvSpPr>
                <p:cNvPr id="152589" name="Rectangle 12"/>
                <p:cNvSpPr>
                  <a:spLocks noChangeArrowheads="1"/>
                </p:cNvSpPr>
                <p:nvPr/>
              </p:nvSpPr>
              <p:spPr bwMode="auto">
                <a:xfrm>
                  <a:off x="3381" y="3450"/>
                  <a:ext cx="639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1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2590" name="Rectangle 13"/>
                <p:cNvSpPr>
                  <a:spLocks noChangeArrowheads="1"/>
                </p:cNvSpPr>
                <p:nvPr/>
              </p:nvSpPr>
              <p:spPr bwMode="auto">
                <a:xfrm>
                  <a:off x="3358" y="3821"/>
                  <a:ext cx="686" cy="273"/>
                </a:xfrm>
                <a:prstGeom prst="rect">
                  <a:avLst/>
                </a:prstGeom>
                <a:noFill/>
                <a:ln w="50800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 algn="ctr"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T</a:t>
                  </a:r>
                  <a:r>
                    <a:rPr lang="en-US" baseline="-25000">
                      <a:solidFill>
                        <a:srgbClr val="000000"/>
                      </a:solidFill>
                      <a:sym typeface="Times New Roman" pitchFamily="18" charset="0"/>
                    </a:rPr>
                    <a:t>∞</a:t>
                  </a:r>
                  <a:r>
                    <a:rPr lang="en-US">
                      <a:solidFill>
                        <a:srgbClr val="000000"/>
                      </a:solidFill>
                      <a:sym typeface="Times New Roman" pitchFamily="18" charset="0"/>
                    </a:rPr>
                    <a:t>(n)</a:t>
                  </a:r>
                </a:p>
              </p:txBody>
            </p:sp>
            <p:sp>
              <p:nvSpPr>
                <p:cNvPr id="152591" name="Line 14"/>
                <p:cNvSpPr>
                  <a:spLocks noChangeShapeType="1"/>
                </p:cNvSpPr>
                <p:nvPr/>
              </p:nvSpPr>
              <p:spPr bwMode="auto">
                <a:xfrm>
                  <a:off x="3367" y="3728"/>
                  <a:ext cx="720" cy="0"/>
                </a:xfrm>
                <a:prstGeom prst="line">
                  <a:avLst/>
                </a:prstGeom>
                <a:noFill/>
                <a:ln w="1905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613391" name="Rectangle 15"/>
              <p:cNvSpPr>
                <a:spLocks noChangeArrowheads="1"/>
              </p:cNvSpPr>
              <p:nvPr/>
            </p:nvSpPr>
            <p:spPr bwMode="auto">
              <a:xfrm>
                <a:off x="4202" y="3609"/>
                <a:ext cx="1615" cy="273"/>
              </a:xfrm>
              <a:prstGeom prst="rect">
                <a:avLst/>
              </a:prstGeom>
              <a:noFill/>
              <a:ln w="508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= </a:t>
                </a:r>
                <a:r>
                  <a:rPr lang="el-GR">
                    <a:solidFill>
                      <a:srgbClr val="000000"/>
                    </a:solidFill>
                    <a:sym typeface="Symbol" pitchFamily="18" charset="2"/>
                  </a:rPr>
                  <a:t>Θ</a:t>
                </a:r>
                <a:r>
                  <a:rPr lang="en-US">
                    <a:solidFill>
                      <a:srgbClr val="000000"/>
                    </a:solidFill>
                    <a:sym typeface="Times New Roman" pitchFamily="18" charset="0"/>
                  </a:rPr>
                  <a:t>((m+n)/d)</a:t>
                </a:r>
              </a:p>
            </p:txBody>
          </p:sp>
        </p:grp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36538"/>
            <a:ext cx="9144000" cy="668337"/>
          </a:xfrm>
        </p:spPr>
        <p:txBody>
          <a:bodyPr anchor="t" anchorCtr="1">
            <a:spAutoFit/>
          </a:bodyPr>
          <a:lstStyle/>
          <a:p>
            <a:r>
              <a:rPr lang="en-US" sz="4400"/>
              <a:t>Parallel BFS Caveats</a:t>
            </a:r>
          </a:p>
        </p:txBody>
      </p:sp>
      <p:sp>
        <p:nvSpPr>
          <p:cNvPr id="153617" name="Rectangle 17"/>
          <p:cNvSpPr>
            <a:spLocks noChangeArrowheads="1"/>
          </p:cNvSpPr>
          <p:nvPr/>
        </p:nvSpPr>
        <p:spPr bwMode="auto">
          <a:xfrm>
            <a:off x="609600" y="1308100"/>
            <a:ext cx="7848600" cy="5016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d is usually small 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d = </a:t>
            </a:r>
            <a:r>
              <a:rPr lang="en-US" dirty="0" err="1">
                <a:solidFill>
                  <a:srgbClr val="060606"/>
                </a:solidFill>
              </a:rPr>
              <a:t>lg</a:t>
            </a:r>
            <a:r>
              <a:rPr lang="en-US" dirty="0">
                <a:solidFill>
                  <a:srgbClr val="060606"/>
                </a:solidFill>
              </a:rPr>
              <a:t>(n) for scale-free graphs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dirty="0">
                <a:solidFill>
                  <a:srgbClr val="060606"/>
                </a:solidFill>
                <a:latin typeface="Lucida Grande" charset="0"/>
                <a:sym typeface="Lucida Grande" charset="0"/>
              </a:rPr>
              <a:t>But the degrees are not bounded </a:t>
            </a:r>
            <a:r>
              <a:rPr lang="en-US" dirty="0">
                <a:solidFill>
                  <a:srgbClr val="060606"/>
                </a:solidFill>
                <a:latin typeface="Lucida Grande" charset="0"/>
                <a:sym typeface="Wingdings" pitchFamily="2" charset="2"/>
              </a:rPr>
              <a:t></a:t>
            </a:r>
            <a:endParaRPr lang="en-US" sz="2400" dirty="0">
              <a:solidFill>
                <a:srgbClr val="060606"/>
              </a:solidFill>
            </a:endParaRP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Parallel scaling will be memory-bound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Lots of burdened parallelism,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Loops are skinny</a:t>
            </a: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Especially to the root and leaves of BFS-tree</a:t>
            </a:r>
          </a:p>
          <a:p>
            <a:pPr marL="338138" indent="-338138" defTabSz="457200">
              <a:lnSpc>
                <a:spcPct val="90000"/>
              </a:lnSpc>
              <a:buFont typeface="Lucida Sans Unicode" pitchFamily="34" charset="0"/>
              <a:buChar char="∙"/>
            </a:pPr>
            <a:r>
              <a:rPr lang="en-US" dirty="0">
                <a:solidFill>
                  <a:srgbClr val="060606"/>
                </a:solidFill>
              </a:rPr>
              <a:t>You are not “expected” to parallelize BFS part of Homework </a:t>
            </a:r>
            <a:r>
              <a:rPr lang="en-US" dirty="0" smtClean="0">
                <a:solidFill>
                  <a:srgbClr val="060606"/>
                </a:solidFill>
              </a:rPr>
              <a:t>#4</a:t>
            </a:r>
            <a:endParaRPr lang="en-US" dirty="0">
              <a:solidFill>
                <a:srgbClr val="060606"/>
              </a:solidFill>
            </a:endParaRP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r>
              <a:rPr lang="en-US" sz="2400" dirty="0">
                <a:solidFill>
                  <a:srgbClr val="060606"/>
                </a:solidFill>
              </a:rPr>
              <a:t>You may do it for </a:t>
            </a:r>
            <a:r>
              <a:rPr lang="en-US" sz="2400" dirty="0" smtClean="0">
                <a:solidFill>
                  <a:srgbClr val="060606"/>
                </a:solidFill>
              </a:rPr>
              <a:t>extra credit </a:t>
            </a:r>
            <a:r>
              <a:rPr lang="en-US" sz="2400" dirty="0">
                <a:solidFill>
                  <a:srgbClr val="060606"/>
                </a:solidFill>
              </a:rPr>
              <a:t>though </a:t>
            </a:r>
            <a:r>
              <a:rPr lang="en-US" sz="2400" dirty="0">
                <a:solidFill>
                  <a:srgbClr val="060606"/>
                </a:solidFill>
                <a:sym typeface="Wingdings" pitchFamily="2" charset="2"/>
              </a:rPr>
              <a:t></a:t>
            </a:r>
            <a:endParaRPr lang="en-US" sz="2400" dirty="0">
              <a:solidFill>
                <a:srgbClr val="060606"/>
              </a:solidFill>
            </a:endParaRPr>
          </a:p>
          <a:p>
            <a:pPr marL="738188" lvl="1" indent="-280988" defTabSz="457200">
              <a:lnSpc>
                <a:spcPct val="90000"/>
              </a:lnSpc>
              <a:buSzTx/>
              <a:buFont typeface="Wingdings" pitchFamily="2" charset="2"/>
              <a:buChar char="§"/>
            </a:pPr>
            <a:endParaRPr lang="en-US" sz="2400" dirty="0">
              <a:solidFill>
                <a:srgbClr val="060606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grpSp>
        <p:nvGrpSpPr>
          <p:cNvPr id="138451" name="Group 211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38244" name="Line 4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5" name="Line 25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6" name="Line 26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7" name="Line 27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5" name="Line 35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6" name="Oval 36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7" name="Oval 37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8" name="Oval 38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9" name="Oval 39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2" name="Line 42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3" name="Oval 43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4" name="Oval 44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5" name="Oval 45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6" name="Oval 4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89" name="Line 4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0" name="Oval 5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1" name="Oval 5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2" name="Oval 5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93" name="Oval 5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4" name="Line 2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0" name="Oval 20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69" name="Oval 29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0" name="Oval 30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271" name="Oval 31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8359" name="Text Box 11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8360" name="Text Box 12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8361" name="Text Box 12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8362" name="Text Box 12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8383" name="Text Box 14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8384" name="Text Box 14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8385" name="Text Box 14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38386" name="Text Box 14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38428" name="Text Box 188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38429" name="Text Box 189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38430" name="Text Box 190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38431" name="Text Box 191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8434" name="Text Box 194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38435" name="Text Box 195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38436" name="Text Box 196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38437" name="Text Box 197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38452" name="Text Box 212"/>
          <p:cNvSpPr txBox="1">
            <a:spLocks noChangeArrowheads="1"/>
          </p:cNvSpPr>
          <p:nvPr/>
        </p:nvSpPr>
        <p:spPr bwMode="auto">
          <a:xfrm>
            <a:off x="4343400" y="2971800"/>
            <a:ext cx="4114800" cy="13335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/>
              <a:t>Graph: 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G(E,V)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E:</a:t>
            </a:r>
            <a:r>
              <a:rPr lang="en-US" sz="2400"/>
              <a:t> Set of edges (size m)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V:</a:t>
            </a:r>
            <a:r>
              <a:rPr lang="en-US" sz="2400"/>
              <a:t> Set of vertices (size n)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39345" name="Text Box 81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grpSp>
        <p:nvGrpSpPr>
          <p:cNvPr id="139346" name="Group 82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39347" name="Line 83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8" name="Line 84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49" name="Line 85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0" name="Line 86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1" name="Line 87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2" name="Oval 88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3" name="Oval 89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4" name="Oval 90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5" name="Oval 91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6" name="Line 92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7" name="Oval 93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8" name="Oval 94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59" name="Oval 95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0" name="Oval 96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1" name="Line 97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2" name="Oval 98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3" name="Oval 99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4" name="Oval 100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5" name="Oval 101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6" name="Line 102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7" name="Oval 103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8" name="Oval 104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69" name="Oval 105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70" name="Oval 106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9371" name="Text Box 107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39372" name="Text Box 108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39373" name="Text Box 109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39374" name="Text Box 110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39375" name="Text Box 111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39376" name="Text Box 112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39377" name="Text Box 113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39378" name="Text Box 114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39379" name="Text Box 115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39380" name="Text Box 116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39381" name="Text Box 117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39382" name="Text Box 118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39383" name="Text Box 119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39384" name="Text Box 120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39385" name="Text Box 121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39386" name="Text Box 122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39387" name="Oval 123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FF00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88" name="Oval 124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9391" name="Text Box 127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0363" name="Text Box 7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0386" name="Text Box 98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0394" name="Group 10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0395" name="Line 10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6" name="Line 10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7" name="Line 10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8" name="Line 1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9" name="Line 1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0" name="Oval 1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1" name="Oval 1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2" name="Oval 1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3" name="Oval 1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4" name="Line 1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5" name="Oval 1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6" name="Oval 1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7" name="Oval 1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8" name="Oval 1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09" name="Line 1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0" name="Oval 1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1" name="Oval 1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2" name="Oval 1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3" name="Oval 1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4" name="Line 1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5" name="Oval 1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6" name="Oval 1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7" name="Oval 1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8" name="Oval 1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419" name="Text Box 1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0420" name="Text Box 1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0421" name="Text Box 1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0422" name="Text Box 1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0423" name="Text Box 1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0424" name="Text Box 1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0425" name="Text Box 1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0426" name="Text Box 1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0427" name="Text Box 1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0428" name="Text Box 1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0429" name="Text Box 1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0430" name="Text Box 1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0431" name="Text Box 1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0432" name="Text Box 1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0433" name="Text Box 1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0434" name="Text Box 1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0393" name="Oval 10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0389" name="Group 101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3504" y="2544"/>
            <a:chExt cx="480" cy="96"/>
          </a:xfrm>
        </p:grpSpPr>
        <p:sp>
          <p:nvSpPr>
            <p:cNvPr id="140387" name="Oval 99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88" name="Line 100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0392" name="Group 104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3504" y="2736"/>
            <a:chExt cx="96" cy="480"/>
          </a:xfrm>
        </p:grpSpPr>
        <p:sp>
          <p:nvSpPr>
            <p:cNvPr id="140390" name="Line 102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0391" name="Oval 103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0435" name="Oval 147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36" name="Line 148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37" name="Text Box 14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0438" name="Text Box 15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0439" name="Line 151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0" name="Oval 152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1" name="Oval 153"/>
          <p:cNvSpPr>
            <a:spLocks noChangeArrowheads="1"/>
          </p:cNvSpPr>
          <p:nvPr/>
        </p:nvSpPr>
        <p:spPr bwMode="auto">
          <a:xfrm>
            <a:off x="6408738" y="33909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0442" name="Text Box 154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1387" name="Oval 75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88" name="Text Box 76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1391" name="Text Box 7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1392" name="Text Box 8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1394" name="Oval 82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95" name="Oval 83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96" name="Text Box 84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1397" name="Text Box 8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sp>
        <p:nvSpPr>
          <p:cNvPr id="141405" name="Oval 93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06" name="Text Box 94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1408" name="Oval 96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09" name="Text Box 97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1411" name="Text Box 99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1412" name="Oval 100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421" name="Group 109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1422" name="Line 110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3" name="Line 111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4" name="Line 112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5" name="Line 113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6" name="Line 114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7" name="Oval 115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8" name="Oval 116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29" name="Oval 117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0" name="Oval 118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1" name="Line 119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2" name="Oval 120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3" name="Oval 121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4" name="Oval 122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5" name="Oval 123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6" name="Line 124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7" name="Oval 125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8" name="Oval 126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39" name="Oval 127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0" name="Oval 128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1" name="Line 129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2" name="Oval 130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3" name="Oval 131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4" name="Oval 132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5" name="Oval 133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46" name="Text Box 134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1447" name="Text Box 135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1448" name="Text Box 136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1449" name="Text Box 137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1450" name="Text Box 138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1451" name="Text Box 139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1452" name="Text Box 140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1453" name="Text Box 141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1454" name="Text Box 142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1455" name="Text Box 143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1456" name="Text Box 144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1457" name="Text Box 145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1458" name="Text Box 146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1459" name="Text Box 147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1460" name="Text Box 148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1461" name="Text Box 149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1462" name="Oval 150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1466" name="Group 15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3504" y="2736"/>
            <a:chExt cx="96" cy="480"/>
          </a:xfrm>
        </p:grpSpPr>
        <p:sp>
          <p:nvSpPr>
            <p:cNvPr id="141467" name="Line 155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68" name="Oval 156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14" name="Group 102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3504" y="2544"/>
            <a:chExt cx="480" cy="96"/>
          </a:xfrm>
        </p:grpSpPr>
        <p:sp>
          <p:nvSpPr>
            <p:cNvPr id="141415" name="Oval 103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6" name="Line 104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17" name="Group 105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3504" y="2736"/>
            <a:chExt cx="96" cy="480"/>
          </a:xfrm>
        </p:grpSpPr>
        <p:sp>
          <p:nvSpPr>
            <p:cNvPr id="141418" name="Line 106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19" name="Oval 107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69" name="Group 157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1470" name="Line 1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1" name="Oval 1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72" name="Group 160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1473" name="Oval 16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4" name="Line 16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1475" name="Group 163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3504" y="2544"/>
            <a:chExt cx="480" cy="96"/>
          </a:xfrm>
        </p:grpSpPr>
        <p:sp>
          <p:nvSpPr>
            <p:cNvPr id="141476" name="Oval 16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1477" name="Line 16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1481" name="Text Box 169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1482" name="Line 170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3" name="Line 171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4" name="Line 172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5" name="Line 173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486" name="Line 174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3373" name="Text Box 13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3384" name="Group 24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3385" name="Line 25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6" name="Line 26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7" name="Line 27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8" name="Line 28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89" name="Line 29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0" name="Oval 30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1" name="Oval 31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2" name="Oval 32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3" name="Oval 33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4" name="Line 34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5" name="Oval 35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6" name="Oval 36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7" name="Oval 37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8" name="Oval 38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399" name="Line 3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0" name="Oval 4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1" name="Oval 4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2" name="Oval 4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3" name="Oval 4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4" name="Line 4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5" name="Oval 45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6" name="Oval 46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7" name="Oval 47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8" name="Oval 48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09" name="Text Box 4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3410" name="Text Box 5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3411" name="Text Box 5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3412" name="Text Box 5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3413" name="Text Box 5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3414" name="Text Box 5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3415" name="Text Box 5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3416" name="Text Box 5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3417" name="Text Box 57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3418" name="Text Box 58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3419" name="Text Box 59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3420" name="Text Box 60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3421" name="Text Box 61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3422" name="Text Box 62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3423" name="Text Box 63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3424" name="Text Box 64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3425" name="Oval 6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26" name="Group 66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3504" y="2736"/>
            <a:chExt cx="96" cy="480"/>
          </a:xfrm>
        </p:grpSpPr>
        <p:sp>
          <p:nvSpPr>
            <p:cNvPr id="143427" name="Line 67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8" name="Oval 68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29" name="Group 69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3504" y="2544"/>
            <a:chExt cx="480" cy="96"/>
          </a:xfrm>
        </p:grpSpPr>
        <p:sp>
          <p:nvSpPr>
            <p:cNvPr id="143430" name="Oval 70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1" name="Line 71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2" name="Group 72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3504" y="2736"/>
            <a:chExt cx="96" cy="480"/>
          </a:xfrm>
        </p:grpSpPr>
        <p:sp>
          <p:nvSpPr>
            <p:cNvPr id="143433" name="Line 73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4" name="Oval 74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5" name="Group 75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3436" name="Line 76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7" name="Oval 77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38" name="Group 78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3439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0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1" name="Group 81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3504" y="2544"/>
            <a:chExt cx="480" cy="96"/>
          </a:xfrm>
        </p:grpSpPr>
        <p:sp>
          <p:nvSpPr>
            <p:cNvPr id="143442" name="Oval 8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3" name="Line 8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4" name="Group 8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3445" name="Line 8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6" name="Oval 8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47" name="Group 87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3448" name="Line 8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9" name="Oval 8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0" name="Group 90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3451" name="Oval 9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2" name="Line 9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3" name="Group 93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3504" y="2544"/>
            <a:chExt cx="480" cy="96"/>
          </a:xfrm>
        </p:grpSpPr>
        <p:sp>
          <p:nvSpPr>
            <p:cNvPr id="143454" name="Oval 9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5" name="Line 9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6" name="Group 96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3457" name="Oval 9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8" name="Line 9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3459" name="Group 99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3504" y="2736"/>
            <a:chExt cx="96" cy="480"/>
          </a:xfrm>
        </p:grpSpPr>
        <p:sp>
          <p:nvSpPr>
            <p:cNvPr id="143460" name="Line 100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61" name="Oval 101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465" name="Oval 105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6" name="Text Box 106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3468" name="Oval 108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9" name="Text Box 109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3471" name="Text Box 111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3472" name="Oval 112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6" name="Text Box 116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3477" name="Oval 117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9" name="Text Box 119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3480" name="Text Box 120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sp>
        <p:nvSpPr>
          <p:cNvPr id="143498" name="Oval 138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99" name="Text Box 139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3500" name="Text Box 140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3501" name="Oval 141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2" name="Oval 142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3" name="Text Box 143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3504" name="Oval 144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5" name="Text Box 145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3506" name="Oval 146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07" name="Text Box 147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3508" name="Text Box 148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3509" name="Oval 149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0" name="Line 150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1" name="Line 151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2" name="Line 152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3" name="Line 153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4" name="Line 154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5" name="Line 155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6" name="Line 156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7" name="Line 157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18" name="Line 158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4397" name="Text Box 13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4408" name="Group 24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4409" name="Line 25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0" name="Line 26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1" name="Line 27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2" name="Line 28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3" name="Line 29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4" name="Oval 30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5" name="Oval 31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6" name="Oval 32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7" name="Oval 33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8" name="Line 34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19" name="Oval 35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0" name="Oval 36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1" name="Oval 37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2" name="Oval 38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3" name="Line 39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4" name="Oval 40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5" name="Oval 41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6" name="Oval 42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7" name="Oval 43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8" name="Line 44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29" name="Oval 45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0" name="Oval 46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1" name="Oval 47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2" name="Oval 48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33" name="Text Box 49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4434" name="Text Box 50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4435" name="Text Box 51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4436" name="Text Box 52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4437" name="Text Box 53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4438" name="Text Box 54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4439" name="Text Box 55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4440" name="Text Box 56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4441" name="Text Box 57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4442" name="Text Box 58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4443" name="Text Box 59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4444" name="Text Box 60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4445" name="Text Box 61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4446" name="Text Box 62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4447" name="Text Box 63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4448" name="Text Box 64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4449" name="Oval 65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4450" name="Group 66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3504" y="2736"/>
            <a:chExt cx="96" cy="480"/>
          </a:xfrm>
        </p:grpSpPr>
        <p:sp>
          <p:nvSpPr>
            <p:cNvPr id="144451" name="Line 67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2" name="Oval 68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3" name="Group 69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3504" y="2544"/>
            <a:chExt cx="480" cy="96"/>
          </a:xfrm>
        </p:grpSpPr>
        <p:sp>
          <p:nvSpPr>
            <p:cNvPr id="144454" name="Oval 70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5" name="Line 71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6" name="Group 72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3504" y="2736"/>
            <a:chExt cx="96" cy="480"/>
          </a:xfrm>
        </p:grpSpPr>
        <p:sp>
          <p:nvSpPr>
            <p:cNvPr id="144457" name="Line 73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58" name="Oval 74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59" name="Group 75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4460" name="Line 76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1" name="Oval 77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2" name="Group 78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4463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4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5" name="Group 81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3504" y="2544"/>
            <a:chExt cx="480" cy="96"/>
          </a:xfrm>
        </p:grpSpPr>
        <p:sp>
          <p:nvSpPr>
            <p:cNvPr id="144466" name="Oval 8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67" name="Line 8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68" name="Group 84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4469" name="Line 8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0" name="Oval 8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1" name="Group 87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4472" name="Line 8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3" name="Oval 8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4" name="Group 90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4475" name="Oval 9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6" name="Line 9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77" name="Group 93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3504" y="2544"/>
            <a:chExt cx="480" cy="96"/>
          </a:xfrm>
        </p:grpSpPr>
        <p:sp>
          <p:nvSpPr>
            <p:cNvPr id="144478" name="Oval 94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79" name="Line 95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80" name="Group 96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4481" name="Oval 9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2" name="Line 9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483" name="Group 99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3504" y="2736"/>
            <a:chExt cx="96" cy="480"/>
          </a:xfrm>
        </p:grpSpPr>
        <p:sp>
          <p:nvSpPr>
            <p:cNvPr id="144484" name="Line 100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485" name="Oval 101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488" name="Text Box 10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4497" name="Text Box 113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4500" name="Text Box 116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4501" name="Text Box 117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4505" name="Group 121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4506" name="Oval 12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07" name="Line 12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08" name="Group 124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4509" name="Oval 125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0" name="Line 126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11" name="Group 127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4512" name="Oval 128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3" name="Line 129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17" name="Group 133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4518" name="Line 13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19" name="Oval 13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20" name="Group 136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4521" name="Line 137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2" name="Oval 138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4523" name="Group 139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4524" name="Line 140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525" name="Oval 14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4527" name="Oval 143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28" name="Text Box 144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4530" name="Oval 146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31" name="Text Box 147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4533" name="Text Box 149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4534" name="Oval 150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36" name="Text Box 152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4539" name="Oval 155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0" name="Text Box 156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4541" name="Oval 157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2" name="Text Box 158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4543" name="Text Box 159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4544" name="Oval 160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5" name="Text Box 161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4546" name="Oval 162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7" name="Oval 163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48" name="Text Box 164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4549" name="Text Box 165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4550" name="Oval 166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1" name="Oval 167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2" name="Text Box 168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4553" name="Oval 169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4" name="Text Box 170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4555" name="Oval 171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6" name="Text Box 172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4557" name="Text Box 173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4558" name="Oval 174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59" name="Line 175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0" name="Line 176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1" name="Line 177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2" name="Line 178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3" name="Line 179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4" name="Line 180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5" name="Line 181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6" name="Line 182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7" name="Line 183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69" name="Line 185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70" name="Line 186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4571" name="Line 187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Level-by-level graph traversal</a:t>
            </a:r>
          </a:p>
          <a:p>
            <a:r>
              <a:rPr lang="en-US">
                <a:solidFill>
                  <a:srgbClr val="585650"/>
                </a:solidFill>
              </a:rPr>
              <a:t>Serially complexity:</a:t>
            </a:r>
            <a:r>
              <a:rPr lang="en-US"/>
              <a:t> </a:t>
            </a:r>
            <a:r>
              <a:rPr lang="el-GR">
                <a:solidFill>
                  <a:srgbClr val="000000"/>
                </a:solidFill>
                <a:sym typeface="Symbol" pitchFamily="18" charset="2"/>
              </a:rPr>
              <a:t>Θ</a:t>
            </a:r>
            <a:r>
              <a:rPr lang="en-US">
                <a:solidFill>
                  <a:srgbClr val="000000"/>
                </a:solidFill>
                <a:sym typeface="Times New Roman" pitchFamily="18" charset="0"/>
              </a:rPr>
              <a:t>(m+n)</a:t>
            </a:r>
          </a:p>
        </p:txBody>
      </p:sp>
      <p:sp>
        <p:nvSpPr>
          <p:cNvPr id="145412" name="Text Box 4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5414" name="Group 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5415" name="Line 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6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7" name="Line 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8" name="Line 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19" name="Line 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0" name="Oval 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1" name="Oval 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2" name="Oval 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3" name="Oval 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4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5" name="Oval 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6" name="Oval 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7" name="Oval 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8" name="Oval 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29" name="Line 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0" name="Oval 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1" name="Oval 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2" name="Oval 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3" name="Oval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4" name="Line 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5" name="Oval 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6" name="Oval 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7" name="Oval 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8" name="Oval 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39" name="Text Box 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5440" name="Text Box 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5441" name="Text Box 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5442" name="Text Box 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5443" name="Text Box 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5444" name="Text Box 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5445" name="Text Box 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5446" name="Text Box 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5447" name="Text Box 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5448" name="Text Box 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5449" name="Text Box 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5450" name="Text Box 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5451" name="Text Box 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5452" name="Text Box 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5453" name="Text Box 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5454" name="Text Box 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5455" name="Oval 47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459" name="Group 51"/>
          <p:cNvGrpSpPr>
            <a:grpSpLocks/>
          </p:cNvGrpSpPr>
          <p:nvPr/>
        </p:nvGrpSpPr>
        <p:grpSpPr bwMode="auto">
          <a:xfrm>
            <a:off x="2057400" y="5410200"/>
            <a:ext cx="762000" cy="152400"/>
            <a:chOff x="3504" y="2544"/>
            <a:chExt cx="480" cy="96"/>
          </a:xfrm>
        </p:grpSpPr>
        <p:sp>
          <p:nvSpPr>
            <p:cNvPr id="145460" name="Oval 52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1" name="Line 53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2" name="Group 54"/>
          <p:cNvGrpSpPr>
            <a:grpSpLocks/>
          </p:cNvGrpSpPr>
          <p:nvPr/>
        </p:nvGrpSpPr>
        <p:grpSpPr bwMode="auto">
          <a:xfrm>
            <a:off x="2667000" y="4800600"/>
            <a:ext cx="152400" cy="762000"/>
            <a:chOff x="3504" y="2736"/>
            <a:chExt cx="96" cy="480"/>
          </a:xfrm>
        </p:grpSpPr>
        <p:sp>
          <p:nvSpPr>
            <p:cNvPr id="145463" name="Line 55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4" name="Oval 56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5" name="Group 57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5466" name="Line 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67" name="Oval 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68" name="Group 60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5469" name="Oval 6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0" name="Line 6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74" name="Group 66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5475" name="Line 67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6" name="Oval 68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77" name="Group 69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5478" name="Line 70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79" name="Oval 71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0" name="Group 72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5481" name="Oval 7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2" name="Line 7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3" name="Group 75"/>
          <p:cNvGrpSpPr>
            <a:grpSpLocks/>
          </p:cNvGrpSpPr>
          <p:nvPr/>
        </p:nvGrpSpPr>
        <p:grpSpPr bwMode="auto">
          <a:xfrm>
            <a:off x="2819400" y="4648200"/>
            <a:ext cx="762000" cy="152400"/>
            <a:chOff x="3504" y="2544"/>
            <a:chExt cx="480" cy="96"/>
          </a:xfrm>
        </p:grpSpPr>
        <p:sp>
          <p:nvSpPr>
            <p:cNvPr id="145484" name="Oval 76"/>
            <p:cNvSpPr>
              <a:spLocks noChangeArrowheads="1"/>
            </p:cNvSpPr>
            <p:nvPr/>
          </p:nvSpPr>
          <p:spPr bwMode="auto">
            <a:xfrm>
              <a:off x="3888" y="2544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5" name="Line 77"/>
            <p:cNvSpPr>
              <a:spLocks noChangeShapeType="1"/>
            </p:cNvSpPr>
            <p:nvPr/>
          </p:nvSpPr>
          <p:spPr bwMode="auto">
            <a:xfrm>
              <a:off x="3504" y="2592"/>
              <a:ext cx="384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6" name="Group 78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5487" name="Oval 7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88" name="Line 8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89" name="Group 81"/>
          <p:cNvGrpSpPr>
            <a:grpSpLocks/>
          </p:cNvGrpSpPr>
          <p:nvPr/>
        </p:nvGrpSpPr>
        <p:grpSpPr bwMode="auto">
          <a:xfrm>
            <a:off x="3429000" y="4038600"/>
            <a:ext cx="152400" cy="762000"/>
            <a:chOff x="3504" y="2736"/>
            <a:chExt cx="96" cy="480"/>
          </a:xfrm>
        </p:grpSpPr>
        <p:sp>
          <p:nvSpPr>
            <p:cNvPr id="145490" name="Line 82"/>
            <p:cNvSpPr>
              <a:spLocks noChangeShapeType="1"/>
            </p:cNvSpPr>
            <p:nvPr/>
          </p:nvSpPr>
          <p:spPr bwMode="auto">
            <a:xfrm>
              <a:off x="3552" y="2736"/>
              <a:ext cx="0" cy="384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1" name="Oval 83"/>
            <p:cNvSpPr>
              <a:spLocks noChangeArrowheads="1"/>
            </p:cNvSpPr>
            <p:nvPr/>
          </p:nvSpPr>
          <p:spPr bwMode="auto">
            <a:xfrm>
              <a:off x="3504" y="3120"/>
              <a:ext cx="96" cy="96"/>
            </a:xfrm>
            <a:prstGeom prst="ellipse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492" name="Text Box 8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5493" name="Text Box 85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5494" name="Text Box 86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5495" name="Text Box 87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5496" name="Group 88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5497" name="Oval 8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498" name="Line 9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499" name="Group 91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5500" name="Oval 9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1" name="Line 9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2" name="Group 94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5503" name="Oval 95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4" name="Line 96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5" name="Group 97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5506" name="Line 9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07" name="Oval 9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08" name="Group 100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5509" name="Line 10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0" name="Oval 10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11" name="Group 103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5512" name="Line 10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13" name="Oval 10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514" name="Oval 106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15" name="Text Box 107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5516" name="Oval 108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17" name="Text Box 109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5518" name="Text Box 110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5519" name="Oval 111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0" name="Text Box 112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5521" name="Oval 113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2" name="Text Box 114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5523" name="Oval 115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4" name="Text Box 116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5525" name="Text Box 117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5526" name="Oval 118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7" name="Text Box 119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5528" name="Oval 120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29" name="Oval 121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0" name="Text Box 122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5531" name="Text Box 123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5532" name="Oval 124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3" name="Oval 125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4" name="Text Box 126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5535" name="Oval 127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6" name="Text Box 128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5537" name="Oval 129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38" name="Text Box 130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5539" name="Text Box 131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5540" name="Oval 132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1" name="Line 133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2" name="Line 134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3" name="Line 135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4" name="Line 136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5" name="Line 137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6" name="Line 138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7" name="Line 139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8" name="Line 140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49" name="Line 141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0" name="Line 142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1" name="Line 143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52" name="Line 144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5553" name="Group 145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2544" y="1728"/>
            <a:chExt cx="480" cy="96"/>
          </a:xfrm>
        </p:grpSpPr>
        <p:sp>
          <p:nvSpPr>
            <p:cNvPr id="145554" name="Oval 14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5" name="Line 14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56" name="Group 148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2544" y="1728"/>
            <a:chExt cx="480" cy="96"/>
          </a:xfrm>
        </p:grpSpPr>
        <p:sp>
          <p:nvSpPr>
            <p:cNvPr id="145557" name="Oval 14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58" name="Line 15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59" name="Group 151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2544" y="1728"/>
            <a:chExt cx="480" cy="96"/>
          </a:xfrm>
        </p:grpSpPr>
        <p:sp>
          <p:nvSpPr>
            <p:cNvPr id="145560" name="Oval 152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1" name="Line 153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2" name="Group 154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2736" y="2112"/>
            <a:chExt cx="96" cy="480"/>
          </a:xfrm>
        </p:grpSpPr>
        <p:sp>
          <p:nvSpPr>
            <p:cNvPr id="145563" name="Line 1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4" name="Oval 1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5" name="Group 157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2736" y="2112"/>
            <a:chExt cx="96" cy="480"/>
          </a:xfrm>
        </p:grpSpPr>
        <p:sp>
          <p:nvSpPr>
            <p:cNvPr id="145566" name="Line 15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67" name="Oval 15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5568" name="Group 160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2736" y="2112"/>
            <a:chExt cx="96" cy="480"/>
          </a:xfrm>
        </p:grpSpPr>
        <p:sp>
          <p:nvSpPr>
            <p:cNvPr id="145569" name="Line 16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570" name="Oval 16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5577" name="Text Box 169"/>
          <p:cNvSpPr txBox="1">
            <a:spLocks noChangeArrowheads="1"/>
          </p:cNvSpPr>
          <p:nvPr/>
        </p:nvSpPr>
        <p:spPr bwMode="auto">
          <a:xfrm>
            <a:off x="8001000" y="5943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6</a:t>
            </a:r>
          </a:p>
        </p:txBody>
      </p:sp>
      <p:sp>
        <p:nvSpPr>
          <p:cNvPr id="145578" name="Text Box 170"/>
          <p:cNvSpPr txBox="1">
            <a:spLocks noChangeArrowheads="1"/>
          </p:cNvSpPr>
          <p:nvPr/>
        </p:nvSpPr>
        <p:spPr bwMode="auto">
          <a:xfrm>
            <a:off x="6637338" y="59880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145579" name="Oval 171"/>
          <p:cNvSpPr>
            <a:spLocks noChangeArrowheads="1"/>
          </p:cNvSpPr>
          <p:nvPr/>
        </p:nvSpPr>
        <p:spPr bwMode="auto">
          <a:xfrm>
            <a:off x="5346700" y="6070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0" name="Oval 172"/>
          <p:cNvSpPr>
            <a:spLocks noChangeArrowheads="1"/>
          </p:cNvSpPr>
          <p:nvPr/>
        </p:nvSpPr>
        <p:spPr bwMode="auto">
          <a:xfrm>
            <a:off x="6408738" y="6064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1" name="Text Box 173"/>
          <p:cNvSpPr txBox="1">
            <a:spLocks noChangeArrowheads="1"/>
          </p:cNvSpPr>
          <p:nvPr/>
        </p:nvSpPr>
        <p:spPr bwMode="auto">
          <a:xfrm>
            <a:off x="4953000" y="59436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145582" name="Line 174"/>
          <p:cNvSpPr>
            <a:spLocks noChangeShapeType="1"/>
          </p:cNvSpPr>
          <p:nvPr/>
        </p:nvSpPr>
        <p:spPr bwMode="auto">
          <a:xfrm flipH="1">
            <a:off x="6515100" y="54991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583" name="Line 175"/>
          <p:cNvSpPr>
            <a:spLocks noChangeShapeType="1"/>
          </p:cNvSpPr>
          <p:nvPr/>
        </p:nvSpPr>
        <p:spPr bwMode="auto">
          <a:xfrm flipH="1">
            <a:off x="5448300" y="55118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Breadth First Search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rgbClr val="585650"/>
                </a:solidFill>
              </a:rPr>
              <a:t>Who is </a:t>
            </a:r>
            <a:r>
              <a:rPr lang="en-US">
                <a:solidFill>
                  <a:srgbClr val="5856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parent(19)</a:t>
            </a:r>
            <a:r>
              <a:rPr lang="en-US">
                <a:solidFill>
                  <a:srgbClr val="585650"/>
                </a:solidFill>
              </a:rPr>
              <a:t>? 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If we use a queue for expanding the frontier?</a:t>
            </a:r>
          </a:p>
          <a:p>
            <a:pPr lvl="1"/>
            <a:r>
              <a:rPr lang="en-US">
                <a:solidFill>
                  <a:srgbClr val="585650"/>
                </a:solidFill>
              </a:rPr>
              <a:t>Does it actually matter?</a:t>
            </a:r>
            <a:endParaRPr lang="en-US">
              <a:solidFill>
                <a:srgbClr val="000000"/>
              </a:solidFill>
              <a:sym typeface="Times New Roman" pitchFamily="18" charset="0"/>
            </a:endParaRP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8001000" y="26606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1</a:t>
            </a: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8001000" y="3276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2</a:t>
            </a:r>
          </a:p>
        </p:txBody>
      </p:sp>
      <p:grpSp>
        <p:nvGrpSpPr>
          <p:cNvPr id="146438" name="Group 6"/>
          <p:cNvGrpSpPr>
            <a:grpSpLocks/>
          </p:cNvGrpSpPr>
          <p:nvPr/>
        </p:nvGrpSpPr>
        <p:grpSpPr bwMode="auto">
          <a:xfrm>
            <a:off x="762000" y="2819400"/>
            <a:ext cx="2819400" cy="2743200"/>
            <a:chOff x="480" y="1776"/>
            <a:chExt cx="1776" cy="1728"/>
          </a:xfrm>
        </p:grpSpPr>
        <p:sp>
          <p:nvSpPr>
            <p:cNvPr id="146439" name="Line 7"/>
            <p:cNvSpPr>
              <a:spLocks noChangeShapeType="1"/>
            </p:cNvSpPr>
            <p:nvPr/>
          </p:nvSpPr>
          <p:spPr bwMode="auto">
            <a:xfrm>
              <a:off x="76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0" name="Line 8"/>
            <p:cNvSpPr>
              <a:spLocks noChangeShapeType="1"/>
            </p:cNvSpPr>
            <p:nvPr/>
          </p:nvSpPr>
          <p:spPr bwMode="auto">
            <a:xfrm>
              <a:off x="124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1" name="Line 9"/>
            <p:cNvSpPr>
              <a:spLocks noChangeShapeType="1"/>
            </p:cNvSpPr>
            <p:nvPr/>
          </p:nvSpPr>
          <p:spPr bwMode="auto">
            <a:xfrm>
              <a:off x="172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2" name="Line 10"/>
            <p:cNvSpPr>
              <a:spLocks noChangeShapeType="1"/>
            </p:cNvSpPr>
            <p:nvPr/>
          </p:nvSpPr>
          <p:spPr bwMode="auto">
            <a:xfrm>
              <a:off x="2208" y="2016"/>
              <a:ext cx="0" cy="14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3" name="Line 11"/>
            <p:cNvSpPr>
              <a:spLocks noChangeShapeType="1"/>
            </p:cNvSpPr>
            <p:nvPr/>
          </p:nvSpPr>
          <p:spPr bwMode="auto">
            <a:xfrm>
              <a:off x="768" y="249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4" name="Oval 12"/>
            <p:cNvSpPr>
              <a:spLocks noChangeArrowheads="1"/>
            </p:cNvSpPr>
            <p:nvPr/>
          </p:nvSpPr>
          <p:spPr bwMode="auto">
            <a:xfrm>
              <a:off x="72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5" name="Oval 13"/>
            <p:cNvSpPr>
              <a:spLocks noChangeArrowheads="1"/>
            </p:cNvSpPr>
            <p:nvPr/>
          </p:nvSpPr>
          <p:spPr bwMode="auto">
            <a:xfrm>
              <a:off x="120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6" name="Oval 14"/>
            <p:cNvSpPr>
              <a:spLocks noChangeArrowheads="1"/>
            </p:cNvSpPr>
            <p:nvPr/>
          </p:nvSpPr>
          <p:spPr bwMode="auto">
            <a:xfrm>
              <a:off x="168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7" name="Oval 15"/>
            <p:cNvSpPr>
              <a:spLocks noChangeArrowheads="1"/>
            </p:cNvSpPr>
            <p:nvPr/>
          </p:nvSpPr>
          <p:spPr bwMode="auto">
            <a:xfrm>
              <a:off x="2160" y="244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8" name="Line 16"/>
            <p:cNvSpPr>
              <a:spLocks noChangeShapeType="1"/>
            </p:cNvSpPr>
            <p:nvPr/>
          </p:nvSpPr>
          <p:spPr bwMode="auto">
            <a:xfrm>
              <a:off x="768" y="297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49" name="Oval 17"/>
            <p:cNvSpPr>
              <a:spLocks noChangeArrowheads="1"/>
            </p:cNvSpPr>
            <p:nvPr/>
          </p:nvSpPr>
          <p:spPr bwMode="auto">
            <a:xfrm>
              <a:off x="72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0" name="Oval 18"/>
            <p:cNvSpPr>
              <a:spLocks noChangeArrowheads="1"/>
            </p:cNvSpPr>
            <p:nvPr/>
          </p:nvSpPr>
          <p:spPr bwMode="auto">
            <a:xfrm>
              <a:off x="120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1" name="Oval 19"/>
            <p:cNvSpPr>
              <a:spLocks noChangeArrowheads="1"/>
            </p:cNvSpPr>
            <p:nvPr/>
          </p:nvSpPr>
          <p:spPr bwMode="auto">
            <a:xfrm>
              <a:off x="168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2" name="Oval 20"/>
            <p:cNvSpPr>
              <a:spLocks noChangeArrowheads="1"/>
            </p:cNvSpPr>
            <p:nvPr/>
          </p:nvSpPr>
          <p:spPr bwMode="auto">
            <a:xfrm>
              <a:off x="2160" y="292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3" name="Line 21"/>
            <p:cNvSpPr>
              <a:spLocks noChangeShapeType="1"/>
            </p:cNvSpPr>
            <p:nvPr/>
          </p:nvSpPr>
          <p:spPr bwMode="auto">
            <a:xfrm>
              <a:off x="768" y="345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4" name="Oval 22"/>
            <p:cNvSpPr>
              <a:spLocks noChangeArrowheads="1"/>
            </p:cNvSpPr>
            <p:nvPr/>
          </p:nvSpPr>
          <p:spPr bwMode="auto">
            <a:xfrm>
              <a:off x="72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5" name="Oval 23"/>
            <p:cNvSpPr>
              <a:spLocks noChangeArrowheads="1"/>
            </p:cNvSpPr>
            <p:nvPr/>
          </p:nvSpPr>
          <p:spPr bwMode="auto">
            <a:xfrm>
              <a:off x="120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6" name="Oval 24"/>
            <p:cNvSpPr>
              <a:spLocks noChangeArrowheads="1"/>
            </p:cNvSpPr>
            <p:nvPr/>
          </p:nvSpPr>
          <p:spPr bwMode="auto">
            <a:xfrm>
              <a:off x="168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7" name="Oval 25"/>
            <p:cNvSpPr>
              <a:spLocks noChangeArrowheads="1"/>
            </p:cNvSpPr>
            <p:nvPr/>
          </p:nvSpPr>
          <p:spPr bwMode="auto">
            <a:xfrm>
              <a:off x="2160" y="340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8" name="Line 26"/>
            <p:cNvSpPr>
              <a:spLocks noChangeShapeType="1"/>
            </p:cNvSpPr>
            <p:nvPr/>
          </p:nvSpPr>
          <p:spPr bwMode="auto">
            <a:xfrm>
              <a:off x="768" y="2016"/>
              <a:ext cx="1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59" name="Oval 27"/>
            <p:cNvSpPr>
              <a:spLocks noChangeArrowheads="1"/>
            </p:cNvSpPr>
            <p:nvPr/>
          </p:nvSpPr>
          <p:spPr bwMode="auto">
            <a:xfrm>
              <a:off x="72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0" name="Oval 28"/>
            <p:cNvSpPr>
              <a:spLocks noChangeArrowheads="1"/>
            </p:cNvSpPr>
            <p:nvPr/>
          </p:nvSpPr>
          <p:spPr bwMode="auto">
            <a:xfrm>
              <a:off x="120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1" name="Oval 29"/>
            <p:cNvSpPr>
              <a:spLocks noChangeArrowheads="1"/>
            </p:cNvSpPr>
            <p:nvPr/>
          </p:nvSpPr>
          <p:spPr bwMode="auto">
            <a:xfrm>
              <a:off x="168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2" name="Oval 30"/>
            <p:cNvSpPr>
              <a:spLocks noChangeArrowheads="1"/>
            </p:cNvSpPr>
            <p:nvPr/>
          </p:nvSpPr>
          <p:spPr bwMode="auto">
            <a:xfrm>
              <a:off x="2160" y="1968"/>
              <a:ext cx="96" cy="96"/>
            </a:xfrm>
            <a:prstGeom prst="ellipse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63" name="Text Box 31"/>
            <p:cNvSpPr txBox="1">
              <a:spLocks noChangeArrowheads="1"/>
            </p:cNvSpPr>
            <p:nvPr/>
          </p:nvSpPr>
          <p:spPr bwMode="auto">
            <a:xfrm>
              <a:off x="528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</a:t>
              </a:r>
            </a:p>
          </p:txBody>
        </p:sp>
        <p:sp>
          <p:nvSpPr>
            <p:cNvPr id="146464" name="Text Box 32"/>
            <p:cNvSpPr txBox="1">
              <a:spLocks noChangeArrowheads="1"/>
            </p:cNvSpPr>
            <p:nvPr/>
          </p:nvSpPr>
          <p:spPr bwMode="auto">
            <a:xfrm>
              <a:off x="105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2</a:t>
              </a:r>
            </a:p>
          </p:txBody>
        </p:sp>
        <p:sp>
          <p:nvSpPr>
            <p:cNvPr id="146465" name="Text Box 33"/>
            <p:cNvSpPr txBox="1">
              <a:spLocks noChangeArrowheads="1"/>
            </p:cNvSpPr>
            <p:nvPr/>
          </p:nvSpPr>
          <p:spPr bwMode="auto">
            <a:xfrm>
              <a:off x="1541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3</a:t>
              </a:r>
            </a:p>
          </p:txBody>
        </p:sp>
        <p:sp>
          <p:nvSpPr>
            <p:cNvPr id="146466" name="Text Box 34"/>
            <p:cNvSpPr txBox="1">
              <a:spLocks noChangeArrowheads="1"/>
            </p:cNvSpPr>
            <p:nvPr/>
          </p:nvSpPr>
          <p:spPr bwMode="auto">
            <a:xfrm>
              <a:off x="2016" y="177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4</a:t>
              </a:r>
            </a:p>
          </p:txBody>
        </p:sp>
        <p:sp>
          <p:nvSpPr>
            <p:cNvPr id="146467" name="Text Box 35"/>
            <p:cNvSpPr txBox="1">
              <a:spLocks noChangeArrowheads="1"/>
            </p:cNvSpPr>
            <p:nvPr/>
          </p:nvSpPr>
          <p:spPr bwMode="auto">
            <a:xfrm>
              <a:off x="528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5</a:t>
              </a:r>
            </a:p>
          </p:txBody>
        </p:sp>
        <p:sp>
          <p:nvSpPr>
            <p:cNvPr id="146468" name="Text Box 36"/>
            <p:cNvSpPr txBox="1">
              <a:spLocks noChangeArrowheads="1"/>
            </p:cNvSpPr>
            <p:nvPr/>
          </p:nvSpPr>
          <p:spPr bwMode="auto">
            <a:xfrm>
              <a:off x="105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6</a:t>
              </a:r>
            </a:p>
          </p:txBody>
        </p:sp>
        <p:sp>
          <p:nvSpPr>
            <p:cNvPr id="146469" name="Text Box 37"/>
            <p:cNvSpPr txBox="1">
              <a:spLocks noChangeArrowheads="1"/>
            </p:cNvSpPr>
            <p:nvPr/>
          </p:nvSpPr>
          <p:spPr bwMode="auto">
            <a:xfrm>
              <a:off x="1541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7</a:t>
              </a:r>
            </a:p>
          </p:txBody>
        </p:sp>
        <p:sp>
          <p:nvSpPr>
            <p:cNvPr id="146470" name="Text Box 38"/>
            <p:cNvSpPr txBox="1">
              <a:spLocks noChangeArrowheads="1"/>
            </p:cNvSpPr>
            <p:nvPr/>
          </p:nvSpPr>
          <p:spPr bwMode="auto">
            <a:xfrm>
              <a:off x="2016" y="2284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8</a:t>
              </a:r>
            </a:p>
          </p:txBody>
        </p:sp>
        <p:sp>
          <p:nvSpPr>
            <p:cNvPr id="146471" name="Text Box 39"/>
            <p:cNvSpPr txBox="1">
              <a:spLocks noChangeArrowheads="1"/>
            </p:cNvSpPr>
            <p:nvPr/>
          </p:nvSpPr>
          <p:spPr bwMode="auto">
            <a:xfrm>
              <a:off x="533" y="2736"/>
              <a:ext cx="187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9</a:t>
              </a:r>
            </a:p>
          </p:txBody>
        </p:sp>
        <p:sp>
          <p:nvSpPr>
            <p:cNvPr id="146472" name="Text Box 40"/>
            <p:cNvSpPr txBox="1">
              <a:spLocks noChangeArrowheads="1"/>
            </p:cNvSpPr>
            <p:nvPr/>
          </p:nvSpPr>
          <p:spPr bwMode="auto">
            <a:xfrm>
              <a:off x="100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10</a:t>
              </a:r>
            </a:p>
          </p:txBody>
        </p:sp>
        <p:sp>
          <p:nvSpPr>
            <p:cNvPr id="146473" name="Text Box 41"/>
            <p:cNvSpPr txBox="1">
              <a:spLocks noChangeArrowheads="1"/>
            </p:cNvSpPr>
            <p:nvPr/>
          </p:nvSpPr>
          <p:spPr bwMode="auto">
            <a:xfrm>
              <a:off x="1493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11</a:t>
              </a:r>
            </a:p>
          </p:txBody>
        </p:sp>
        <p:sp>
          <p:nvSpPr>
            <p:cNvPr id="146474" name="Text Box 42"/>
            <p:cNvSpPr txBox="1">
              <a:spLocks noChangeArrowheads="1"/>
            </p:cNvSpPr>
            <p:nvPr/>
          </p:nvSpPr>
          <p:spPr bwMode="auto">
            <a:xfrm>
              <a:off x="1968" y="2736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12</a:t>
              </a:r>
            </a:p>
          </p:txBody>
        </p:sp>
        <p:sp>
          <p:nvSpPr>
            <p:cNvPr id="146475" name="Text Box 43"/>
            <p:cNvSpPr txBox="1">
              <a:spLocks noChangeArrowheads="1"/>
            </p:cNvSpPr>
            <p:nvPr/>
          </p:nvSpPr>
          <p:spPr bwMode="auto">
            <a:xfrm>
              <a:off x="480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16</a:t>
              </a:r>
            </a:p>
          </p:txBody>
        </p:sp>
        <p:sp>
          <p:nvSpPr>
            <p:cNvPr id="146476" name="Text Box 44"/>
            <p:cNvSpPr txBox="1">
              <a:spLocks noChangeArrowheads="1"/>
            </p:cNvSpPr>
            <p:nvPr/>
          </p:nvSpPr>
          <p:spPr bwMode="auto">
            <a:xfrm>
              <a:off x="100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17</a:t>
              </a:r>
            </a:p>
          </p:txBody>
        </p:sp>
        <p:sp>
          <p:nvSpPr>
            <p:cNvPr id="146477" name="Text Box 45"/>
            <p:cNvSpPr txBox="1">
              <a:spLocks noChangeArrowheads="1"/>
            </p:cNvSpPr>
            <p:nvPr/>
          </p:nvSpPr>
          <p:spPr bwMode="auto">
            <a:xfrm>
              <a:off x="1493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18</a:t>
              </a:r>
            </a:p>
          </p:txBody>
        </p:sp>
        <p:sp>
          <p:nvSpPr>
            <p:cNvPr id="146478" name="Text Box 46"/>
            <p:cNvSpPr txBox="1">
              <a:spLocks noChangeArrowheads="1"/>
            </p:cNvSpPr>
            <p:nvPr/>
          </p:nvSpPr>
          <p:spPr bwMode="auto">
            <a:xfrm>
              <a:off x="1968" y="3244"/>
              <a:ext cx="25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600" b="1">
                  <a:solidFill>
                    <a:srgbClr val="FF0000"/>
                  </a:solidFill>
                  <a:latin typeface="Arial" pitchFamily="34" charset="0"/>
                </a:rPr>
                <a:t>19</a:t>
              </a:r>
            </a:p>
          </p:txBody>
        </p:sp>
      </p:grpSp>
      <p:sp>
        <p:nvSpPr>
          <p:cNvPr id="146479" name="Oval 47"/>
          <p:cNvSpPr>
            <a:spLocks noChangeArrowheads="1"/>
          </p:cNvSpPr>
          <p:nvPr/>
        </p:nvSpPr>
        <p:spPr bwMode="auto">
          <a:xfrm>
            <a:off x="1143000" y="3124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486" name="Group 54"/>
          <p:cNvGrpSpPr>
            <a:grpSpLocks/>
          </p:cNvGrpSpPr>
          <p:nvPr/>
        </p:nvGrpSpPr>
        <p:grpSpPr bwMode="auto">
          <a:xfrm>
            <a:off x="1143000" y="3276600"/>
            <a:ext cx="152400" cy="762000"/>
            <a:chOff x="2736" y="2112"/>
            <a:chExt cx="96" cy="480"/>
          </a:xfrm>
        </p:grpSpPr>
        <p:sp>
          <p:nvSpPr>
            <p:cNvPr id="146487" name="Line 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88" name="Oval 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89" name="Group 57"/>
          <p:cNvGrpSpPr>
            <a:grpSpLocks/>
          </p:cNvGrpSpPr>
          <p:nvPr/>
        </p:nvGrpSpPr>
        <p:grpSpPr bwMode="auto">
          <a:xfrm>
            <a:off x="1295400" y="3124200"/>
            <a:ext cx="762000" cy="152400"/>
            <a:chOff x="2544" y="1728"/>
            <a:chExt cx="480" cy="96"/>
          </a:xfrm>
        </p:grpSpPr>
        <p:sp>
          <p:nvSpPr>
            <p:cNvPr id="146490" name="Oval 58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1" name="Line 59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2" name="Group 60"/>
          <p:cNvGrpSpPr>
            <a:grpSpLocks/>
          </p:cNvGrpSpPr>
          <p:nvPr/>
        </p:nvGrpSpPr>
        <p:grpSpPr bwMode="auto">
          <a:xfrm>
            <a:off x="1143000" y="4038600"/>
            <a:ext cx="152400" cy="762000"/>
            <a:chOff x="2736" y="2112"/>
            <a:chExt cx="96" cy="480"/>
          </a:xfrm>
        </p:grpSpPr>
        <p:sp>
          <p:nvSpPr>
            <p:cNvPr id="146493" name="Line 61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4" name="Oval 62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5" name="Group 63"/>
          <p:cNvGrpSpPr>
            <a:grpSpLocks/>
          </p:cNvGrpSpPr>
          <p:nvPr/>
        </p:nvGrpSpPr>
        <p:grpSpPr bwMode="auto">
          <a:xfrm>
            <a:off x="1905000" y="3276600"/>
            <a:ext cx="152400" cy="762000"/>
            <a:chOff x="2736" y="2112"/>
            <a:chExt cx="96" cy="480"/>
          </a:xfrm>
        </p:grpSpPr>
        <p:sp>
          <p:nvSpPr>
            <p:cNvPr id="146496" name="Line 64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497" name="Oval 65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498" name="Group 66"/>
          <p:cNvGrpSpPr>
            <a:grpSpLocks/>
          </p:cNvGrpSpPr>
          <p:nvPr/>
        </p:nvGrpSpPr>
        <p:grpSpPr bwMode="auto">
          <a:xfrm>
            <a:off x="1295400" y="3886200"/>
            <a:ext cx="762000" cy="152400"/>
            <a:chOff x="2544" y="1728"/>
            <a:chExt cx="480" cy="96"/>
          </a:xfrm>
        </p:grpSpPr>
        <p:sp>
          <p:nvSpPr>
            <p:cNvPr id="146499" name="Oval 67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0" name="Line 68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04" name="Group 72"/>
          <p:cNvGrpSpPr>
            <a:grpSpLocks/>
          </p:cNvGrpSpPr>
          <p:nvPr/>
        </p:nvGrpSpPr>
        <p:grpSpPr bwMode="auto">
          <a:xfrm>
            <a:off x="2057400" y="3124200"/>
            <a:ext cx="762000" cy="152400"/>
            <a:chOff x="2544" y="1728"/>
            <a:chExt cx="480" cy="96"/>
          </a:xfrm>
        </p:grpSpPr>
        <p:sp>
          <p:nvSpPr>
            <p:cNvPr id="146505" name="Oval 7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06" name="Line 7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10" name="Text Box 78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6511" name="Text Box 79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6512" name="Text Box 80"/>
          <p:cNvSpPr txBox="1">
            <a:spLocks noChangeArrowheads="1"/>
          </p:cNvSpPr>
          <p:nvPr/>
        </p:nvSpPr>
        <p:spPr bwMode="auto">
          <a:xfrm>
            <a:off x="8001000" y="3937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3</a:t>
            </a:r>
          </a:p>
        </p:txBody>
      </p:sp>
      <p:sp>
        <p:nvSpPr>
          <p:cNvPr id="146513" name="Text Box 81"/>
          <p:cNvSpPr txBox="1">
            <a:spLocks noChangeArrowheads="1"/>
          </p:cNvSpPr>
          <p:nvPr/>
        </p:nvSpPr>
        <p:spPr bwMode="auto">
          <a:xfrm>
            <a:off x="8001000" y="45720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4</a:t>
            </a:r>
          </a:p>
        </p:txBody>
      </p:sp>
      <p:grpSp>
        <p:nvGrpSpPr>
          <p:cNvPr id="146514" name="Group 82"/>
          <p:cNvGrpSpPr>
            <a:grpSpLocks/>
          </p:cNvGrpSpPr>
          <p:nvPr/>
        </p:nvGrpSpPr>
        <p:grpSpPr bwMode="auto">
          <a:xfrm>
            <a:off x="2819400" y="3124200"/>
            <a:ext cx="762000" cy="152400"/>
            <a:chOff x="2544" y="1728"/>
            <a:chExt cx="480" cy="96"/>
          </a:xfrm>
        </p:grpSpPr>
        <p:sp>
          <p:nvSpPr>
            <p:cNvPr id="146515" name="Oval 8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6" name="Line 8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17" name="Group 85"/>
          <p:cNvGrpSpPr>
            <a:grpSpLocks/>
          </p:cNvGrpSpPr>
          <p:nvPr/>
        </p:nvGrpSpPr>
        <p:grpSpPr bwMode="auto">
          <a:xfrm>
            <a:off x="2057400" y="3886200"/>
            <a:ext cx="762000" cy="152400"/>
            <a:chOff x="2544" y="1728"/>
            <a:chExt cx="480" cy="96"/>
          </a:xfrm>
        </p:grpSpPr>
        <p:sp>
          <p:nvSpPr>
            <p:cNvPr id="146518" name="Oval 8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19" name="Line 8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0" name="Group 88"/>
          <p:cNvGrpSpPr>
            <a:grpSpLocks/>
          </p:cNvGrpSpPr>
          <p:nvPr/>
        </p:nvGrpSpPr>
        <p:grpSpPr bwMode="auto">
          <a:xfrm>
            <a:off x="1295400" y="4648200"/>
            <a:ext cx="762000" cy="152400"/>
            <a:chOff x="2544" y="1728"/>
            <a:chExt cx="480" cy="96"/>
          </a:xfrm>
        </p:grpSpPr>
        <p:sp>
          <p:nvSpPr>
            <p:cNvPr id="146521" name="Oval 89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2" name="Line 90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3" name="Group 91"/>
          <p:cNvGrpSpPr>
            <a:grpSpLocks/>
          </p:cNvGrpSpPr>
          <p:nvPr/>
        </p:nvGrpSpPr>
        <p:grpSpPr bwMode="auto">
          <a:xfrm>
            <a:off x="2667000" y="3276600"/>
            <a:ext cx="152400" cy="762000"/>
            <a:chOff x="2736" y="2112"/>
            <a:chExt cx="96" cy="480"/>
          </a:xfrm>
        </p:grpSpPr>
        <p:sp>
          <p:nvSpPr>
            <p:cNvPr id="146524" name="Line 92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5" name="Oval 93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6" name="Group 94"/>
          <p:cNvGrpSpPr>
            <a:grpSpLocks/>
          </p:cNvGrpSpPr>
          <p:nvPr/>
        </p:nvGrpSpPr>
        <p:grpSpPr bwMode="auto">
          <a:xfrm>
            <a:off x="1905000" y="4038600"/>
            <a:ext cx="152400" cy="762000"/>
            <a:chOff x="2736" y="2112"/>
            <a:chExt cx="96" cy="480"/>
          </a:xfrm>
        </p:grpSpPr>
        <p:sp>
          <p:nvSpPr>
            <p:cNvPr id="146527" name="Line 9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28" name="Oval 9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29" name="Group 97"/>
          <p:cNvGrpSpPr>
            <a:grpSpLocks/>
          </p:cNvGrpSpPr>
          <p:nvPr/>
        </p:nvGrpSpPr>
        <p:grpSpPr bwMode="auto">
          <a:xfrm>
            <a:off x="1143000" y="4800600"/>
            <a:ext cx="152400" cy="762000"/>
            <a:chOff x="2736" y="2112"/>
            <a:chExt cx="96" cy="480"/>
          </a:xfrm>
        </p:grpSpPr>
        <p:sp>
          <p:nvSpPr>
            <p:cNvPr id="146530" name="Line 9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31" name="Oval 9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32" name="Oval 100"/>
          <p:cNvSpPr>
            <a:spLocks noChangeArrowheads="1"/>
          </p:cNvSpPr>
          <p:nvPr/>
        </p:nvSpPr>
        <p:spPr bwMode="auto">
          <a:xfrm>
            <a:off x="4813300" y="54165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3" name="Text Box 101"/>
          <p:cNvSpPr txBox="1">
            <a:spLocks noChangeArrowheads="1"/>
          </p:cNvSpPr>
          <p:nvPr/>
        </p:nvSpPr>
        <p:spPr bwMode="auto">
          <a:xfrm>
            <a:off x="4419600" y="52895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17</a:t>
            </a:r>
          </a:p>
        </p:txBody>
      </p:sp>
      <p:sp>
        <p:nvSpPr>
          <p:cNvPr id="146534" name="Oval 102"/>
          <p:cNvSpPr>
            <a:spLocks noChangeArrowheads="1"/>
          </p:cNvSpPr>
          <p:nvPr/>
        </p:nvSpPr>
        <p:spPr bwMode="auto">
          <a:xfrm>
            <a:off x="5892800" y="53848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5" name="Text Box 103"/>
          <p:cNvSpPr txBox="1">
            <a:spLocks noChangeArrowheads="1"/>
          </p:cNvSpPr>
          <p:nvPr/>
        </p:nvSpPr>
        <p:spPr bwMode="auto">
          <a:xfrm>
            <a:off x="5486400" y="52578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11</a:t>
            </a:r>
          </a:p>
        </p:txBody>
      </p:sp>
      <p:sp>
        <p:nvSpPr>
          <p:cNvPr id="146536" name="Text Box 104"/>
          <p:cNvSpPr txBox="1">
            <a:spLocks noChangeArrowheads="1"/>
          </p:cNvSpPr>
          <p:nvPr/>
        </p:nvSpPr>
        <p:spPr bwMode="auto">
          <a:xfrm>
            <a:off x="7170738" y="52578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8</a:t>
            </a:r>
          </a:p>
        </p:txBody>
      </p:sp>
      <p:sp>
        <p:nvSpPr>
          <p:cNvPr id="146537" name="Oval 105"/>
          <p:cNvSpPr>
            <a:spLocks noChangeArrowheads="1"/>
          </p:cNvSpPr>
          <p:nvPr/>
        </p:nvSpPr>
        <p:spPr bwMode="auto">
          <a:xfrm>
            <a:off x="6954838" y="53721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38" name="Text Box 106"/>
          <p:cNvSpPr txBox="1">
            <a:spLocks noChangeArrowheads="1"/>
          </p:cNvSpPr>
          <p:nvPr/>
        </p:nvSpPr>
        <p:spPr bwMode="auto">
          <a:xfrm>
            <a:off x="8001000" y="526415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5</a:t>
            </a:r>
          </a:p>
        </p:txBody>
      </p:sp>
      <p:sp>
        <p:nvSpPr>
          <p:cNvPr id="146539" name="Oval 107"/>
          <p:cNvSpPr>
            <a:spLocks noChangeArrowheads="1"/>
          </p:cNvSpPr>
          <p:nvPr/>
        </p:nvSpPr>
        <p:spPr bwMode="auto">
          <a:xfrm>
            <a:off x="4279900" y="47434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0" name="Text Box 108"/>
          <p:cNvSpPr txBox="1">
            <a:spLocks noChangeArrowheads="1"/>
          </p:cNvSpPr>
          <p:nvPr/>
        </p:nvSpPr>
        <p:spPr bwMode="auto">
          <a:xfrm>
            <a:off x="3886200" y="45720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16</a:t>
            </a:r>
          </a:p>
        </p:txBody>
      </p:sp>
      <p:sp>
        <p:nvSpPr>
          <p:cNvPr id="146541" name="Oval 109"/>
          <p:cNvSpPr>
            <a:spLocks noChangeArrowheads="1"/>
          </p:cNvSpPr>
          <p:nvPr/>
        </p:nvSpPr>
        <p:spPr bwMode="auto">
          <a:xfrm>
            <a:off x="5359400" y="4711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2" name="Text Box 110"/>
          <p:cNvSpPr txBox="1">
            <a:spLocks noChangeArrowheads="1"/>
          </p:cNvSpPr>
          <p:nvPr/>
        </p:nvSpPr>
        <p:spPr bwMode="auto">
          <a:xfrm>
            <a:off x="4953000" y="45847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10</a:t>
            </a:r>
          </a:p>
        </p:txBody>
      </p:sp>
      <p:sp>
        <p:nvSpPr>
          <p:cNvPr id="146543" name="Text Box 111"/>
          <p:cNvSpPr txBox="1">
            <a:spLocks noChangeArrowheads="1"/>
          </p:cNvSpPr>
          <p:nvPr/>
        </p:nvSpPr>
        <p:spPr bwMode="auto">
          <a:xfrm>
            <a:off x="6637338" y="45847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7</a:t>
            </a:r>
          </a:p>
        </p:txBody>
      </p:sp>
      <p:sp>
        <p:nvSpPr>
          <p:cNvPr id="146544" name="Oval 112"/>
          <p:cNvSpPr>
            <a:spLocks noChangeArrowheads="1"/>
          </p:cNvSpPr>
          <p:nvPr/>
        </p:nvSpPr>
        <p:spPr bwMode="auto">
          <a:xfrm>
            <a:off x="64214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5" name="Text Box 113"/>
          <p:cNvSpPr txBox="1">
            <a:spLocks noChangeArrowheads="1"/>
          </p:cNvSpPr>
          <p:nvPr/>
        </p:nvSpPr>
        <p:spPr bwMode="auto">
          <a:xfrm>
            <a:off x="7704138" y="455930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4</a:t>
            </a:r>
          </a:p>
        </p:txBody>
      </p:sp>
      <p:sp>
        <p:nvSpPr>
          <p:cNvPr id="146546" name="Oval 114"/>
          <p:cNvSpPr>
            <a:spLocks noChangeArrowheads="1"/>
          </p:cNvSpPr>
          <p:nvPr/>
        </p:nvSpPr>
        <p:spPr bwMode="auto">
          <a:xfrm>
            <a:off x="7488238" y="46990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7" name="Oval 115"/>
          <p:cNvSpPr>
            <a:spLocks noChangeArrowheads="1"/>
          </p:cNvSpPr>
          <p:nvPr/>
        </p:nvSpPr>
        <p:spPr bwMode="auto">
          <a:xfrm>
            <a:off x="5867400" y="27432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48" name="Text Box 116"/>
          <p:cNvSpPr txBox="1">
            <a:spLocks noChangeArrowheads="1"/>
          </p:cNvSpPr>
          <p:nvPr/>
        </p:nvSpPr>
        <p:spPr bwMode="auto">
          <a:xfrm>
            <a:off x="6637338" y="33210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2</a:t>
            </a:r>
          </a:p>
        </p:txBody>
      </p:sp>
      <p:sp>
        <p:nvSpPr>
          <p:cNvPr id="146549" name="Text Box 117"/>
          <p:cNvSpPr txBox="1">
            <a:spLocks noChangeArrowheads="1"/>
          </p:cNvSpPr>
          <p:nvPr/>
        </p:nvSpPr>
        <p:spPr bwMode="auto">
          <a:xfrm>
            <a:off x="5486400" y="26352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</a:t>
            </a:r>
          </a:p>
        </p:txBody>
      </p:sp>
      <p:sp>
        <p:nvSpPr>
          <p:cNvPr id="146550" name="Oval 118"/>
          <p:cNvSpPr>
            <a:spLocks noChangeArrowheads="1"/>
          </p:cNvSpPr>
          <p:nvPr/>
        </p:nvSpPr>
        <p:spPr bwMode="auto">
          <a:xfrm>
            <a:off x="5346700" y="3403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1" name="Oval 119"/>
          <p:cNvSpPr>
            <a:spLocks noChangeArrowheads="1"/>
          </p:cNvSpPr>
          <p:nvPr/>
        </p:nvSpPr>
        <p:spPr bwMode="auto">
          <a:xfrm>
            <a:off x="6408738" y="3397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2" name="Text Box 120"/>
          <p:cNvSpPr txBox="1">
            <a:spLocks noChangeArrowheads="1"/>
          </p:cNvSpPr>
          <p:nvPr/>
        </p:nvSpPr>
        <p:spPr bwMode="auto">
          <a:xfrm>
            <a:off x="5029200" y="32766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5</a:t>
            </a:r>
          </a:p>
        </p:txBody>
      </p:sp>
      <p:sp>
        <p:nvSpPr>
          <p:cNvPr id="146553" name="Oval 121"/>
          <p:cNvSpPr>
            <a:spLocks noChangeArrowheads="1"/>
          </p:cNvSpPr>
          <p:nvPr/>
        </p:nvSpPr>
        <p:spPr bwMode="auto">
          <a:xfrm>
            <a:off x="4813300" y="40894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4" name="Text Box 122"/>
          <p:cNvSpPr txBox="1">
            <a:spLocks noChangeArrowheads="1"/>
          </p:cNvSpPr>
          <p:nvPr/>
        </p:nvSpPr>
        <p:spPr bwMode="auto">
          <a:xfrm>
            <a:off x="4495800" y="396240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9</a:t>
            </a:r>
          </a:p>
        </p:txBody>
      </p:sp>
      <p:sp>
        <p:nvSpPr>
          <p:cNvPr id="146555" name="Oval 123"/>
          <p:cNvSpPr>
            <a:spLocks noChangeArrowheads="1"/>
          </p:cNvSpPr>
          <p:nvPr/>
        </p:nvSpPr>
        <p:spPr bwMode="auto">
          <a:xfrm>
            <a:off x="5867400" y="40767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6" name="Text Box 124"/>
          <p:cNvSpPr txBox="1">
            <a:spLocks noChangeArrowheads="1"/>
          </p:cNvSpPr>
          <p:nvPr/>
        </p:nvSpPr>
        <p:spPr bwMode="auto">
          <a:xfrm>
            <a:off x="5562600" y="3930650"/>
            <a:ext cx="2968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6</a:t>
            </a:r>
          </a:p>
        </p:txBody>
      </p:sp>
      <p:sp>
        <p:nvSpPr>
          <p:cNvPr id="146557" name="Text Box 125"/>
          <p:cNvSpPr txBox="1">
            <a:spLocks noChangeArrowheads="1"/>
          </p:cNvSpPr>
          <p:nvPr/>
        </p:nvSpPr>
        <p:spPr bwMode="auto">
          <a:xfrm>
            <a:off x="7170738" y="3930650"/>
            <a:ext cx="296862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3</a:t>
            </a:r>
          </a:p>
        </p:txBody>
      </p:sp>
      <p:sp>
        <p:nvSpPr>
          <p:cNvPr id="146558" name="Oval 126"/>
          <p:cNvSpPr>
            <a:spLocks noChangeArrowheads="1"/>
          </p:cNvSpPr>
          <p:nvPr/>
        </p:nvSpPr>
        <p:spPr bwMode="auto">
          <a:xfrm>
            <a:off x="6954838" y="40449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59" name="Line 127"/>
          <p:cNvSpPr>
            <a:spLocks noChangeShapeType="1"/>
          </p:cNvSpPr>
          <p:nvPr/>
        </p:nvSpPr>
        <p:spPr bwMode="auto">
          <a:xfrm flipH="1">
            <a:off x="5422900" y="2870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0" name="Line 128"/>
          <p:cNvSpPr>
            <a:spLocks noChangeShapeType="1"/>
          </p:cNvSpPr>
          <p:nvPr/>
        </p:nvSpPr>
        <p:spPr bwMode="auto">
          <a:xfrm>
            <a:off x="5994400" y="2870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1" name="Line 129"/>
          <p:cNvSpPr>
            <a:spLocks noChangeShapeType="1"/>
          </p:cNvSpPr>
          <p:nvPr/>
        </p:nvSpPr>
        <p:spPr bwMode="auto">
          <a:xfrm flipH="1">
            <a:off x="4914900" y="3530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2" name="Line 130"/>
          <p:cNvSpPr>
            <a:spLocks noChangeShapeType="1"/>
          </p:cNvSpPr>
          <p:nvPr/>
        </p:nvSpPr>
        <p:spPr bwMode="auto">
          <a:xfrm flipH="1">
            <a:off x="5981700" y="35052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3" name="Line 131"/>
          <p:cNvSpPr>
            <a:spLocks noChangeShapeType="1"/>
          </p:cNvSpPr>
          <p:nvPr/>
        </p:nvSpPr>
        <p:spPr bwMode="auto">
          <a:xfrm>
            <a:off x="6527800" y="35052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4" name="Line 132"/>
          <p:cNvSpPr>
            <a:spLocks noChangeShapeType="1"/>
          </p:cNvSpPr>
          <p:nvPr/>
        </p:nvSpPr>
        <p:spPr bwMode="auto">
          <a:xfrm flipH="1">
            <a:off x="43815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5" name="Line 133"/>
          <p:cNvSpPr>
            <a:spLocks noChangeShapeType="1"/>
          </p:cNvSpPr>
          <p:nvPr/>
        </p:nvSpPr>
        <p:spPr bwMode="auto">
          <a:xfrm flipH="1">
            <a:off x="5422900" y="4191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6" name="Line 134"/>
          <p:cNvSpPr>
            <a:spLocks noChangeShapeType="1"/>
          </p:cNvSpPr>
          <p:nvPr/>
        </p:nvSpPr>
        <p:spPr bwMode="auto">
          <a:xfrm flipH="1">
            <a:off x="6515100" y="41656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7" name="Line 135"/>
          <p:cNvSpPr>
            <a:spLocks noChangeShapeType="1"/>
          </p:cNvSpPr>
          <p:nvPr/>
        </p:nvSpPr>
        <p:spPr bwMode="auto">
          <a:xfrm>
            <a:off x="7048500" y="4165600"/>
            <a:ext cx="5334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8" name="Line 136"/>
          <p:cNvSpPr>
            <a:spLocks noChangeShapeType="1"/>
          </p:cNvSpPr>
          <p:nvPr/>
        </p:nvSpPr>
        <p:spPr bwMode="auto">
          <a:xfrm flipH="1">
            <a:off x="70612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69" name="Line 137"/>
          <p:cNvSpPr>
            <a:spLocks noChangeShapeType="1"/>
          </p:cNvSpPr>
          <p:nvPr/>
        </p:nvSpPr>
        <p:spPr bwMode="auto">
          <a:xfrm flipH="1">
            <a:off x="5994400" y="48260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70" name="Line 138"/>
          <p:cNvSpPr>
            <a:spLocks noChangeShapeType="1"/>
          </p:cNvSpPr>
          <p:nvPr/>
        </p:nvSpPr>
        <p:spPr bwMode="auto">
          <a:xfrm flipH="1">
            <a:off x="4914900" y="48387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571" name="Group 139"/>
          <p:cNvGrpSpPr>
            <a:grpSpLocks/>
          </p:cNvGrpSpPr>
          <p:nvPr/>
        </p:nvGrpSpPr>
        <p:grpSpPr bwMode="auto">
          <a:xfrm>
            <a:off x="2819400" y="3886200"/>
            <a:ext cx="762000" cy="152400"/>
            <a:chOff x="2544" y="1728"/>
            <a:chExt cx="480" cy="96"/>
          </a:xfrm>
        </p:grpSpPr>
        <p:sp>
          <p:nvSpPr>
            <p:cNvPr id="146572" name="Oval 140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3" name="Line 141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74" name="Group 142"/>
          <p:cNvGrpSpPr>
            <a:grpSpLocks/>
          </p:cNvGrpSpPr>
          <p:nvPr/>
        </p:nvGrpSpPr>
        <p:grpSpPr bwMode="auto">
          <a:xfrm>
            <a:off x="2057400" y="4648200"/>
            <a:ext cx="762000" cy="152400"/>
            <a:chOff x="2544" y="1728"/>
            <a:chExt cx="480" cy="96"/>
          </a:xfrm>
        </p:grpSpPr>
        <p:sp>
          <p:nvSpPr>
            <p:cNvPr id="146575" name="Oval 143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6" name="Line 144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77" name="Group 145"/>
          <p:cNvGrpSpPr>
            <a:grpSpLocks/>
          </p:cNvGrpSpPr>
          <p:nvPr/>
        </p:nvGrpSpPr>
        <p:grpSpPr bwMode="auto">
          <a:xfrm>
            <a:off x="1295400" y="5410200"/>
            <a:ext cx="762000" cy="152400"/>
            <a:chOff x="2544" y="1728"/>
            <a:chExt cx="480" cy="96"/>
          </a:xfrm>
        </p:grpSpPr>
        <p:sp>
          <p:nvSpPr>
            <p:cNvPr id="146578" name="Oval 146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79" name="Line 147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0" name="Group 148"/>
          <p:cNvGrpSpPr>
            <a:grpSpLocks/>
          </p:cNvGrpSpPr>
          <p:nvPr/>
        </p:nvGrpSpPr>
        <p:grpSpPr bwMode="auto">
          <a:xfrm>
            <a:off x="1905000" y="4800600"/>
            <a:ext cx="152400" cy="762000"/>
            <a:chOff x="2736" y="2112"/>
            <a:chExt cx="96" cy="480"/>
          </a:xfrm>
        </p:grpSpPr>
        <p:sp>
          <p:nvSpPr>
            <p:cNvPr id="146581" name="Line 149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2" name="Oval 150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3" name="Group 151"/>
          <p:cNvGrpSpPr>
            <a:grpSpLocks/>
          </p:cNvGrpSpPr>
          <p:nvPr/>
        </p:nvGrpSpPr>
        <p:grpSpPr bwMode="auto">
          <a:xfrm>
            <a:off x="2667000" y="4038600"/>
            <a:ext cx="152400" cy="762000"/>
            <a:chOff x="2736" y="2112"/>
            <a:chExt cx="96" cy="480"/>
          </a:xfrm>
        </p:grpSpPr>
        <p:sp>
          <p:nvSpPr>
            <p:cNvPr id="146584" name="Line 152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5" name="Oval 153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86" name="Group 154"/>
          <p:cNvGrpSpPr>
            <a:grpSpLocks/>
          </p:cNvGrpSpPr>
          <p:nvPr/>
        </p:nvGrpSpPr>
        <p:grpSpPr bwMode="auto">
          <a:xfrm>
            <a:off x="3429000" y="3276600"/>
            <a:ext cx="152400" cy="762000"/>
            <a:chOff x="2736" y="2112"/>
            <a:chExt cx="96" cy="480"/>
          </a:xfrm>
        </p:grpSpPr>
        <p:sp>
          <p:nvSpPr>
            <p:cNvPr id="146587" name="Line 15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88" name="Oval 15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6589" name="Text Box 157"/>
          <p:cNvSpPr txBox="1">
            <a:spLocks noChangeArrowheads="1"/>
          </p:cNvSpPr>
          <p:nvPr/>
        </p:nvSpPr>
        <p:spPr bwMode="auto">
          <a:xfrm>
            <a:off x="8001000" y="5943600"/>
            <a:ext cx="1371600" cy="311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1800"/>
              <a:t>Level 6</a:t>
            </a:r>
          </a:p>
        </p:txBody>
      </p:sp>
      <p:sp>
        <p:nvSpPr>
          <p:cNvPr id="146590" name="Text Box 158"/>
          <p:cNvSpPr txBox="1">
            <a:spLocks noChangeArrowheads="1"/>
          </p:cNvSpPr>
          <p:nvPr/>
        </p:nvSpPr>
        <p:spPr bwMode="auto">
          <a:xfrm>
            <a:off x="6637338" y="598805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12</a:t>
            </a:r>
          </a:p>
        </p:txBody>
      </p:sp>
      <p:sp>
        <p:nvSpPr>
          <p:cNvPr id="146591" name="Oval 159"/>
          <p:cNvSpPr>
            <a:spLocks noChangeArrowheads="1"/>
          </p:cNvSpPr>
          <p:nvPr/>
        </p:nvSpPr>
        <p:spPr bwMode="auto">
          <a:xfrm>
            <a:off x="5346700" y="607060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2" name="Oval 160"/>
          <p:cNvSpPr>
            <a:spLocks noChangeArrowheads="1"/>
          </p:cNvSpPr>
          <p:nvPr/>
        </p:nvSpPr>
        <p:spPr bwMode="auto">
          <a:xfrm>
            <a:off x="6408738" y="6064250"/>
            <a:ext cx="152400" cy="152400"/>
          </a:xfrm>
          <a:prstGeom prst="ellipse">
            <a:avLst/>
          </a:prstGeom>
          <a:solidFill>
            <a:srgbClr val="333333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3" name="Text Box 161"/>
          <p:cNvSpPr txBox="1">
            <a:spLocks noChangeArrowheads="1"/>
          </p:cNvSpPr>
          <p:nvPr/>
        </p:nvSpPr>
        <p:spPr bwMode="auto">
          <a:xfrm>
            <a:off x="4953000" y="5943600"/>
            <a:ext cx="4095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600" b="1">
                <a:solidFill>
                  <a:srgbClr val="FF0000"/>
                </a:solidFill>
                <a:latin typeface="Arial" pitchFamily="34" charset="0"/>
              </a:rPr>
              <a:t>18</a:t>
            </a:r>
          </a:p>
        </p:txBody>
      </p:sp>
      <p:sp>
        <p:nvSpPr>
          <p:cNvPr id="146594" name="Line 162"/>
          <p:cNvSpPr>
            <a:spLocks noChangeShapeType="1"/>
          </p:cNvSpPr>
          <p:nvPr/>
        </p:nvSpPr>
        <p:spPr bwMode="auto">
          <a:xfrm flipH="1">
            <a:off x="6515100" y="54991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6595" name="Line 163"/>
          <p:cNvSpPr>
            <a:spLocks noChangeShapeType="1"/>
          </p:cNvSpPr>
          <p:nvPr/>
        </p:nvSpPr>
        <p:spPr bwMode="auto">
          <a:xfrm flipH="1">
            <a:off x="5448300" y="5511800"/>
            <a:ext cx="457200" cy="609600"/>
          </a:xfrm>
          <a:prstGeom prst="line">
            <a:avLst/>
          </a:prstGeom>
          <a:noFill/>
          <a:ln w="31750">
            <a:solidFill>
              <a:srgbClr val="333333"/>
            </a:solidFill>
            <a:round/>
            <a:headEnd type="triangle" w="lg" len="med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6596" name="Group 164"/>
          <p:cNvGrpSpPr>
            <a:grpSpLocks/>
          </p:cNvGrpSpPr>
          <p:nvPr/>
        </p:nvGrpSpPr>
        <p:grpSpPr bwMode="auto">
          <a:xfrm>
            <a:off x="2667000" y="4800600"/>
            <a:ext cx="152400" cy="762000"/>
            <a:chOff x="2736" y="2112"/>
            <a:chExt cx="96" cy="480"/>
          </a:xfrm>
        </p:grpSpPr>
        <p:sp>
          <p:nvSpPr>
            <p:cNvPr id="146597" name="Line 165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598" name="Oval 166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599" name="Group 167"/>
          <p:cNvGrpSpPr>
            <a:grpSpLocks/>
          </p:cNvGrpSpPr>
          <p:nvPr/>
        </p:nvGrpSpPr>
        <p:grpSpPr bwMode="auto">
          <a:xfrm>
            <a:off x="3429000" y="4038600"/>
            <a:ext cx="152400" cy="762000"/>
            <a:chOff x="2736" y="2112"/>
            <a:chExt cx="96" cy="480"/>
          </a:xfrm>
        </p:grpSpPr>
        <p:sp>
          <p:nvSpPr>
            <p:cNvPr id="146600" name="Line 168"/>
            <p:cNvSpPr>
              <a:spLocks noChangeShapeType="1"/>
            </p:cNvSpPr>
            <p:nvPr/>
          </p:nvSpPr>
          <p:spPr bwMode="auto">
            <a:xfrm>
              <a:off x="2784" y="2112"/>
              <a:ext cx="0" cy="384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1" name="Oval 169"/>
            <p:cNvSpPr>
              <a:spLocks noChangeArrowheads="1"/>
            </p:cNvSpPr>
            <p:nvPr/>
          </p:nvSpPr>
          <p:spPr bwMode="auto">
            <a:xfrm>
              <a:off x="2736" y="2496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602" name="Group 170"/>
          <p:cNvGrpSpPr>
            <a:grpSpLocks/>
          </p:cNvGrpSpPr>
          <p:nvPr/>
        </p:nvGrpSpPr>
        <p:grpSpPr bwMode="auto">
          <a:xfrm>
            <a:off x="2819400" y="4648200"/>
            <a:ext cx="762000" cy="152400"/>
            <a:chOff x="2544" y="1728"/>
            <a:chExt cx="480" cy="96"/>
          </a:xfrm>
        </p:grpSpPr>
        <p:sp>
          <p:nvSpPr>
            <p:cNvPr id="146603" name="Oval 171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4" name="Line 172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605" name="Group 173"/>
          <p:cNvGrpSpPr>
            <a:grpSpLocks/>
          </p:cNvGrpSpPr>
          <p:nvPr/>
        </p:nvGrpSpPr>
        <p:grpSpPr bwMode="auto">
          <a:xfrm>
            <a:off x="2057400" y="5410200"/>
            <a:ext cx="762000" cy="152400"/>
            <a:chOff x="2544" y="1728"/>
            <a:chExt cx="480" cy="96"/>
          </a:xfrm>
        </p:grpSpPr>
        <p:sp>
          <p:nvSpPr>
            <p:cNvPr id="146606" name="Oval 174"/>
            <p:cNvSpPr>
              <a:spLocks noChangeArrowheads="1"/>
            </p:cNvSpPr>
            <p:nvPr/>
          </p:nvSpPr>
          <p:spPr bwMode="auto">
            <a:xfrm>
              <a:off x="2928" y="1728"/>
              <a:ext cx="96" cy="96"/>
            </a:xfrm>
            <a:prstGeom prst="ellipse">
              <a:avLst/>
            </a:prstGeom>
            <a:solidFill>
              <a:srgbClr val="333333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607" name="Line 175"/>
            <p:cNvSpPr>
              <a:spLocks noChangeShapeType="1"/>
            </p:cNvSpPr>
            <p:nvPr/>
          </p:nvSpPr>
          <p:spPr bwMode="auto">
            <a:xfrm>
              <a:off x="2544" y="1776"/>
              <a:ext cx="384" cy="0"/>
            </a:xfrm>
            <a:prstGeom prst="line">
              <a:avLst/>
            </a:prstGeom>
            <a:noFill/>
            <a:ln w="31750">
              <a:solidFill>
                <a:srgbClr val="333333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2">
      <a:dk1>
        <a:srgbClr val="827F77"/>
      </a:dk1>
      <a:lt1>
        <a:srgbClr val="FFFFFF"/>
      </a:lt1>
      <a:dk2>
        <a:srgbClr val="990033"/>
      </a:dk2>
      <a:lt2>
        <a:srgbClr val="808080"/>
      </a:lt2>
      <a:accent1>
        <a:srgbClr val="E2A6C4"/>
      </a:accent1>
      <a:accent2>
        <a:srgbClr val="0093D0"/>
      </a:accent2>
      <a:accent3>
        <a:srgbClr val="FFFFFF"/>
      </a:accent3>
      <a:accent4>
        <a:srgbClr val="6E6C65"/>
      </a:accent4>
      <a:accent5>
        <a:srgbClr val="EED0DE"/>
      </a:accent5>
      <a:accent6>
        <a:srgbClr val="0085BC"/>
      </a:accent6>
      <a:hlink>
        <a:srgbClr val="CCCCFF"/>
      </a:hlink>
      <a:folHlink>
        <a:srgbClr val="B2B2B2"/>
      </a:folHlink>
    </a:clrScheme>
    <a:fontScheme name="1_Default Design">
      <a:majorFont>
        <a:latin typeface="HandelGotDBol"/>
        <a:ea typeface=""/>
        <a:cs typeface="Lucida Sans Unicode"/>
      </a:majorFont>
      <a:minorFont>
        <a:latin typeface="Lucida Sans Unicode"/>
        <a:ea typeface="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>
            <a:srgbClr val="0093D0"/>
          </a:buClr>
          <a:buSzPct val="100000"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585650"/>
            </a:solidFill>
            <a:effectLst/>
            <a:latin typeface="Lucida Sans Unicode" pitchFamily="34" charset="0"/>
            <a:cs typeface="Lucida Sans Unicode" pitchFamily="34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0093D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969696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7F7F7F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CCFFFF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2FFFF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827F77"/>
        </a:dk1>
        <a:lt1>
          <a:srgbClr val="FFFFFF"/>
        </a:lt1>
        <a:dk2>
          <a:srgbClr val="000000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827F77"/>
        </a:dk1>
        <a:lt1>
          <a:srgbClr val="FFFFFF"/>
        </a:lt1>
        <a:dk2>
          <a:srgbClr val="990033"/>
        </a:dk2>
        <a:lt2>
          <a:srgbClr val="808080"/>
        </a:lt2>
        <a:accent1>
          <a:srgbClr val="E2A6C4"/>
        </a:accent1>
        <a:accent2>
          <a:srgbClr val="0093D0"/>
        </a:accent2>
        <a:accent3>
          <a:srgbClr val="FFFFFF"/>
        </a:accent3>
        <a:accent4>
          <a:srgbClr val="6E6C65"/>
        </a:accent4>
        <a:accent5>
          <a:srgbClr val="EED0DE"/>
        </a:accent5>
        <a:accent6>
          <a:srgbClr val="0085BC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702</Words>
  <Application>Microsoft Macintosh PowerPoint</Application>
  <PresentationFormat>On-screen Show (4:3)</PresentationFormat>
  <Paragraphs>342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1_Default Design</vt:lpstr>
      <vt:lpstr>CS 240A :  Breadth-first search in Cilk++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Breadth First Search</vt:lpstr>
      <vt:lpstr>Parallel BFS</vt:lpstr>
      <vt:lpstr>Parallel BFS</vt:lpstr>
      <vt:lpstr>Parallel BFS</vt:lpstr>
      <vt:lpstr>Parallel BFS</vt:lpstr>
      <vt:lpstr>Parallel BFS Caveats</vt:lpstr>
    </vt:vector>
  </TitlesOfParts>
  <Company>UC Santa Barbara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140 :  Jan 29 – Feb 3, 2008 Multicore (and Shared Memory) Programming with Cilk++</dc:title>
  <dc:creator>Aydin</dc:creator>
  <cp:lastModifiedBy>John Gilbert</cp:lastModifiedBy>
  <cp:revision>22</cp:revision>
  <dcterms:created xsi:type="dcterms:W3CDTF">2009-01-20T05:44:33Z</dcterms:created>
  <dcterms:modified xsi:type="dcterms:W3CDTF">2011-04-27T22:53:10Z</dcterms:modified>
</cp:coreProperties>
</file>