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51" r:id="rId2"/>
  </p:sldMasterIdLst>
  <p:notesMasterIdLst>
    <p:notesMasterId r:id="rId27"/>
  </p:notesMasterIdLst>
  <p:sldIdLst>
    <p:sldId id="303" r:id="rId3"/>
    <p:sldId id="326" r:id="rId4"/>
    <p:sldId id="327" r:id="rId5"/>
    <p:sldId id="328" r:id="rId6"/>
    <p:sldId id="322" r:id="rId7"/>
    <p:sldId id="274" r:id="rId8"/>
    <p:sldId id="297" r:id="rId9"/>
    <p:sldId id="315" r:id="rId10"/>
    <p:sldId id="313" r:id="rId11"/>
    <p:sldId id="300" r:id="rId12"/>
    <p:sldId id="301" r:id="rId13"/>
    <p:sldId id="285" r:id="rId14"/>
    <p:sldId id="307" r:id="rId15"/>
    <p:sldId id="308" r:id="rId16"/>
    <p:sldId id="324" r:id="rId17"/>
    <p:sldId id="318" r:id="rId18"/>
    <p:sldId id="310" r:id="rId19"/>
    <p:sldId id="309" r:id="rId20"/>
    <p:sldId id="288" r:id="rId21"/>
    <p:sldId id="291" r:id="rId22"/>
    <p:sldId id="292" r:id="rId23"/>
    <p:sldId id="311" r:id="rId24"/>
    <p:sldId id="323" r:id="rId25"/>
    <p:sldId id="329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777777"/>
    <a:srgbClr val="FF99CC"/>
    <a:srgbClr val="FF9999"/>
    <a:srgbClr val="66CCFF"/>
    <a:srgbClr val="800000"/>
    <a:srgbClr val="333300"/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935" autoAdjust="0"/>
  </p:normalViewPr>
  <p:slideViewPr>
    <p:cSldViewPr>
      <p:cViewPr varScale="1">
        <p:scale>
          <a:sx n="109" d="100"/>
          <a:sy n="109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4FF97-C80A-4751-9F96-213622980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94B04-C607-4529-9576-575083B284B7}" type="slidenum">
              <a:rPr lang="en-US"/>
              <a:pPr/>
              <a:t>1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E0C26-6ACE-4D24-9A48-E10E4170FA6C}" type="slidenum">
              <a:rPr lang="en-US"/>
              <a:pPr/>
              <a:t>17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B2224-00F5-4E9F-8A41-A5B75316C53B}" type="slidenum">
              <a:rPr lang="en-US"/>
              <a:pPr/>
              <a:t>19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33173-743E-4AE5-9E1E-F42414453D3E}" type="slidenum">
              <a:rPr lang="en-US"/>
              <a:pPr/>
              <a:t>20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C8B80-43F3-45C0-A696-BD9F5AC2B9EC}" type="slidenum">
              <a:rPr lang="en-US"/>
              <a:pPr/>
              <a:t>6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49A3C-2B3C-479C-8659-23D6BE6352D4}" type="slidenum">
              <a:rPr lang="en-US"/>
              <a:pPr/>
              <a:t>7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C374D-91F6-4869-A6A6-874C65584077}" type="slidenum">
              <a:rPr lang="en-US"/>
              <a:pPr/>
              <a:t>8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DF93C-F6AA-4ECF-919B-56357D2D091D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6007C-D69B-4D67-B8AB-9E8D890A266E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7C217-0DC2-42C8-9328-3C0875A48460}" type="slidenum">
              <a:rPr lang="en-US"/>
              <a:pPr/>
              <a:t>12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27A7C-1EFC-46B8-9813-58925F98D752}" type="slidenum">
              <a:rPr lang="en-US"/>
              <a:pPr/>
              <a:t>13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59185-DE38-4F54-B562-7D6C13F60E43}" type="slidenum">
              <a:rPr lang="en-US"/>
              <a:pPr/>
              <a:t>14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869B1-1E93-43AF-8A2A-7769710D8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B75BB-0701-4871-8726-F96BD3930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C279-899C-4998-AE77-AC94F1B6EF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14A403-2230-44EA-B64D-0930B340B2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8C8AB9-F9A0-4996-AAF3-2956931F0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D46C-D882-4801-8A43-1B9F14857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4C7C-0FA1-4A4A-B5FC-CC8F9D8DF3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D2BA-C0F2-4F6C-8FE8-20DD13EF3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206-4FD1-4892-A1F3-A5C9F8A9F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535-611A-499B-AF3C-EAF6A9387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91457-616F-45E6-BFD0-11DF0758A2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F40C7BA-3814-457E-9D50-85F90AB36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C67B-D27E-4005-9108-2737C111AB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D6495-51E7-4561-B075-64BDFE524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03775-F430-4D80-A7D2-1F5443CAD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0FE2E-1607-409B-BE4E-BCD0B3050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5F850-AAE8-4DD7-8FD4-A0604EEF2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6F98A-7910-41E3-9665-2728BE2A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B2AE6-F5F5-42D3-A2CE-19D882FA2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25C5-0440-4CB9-B74B-17070E5E9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61E49-44D3-470D-84FF-BF31E7F84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1E1E78">
                <a:gamma/>
                <a:shade val="46275"/>
                <a:invGamma/>
              </a:srgbClr>
            </a:gs>
            <a:gs pos="100000">
              <a:srgbClr val="1E1E7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C979C37-1192-4038-AFC5-C08CEDCEFC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66"/>
          </a:solidFill>
          <a:latin typeface="Helvetica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979C37-1192-4038-AFC5-C08CEDCEF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png"/><Relationship Id="rId4" Type="http://schemas.openxmlformats.org/officeDocument/2006/relationships/image" Target="../media/image20.jpeg"/><Relationship Id="rId9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76600"/>
            <a:ext cx="8153400" cy="2286000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Ramki Gummadi (MIT),</a:t>
            </a:r>
            <a:r>
              <a:rPr lang="en-US" sz="2800" dirty="0"/>
              <a:t> David Wetherall (UW)</a:t>
            </a:r>
          </a:p>
          <a:p>
            <a:r>
              <a:rPr lang="en-US" sz="2800" dirty="0"/>
              <a:t>Ben Greenstein (IRS), Srinivasan Seshan (CMU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Presented by Lei Yang in CS595H, W08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D0A8-13EF-4FAA-8C1A-F92EB8854D4F}" type="slidenum">
              <a:rPr lang="en-US"/>
              <a:pPr/>
              <a:t>1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/>
              <a:t>Understanding and Mitigating the Impact of RF Interference on 802.11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7C39F-51A4-4A65-9FFF-8E569DED5121}" type="slidenum">
              <a:rPr lang="en-US"/>
              <a:pPr/>
              <a:t>10</a:t>
            </a:fld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155" name="Line 43"/>
          <p:cNvSpPr>
            <a:spLocks noChangeShapeType="1"/>
          </p:cNvSpPr>
          <p:nvPr/>
        </p:nvSpPr>
        <p:spPr bwMode="auto">
          <a:xfrm flipV="1">
            <a:off x="996950" y="1781175"/>
            <a:ext cx="0" cy="762000"/>
          </a:xfrm>
          <a:prstGeom prst="line">
            <a:avLst/>
          </a:prstGeom>
          <a:noFill/>
          <a:ln w="28575">
            <a:solidFill>
              <a:schemeClr val="bg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0173" name="Picture 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600200"/>
            <a:ext cx="15668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74" name="Picture 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7150" y="4156075"/>
            <a:ext cx="148113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0181" name="Line 69"/>
          <p:cNvSpPr>
            <a:spLocks noChangeShapeType="1"/>
          </p:cNvSpPr>
          <p:nvPr/>
        </p:nvSpPr>
        <p:spPr bwMode="auto">
          <a:xfrm flipV="1">
            <a:off x="2165350" y="3124200"/>
            <a:ext cx="0" cy="9144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182" name="Text Box 70"/>
          <p:cNvSpPr txBox="1">
            <a:spLocks noChangeArrowheads="1"/>
          </p:cNvSpPr>
          <p:nvPr/>
        </p:nvSpPr>
        <p:spPr bwMode="auto">
          <a:xfrm>
            <a:off x="2851150" y="4241800"/>
            <a:ext cx="960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802.11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>Client</a:t>
            </a:r>
          </a:p>
        </p:txBody>
      </p:sp>
      <p:sp>
        <p:nvSpPr>
          <p:cNvPr id="90183" name="Text Box 71"/>
          <p:cNvSpPr txBox="1">
            <a:spLocks noChangeArrowheads="1"/>
          </p:cNvSpPr>
          <p:nvPr/>
        </p:nvSpPr>
        <p:spPr bwMode="auto">
          <a:xfrm>
            <a:off x="2768600" y="2184400"/>
            <a:ext cx="10747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Access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1">
                <a:solidFill>
                  <a:schemeClr val="accent2"/>
                </a:solidFill>
              </a:rPr>
              <a:t>Point</a:t>
            </a:r>
          </a:p>
        </p:txBody>
      </p:sp>
      <p:sp>
        <p:nvSpPr>
          <p:cNvPr id="90184" name="Text Box 72"/>
          <p:cNvSpPr txBox="1">
            <a:spLocks noChangeArrowheads="1"/>
          </p:cNvSpPr>
          <p:nvPr/>
        </p:nvSpPr>
        <p:spPr bwMode="auto">
          <a:xfrm>
            <a:off x="533400" y="3219450"/>
            <a:ext cx="1298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6600"/>
                </a:solidFill>
              </a:rPr>
              <a:t>UDP flow</a:t>
            </a:r>
          </a:p>
        </p:txBody>
      </p:sp>
      <p:grpSp>
        <p:nvGrpSpPr>
          <p:cNvPr id="90193" name="Group 81"/>
          <p:cNvGrpSpPr>
            <a:grpSpLocks/>
          </p:cNvGrpSpPr>
          <p:nvPr/>
        </p:nvGrpSpPr>
        <p:grpSpPr bwMode="auto">
          <a:xfrm>
            <a:off x="4191000" y="2743200"/>
            <a:ext cx="2362200" cy="1550988"/>
            <a:chOff x="2640" y="1728"/>
            <a:chExt cx="1488" cy="977"/>
          </a:xfrm>
        </p:grpSpPr>
        <p:pic>
          <p:nvPicPr>
            <p:cNvPr id="90180" name="Picture 6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40" y="1728"/>
              <a:ext cx="933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0185" name="Text Box 73"/>
            <p:cNvSpPr txBox="1">
              <a:spLocks noChangeArrowheads="1"/>
            </p:cNvSpPr>
            <p:nvPr/>
          </p:nvSpPr>
          <p:spPr bwMode="auto">
            <a:xfrm>
              <a:off x="2711" y="2455"/>
              <a:ext cx="14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</a:rPr>
                <a:t>802.11 Interferer</a:t>
              </a:r>
            </a:p>
          </p:txBody>
        </p:sp>
      </p:grpSp>
      <p:grpSp>
        <p:nvGrpSpPr>
          <p:cNvPr id="90192" name="Group 80"/>
          <p:cNvGrpSpPr>
            <a:grpSpLocks/>
          </p:cNvGrpSpPr>
          <p:nvPr/>
        </p:nvGrpSpPr>
        <p:grpSpPr bwMode="auto">
          <a:xfrm>
            <a:off x="4343400" y="2971800"/>
            <a:ext cx="2971800" cy="1133475"/>
            <a:chOff x="2736" y="2208"/>
            <a:chExt cx="1872" cy="714"/>
          </a:xfrm>
        </p:grpSpPr>
        <p:pic>
          <p:nvPicPr>
            <p:cNvPr id="90176" name="Picture 64" descr="jammer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36" y="2208"/>
              <a:ext cx="816" cy="714"/>
            </a:xfrm>
            <a:prstGeom prst="rect">
              <a:avLst/>
            </a:prstGeom>
            <a:noFill/>
          </p:spPr>
        </p:pic>
        <p:sp>
          <p:nvSpPr>
            <p:cNvPr id="90190" name="Line 78"/>
            <p:cNvSpPr>
              <a:spLocks noChangeShapeType="1"/>
            </p:cNvSpPr>
            <p:nvPr/>
          </p:nvSpPr>
          <p:spPr bwMode="auto">
            <a:xfrm>
              <a:off x="3648" y="2496"/>
              <a:ext cx="960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6" dur="1000" fill="hold"/>
                                        <p:tgtEl>
                                          <p:spTgt spid="90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 receiver path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14270-53DB-4653-BCE8-0124F0C6616E}" type="slidenum">
              <a:rPr lang="en-US"/>
              <a:pPr/>
              <a:t>11</a:t>
            </a:fld>
            <a:endParaRPr lang="en-US"/>
          </a:p>
        </p:txBody>
      </p:sp>
      <p:sp>
        <p:nvSpPr>
          <p:cNvPr id="68" name="Content Placeholder 6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7623175" y="1366838"/>
            <a:ext cx="693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MAC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956050" y="13858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PHY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2286000" y="2292350"/>
            <a:ext cx="1036638" cy="6588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>
                <a:solidFill>
                  <a:srgbClr val="FF0000"/>
                </a:solidFill>
              </a:rPr>
              <a:t>Timing</a:t>
            </a:r>
            <a:br>
              <a:rPr lang="en-US" sz="1600" b="1">
                <a:solidFill>
                  <a:srgbClr val="FF0000"/>
                </a:solidFill>
              </a:rPr>
            </a:br>
            <a:r>
              <a:rPr lang="en-US" sz="1600" b="1">
                <a:solidFill>
                  <a:srgbClr val="FF0000"/>
                </a:solidFill>
              </a:rPr>
              <a:t>Recovery</a:t>
            </a:r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V="1">
            <a:off x="2071688" y="2103438"/>
            <a:ext cx="0" cy="471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5" name="Line 15"/>
          <p:cNvSpPr>
            <a:spLocks noChangeShapeType="1"/>
          </p:cNvSpPr>
          <p:nvPr/>
        </p:nvSpPr>
        <p:spPr bwMode="auto">
          <a:xfrm>
            <a:off x="2071688" y="2103438"/>
            <a:ext cx="17907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/>
        </p:nvSpPr>
        <p:spPr bwMode="auto">
          <a:xfrm>
            <a:off x="1223963" y="2009775"/>
            <a:ext cx="263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4572000" y="2971800"/>
            <a:ext cx="2830513" cy="469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>
                <a:solidFill>
                  <a:srgbClr val="FF0000"/>
                </a:solidFill>
              </a:rPr>
              <a:t>Preamble Detector/</a:t>
            </a:r>
            <a:br>
              <a:rPr lang="en-US" sz="1600" b="1">
                <a:solidFill>
                  <a:srgbClr val="FF0000"/>
                </a:solidFill>
              </a:rPr>
            </a:br>
            <a:r>
              <a:rPr lang="en-US" sz="1600" b="1">
                <a:solidFill>
                  <a:srgbClr val="FF0000"/>
                </a:solidFill>
              </a:rPr>
              <a:t>Header CRC-16 Checker</a:t>
            </a:r>
          </a:p>
        </p:txBody>
      </p:sp>
      <p:sp>
        <p:nvSpPr>
          <p:cNvPr id="92181" name="Rectangle 21"/>
          <p:cNvSpPr>
            <a:spLocks noChangeArrowheads="1"/>
          </p:cNvSpPr>
          <p:nvPr/>
        </p:nvSpPr>
        <p:spPr bwMode="auto">
          <a:xfrm>
            <a:off x="3860800" y="1914525"/>
            <a:ext cx="660400" cy="2825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>
                <a:solidFill>
                  <a:srgbClr val="FF0000"/>
                </a:solidFill>
              </a:rPr>
              <a:t>AGC</a:t>
            </a:r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>
            <a:off x="3352800" y="2574925"/>
            <a:ext cx="936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3429000" y="2262188"/>
            <a:ext cx="1130300" cy="658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6" name="Rectangle 26"/>
          <p:cNvSpPr>
            <a:spLocks noChangeArrowheads="1"/>
          </p:cNvSpPr>
          <p:nvPr/>
        </p:nvSpPr>
        <p:spPr bwMode="auto">
          <a:xfrm>
            <a:off x="3429000" y="2286000"/>
            <a:ext cx="1087438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Barker </a:t>
            </a:r>
          </a:p>
          <a:p>
            <a:r>
              <a:rPr lang="en-US" sz="1600"/>
              <a:t>Correlator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6096000" y="2406650"/>
            <a:ext cx="1335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/>
              <a:t>Descrambler</a:t>
            </a:r>
          </a:p>
        </p:txBody>
      </p:sp>
      <p:sp>
        <p:nvSpPr>
          <p:cNvPr id="92189" name="Rectangle 29"/>
          <p:cNvSpPr>
            <a:spLocks noChangeArrowheads="1"/>
          </p:cNvSpPr>
          <p:nvPr/>
        </p:nvSpPr>
        <p:spPr bwMode="auto">
          <a:xfrm>
            <a:off x="6096000" y="2446338"/>
            <a:ext cx="1270000" cy="296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Rectangle 30"/>
          <p:cNvSpPr>
            <a:spLocks noChangeArrowheads="1"/>
          </p:cNvSpPr>
          <p:nvPr/>
        </p:nvSpPr>
        <p:spPr bwMode="auto">
          <a:xfrm>
            <a:off x="4656138" y="2449513"/>
            <a:ext cx="1287462" cy="293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H="1">
            <a:off x="6688138" y="2743200"/>
            <a:ext cx="17462" cy="2079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5" name="Rectangle 35"/>
          <p:cNvSpPr>
            <a:spLocks noChangeArrowheads="1"/>
          </p:cNvSpPr>
          <p:nvPr/>
        </p:nvSpPr>
        <p:spPr bwMode="auto">
          <a:xfrm>
            <a:off x="1447800" y="1727200"/>
            <a:ext cx="6013450" cy="18542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>
            <a:off x="1882775" y="2574925"/>
            <a:ext cx="4714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>
            <a:off x="1600200" y="2479675"/>
            <a:ext cx="188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>
            <a:off x="1600200" y="2668588"/>
            <a:ext cx="1889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>
            <a:off x="1600200" y="2479675"/>
            <a:ext cx="0" cy="188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0" name="Line 40"/>
          <p:cNvSpPr>
            <a:spLocks noChangeShapeType="1"/>
          </p:cNvSpPr>
          <p:nvPr/>
        </p:nvSpPr>
        <p:spPr bwMode="auto">
          <a:xfrm>
            <a:off x="1789113" y="2479675"/>
            <a:ext cx="93662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 flipV="1">
            <a:off x="1789113" y="2574925"/>
            <a:ext cx="93662" cy="93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2" name="Text Box 42"/>
          <p:cNvSpPr txBox="1">
            <a:spLocks noChangeArrowheads="1"/>
          </p:cNvSpPr>
          <p:nvPr/>
        </p:nvSpPr>
        <p:spPr bwMode="auto">
          <a:xfrm>
            <a:off x="1524000" y="2170113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solidFill>
                  <a:schemeClr val="bg1"/>
                </a:solidFill>
              </a:rPr>
              <a:t>ADC</a:t>
            </a:r>
          </a:p>
        </p:txBody>
      </p:sp>
      <p:sp>
        <p:nvSpPr>
          <p:cNvPr id="92203" name="Line 43"/>
          <p:cNvSpPr>
            <a:spLocks noChangeShapeType="1"/>
          </p:cNvSpPr>
          <p:nvPr/>
        </p:nvSpPr>
        <p:spPr bwMode="auto">
          <a:xfrm flipH="1">
            <a:off x="2165350" y="2479675"/>
            <a:ext cx="95250" cy="188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4" name="Text Box 44"/>
          <p:cNvSpPr txBox="1">
            <a:spLocks noChangeArrowheads="1"/>
          </p:cNvSpPr>
          <p:nvPr/>
        </p:nvSpPr>
        <p:spPr bwMode="auto">
          <a:xfrm>
            <a:off x="1384300" y="2695575"/>
            <a:ext cx="1130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</a:rPr>
              <a:t>6-bit </a:t>
            </a:r>
          </a:p>
          <a:p>
            <a:r>
              <a:rPr lang="en-US" sz="1600" b="1">
                <a:solidFill>
                  <a:srgbClr val="FF0000"/>
                </a:solidFill>
              </a:rPr>
              <a:t>samples</a:t>
            </a:r>
          </a:p>
        </p:txBody>
      </p:sp>
      <p:cxnSp>
        <p:nvCxnSpPr>
          <p:cNvPr id="92206" name="AutoShape 46"/>
          <p:cNvCxnSpPr>
            <a:cxnSpLocks noChangeShapeType="1"/>
          </p:cNvCxnSpPr>
          <p:nvPr/>
        </p:nvCxnSpPr>
        <p:spPr bwMode="auto">
          <a:xfrm rot="5400000">
            <a:off x="8059738" y="1727200"/>
            <a:ext cx="280987" cy="93663"/>
          </a:xfrm>
          <a:prstGeom prst="curvedConnector3">
            <a:avLst>
              <a:gd name="adj1" fmla="val 4964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2207" name="Line 47"/>
          <p:cNvSpPr>
            <a:spLocks noChangeShapeType="1"/>
          </p:cNvSpPr>
          <p:nvPr/>
        </p:nvSpPr>
        <p:spPr bwMode="auto">
          <a:xfrm>
            <a:off x="7632700" y="1727200"/>
            <a:ext cx="7938" cy="1789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H="1">
            <a:off x="8686800" y="1727200"/>
            <a:ext cx="0" cy="177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>
            <a:off x="7716838" y="1727200"/>
            <a:ext cx="512762" cy="25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1" name="Line 51"/>
          <p:cNvSpPr>
            <a:spLocks noChangeShapeType="1"/>
          </p:cNvSpPr>
          <p:nvPr/>
        </p:nvSpPr>
        <p:spPr bwMode="auto">
          <a:xfrm flipV="1">
            <a:off x="7716838" y="3505200"/>
            <a:ext cx="436562" cy="111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2212" name="AutoShape 52"/>
          <p:cNvCxnSpPr>
            <a:cxnSpLocks noChangeShapeType="1"/>
          </p:cNvCxnSpPr>
          <p:nvPr/>
        </p:nvCxnSpPr>
        <p:spPr bwMode="auto">
          <a:xfrm rot="5400000">
            <a:off x="8154194" y="1724819"/>
            <a:ext cx="280988" cy="95250"/>
          </a:xfrm>
          <a:prstGeom prst="curvedConnector3">
            <a:avLst>
              <a:gd name="adj1" fmla="val 4964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2214" name="Line 54"/>
          <p:cNvSpPr>
            <a:spLocks noChangeShapeType="1"/>
          </p:cNvSpPr>
          <p:nvPr/>
        </p:nvSpPr>
        <p:spPr bwMode="auto">
          <a:xfrm flipV="1">
            <a:off x="8342313" y="3505200"/>
            <a:ext cx="344487" cy="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92215" name="AutoShape 55"/>
          <p:cNvCxnSpPr>
            <a:cxnSpLocks noChangeShapeType="1"/>
          </p:cNvCxnSpPr>
          <p:nvPr/>
        </p:nvCxnSpPr>
        <p:spPr bwMode="auto">
          <a:xfrm rot="5400000">
            <a:off x="8060531" y="3445669"/>
            <a:ext cx="280988" cy="95250"/>
          </a:xfrm>
          <a:prstGeom prst="curvedConnector3">
            <a:avLst>
              <a:gd name="adj1" fmla="val 4964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92216" name="AutoShape 56"/>
          <p:cNvCxnSpPr>
            <a:cxnSpLocks noChangeShapeType="1"/>
          </p:cNvCxnSpPr>
          <p:nvPr/>
        </p:nvCxnSpPr>
        <p:spPr bwMode="auto">
          <a:xfrm rot="5400000">
            <a:off x="8154988" y="3446462"/>
            <a:ext cx="280988" cy="93663"/>
          </a:xfrm>
          <a:prstGeom prst="curvedConnector3">
            <a:avLst>
              <a:gd name="adj1" fmla="val 4964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92217" name="Line 57"/>
          <p:cNvSpPr>
            <a:spLocks noChangeShapeType="1"/>
          </p:cNvSpPr>
          <p:nvPr/>
        </p:nvSpPr>
        <p:spPr bwMode="auto">
          <a:xfrm flipH="1">
            <a:off x="304800" y="2574925"/>
            <a:ext cx="1295400" cy="15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8" name="Text Box 58"/>
          <p:cNvSpPr txBox="1">
            <a:spLocks noChangeArrowheads="1"/>
          </p:cNvSpPr>
          <p:nvPr/>
        </p:nvSpPr>
        <p:spPr bwMode="auto">
          <a:xfrm>
            <a:off x="1697038" y="1677988"/>
            <a:ext cx="1695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To RF Amplifiers</a:t>
            </a:r>
          </a:p>
        </p:txBody>
      </p:sp>
      <p:sp>
        <p:nvSpPr>
          <p:cNvPr id="92219" name="Text Box 59"/>
          <p:cNvSpPr txBox="1">
            <a:spLocks noChangeArrowheads="1"/>
          </p:cNvSpPr>
          <p:nvPr/>
        </p:nvSpPr>
        <p:spPr bwMode="auto">
          <a:xfrm>
            <a:off x="533400" y="1981200"/>
            <a:ext cx="14144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RF </a:t>
            </a:r>
          </a:p>
          <a:p>
            <a:r>
              <a:rPr lang="en-US" sz="1600">
                <a:solidFill>
                  <a:schemeClr val="bg1"/>
                </a:solidFill>
              </a:rPr>
              <a:t>Signal</a:t>
            </a:r>
          </a:p>
        </p:txBody>
      </p:sp>
      <p:sp>
        <p:nvSpPr>
          <p:cNvPr id="92247" name="Rectangle 87"/>
          <p:cNvSpPr>
            <a:spLocks noChangeArrowheads="1"/>
          </p:cNvSpPr>
          <p:nvPr/>
        </p:nvSpPr>
        <p:spPr bwMode="auto">
          <a:xfrm>
            <a:off x="996950" y="1447800"/>
            <a:ext cx="7842250" cy="225742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9" name="Text Box 89"/>
          <p:cNvSpPr txBox="1">
            <a:spLocks noChangeArrowheads="1"/>
          </p:cNvSpPr>
          <p:nvPr/>
        </p:nvSpPr>
        <p:spPr bwMode="auto">
          <a:xfrm>
            <a:off x="4084638" y="3671888"/>
            <a:ext cx="108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Receiver</a:t>
            </a:r>
          </a:p>
        </p:txBody>
      </p:sp>
      <p:sp>
        <p:nvSpPr>
          <p:cNvPr id="92205" name="Text Box 45"/>
          <p:cNvSpPr txBox="1">
            <a:spLocks noChangeArrowheads="1"/>
          </p:cNvSpPr>
          <p:nvPr/>
        </p:nvSpPr>
        <p:spPr bwMode="auto">
          <a:xfrm>
            <a:off x="7620000" y="2209800"/>
            <a:ext cx="11049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500"/>
              <a:t>Data</a:t>
            </a:r>
          </a:p>
          <a:p>
            <a:r>
              <a:rPr lang="en-US" sz="1500" i="1"/>
              <a:t>(includes </a:t>
            </a:r>
            <a:r>
              <a:rPr lang="en-US" sz="1500" b="1">
                <a:solidFill>
                  <a:srgbClr val="FF0000"/>
                </a:solidFill>
              </a:rPr>
              <a:t>beacons</a:t>
            </a:r>
            <a:r>
              <a:rPr lang="en-US" sz="1500" i="1"/>
              <a:t>)</a:t>
            </a:r>
            <a:endParaRPr lang="en-US" sz="1500"/>
          </a:p>
          <a:p>
            <a:endParaRPr lang="en-US" sz="1200"/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4597400" y="2406650"/>
            <a:ext cx="134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/>
              <a:t>Demodulator</a:t>
            </a:r>
          </a:p>
        </p:txBody>
      </p:sp>
      <p:sp>
        <p:nvSpPr>
          <p:cNvPr id="92264" name="Line 104"/>
          <p:cNvSpPr>
            <a:spLocks noChangeShapeType="1"/>
          </p:cNvSpPr>
          <p:nvPr/>
        </p:nvSpPr>
        <p:spPr bwMode="auto">
          <a:xfrm flipV="1">
            <a:off x="8342313" y="1743075"/>
            <a:ext cx="344487" cy="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65" name="Text Box 105"/>
          <p:cNvSpPr txBox="1">
            <a:spLocks noChangeArrowheads="1"/>
          </p:cNvSpPr>
          <p:nvPr/>
        </p:nvSpPr>
        <p:spPr bwMode="auto">
          <a:xfrm>
            <a:off x="6613525" y="1462088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PHY</a:t>
            </a:r>
          </a:p>
        </p:txBody>
      </p:sp>
      <p:sp>
        <p:nvSpPr>
          <p:cNvPr id="92266" name="Text Box 106"/>
          <p:cNvSpPr txBox="1">
            <a:spLocks noChangeArrowheads="1"/>
          </p:cNvSpPr>
          <p:nvPr/>
        </p:nvSpPr>
        <p:spPr bwMode="auto">
          <a:xfrm>
            <a:off x="7651750" y="144780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MAC</a:t>
            </a:r>
          </a:p>
        </p:txBody>
      </p:sp>
      <p:sp>
        <p:nvSpPr>
          <p:cNvPr id="92267" name="Text Box 107"/>
          <p:cNvSpPr txBox="1">
            <a:spLocks noChangeArrowheads="1"/>
          </p:cNvSpPr>
          <p:nvPr/>
        </p:nvSpPr>
        <p:spPr bwMode="auto">
          <a:xfrm>
            <a:off x="196850" y="2224088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/>
              <a:t>Analog </a:t>
            </a:r>
          </a:p>
          <a:p>
            <a:pPr algn="l"/>
            <a:r>
              <a:rPr lang="en-US" sz="1800"/>
              <a:t>signal</a:t>
            </a:r>
          </a:p>
        </p:txBody>
      </p:sp>
      <p:sp>
        <p:nvSpPr>
          <p:cNvPr id="92268" name="Text Box 108"/>
          <p:cNvSpPr txBox="1">
            <a:spLocks noChangeArrowheads="1"/>
          </p:cNvSpPr>
          <p:nvPr/>
        </p:nvSpPr>
        <p:spPr bwMode="auto">
          <a:xfrm>
            <a:off x="1606550" y="1690688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i="1"/>
              <a:t>Amplifier control</a:t>
            </a:r>
          </a:p>
        </p:txBody>
      </p:sp>
      <p:sp>
        <p:nvSpPr>
          <p:cNvPr id="92269" name="Rectangle 109"/>
          <p:cNvSpPr>
            <a:spLocks noChangeArrowheads="1"/>
          </p:cNvSpPr>
          <p:nvPr/>
        </p:nvSpPr>
        <p:spPr bwMode="auto">
          <a:xfrm>
            <a:off x="2857500" y="4191000"/>
            <a:ext cx="1485900" cy="457200"/>
          </a:xfrm>
          <a:prstGeom prst="rect">
            <a:avLst/>
          </a:prstGeom>
          <a:solidFill>
            <a:srgbClr val="8080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1" lang="en-US">
                <a:latin typeface="Arial Unicode MS" pitchFamily="34" charset="-128"/>
                <a:ea typeface="PMingLiU" pitchFamily="18" charset="-120"/>
              </a:rPr>
              <a:t>SYNC</a:t>
            </a:r>
          </a:p>
        </p:txBody>
      </p:sp>
      <p:sp>
        <p:nvSpPr>
          <p:cNvPr id="92270" name="Rectangle 110"/>
          <p:cNvSpPr>
            <a:spLocks noChangeArrowheads="1"/>
          </p:cNvSpPr>
          <p:nvPr/>
        </p:nvSpPr>
        <p:spPr bwMode="auto">
          <a:xfrm>
            <a:off x="4343400" y="4191000"/>
            <a:ext cx="1143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1" lang="en-US">
                <a:ea typeface="PMingLiU" pitchFamily="18" charset="-120"/>
              </a:rPr>
              <a:t>SFD</a:t>
            </a:r>
          </a:p>
        </p:txBody>
      </p:sp>
      <p:sp>
        <p:nvSpPr>
          <p:cNvPr id="92273" name="Rectangle 113"/>
          <p:cNvSpPr>
            <a:spLocks noChangeArrowheads="1"/>
          </p:cNvSpPr>
          <p:nvPr/>
        </p:nvSpPr>
        <p:spPr bwMode="auto">
          <a:xfrm>
            <a:off x="6248400" y="4191000"/>
            <a:ext cx="12509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kumimoji="1" lang="en-US">
                <a:ea typeface="PMingLiU" pitchFamily="18" charset="-120"/>
              </a:rPr>
              <a:t>CRC</a:t>
            </a:r>
          </a:p>
        </p:txBody>
      </p:sp>
      <p:sp>
        <p:nvSpPr>
          <p:cNvPr id="92277" name="Line 117"/>
          <p:cNvSpPr>
            <a:spLocks noChangeShapeType="1"/>
          </p:cNvSpPr>
          <p:nvPr/>
        </p:nvSpPr>
        <p:spPr bwMode="auto">
          <a:xfrm>
            <a:off x="4554538" y="2590800"/>
            <a:ext cx="936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8" name="Line 118"/>
          <p:cNvSpPr>
            <a:spLocks noChangeShapeType="1"/>
          </p:cNvSpPr>
          <p:nvPr/>
        </p:nvSpPr>
        <p:spPr bwMode="auto">
          <a:xfrm>
            <a:off x="5943600" y="2590800"/>
            <a:ext cx="152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5" name="Rectangle 125"/>
          <p:cNvSpPr>
            <a:spLocks noChangeArrowheads="1"/>
          </p:cNvSpPr>
          <p:nvPr/>
        </p:nvSpPr>
        <p:spPr bwMode="auto">
          <a:xfrm>
            <a:off x="7467600" y="4191000"/>
            <a:ext cx="1143000" cy="457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kumimoji="1" lang="en-US">
              <a:latin typeface="Comic Sans MS" pitchFamily="66" charset="0"/>
              <a:ea typeface="PMingLiU" pitchFamily="18" charset="-120"/>
            </a:endParaRPr>
          </a:p>
        </p:txBody>
      </p:sp>
      <p:sp>
        <p:nvSpPr>
          <p:cNvPr id="92292" name="Text Box 132"/>
          <p:cNvSpPr txBox="1">
            <a:spLocks noChangeArrowheads="1"/>
          </p:cNvSpPr>
          <p:nvPr/>
        </p:nvSpPr>
        <p:spPr bwMode="auto">
          <a:xfrm>
            <a:off x="7391400" y="4167188"/>
            <a:ext cx="128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Payload</a:t>
            </a:r>
          </a:p>
        </p:txBody>
      </p:sp>
      <p:sp>
        <p:nvSpPr>
          <p:cNvPr id="92293" name="Line 133"/>
          <p:cNvSpPr>
            <a:spLocks noChangeShapeType="1"/>
          </p:cNvSpPr>
          <p:nvPr/>
        </p:nvSpPr>
        <p:spPr bwMode="auto">
          <a:xfrm flipV="1">
            <a:off x="3048000" y="2971800"/>
            <a:ext cx="0" cy="1219200"/>
          </a:xfrm>
          <a:prstGeom prst="line">
            <a:avLst/>
          </a:prstGeom>
          <a:noFill/>
          <a:ln w="57150">
            <a:solidFill>
              <a:srgbClr val="8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4" name="Line 134"/>
          <p:cNvSpPr>
            <a:spLocks noChangeShapeType="1"/>
          </p:cNvSpPr>
          <p:nvPr/>
        </p:nvSpPr>
        <p:spPr bwMode="auto">
          <a:xfrm flipV="1">
            <a:off x="4038600" y="2209800"/>
            <a:ext cx="0" cy="1981200"/>
          </a:xfrm>
          <a:prstGeom prst="line">
            <a:avLst/>
          </a:prstGeom>
          <a:noFill/>
          <a:ln w="57150">
            <a:solidFill>
              <a:srgbClr val="8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5" name="AutoShape 135"/>
          <p:cNvSpPr>
            <a:spLocks noChangeArrowheads="1"/>
          </p:cNvSpPr>
          <p:nvPr/>
        </p:nvSpPr>
        <p:spPr bwMode="auto">
          <a:xfrm>
            <a:off x="5486400" y="4191000"/>
            <a:ext cx="762000" cy="457200"/>
          </a:xfrm>
          <a:prstGeom prst="flowChartPunchedTape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96" name="Line 136"/>
          <p:cNvSpPr>
            <a:spLocks noChangeShapeType="1"/>
          </p:cNvSpPr>
          <p:nvPr/>
        </p:nvSpPr>
        <p:spPr bwMode="auto">
          <a:xfrm flipV="1">
            <a:off x="5943600" y="3429000"/>
            <a:ext cx="0" cy="838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7" name="Line 137"/>
          <p:cNvSpPr>
            <a:spLocks noChangeShapeType="1"/>
          </p:cNvSpPr>
          <p:nvPr/>
        </p:nvSpPr>
        <p:spPr bwMode="auto">
          <a:xfrm flipV="1">
            <a:off x="7848600" y="3505200"/>
            <a:ext cx="0" cy="68580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8" name="Text Box 138"/>
          <p:cNvSpPr txBox="1">
            <a:spLocks noChangeArrowheads="1"/>
          </p:cNvSpPr>
          <p:nvPr/>
        </p:nvSpPr>
        <p:spPr bwMode="auto">
          <a:xfrm>
            <a:off x="276225" y="5334000"/>
            <a:ext cx="85629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Extend SINR model (in paper) to capture these vulnerabilities</a:t>
            </a:r>
          </a:p>
        </p:txBody>
      </p:sp>
      <p:sp>
        <p:nvSpPr>
          <p:cNvPr id="92299" name="Line 139"/>
          <p:cNvSpPr>
            <a:spLocks noChangeShapeType="1"/>
          </p:cNvSpPr>
          <p:nvPr/>
        </p:nvSpPr>
        <p:spPr bwMode="auto">
          <a:xfrm>
            <a:off x="2895600" y="4800600"/>
            <a:ext cx="4572000" cy="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300" name="Text Box 140"/>
          <p:cNvSpPr txBox="1">
            <a:spLocks noChangeArrowheads="1"/>
          </p:cNvSpPr>
          <p:nvPr/>
        </p:nvSpPr>
        <p:spPr bwMode="auto">
          <a:xfrm>
            <a:off x="4187825" y="4876800"/>
            <a:ext cx="1846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PHY header</a:t>
            </a:r>
          </a:p>
        </p:txBody>
      </p:sp>
      <p:sp>
        <p:nvSpPr>
          <p:cNvPr id="92301" name="Rectangle 141"/>
          <p:cNvSpPr>
            <a:spLocks noChangeArrowheads="1"/>
          </p:cNvSpPr>
          <p:nvPr/>
        </p:nvSpPr>
        <p:spPr bwMode="auto">
          <a:xfrm>
            <a:off x="76200" y="5943600"/>
            <a:ext cx="8524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/>
              <a:t>Interested in worst-case natural or adversarial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9" grpId="0" animBg="1"/>
      <p:bldP spid="92270" grpId="0" animBg="1"/>
      <p:bldP spid="92273" grpId="0" animBg="1"/>
      <p:bldP spid="92285" grpId="0" animBg="1"/>
      <p:bldP spid="92292" grpId="0"/>
      <p:bldP spid="92293" grpId="0" animBg="1"/>
      <p:bldP spid="92294" grpId="0" animBg="1"/>
      <p:bldP spid="92295" grpId="0" animBg="1"/>
      <p:bldP spid="92296" grpId="0" animBg="1"/>
      <p:bldP spid="92297" grpId="0" animBg="1"/>
      <p:bldP spid="92298" grpId="0"/>
      <p:bldP spid="92299" grpId="0" animBg="1"/>
      <p:bldP spid="92300" grpId="0"/>
      <p:bldP spid="923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recovery interference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2BF8-CA02-451F-9C33-768D7337836D}" type="slidenum">
              <a:rPr lang="en-US"/>
              <a:pPr/>
              <a:t>12</a:t>
            </a:fld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Interferer sends continuous SYNC pattern</a:t>
            </a:r>
          </a:p>
          <a:p>
            <a:pPr lvl="1"/>
            <a:r>
              <a:rPr lang="en-US" sz="2400" dirty="0"/>
              <a:t>Interferes with packet acquisition (PHY reception errors)</a:t>
            </a:r>
          </a:p>
        </p:txBody>
      </p:sp>
      <p:pic>
        <p:nvPicPr>
          <p:cNvPr id="69653" name="Picture 21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5" y="2362200"/>
            <a:ext cx="6253163" cy="4481513"/>
          </a:xfrm>
          <a:prstGeom prst="rect">
            <a:avLst/>
          </a:prstGeom>
          <a:noFill/>
        </p:spPr>
      </p:pic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889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736725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69644" name="Oval 12"/>
          <p:cNvSpPr>
            <a:spLocks noChangeArrowheads="1"/>
          </p:cNvSpPr>
          <p:nvPr/>
        </p:nvSpPr>
        <p:spPr bwMode="auto">
          <a:xfrm>
            <a:off x="3048000" y="30480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3276600" y="2819400"/>
            <a:ext cx="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608263" y="2514600"/>
            <a:ext cx="22685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Weak interferer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538663" y="2895600"/>
            <a:ext cx="1557337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Moderate </a:t>
            </a:r>
          </a:p>
          <a:p>
            <a:r>
              <a:rPr lang="en-US">
                <a:solidFill>
                  <a:srgbClr val="FF0000"/>
                </a:solidFill>
              </a:rPr>
              <a:t>interferer</a:t>
            </a:r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5105400" y="38862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5334000" y="3581400"/>
            <a:ext cx="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819400" y="40386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Log-scale</a:t>
            </a:r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 flipH="1">
            <a:off x="2590800" y="4343400"/>
            <a:ext cx="533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 animBg="1"/>
      <p:bldP spid="69644" grpId="1" animBg="1"/>
      <p:bldP spid="69645" grpId="0" animBg="1"/>
      <p:bldP spid="69645" grpId="1" animBg="1"/>
      <p:bldP spid="69646" grpId="0"/>
      <p:bldP spid="69646" grpId="1"/>
      <p:bldP spid="69647" grpId="0"/>
      <p:bldP spid="69648" grpId="0" animBg="1"/>
      <p:bldP spid="69649" grpId="0" animBg="1"/>
      <p:bldP spid="69651" grpId="0"/>
      <p:bldP spid="696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range selection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B1EF-21D7-4F16-AE95-747FA3E7E8DC}" type="slidenum">
              <a:rPr lang="en-US"/>
              <a:pPr/>
              <a:t>13</a:t>
            </a:fld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Interferer sends on-off random patterns (5ms/1ms)</a:t>
            </a:r>
          </a:p>
          <a:p>
            <a:pPr lvl="1"/>
            <a:r>
              <a:rPr lang="en-US" sz="2400" dirty="0"/>
              <a:t>AGC selects a low-gain amplifier that has high processing noise (packet CRC errors)</a:t>
            </a:r>
          </a:p>
        </p:txBody>
      </p:sp>
      <p:pic>
        <p:nvPicPr>
          <p:cNvPr id="164878" name="Picture 14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362200"/>
            <a:ext cx="6629400" cy="453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Header processing interference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016A-4E76-4264-89C7-0BE63E348B49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Interferer sends continuous 16-bit Start Frame Delimiters</a:t>
            </a:r>
          </a:p>
          <a:p>
            <a:r>
              <a:rPr lang="en-US" sz="2400" dirty="0"/>
              <a:t>Affects PHY header processing (header CRC errors)</a:t>
            </a:r>
          </a:p>
        </p:txBody>
      </p:sp>
      <p:pic>
        <p:nvPicPr>
          <p:cNvPr id="166925" name="Picture 13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86000"/>
            <a:ext cx="6781800" cy="4310063"/>
          </a:xfrm>
          <a:prstGeom prst="rect">
            <a:avLst/>
          </a:prstGeom>
          <a:noFill/>
        </p:spPr>
      </p:pic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2889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1736725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166921" name="Oval 9"/>
          <p:cNvSpPr>
            <a:spLocks noChangeArrowheads="1"/>
          </p:cNvSpPr>
          <p:nvPr/>
        </p:nvSpPr>
        <p:spPr bwMode="auto">
          <a:xfrm>
            <a:off x="3240088" y="30480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2173288" y="2438400"/>
            <a:ext cx="48371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Unsynchronized interferer</a:t>
            </a:r>
          </a:p>
        </p:txBody>
      </p:sp>
      <p:sp>
        <p:nvSpPr>
          <p:cNvPr id="166924" name="Line 12"/>
          <p:cNvSpPr>
            <a:spLocks noChangeShapeType="1"/>
          </p:cNvSpPr>
          <p:nvPr/>
        </p:nvSpPr>
        <p:spPr bwMode="auto">
          <a:xfrm flipH="1">
            <a:off x="3429000" y="2819400"/>
            <a:ext cx="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1" grpId="0" animBg="1"/>
      <p:bldP spid="166923" grpId="0"/>
      <p:bldP spid="1669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SINR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Original Model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Extended Model</a:t>
            </a:r>
          </a:p>
          <a:p>
            <a:pPr lvl="1"/>
            <a:r>
              <a:rPr lang="en-US" dirty="0" smtClean="0"/>
              <a:t>Accounting for processing gain</a:t>
            </a:r>
          </a:p>
          <a:p>
            <a:pPr lvl="1"/>
            <a:r>
              <a:rPr lang="en-US" dirty="0" smtClean="0"/>
              <a:t>Accounting for AGC behavior</a:t>
            </a:r>
          </a:p>
          <a:p>
            <a:pPr lvl="1"/>
            <a:r>
              <a:rPr lang="en-US" dirty="0" smtClean="0"/>
              <a:t>Acouting </a:t>
            </a:r>
            <a:r>
              <a:rPr lang="en-US" dirty="0" smtClean="0"/>
              <a:t>for </a:t>
            </a:r>
            <a:r>
              <a:rPr lang="en-US" dirty="0" smtClean="0"/>
              <a:t>non-linearity in receiver </a:t>
            </a:r>
            <a:r>
              <a:rPr lang="en-US" dirty="0" smtClean="0"/>
              <a:t>sensitivity</a:t>
            </a:r>
          </a:p>
          <a:p>
            <a:endParaRPr lang="en-US" dirty="0" smtClean="0"/>
          </a:p>
          <a:p>
            <a:r>
              <a:rPr lang="en-US" dirty="0" smtClean="0"/>
              <a:t>Not very useful</a:t>
            </a:r>
            <a:endParaRPr lang="en-US" dirty="0"/>
          </a:p>
        </p:txBody>
      </p:sp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661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1828800"/>
            <a:ext cx="4168239" cy="914400"/>
          </a:xfrm>
          <a:prstGeom prst="rect">
            <a:avLst/>
          </a:prstGeom>
          <a:noFill/>
        </p:spPr>
      </p:pic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Interference mitigation options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4395-0093-4789-8117-387704CC812B}" type="slidenum">
              <a:rPr lang="en-US"/>
              <a:pPr/>
              <a:t>16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Lower the bit rate</a:t>
            </a:r>
          </a:p>
          <a:p>
            <a:r>
              <a:rPr lang="en-US"/>
              <a:t>Decrease the packet size</a:t>
            </a:r>
          </a:p>
          <a:p>
            <a:r>
              <a:rPr lang="en-US"/>
              <a:t>Choose a different modulation scheme</a:t>
            </a:r>
          </a:p>
          <a:p>
            <a:r>
              <a:rPr lang="en-US"/>
              <a:t>Leverage multipath (802.11n)</a:t>
            </a:r>
          </a:p>
          <a:p>
            <a:r>
              <a:rPr lang="en-US"/>
              <a:t>Move to a clear channel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802.11 parameters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9CA13-7A0A-44CA-8BAB-233CC7DB99D4}" type="slidenum">
              <a:rPr lang="en-US"/>
              <a:pPr/>
              <a:t>17</a:t>
            </a:fld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Rate adaptation, packet sizes, FEC, and varying CCA parameters do not help</a:t>
            </a:r>
          </a:p>
        </p:txBody>
      </p:sp>
      <p:pic>
        <p:nvPicPr>
          <p:cNvPr id="170006" name="Picture 2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0825" y="2209800"/>
            <a:ext cx="6480175" cy="4641850"/>
          </a:xfrm>
          <a:prstGeom prst="rect">
            <a:avLst/>
          </a:prstGeom>
          <a:noFill/>
        </p:spPr>
      </p:pic>
      <p:sp>
        <p:nvSpPr>
          <p:cNvPr id="169990" name="Oval 6"/>
          <p:cNvSpPr>
            <a:spLocks noChangeArrowheads="1"/>
          </p:cNvSpPr>
          <p:nvPr/>
        </p:nvSpPr>
        <p:spPr bwMode="auto">
          <a:xfrm>
            <a:off x="5486400" y="35814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 flipH="1">
            <a:off x="5715000" y="3200400"/>
            <a:ext cx="2286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5181600" y="2378075"/>
            <a:ext cx="1905000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With and without FEC</a:t>
            </a:r>
          </a:p>
        </p:txBody>
      </p:sp>
      <p:sp>
        <p:nvSpPr>
          <p:cNvPr id="169997" name="Oval 13"/>
          <p:cNvSpPr>
            <a:spLocks noChangeArrowheads="1"/>
          </p:cNvSpPr>
          <p:nvPr/>
        </p:nvSpPr>
        <p:spPr bwMode="auto">
          <a:xfrm>
            <a:off x="5486400" y="40386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 flipH="1">
            <a:off x="5715000" y="3657600"/>
            <a:ext cx="2286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5410200" y="2971800"/>
            <a:ext cx="2514600" cy="4953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Rate adaptation</a:t>
            </a:r>
          </a:p>
        </p:txBody>
      </p:sp>
      <p:sp>
        <p:nvSpPr>
          <p:cNvPr id="170000" name="Oval 16"/>
          <p:cNvSpPr>
            <a:spLocks noChangeArrowheads="1"/>
          </p:cNvSpPr>
          <p:nvPr/>
        </p:nvSpPr>
        <p:spPr bwMode="auto">
          <a:xfrm>
            <a:off x="6096000" y="38862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 flipH="1">
            <a:off x="6324600" y="3429000"/>
            <a:ext cx="22860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5486400" y="2590800"/>
            <a:ext cx="2514600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Changing CCA mode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3276600" y="4892675"/>
            <a:ext cx="2438400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Changing packet size</a:t>
            </a:r>
          </a:p>
        </p:txBody>
      </p:sp>
      <p:sp>
        <p:nvSpPr>
          <p:cNvPr id="170004" name="Oval 20"/>
          <p:cNvSpPr>
            <a:spLocks noChangeArrowheads="1"/>
          </p:cNvSpPr>
          <p:nvPr/>
        </p:nvSpPr>
        <p:spPr bwMode="auto">
          <a:xfrm>
            <a:off x="4724400" y="3429000"/>
            <a:ext cx="609600" cy="6858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 flipV="1">
            <a:off x="4953000" y="4038600"/>
            <a:ext cx="76200" cy="990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10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10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1000"/>
                                        <p:tgtEl>
                                          <p:spTgt spid="169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10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10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1000"/>
                                        <p:tgtEl>
                                          <p:spTgt spid="170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1000"/>
                                        <p:tgtEl>
                                          <p:spTgt spid="170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10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0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animBg="1"/>
      <p:bldP spid="169990" grpId="1" animBg="1"/>
      <p:bldP spid="169991" grpId="0" animBg="1"/>
      <p:bldP spid="169991" grpId="1" animBg="1"/>
      <p:bldP spid="169992" grpId="0" animBg="1"/>
      <p:bldP spid="169992" grpId="1" animBg="1"/>
      <p:bldP spid="169997" grpId="0" animBg="1"/>
      <p:bldP spid="169997" grpId="1" animBg="1"/>
      <p:bldP spid="169998" grpId="0" animBg="1"/>
      <p:bldP spid="169998" grpId="1" animBg="1"/>
      <p:bldP spid="169999" grpId="0" animBg="1"/>
      <p:bldP spid="169999" grpId="1" animBg="1"/>
      <p:bldP spid="170000" grpId="0" animBg="1"/>
      <p:bldP spid="170000" grpId="1" animBg="1"/>
      <p:bldP spid="170001" grpId="0" animBg="1"/>
      <p:bldP spid="170001" grpId="1" animBg="1"/>
      <p:bldP spid="170002" grpId="0" animBg="1"/>
      <p:bldP spid="170002" grpId="1" animBg="1"/>
      <p:bldP spid="170003" grpId="0" animBg="1"/>
      <p:bldP spid="170004" grpId="0" animBg="1"/>
      <p:bldP spid="1700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802.11g/n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0E98C-EDD3-4AC1-BB7E-850A7DFB490A}" type="slidenum">
              <a:rPr lang="en-US"/>
              <a:pPr/>
              <a:t>18</a:t>
            </a:fld>
            <a:endParaRPr 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No significant performance improvement</a:t>
            </a:r>
          </a:p>
        </p:txBody>
      </p:sp>
      <p:pic>
        <p:nvPicPr>
          <p:cNvPr id="168971" name="Picture 11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5063" y="1901825"/>
            <a:ext cx="7018337" cy="4879975"/>
          </a:xfrm>
          <a:prstGeom prst="rect">
            <a:avLst/>
          </a:prstGeom>
          <a:noFill/>
        </p:spPr>
      </p:pic>
      <p:sp>
        <p:nvSpPr>
          <p:cNvPr id="168965" name="Oval 5"/>
          <p:cNvSpPr>
            <a:spLocks noChangeArrowheads="1"/>
          </p:cNvSpPr>
          <p:nvPr/>
        </p:nvSpPr>
        <p:spPr bwMode="auto">
          <a:xfrm>
            <a:off x="2667000" y="2146300"/>
            <a:ext cx="533400" cy="669925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H="1">
            <a:off x="3124200" y="2130425"/>
            <a:ext cx="45720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505200" y="2032000"/>
            <a:ext cx="3200400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High throughputs without interference</a:t>
            </a:r>
          </a:p>
        </p:txBody>
      </p:sp>
      <p:sp>
        <p:nvSpPr>
          <p:cNvPr id="168968" name="Oval 8"/>
          <p:cNvSpPr>
            <a:spLocks noChangeArrowheads="1"/>
          </p:cNvSpPr>
          <p:nvPr/>
        </p:nvSpPr>
        <p:spPr bwMode="auto">
          <a:xfrm>
            <a:off x="3124200" y="2755900"/>
            <a:ext cx="533400" cy="669925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969" name="Line 9"/>
          <p:cNvSpPr>
            <a:spLocks noChangeShapeType="1"/>
          </p:cNvSpPr>
          <p:nvPr/>
        </p:nvSpPr>
        <p:spPr bwMode="auto">
          <a:xfrm flipH="1">
            <a:off x="3581400" y="2740025"/>
            <a:ext cx="45720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962400" y="2435225"/>
            <a:ext cx="3200400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Significant drops with weak interferer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10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10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nimBg="1"/>
      <p:bldP spid="168965" grpId="1" animBg="1"/>
      <p:bldP spid="168966" grpId="0" animBg="1"/>
      <p:bldP spid="168966" grpId="1" animBg="1"/>
      <p:bldP spid="168967" grpId="0" animBg="1"/>
      <p:bldP spid="168967" grpId="1" animBg="1"/>
      <p:bldP spid="168968" grpId="0" animBg="1"/>
      <p:bldP spid="168969" grpId="0" animBg="1"/>
      <p:bldP spid="1689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of frequency separation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4981-344C-4DB3-A3A0-C5849BFCA310}" type="slidenum">
              <a:rPr lang="en-US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But, even small frequency separation (i.e., adjacent 802.11 channel) helps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 smtClean="0"/>
              <a:t>Channel hopping to mitigate interference?</a:t>
            </a:r>
          </a:p>
          <a:p>
            <a:endParaRPr lang="en-US" dirty="0"/>
          </a:p>
        </p:txBody>
      </p:sp>
      <p:pic>
        <p:nvPicPr>
          <p:cNvPr id="72712" name="Picture 8" descr="Pictur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9425" y="2743200"/>
            <a:ext cx="5643563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</a:t>
            </a:r>
            <a:r>
              <a:rPr lang="en-US" dirty="0" smtClean="0"/>
              <a:t>interference?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Shannon Channel Capacity</a:t>
            </a:r>
          </a:p>
          <a:p>
            <a:pPr lvl="1"/>
            <a:r>
              <a:rPr lang="en-US" dirty="0" smtClean="0"/>
              <a:t>Capacity = Bandwidth*log(1+Signal/Noise)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Very useful in communication theory</a:t>
            </a:r>
          </a:p>
          <a:p>
            <a:pPr lvl="1"/>
            <a:r>
              <a:rPr lang="en-US" dirty="0" smtClean="0"/>
              <a:t>Give the upper bound</a:t>
            </a:r>
          </a:p>
          <a:p>
            <a:pPr lvl="1"/>
            <a:r>
              <a:rPr lang="en-US" dirty="0" smtClean="0"/>
              <a:t>Give directions for approaching the upper bound</a:t>
            </a:r>
          </a:p>
          <a:p>
            <a:pPr lvl="1"/>
            <a:r>
              <a:rPr lang="en-US" dirty="0" smtClean="0"/>
              <a:t>E.g. Telephone line moderm</a:t>
            </a:r>
          </a:p>
          <a:p>
            <a:endParaRPr lang="en-US" dirty="0" smtClean="0"/>
          </a:p>
          <a:p>
            <a:r>
              <a:rPr lang="en-US" dirty="0" smtClean="0"/>
              <a:t>Very difficult to extend to wireless </a:t>
            </a:r>
            <a:r>
              <a:rPr lang="en-US" dirty="0" smtClean="0"/>
              <a:t>networks</a:t>
            </a:r>
          </a:p>
          <a:p>
            <a:pPr lvl="1"/>
            <a:r>
              <a:rPr lang="en-US" dirty="0" smtClean="0"/>
              <a:t>Too many factors and optimization goals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Picture 4" descr="Shannon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447800"/>
            <a:ext cx="9715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Group 17"/>
          <p:cNvGrpSpPr/>
          <p:nvPr/>
        </p:nvGrpSpPr>
        <p:grpSpPr>
          <a:xfrm>
            <a:off x="1676400" y="2438400"/>
            <a:ext cx="3429000" cy="826532"/>
            <a:chOff x="1676400" y="2438400"/>
            <a:chExt cx="3429000" cy="826532"/>
          </a:xfrm>
        </p:grpSpPr>
        <p:grpSp>
          <p:nvGrpSpPr>
            <p:cNvPr id="12" name="Group 11"/>
            <p:cNvGrpSpPr/>
            <p:nvPr/>
          </p:nvGrpSpPr>
          <p:grpSpPr>
            <a:xfrm>
              <a:off x="1676400" y="2743200"/>
              <a:ext cx="3352800" cy="521732"/>
              <a:chOff x="1676400" y="2667000"/>
              <a:chExt cx="3352800" cy="52173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133600" y="2667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267200" y="26670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>
                <a:stCxn id="6" idx="6"/>
              </p:cNvCxnSpPr>
              <p:nvPr/>
            </p:nvCxnSpPr>
            <p:spPr>
              <a:xfrm>
                <a:off x="2286000" y="2743200"/>
                <a:ext cx="1981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1676400" y="28194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sender</a:t>
                </a:r>
                <a:endParaRPr lang="en-US" sz="18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86200" y="28194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 smtClean="0"/>
                  <a:t>receiver</a:t>
                </a:r>
                <a:endParaRPr lang="en-US" sz="1800" dirty="0"/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 rot="5400000">
              <a:off x="4229100" y="2628900"/>
              <a:ext cx="228600" cy="15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429000" y="251460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signal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43400" y="24384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</a:rPr>
                <a:t>noise</a:t>
              </a:r>
              <a:endParaRPr lang="en-US" sz="16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 channel hopping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4DD3-679E-45CD-88B1-97911584DF27}" type="slidenum">
              <a:rPr lang="en-US"/>
              <a:pPr/>
              <a:t>20</a:t>
            </a:fld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Use existing hardware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Design dictated by radio PHY and MAC properties (synchronization, scanning, and switching latencies)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Design must accommodate adversarial and natural interference </a:t>
            </a:r>
            <a:r>
              <a:rPr lang="en-US" sz="2800" dirty="0">
                <a:sym typeface="Wingdings" pitchFamily="2" charset="2"/>
              </a:rPr>
              <a:t> channel hopping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Test with an oracle-based adversary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Design overview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Packet loss during switching + adversary</a:t>
            </a:r>
            <a:r>
              <a:rPr lang="en-US" sz="2400" dirty="0">
                <a:latin typeface="Neo Sans Intel Medium"/>
              </a:rPr>
              <a:t>’</a:t>
            </a:r>
            <a:r>
              <a:rPr lang="en-US" sz="2400" dirty="0"/>
              <a:t>s search speed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10ms dwell period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Next hop is determined using a secure hash chain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Triggered only when heavy packet loss is detected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of channel hopping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541D-6456-4ACB-B0FD-457682DD1489}" type="slidenum">
              <a:rPr lang="en-US"/>
              <a:pPr/>
              <a:t>21</a:t>
            </a:fld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Good TCP &amp; UDP performance, low loss rate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76817" name="Picture 17" descr="Pict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113" y="2133600"/>
            <a:ext cx="6440487" cy="4348163"/>
          </a:xfrm>
          <a:prstGeom prst="rect">
            <a:avLst/>
          </a:prstGeom>
          <a:noFill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2209800" y="4648200"/>
            <a:ext cx="9144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3124200" y="5562600"/>
            <a:ext cx="4038600" cy="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8" name="Oval 8"/>
          <p:cNvSpPr>
            <a:spLocks noChangeArrowheads="1"/>
          </p:cNvSpPr>
          <p:nvPr/>
        </p:nvSpPr>
        <p:spPr bwMode="auto">
          <a:xfrm>
            <a:off x="1981200" y="25146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 flipV="1">
            <a:off x="2209800" y="2895600"/>
            <a:ext cx="1524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1143000" y="3200400"/>
            <a:ext cx="4837113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Weak interference, </a:t>
            </a:r>
          </a:p>
          <a:p>
            <a:r>
              <a:rPr lang="en-US">
                <a:solidFill>
                  <a:srgbClr val="FF0000"/>
                </a:solidFill>
              </a:rPr>
              <a:t>17% degradation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3773488" y="3276600"/>
            <a:ext cx="4837112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Moderate interference, </a:t>
            </a:r>
          </a:p>
          <a:p>
            <a:r>
              <a:rPr lang="en-US">
                <a:solidFill>
                  <a:srgbClr val="FF0000"/>
                </a:solidFill>
              </a:rPr>
              <a:t>1Mbps throughput</a:t>
            </a:r>
          </a:p>
        </p:txBody>
      </p:sp>
      <p:sp>
        <p:nvSpPr>
          <p:cNvPr id="76812" name="Oval 12"/>
          <p:cNvSpPr>
            <a:spLocks noChangeArrowheads="1"/>
          </p:cNvSpPr>
          <p:nvPr/>
        </p:nvSpPr>
        <p:spPr bwMode="auto">
          <a:xfrm>
            <a:off x="7010400" y="28194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V="1">
            <a:off x="6629400" y="3048000"/>
            <a:ext cx="381000" cy="228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8" grpId="0" animBg="1"/>
      <p:bldP spid="76808" grpId="1" animBg="1"/>
      <p:bldP spid="76809" grpId="0" animBg="1"/>
      <p:bldP spid="76809" grpId="1" animBg="1"/>
      <p:bldP spid="76810" grpId="0" animBg="1"/>
      <p:bldP spid="76810" grpId="1" animBg="1"/>
      <p:bldP spid="76811" grpId="0" animBg="1"/>
      <p:bldP spid="76812" grpId="0" animBg="1"/>
      <p:bldP spid="768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/>
              <a:t>Evaluation of channel hopping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5CD8B-8D1B-40BD-9A27-ACAF881FB9BA}" type="slidenum">
              <a:rPr lang="en-US"/>
              <a:pPr/>
              <a:t>22</a:t>
            </a:fld>
            <a:endParaRPr lang="en-US"/>
          </a:p>
        </p:txBody>
      </p:sp>
      <p:sp>
        <p:nvSpPr>
          <p:cNvPr id="37" name="Content Placeholder 3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1049" name="Picture 41" descr="Pictur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162800" cy="5511800"/>
          </a:xfrm>
          <a:prstGeom prst="rect">
            <a:avLst/>
          </a:prstGeom>
          <a:noFill/>
        </p:spPr>
      </p:pic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066800" y="990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74320" indent="-274320" algn="l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>
                <a:latin typeface="+mn-lt"/>
                <a:cs typeface="+mn-cs"/>
              </a:rPr>
              <a:t>Acceptable throughput even with multiple interferers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8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800" dirty="0"/>
          </a:p>
        </p:txBody>
      </p:sp>
      <p:pic>
        <p:nvPicPr>
          <p:cNvPr id="171016" name="Picture 8" descr="jam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6262688"/>
            <a:ext cx="374650" cy="328612"/>
          </a:xfrm>
          <a:prstGeom prst="rect">
            <a:avLst/>
          </a:prstGeom>
          <a:noFill/>
        </p:spPr>
      </p:pic>
      <p:pic>
        <p:nvPicPr>
          <p:cNvPr id="171018" name="Picture 10" descr="jamm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6450" y="6248400"/>
            <a:ext cx="387350" cy="339725"/>
          </a:xfrm>
          <a:prstGeom prst="rect">
            <a:avLst/>
          </a:prstGeom>
          <a:noFill/>
        </p:spPr>
      </p:pic>
      <p:pic>
        <p:nvPicPr>
          <p:cNvPr id="171019" name="Picture 11" descr="jam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8750" y="5853113"/>
            <a:ext cx="450850" cy="395287"/>
          </a:xfrm>
          <a:prstGeom prst="rect">
            <a:avLst/>
          </a:prstGeom>
          <a:noFill/>
        </p:spPr>
      </p:pic>
      <p:pic>
        <p:nvPicPr>
          <p:cNvPr id="171020" name="Picture 12" descr="jam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6196013"/>
            <a:ext cx="450850" cy="395287"/>
          </a:xfrm>
          <a:prstGeom prst="rect">
            <a:avLst/>
          </a:prstGeom>
          <a:noFill/>
        </p:spPr>
      </p:pic>
      <p:pic>
        <p:nvPicPr>
          <p:cNvPr id="171021" name="Picture 13" descr="jamm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0850" y="6184900"/>
            <a:ext cx="463550" cy="406400"/>
          </a:xfrm>
          <a:prstGeom prst="rect">
            <a:avLst/>
          </a:prstGeom>
          <a:noFill/>
        </p:spPr>
      </p:pic>
      <p:pic>
        <p:nvPicPr>
          <p:cNvPr id="171022" name="Picture 14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6323013"/>
            <a:ext cx="304800" cy="266700"/>
          </a:xfrm>
          <a:prstGeom prst="rect">
            <a:avLst/>
          </a:prstGeom>
          <a:noFill/>
        </p:spPr>
      </p:pic>
      <p:pic>
        <p:nvPicPr>
          <p:cNvPr id="171023" name="Picture 15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6323013"/>
            <a:ext cx="304800" cy="266700"/>
          </a:xfrm>
          <a:prstGeom prst="rect">
            <a:avLst/>
          </a:prstGeom>
          <a:noFill/>
        </p:spPr>
      </p:pic>
      <p:pic>
        <p:nvPicPr>
          <p:cNvPr id="171024" name="Picture 16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6019800"/>
            <a:ext cx="304800" cy="266700"/>
          </a:xfrm>
          <a:prstGeom prst="rect">
            <a:avLst/>
          </a:prstGeom>
          <a:noFill/>
        </p:spPr>
      </p:pic>
      <p:pic>
        <p:nvPicPr>
          <p:cNvPr id="17102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30000" contrast="-6000"/>
          </a:blip>
          <a:srcRect/>
          <a:stretch>
            <a:fillRect/>
          </a:stretch>
        </p:blipFill>
        <p:spPr bwMode="auto">
          <a:xfrm>
            <a:off x="5176838" y="5943600"/>
            <a:ext cx="157162" cy="381000"/>
          </a:xfrm>
          <a:prstGeom prst="rect">
            <a:avLst/>
          </a:prstGeom>
          <a:solidFill>
            <a:schemeClr val="bg1">
              <a:alpha val="22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71026" name="Picture 18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0050" y="6286500"/>
            <a:ext cx="304800" cy="266700"/>
          </a:xfrm>
          <a:prstGeom prst="rect">
            <a:avLst/>
          </a:prstGeom>
          <a:noFill/>
        </p:spPr>
      </p:pic>
      <p:pic>
        <p:nvPicPr>
          <p:cNvPr id="171027" name="Picture 19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4850" y="6286500"/>
            <a:ext cx="304800" cy="266700"/>
          </a:xfrm>
          <a:prstGeom prst="rect">
            <a:avLst/>
          </a:prstGeom>
          <a:noFill/>
        </p:spPr>
      </p:pic>
      <p:pic>
        <p:nvPicPr>
          <p:cNvPr id="171028" name="Picture 20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0050" y="6019800"/>
            <a:ext cx="304800" cy="266700"/>
          </a:xfrm>
          <a:prstGeom prst="rect">
            <a:avLst/>
          </a:prstGeom>
          <a:noFill/>
        </p:spPr>
      </p:pic>
      <p:pic>
        <p:nvPicPr>
          <p:cNvPr id="171030" name="Picture 2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7850" y="6019800"/>
            <a:ext cx="495300" cy="495300"/>
          </a:xfrm>
          <a:prstGeom prst="rect">
            <a:avLst/>
          </a:prstGeom>
          <a:solidFill>
            <a:schemeClr val="bg1">
              <a:alpha val="22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71031" name="Picture 23" descr="telos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37250" y="6019800"/>
            <a:ext cx="404813" cy="258763"/>
          </a:xfrm>
          <a:prstGeom prst="rect">
            <a:avLst/>
          </a:prstGeom>
          <a:solidFill>
            <a:schemeClr val="bg1">
              <a:alpha val="22000"/>
            </a:schemeClr>
          </a:solidFill>
        </p:spPr>
      </p:pic>
      <p:pic>
        <p:nvPicPr>
          <p:cNvPr id="171034" name="Picture 26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0638" y="6286500"/>
            <a:ext cx="304800" cy="266700"/>
          </a:xfrm>
          <a:prstGeom prst="rect">
            <a:avLst/>
          </a:prstGeom>
          <a:noFill/>
        </p:spPr>
      </p:pic>
      <p:pic>
        <p:nvPicPr>
          <p:cNvPr id="171035" name="Picture 27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75438" y="6286500"/>
            <a:ext cx="304800" cy="266700"/>
          </a:xfrm>
          <a:prstGeom prst="rect">
            <a:avLst/>
          </a:prstGeom>
          <a:noFill/>
        </p:spPr>
      </p:pic>
      <p:pic>
        <p:nvPicPr>
          <p:cNvPr id="171036" name="Picture 28" descr="jamm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0638" y="6019800"/>
            <a:ext cx="304800" cy="266700"/>
          </a:xfrm>
          <a:prstGeom prst="rect">
            <a:avLst/>
          </a:prstGeom>
          <a:noFill/>
        </p:spPr>
      </p:pic>
      <p:pic>
        <p:nvPicPr>
          <p:cNvPr id="171038" name="Picture 30" descr="telosb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27838" y="5943600"/>
            <a:ext cx="404812" cy="258763"/>
          </a:xfrm>
          <a:prstGeom prst="rect">
            <a:avLst/>
          </a:prstGeom>
          <a:solidFill>
            <a:schemeClr val="bg1">
              <a:alpha val="22000"/>
            </a:schemeClr>
          </a:solidFill>
        </p:spPr>
      </p:pic>
      <p:pic>
        <p:nvPicPr>
          <p:cNvPr id="171039" name="Picture 31" descr="jamme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4600" y="6296025"/>
            <a:ext cx="381000" cy="333375"/>
          </a:xfrm>
          <a:prstGeom prst="rect">
            <a:avLst/>
          </a:prstGeom>
          <a:noFill/>
        </p:spPr>
      </p:pic>
      <p:sp>
        <p:nvSpPr>
          <p:cNvPr id="171040" name="Text Box 32"/>
          <p:cNvSpPr txBox="1">
            <a:spLocks noChangeArrowheads="1"/>
          </p:cNvSpPr>
          <p:nvPr/>
        </p:nvSpPr>
        <p:spPr bwMode="auto">
          <a:xfrm>
            <a:off x="533400" y="6248400"/>
            <a:ext cx="169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Interferers</a:t>
            </a:r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2209800" y="6477000"/>
            <a:ext cx="381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1042" name="Oval 34"/>
          <p:cNvSpPr>
            <a:spLocks noChangeArrowheads="1"/>
          </p:cNvSpPr>
          <p:nvPr/>
        </p:nvSpPr>
        <p:spPr bwMode="auto">
          <a:xfrm>
            <a:off x="3962400" y="3886200"/>
            <a:ext cx="381000" cy="381000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043" name="Line 35"/>
          <p:cNvSpPr>
            <a:spLocks noChangeShapeType="1"/>
          </p:cNvSpPr>
          <p:nvPr/>
        </p:nvSpPr>
        <p:spPr bwMode="auto">
          <a:xfrm>
            <a:off x="4191000" y="3124200"/>
            <a:ext cx="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1044" name="Text Box 36"/>
          <p:cNvSpPr txBox="1">
            <a:spLocks noChangeArrowheads="1"/>
          </p:cNvSpPr>
          <p:nvPr/>
        </p:nvSpPr>
        <p:spPr bwMode="auto">
          <a:xfrm>
            <a:off x="2133600" y="2187575"/>
            <a:ext cx="4837113" cy="860425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Three orthogonal </a:t>
            </a:r>
          </a:p>
          <a:p>
            <a:r>
              <a:rPr lang="en-US">
                <a:solidFill>
                  <a:srgbClr val="FF0000"/>
                </a:solidFill>
              </a:rPr>
              <a:t>802.11 interferers</a:t>
            </a:r>
          </a:p>
        </p:txBody>
      </p:sp>
      <p:sp>
        <p:nvSpPr>
          <p:cNvPr id="171045" name="Text Box 37"/>
          <p:cNvSpPr txBox="1">
            <a:spLocks noChangeArrowheads="1"/>
          </p:cNvSpPr>
          <p:nvPr/>
        </p:nvSpPr>
        <p:spPr bwMode="auto">
          <a:xfrm>
            <a:off x="2590800" y="5029200"/>
            <a:ext cx="1981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Linear scale</a:t>
            </a:r>
          </a:p>
        </p:txBody>
      </p:sp>
      <p:sp>
        <p:nvSpPr>
          <p:cNvPr id="171046" name="Line 38"/>
          <p:cNvSpPr>
            <a:spLocks noChangeShapeType="1"/>
          </p:cNvSpPr>
          <p:nvPr/>
        </p:nvSpPr>
        <p:spPr bwMode="auto">
          <a:xfrm flipH="1">
            <a:off x="2133600" y="5257800"/>
            <a:ext cx="533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71047" name="Picture 3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30000" contrast="-6000"/>
          </a:blip>
          <a:srcRect/>
          <a:stretch>
            <a:fillRect/>
          </a:stretch>
        </p:blipFill>
        <p:spPr bwMode="auto">
          <a:xfrm>
            <a:off x="5791200" y="5943600"/>
            <a:ext cx="157163" cy="381000"/>
          </a:xfrm>
          <a:prstGeom prst="rect">
            <a:avLst/>
          </a:prstGeom>
          <a:solidFill>
            <a:schemeClr val="bg1">
              <a:alpha val="22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71048" name="Picture 4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030303"/>
              </a:clrFrom>
              <a:clrTo>
                <a:srgbClr val="030303">
                  <a:alpha val="0"/>
                </a:srgbClr>
              </a:clrTo>
            </a:clrChange>
            <a:lum bright="30000" contrast="-6000"/>
          </a:blip>
          <a:srcRect/>
          <a:stretch>
            <a:fillRect/>
          </a:stretch>
        </p:blipFill>
        <p:spPr bwMode="auto">
          <a:xfrm>
            <a:off x="6629400" y="5943600"/>
            <a:ext cx="157163" cy="381000"/>
          </a:xfrm>
          <a:prstGeom prst="rect">
            <a:avLst/>
          </a:prstGeom>
          <a:solidFill>
            <a:schemeClr val="bg1">
              <a:alpha val="22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2" grpId="0" animBg="1"/>
      <p:bldP spid="171043" grpId="0" animBg="1"/>
      <p:bldP spid="17104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 of previous work on RF interference</a:t>
            </a:r>
          </a:p>
          <a:p>
            <a:pPr lvl="1"/>
            <a:r>
              <a:rPr lang="en-US" dirty="0" smtClean="0"/>
              <a:t>We show 802.11 NICs have additional PHY and MAC fragilities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Interference causes substantial degradation in commodity NICs</a:t>
            </a:r>
          </a:p>
          <a:p>
            <a:pPr lvl="1"/>
            <a:r>
              <a:rPr lang="en-US" dirty="0" smtClean="0"/>
              <a:t>Even weak and narrow-band interferers are surprisingly effective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Changing 802.11 parameters does not mitigate interference, but rapid channel hopping can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Clear structure</a:t>
            </a:r>
          </a:p>
          <a:p>
            <a:pPr lvl="1"/>
            <a:r>
              <a:rPr lang="en-US" dirty="0" smtClean="0"/>
              <a:t>Useful results</a:t>
            </a:r>
          </a:p>
          <a:p>
            <a:pPr lvl="1"/>
            <a:r>
              <a:rPr lang="en-US" dirty="0" smtClean="0"/>
              <a:t>Clearly separation of hardware limitations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Extended model is not useful</a:t>
            </a:r>
          </a:p>
          <a:p>
            <a:pPr lvl="1"/>
            <a:r>
              <a:rPr lang="en-US" dirty="0" smtClean="0"/>
              <a:t>Channel Hopping solution is not novel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 to wireless networks?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status of network information theory</a:t>
            </a:r>
          </a:p>
          <a:p>
            <a:pPr lvl="1"/>
            <a:r>
              <a:rPr lang="en-US" dirty="0" smtClean="0"/>
              <a:t>Succesfully extend to broadcast and multi access channel</a:t>
            </a:r>
          </a:p>
          <a:p>
            <a:pPr lvl="1"/>
            <a:r>
              <a:rPr lang="en-US" dirty="0" smtClean="0"/>
              <a:t>But the simplest cases are still unknown</a:t>
            </a:r>
          </a:p>
          <a:p>
            <a:pPr lvl="2"/>
            <a:r>
              <a:rPr lang="en-US" dirty="0" smtClean="0"/>
              <a:t>The simplest relay channel</a:t>
            </a:r>
          </a:p>
          <a:p>
            <a:pPr lvl="2"/>
            <a:r>
              <a:rPr lang="en-US" dirty="0" smtClean="0"/>
              <a:t>The simplest interference channel</a:t>
            </a:r>
          </a:p>
          <a:p>
            <a:pPr lvl="1"/>
            <a:r>
              <a:rPr lang="en-US" dirty="0" smtClean="0"/>
              <a:t>Real networks are much more sophisticated</a:t>
            </a:r>
          </a:p>
          <a:p>
            <a:endParaRPr lang="en-US" dirty="0" smtClean="0"/>
          </a:p>
          <a:p>
            <a:r>
              <a:rPr lang="en-US" dirty="0" smtClean="0"/>
              <a:t>Factors </a:t>
            </a:r>
            <a:r>
              <a:rPr lang="en-US" dirty="0" smtClean="0"/>
              <a:t>are difficult to model</a:t>
            </a:r>
          </a:p>
          <a:p>
            <a:pPr lvl="1"/>
            <a:r>
              <a:rPr lang="en-US" dirty="0" smtClean="0"/>
              <a:t>Real interference are not stationary, white and additive</a:t>
            </a:r>
          </a:p>
          <a:p>
            <a:pPr lvl="1"/>
            <a:r>
              <a:rPr lang="en-US" dirty="0" smtClean="0"/>
              <a:t>MAC </a:t>
            </a:r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Delay</a:t>
            </a:r>
            <a:endParaRPr lang="en-US" dirty="0" smtClean="0"/>
          </a:p>
          <a:p>
            <a:pPr lvl="1"/>
            <a:r>
              <a:rPr lang="en-US" dirty="0" smtClean="0"/>
              <a:t>User cooperation/relay/multi-hop</a:t>
            </a:r>
          </a:p>
          <a:p>
            <a:pPr lvl="1"/>
            <a:r>
              <a:rPr lang="en-US" dirty="0" smtClean="0"/>
              <a:t>Dynamic traffic</a:t>
            </a:r>
          </a:p>
          <a:p>
            <a:pPr lvl="1"/>
            <a:r>
              <a:rPr lang="en-US" dirty="0" smtClean="0"/>
              <a:t>Hardware implementation factors</a:t>
            </a:r>
          </a:p>
          <a:p>
            <a:pPr lvl="1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0" y="2438400"/>
            <a:ext cx="2667000" cy="609600"/>
            <a:chOff x="5715000" y="2667000"/>
            <a:chExt cx="2667000" cy="6096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15000" y="2667000"/>
              <a:ext cx="1295400" cy="609600"/>
              <a:chOff x="5638800" y="2819400"/>
              <a:chExt cx="1295400" cy="6096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638800" y="2819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6781800" y="2819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638800" y="3276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781800" y="32766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5867400" y="28956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867400" y="3352800"/>
                <a:ext cx="838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867400" y="2971800"/>
                <a:ext cx="8382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V="1">
                <a:off x="5867400" y="2971800"/>
                <a:ext cx="8382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34200" y="275338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Interference </a:t>
              </a:r>
            </a:p>
            <a:p>
              <a:r>
                <a:rPr lang="en-US" sz="1400" dirty="0" smtClean="0"/>
                <a:t>channel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B2B3-5A76-4914-BEBC-F94667C32CB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 theoretical view</a:t>
            </a:r>
          </a:p>
          <a:p>
            <a:pPr lvl="1"/>
            <a:r>
              <a:rPr lang="en-US" dirty="0" smtClean="0"/>
              <a:t>CT: bit-meters/second </a:t>
            </a:r>
          </a:p>
          <a:p>
            <a:pPr lvl="1"/>
            <a:r>
              <a:rPr lang="en-US" dirty="0" smtClean="0"/>
              <a:t>Scaling law results O(n), O(√n)…</a:t>
            </a:r>
          </a:p>
          <a:p>
            <a:r>
              <a:rPr lang="en-US" dirty="0" smtClean="0"/>
              <a:t>Estimate performance in real networks</a:t>
            </a:r>
          </a:p>
          <a:p>
            <a:pPr lvl="1"/>
            <a:r>
              <a:rPr lang="en-US" dirty="0" smtClean="0"/>
              <a:t>Modeling based on simplifications</a:t>
            </a:r>
          </a:p>
          <a:p>
            <a:pPr lvl="2"/>
            <a:r>
              <a:rPr lang="en-US" dirty="0" smtClean="0"/>
              <a:t>Markov process for MAC behavior</a:t>
            </a:r>
          </a:p>
          <a:p>
            <a:pPr lvl="2"/>
            <a:r>
              <a:rPr lang="en-US" dirty="0" smtClean="0"/>
              <a:t>Poisson arrival of traffic</a:t>
            </a:r>
            <a:endParaRPr lang="en-US" dirty="0" smtClean="0"/>
          </a:p>
          <a:p>
            <a:pPr lvl="2"/>
            <a:r>
              <a:rPr lang="en-US" dirty="0" smtClean="0"/>
              <a:t>Capture hardware impacts…</a:t>
            </a:r>
          </a:p>
          <a:p>
            <a:pPr lvl="1"/>
            <a:r>
              <a:rPr lang="en-US" dirty="0" smtClean="0"/>
              <a:t>Simulations </a:t>
            </a:r>
          </a:p>
          <a:p>
            <a:pPr lvl="1"/>
            <a:r>
              <a:rPr lang="en-US" dirty="0" smtClean="0"/>
              <a:t>Experiments</a:t>
            </a:r>
          </a:p>
          <a:p>
            <a:r>
              <a:rPr lang="en-US" dirty="0" smtClean="0"/>
              <a:t>Design better schemes to improve performance</a:t>
            </a:r>
          </a:p>
          <a:p>
            <a:pPr lvl="1"/>
            <a:r>
              <a:rPr lang="en-US" dirty="0" smtClean="0"/>
              <a:t>Physical layer: modulation, coding</a:t>
            </a:r>
          </a:p>
          <a:p>
            <a:pPr lvl="1"/>
            <a:r>
              <a:rPr lang="en-US" dirty="0" smtClean="0"/>
              <a:t>MAC/Network layer: scheduling, routing</a:t>
            </a:r>
          </a:p>
          <a:p>
            <a:pPr lvl="1"/>
            <a:r>
              <a:rPr lang="en-US" dirty="0" smtClean="0"/>
              <a:t>Joint optimization: network coding, distributed source coding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interference paper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Last week’s paper</a:t>
            </a:r>
          </a:p>
          <a:p>
            <a:pPr algn="ctr"/>
            <a:r>
              <a:rPr lang="en-US" sz="1800" dirty="0" smtClean="0"/>
              <a:t>Theoretical approach</a:t>
            </a:r>
            <a:endParaRPr lang="en-US" sz="1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This paper</a:t>
            </a:r>
          </a:p>
          <a:p>
            <a:pPr algn="ctr"/>
            <a:r>
              <a:rPr lang="en-US" sz="1800" dirty="0" smtClean="0"/>
              <a:t>Experimental approach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 wireless networks, Blog(1+S/N) doesn’t consider CSMA MAC and traffic demand</a:t>
            </a:r>
          </a:p>
          <a:p>
            <a:r>
              <a:rPr lang="en-US" dirty="0" smtClean="0"/>
              <a:t>Develop a model to estimate pairwise throughput and packet loss ratio</a:t>
            </a:r>
          </a:p>
          <a:p>
            <a:r>
              <a:rPr lang="en-US" dirty="0" smtClean="0"/>
              <a:t>Propose a new scheduling method?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for a single 802.11 link, show interference generates worse impacts by experiments</a:t>
            </a:r>
          </a:p>
          <a:p>
            <a:r>
              <a:rPr lang="en-US" dirty="0" smtClean="0"/>
              <a:t>Extend existing SINR model to capture the impacts</a:t>
            </a:r>
          </a:p>
          <a:p>
            <a:r>
              <a:rPr lang="en-US" dirty="0" smtClean="0"/>
              <a:t>Show that simple solutions don’t work, propose a channel-hopping method to reduce the impacts</a:t>
            </a:r>
            <a:endParaRPr lang="en-US" dirty="0"/>
          </a:p>
        </p:txBody>
      </p:sp>
      <p:sp>
        <p:nvSpPr>
          <p:cNvPr id="13" name="Slide Number Placeholder 6"/>
          <p:cNvSpPr txBox="1">
            <a:spLocks/>
          </p:cNvSpPr>
          <p:nvPr/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104C7C-0FA1-4A4A-B5FC-CC8F9D8DF34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7B161-7403-46D7-B2F5-FE3BC58743F2}" type="slidenum">
              <a:rPr lang="en-US"/>
              <a:pPr/>
              <a:t>6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Growing interference in unlicensed bands </a:t>
            </a:r>
          </a:p>
          <a:p>
            <a:pPr lvl="1"/>
            <a:r>
              <a:rPr lang="en-US" dirty="0" smtClean="0"/>
              <a:t>Anecdotal </a:t>
            </a:r>
            <a:r>
              <a:rPr lang="en-US" dirty="0"/>
              <a:t>evidence of </a:t>
            </a:r>
            <a:r>
              <a:rPr lang="en-US" dirty="0" smtClean="0"/>
              <a:t>problems, but </a:t>
            </a:r>
            <a:r>
              <a:rPr lang="en-US" dirty="0"/>
              <a:t>how severe?</a:t>
            </a:r>
          </a:p>
          <a:p>
            <a:pPr lvl="1"/>
            <a:r>
              <a:rPr lang="en-US" dirty="0"/>
              <a:t>Characterize how 802.11 operates under interference in practice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7938" y="3048000"/>
            <a:ext cx="1566862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1513" y="5129213"/>
            <a:ext cx="9794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92" name="Picture 20" descr="5c_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63975" y="4441825"/>
            <a:ext cx="1241425" cy="1052513"/>
          </a:xfrm>
          <a:prstGeom prst="rect">
            <a:avLst/>
          </a:prstGeom>
          <a:noFill/>
        </p:spPr>
      </p:pic>
      <p:pic>
        <p:nvPicPr>
          <p:cNvPr id="54293" name="Picture 21" descr="car-alarm-transmitter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657600"/>
            <a:ext cx="1371600" cy="915988"/>
          </a:xfrm>
          <a:prstGeom prst="rect">
            <a:avLst/>
          </a:prstGeom>
          <a:noFill/>
        </p:spPr>
      </p:pic>
      <p:pic>
        <p:nvPicPr>
          <p:cNvPr id="5429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429000"/>
            <a:ext cx="15668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397750" y="3124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chemeClr val="bg1"/>
                </a:solidFill>
              </a:rPr>
              <a:t>Other 802.11</a:t>
            </a:r>
          </a:p>
        </p:txBody>
      </p:sp>
      <p:pic>
        <p:nvPicPr>
          <p:cNvPr id="54301" name="Picture 2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013" y="4219575"/>
            <a:ext cx="2122487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302" name="Picture 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5080000"/>
            <a:ext cx="1481138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299" name="Picture 27" descr="microwav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32088" y="5334000"/>
            <a:ext cx="1306512" cy="846138"/>
          </a:xfrm>
          <a:prstGeom prst="rect">
            <a:avLst/>
          </a:prstGeom>
          <a:noFill/>
        </p:spPr>
      </p:pic>
      <p:sp>
        <p:nvSpPr>
          <p:cNvPr id="54309" name="Line 37"/>
          <p:cNvSpPr>
            <a:spLocks noChangeShapeType="1"/>
          </p:cNvSpPr>
          <p:nvPr/>
        </p:nvSpPr>
        <p:spPr bwMode="auto">
          <a:xfrm flipV="1">
            <a:off x="2514600" y="4419600"/>
            <a:ext cx="457200" cy="304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0" name="Line 38"/>
          <p:cNvSpPr>
            <a:spLocks noChangeShapeType="1"/>
          </p:cNvSpPr>
          <p:nvPr/>
        </p:nvSpPr>
        <p:spPr bwMode="auto">
          <a:xfrm flipH="1" flipV="1">
            <a:off x="5410200" y="4724400"/>
            <a:ext cx="1524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2" name="Line 40"/>
          <p:cNvSpPr>
            <a:spLocks noChangeShapeType="1"/>
          </p:cNvSpPr>
          <p:nvPr/>
        </p:nvSpPr>
        <p:spPr bwMode="auto">
          <a:xfrm>
            <a:off x="2895600" y="4724400"/>
            <a:ext cx="1371600" cy="228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3" name="Line 41"/>
          <p:cNvSpPr>
            <a:spLocks noChangeShapeType="1"/>
          </p:cNvSpPr>
          <p:nvPr/>
        </p:nvSpPr>
        <p:spPr bwMode="auto">
          <a:xfrm flipV="1">
            <a:off x="4648200" y="4953000"/>
            <a:ext cx="762000" cy="76200"/>
          </a:xfrm>
          <a:prstGeom prst="line">
            <a:avLst/>
          </a:prstGeom>
          <a:noFill/>
          <a:ln w="444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4" name="Line 42"/>
          <p:cNvSpPr>
            <a:spLocks noChangeShapeType="1"/>
          </p:cNvSpPr>
          <p:nvPr/>
        </p:nvSpPr>
        <p:spPr bwMode="auto">
          <a:xfrm>
            <a:off x="2895600" y="4800600"/>
            <a:ext cx="457200" cy="533400"/>
          </a:xfrm>
          <a:prstGeom prst="line">
            <a:avLst/>
          </a:prstGeom>
          <a:noFill/>
          <a:ln w="508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5" name="Line 43"/>
          <p:cNvSpPr>
            <a:spLocks noChangeShapeType="1"/>
          </p:cNvSpPr>
          <p:nvPr/>
        </p:nvSpPr>
        <p:spPr bwMode="auto">
          <a:xfrm flipV="1">
            <a:off x="4038600" y="5105400"/>
            <a:ext cx="1295400" cy="609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7" name="Line 45"/>
          <p:cNvSpPr>
            <a:spLocks noChangeShapeType="1"/>
          </p:cNvSpPr>
          <p:nvPr/>
        </p:nvSpPr>
        <p:spPr bwMode="auto">
          <a:xfrm flipV="1">
            <a:off x="5638800" y="4343400"/>
            <a:ext cx="1371600" cy="6096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8" name="Line 46"/>
          <p:cNvSpPr>
            <a:spLocks noChangeShapeType="1"/>
          </p:cNvSpPr>
          <p:nvPr/>
        </p:nvSpPr>
        <p:spPr bwMode="auto">
          <a:xfrm>
            <a:off x="5638800" y="5029200"/>
            <a:ext cx="1447800" cy="381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319" name="Freeform 47"/>
          <p:cNvSpPr>
            <a:spLocks/>
          </p:cNvSpPr>
          <p:nvPr/>
        </p:nvSpPr>
        <p:spPr bwMode="auto">
          <a:xfrm>
            <a:off x="2971800" y="4267200"/>
            <a:ext cx="2286000" cy="4572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720" y="8"/>
              </a:cxn>
              <a:cxn ang="0">
                <a:pos x="1488" y="344"/>
              </a:cxn>
            </a:cxnLst>
            <a:rect l="0" t="0" r="r" b="b"/>
            <a:pathLst>
              <a:path w="1488" h="344">
                <a:moveTo>
                  <a:pt x="0" y="296"/>
                </a:moveTo>
                <a:cubicBezTo>
                  <a:pt x="236" y="148"/>
                  <a:pt x="472" y="0"/>
                  <a:pt x="720" y="8"/>
                </a:cubicBezTo>
                <a:cubicBezTo>
                  <a:pt x="968" y="16"/>
                  <a:pt x="1360" y="288"/>
                  <a:pt x="1488" y="344"/>
                </a:cubicBezTo>
              </a:path>
            </a:pathLst>
          </a:custGeom>
          <a:noFill/>
          <a:ln w="25400" cap="flat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9" grpId="0" animBg="1"/>
      <p:bldP spid="54310" grpId="0" animBg="1"/>
      <p:bldP spid="54312" grpId="0" animBg="1"/>
      <p:bldP spid="54313" grpId="0" animBg="1"/>
      <p:bldP spid="54314" grpId="0" animBg="1"/>
      <p:bldP spid="54315" grpId="0" animBg="1"/>
      <p:bldP spid="54317" grpId="0" animBg="1"/>
      <p:bldP spid="54318" grpId="0" animBg="1"/>
      <p:bldP spid="543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expect?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CD76-7EC5-4ACC-9520-D671BC411D50}" type="slidenum">
              <a:rPr lang="en-US"/>
              <a:pPr/>
              <a:t>7</a:t>
            </a:fld>
            <a:endParaRPr lang="en-US"/>
          </a:p>
        </p:txBody>
      </p:sp>
      <p:sp>
        <p:nvSpPr>
          <p:cNvPr id="8295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44958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Throughput to decrease linearly with interference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There to be lots of options for 802.11 devices to tolerate interference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Bit-rate adaptation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Power control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FEC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Packet size variation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Spread-spectrum processing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TX/RX </a:t>
            </a:r>
            <a:r>
              <a:rPr lang="en-US" sz="2800" dirty="0"/>
              <a:t>diversity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V="1">
            <a:off x="6054725" y="2527300"/>
            <a:ext cx="0" cy="2590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6019800" y="5118100"/>
            <a:ext cx="2819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6064250" y="5197475"/>
            <a:ext cx="250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Interferer power</a:t>
            </a:r>
          </a:p>
          <a:p>
            <a:r>
              <a:rPr lang="en-US" b="1">
                <a:solidFill>
                  <a:schemeClr val="accent2"/>
                </a:solidFill>
              </a:rPr>
              <a:t>(log-scale)</a:t>
            </a:r>
          </a:p>
        </p:txBody>
      </p:sp>
      <p:sp>
        <p:nvSpPr>
          <p:cNvPr id="82963" name="Text Box 19"/>
          <p:cNvSpPr txBox="1">
            <a:spLocks noChangeArrowheads="1"/>
          </p:cNvSpPr>
          <p:nvPr/>
        </p:nvSpPr>
        <p:spPr bwMode="auto">
          <a:xfrm rot="16200000">
            <a:off x="4214813" y="3578225"/>
            <a:ext cx="299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Throughput (linear)</a:t>
            </a: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6426200" y="2787650"/>
            <a:ext cx="1524000" cy="15240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 rot="2799588">
            <a:off x="6700044" y="3061494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rgbClr val="FF6600"/>
                </a:solidFill>
              </a:rPr>
              <a:t>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29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9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9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see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1211-1C53-4E56-BA8E-EC9940FE4AE1}" type="slidenum">
              <a:rPr lang="en-US"/>
              <a:pPr/>
              <a:t>8</a:t>
            </a:fld>
            <a:endParaRPr lang="en-US"/>
          </a:p>
        </p:txBody>
      </p:sp>
      <p:sp>
        <p:nvSpPr>
          <p:cNvPr id="175110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4495800" cy="4572000"/>
          </a:xfrm>
        </p:spPr>
        <p:txBody>
          <a:bodyPr/>
          <a:lstStyle/>
          <a:p>
            <a:r>
              <a:rPr lang="en-US" sz="2800" dirty="0"/>
              <a:t>Effects of interference more severe in practice</a:t>
            </a:r>
          </a:p>
          <a:p>
            <a:endParaRPr lang="en-US" sz="2800" dirty="0"/>
          </a:p>
          <a:p>
            <a:r>
              <a:rPr lang="en-US" sz="2800" dirty="0"/>
              <a:t>Caused by hardware limitations of commodity cards, which theory doesn’t model</a:t>
            </a:r>
          </a:p>
        </p:txBody>
      </p:sp>
      <p:sp>
        <p:nvSpPr>
          <p:cNvPr id="175117" name="Freeform 13"/>
          <p:cNvSpPr>
            <a:spLocks/>
          </p:cNvSpPr>
          <p:nvPr/>
        </p:nvSpPr>
        <p:spPr bwMode="auto">
          <a:xfrm>
            <a:off x="6564313" y="2733675"/>
            <a:ext cx="2006600" cy="1619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5" y="257"/>
              </a:cxn>
              <a:cxn ang="0">
                <a:pos x="259" y="435"/>
              </a:cxn>
              <a:cxn ang="0">
                <a:pos x="327" y="610"/>
              </a:cxn>
              <a:cxn ang="0">
                <a:pos x="335" y="833"/>
              </a:cxn>
              <a:cxn ang="0">
                <a:pos x="342" y="834"/>
              </a:cxn>
              <a:cxn ang="0">
                <a:pos x="447" y="1003"/>
              </a:cxn>
              <a:cxn ang="0">
                <a:pos x="748" y="1012"/>
              </a:cxn>
              <a:cxn ang="0">
                <a:pos x="1264" y="1020"/>
              </a:cxn>
            </a:cxnLst>
            <a:rect l="0" t="0" r="r" b="b"/>
            <a:pathLst>
              <a:path w="1264" h="1020">
                <a:moveTo>
                  <a:pt x="0" y="0"/>
                </a:moveTo>
                <a:lnTo>
                  <a:pt x="215" y="257"/>
                </a:lnTo>
                <a:lnTo>
                  <a:pt x="259" y="435"/>
                </a:lnTo>
                <a:lnTo>
                  <a:pt x="327" y="610"/>
                </a:lnTo>
                <a:lnTo>
                  <a:pt x="335" y="833"/>
                </a:lnTo>
                <a:lnTo>
                  <a:pt x="342" y="834"/>
                </a:lnTo>
                <a:lnTo>
                  <a:pt x="447" y="1003"/>
                </a:lnTo>
                <a:lnTo>
                  <a:pt x="748" y="1012"/>
                </a:lnTo>
                <a:lnTo>
                  <a:pt x="1264" y="1020"/>
                </a:lnTo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 rot="2812761">
            <a:off x="6727825" y="3222626"/>
            <a:ext cx="1570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</a:rPr>
              <a:t>Practice</a:t>
            </a:r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V="1">
            <a:off x="6135688" y="1797050"/>
            <a:ext cx="0" cy="259080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>
            <a:off x="6100763" y="4387850"/>
            <a:ext cx="2819400" cy="0"/>
          </a:xfrm>
          <a:prstGeom prst="line">
            <a:avLst/>
          </a:prstGeom>
          <a:noFill/>
          <a:ln w="635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27" name="Text Box 23"/>
          <p:cNvSpPr txBox="1">
            <a:spLocks noChangeArrowheads="1"/>
          </p:cNvSpPr>
          <p:nvPr/>
        </p:nvSpPr>
        <p:spPr bwMode="auto">
          <a:xfrm>
            <a:off x="6145213" y="4467225"/>
            <a:ext cx="250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Interferer power</a:t>
            </a:r>
          </a:p>
          <a:p>
            <a:r>
              <a:rPr lang="en-US" b="1">
                <a:solidFill>
                  <a:schemeClr val="accent2"/>
                </a:solidFill>
              </a:rPr>
              <a:t>(log-scale)</a:t>
            </a:r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 rot="16200000">
            <a:off x="4295775" y="2847975"/>
            <a:ext cx="299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accent2"/>
                </a:solidFill>
              </a:rPr>
              <a:t>Throughput (linear)</a:t>
            </a:r>
          </a:p>
        </p:txBody>
      </p:sp>
      <p:sp>
        <p:nvSpPr>
          <p:cNvPr id="175129" name="Line 25"/>
          <p:cNvSpPr>
            <a:spLocks noChangeShapeType="1"/>
          </p:cNvSpPr>
          <p:nvPr/>
        </p:nvSpPr>
        <p:spPr bwMode="auto">
          <a:xfrm>
            <a:off x="6629400" y="1905000"/>
            <a:ext cx="2057400" cy="137160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 rot="1954943">
            <a:off x="7010400" y="2057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rgbClr val="FF6600"/>
                </a:solidFill>
              </a:rPr>
              <a:t>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this paper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3323C-9270-498A-AD58-39E04CBADA42}" type="slidenum">
              <a:rPr lang="en-US"/>
              <a:pPr/>
              <a:t>9</a:t>
            </a:fld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Characterize the impact of interference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Extend the SINR model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Simple interference mitigation methods don’t help much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Apply channel hopping to tolerating interference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BMGREENS@ELHVF7MFUVWXY5K7" val="2635"/>
  <p:tag name="DEFAULTDISPLAYSOURCE" val="\documentclass{article}\pagestyle{empty}&#10;\begin{document}&#10;&#10;\end{document}&#10;"/>
  <p:tag name="EMBEDFONTS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11982</TotalTime>
  <Words>909</Words>
  <Application>Microsoft Office PowerPoint</Application>
  <PresentationFormat>On-screen Show (4:3)</PresentationFormat>
  <Paragraphs>253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Equity</vt:lpstr>
      <vt:lpstr>Understanding and Mitigating the Impact of RF Interference on 802.11 Networks</vt:lpstr>
      <vt:lpstr>The impact of interference?</vt:lpstr>
      <vt:lpstr>Extend to wireless networks?</vt:lpstr>
      <vt:lpstr>What can we do?</vt:lpstr>
      <vt:lpstr>Another interference paper</vt:lpstr>
      <vt:lpstr>Motivations</vt:lpstr>
      <vt:lpstr>What do we expect?</vt:lpstr>
      <vt:lpstr>What we see</vt:lpstr>
      <vt:lpstr>Overview of this paper</vt:lpstr>
      <vt:lpstr>Experimental setup</vt:lpstr>
      <vt:lpstr>802.11 receiver path</vt:lpstr>
      <vt:lpstr>Timing recovery interference</vt:lpstr>
      <vt:lpstr>Dynamic range selection</vt:lpstr>
      <vt:lpstr>Header processing interference</vt:lpstr>
      <vt:lpstr>Extending the SINR Model</vt:lpstr>
      <vt:lpstr>Interference mitigation options</vt:lpstr>
      <vt:lpstr>Impact of 802.11 parameters</vt:lpstr>
      <vt:lpstr>Impact of 802.11g/n</vt:lpstr>
      <vt:lpstr>Impact of frequency separation</vt:lpstr>
      <vt:lpstr>Rapid channel hopping</vt:lpstr>
      <vt:lpstr>Evaluation of channel hopping</vt:lpstr>
      <vt:lpstr>Evaluation of channel hopping</vt:lpstr>
      <vt:lpstr>Conclusions</vt:lpstr>
      <vt:lpstr>Pros &amp; Cons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User Fingerprinting</dc:title>
  <dc:creator>bmgreens</dc:creator>
  <cp:lastModifiedBy>Lei Yang</cp:lastModifiedBy>
  <cp:revision>180</cp:revision>
  <dcterms:created xsi:type="dcterms:W3CDTF">2007-03-20T19:25:31Z</dcterms:created>
  <dcterms:modified xsi:type="dcterms:W3CDTF">2008-02-12T23:48:00Z</dcterms:modified>
</cp:coreProperties>
</file>