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9753600" cx="13004800"/>
  <p:notesSz cx="13004800" cy="9753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5635625" cy="4889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7366000" y="0"/>
            <a:ext cx="5635625" cy="48895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1300163" y="4694238"/>
            <a:ext cx="10404475" cy="3840162"/>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9264650"/>
            <a:ext cx="5635625" cy="48895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7366000" y="9264650"/>
            <a:ext cx="5635625" cy="48895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 name="Shape 43"/>
        <p:cNvGrpSpPr/>
        <p:nvPr/>
      </p:nvGrpSpPr>
      <p:grpSpPr>
        <a:xfrm>
          <a:off x="0" y="0"/>
          <a:ext cx="0" cy="0"/>
          <a:chOff x="0" y="0"/>
          <a:chExt cx="0" cy="0"/>
        </a:xfrm>
      </p:grpSpPr>
      <p:sp>
        <p:nvSpPr>
          <p:cNvPr id="44" name="Shape 44"/>
          <p:cNvSpPr txBox="1"/>
          <p:nvPr>
            <p:ph idx="1" type="body"/>
          </p:nvPr>
        </p:nvSpPr>
        <p:spPr>
          <a:xfrm>
            <a:off x="1300163" y="4694238"/>
            <a:ext cx="10404475" cy="384016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1300163" y="4694238"/>
            <a:ext cx="10404475" cy="384016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1300163" y="4694238"/>
            <a:ext cx="10404475" cy="384016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 name="Shape 135"/>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1300163" y="4694238"/>
            <a:ext cx="10404475" cy="384016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1300163" y="4694238"/>
            <a:ext cx="10404475" cy="384016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 name="Shape 169"/>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1300163" y="4694238"/>
            <a:ext cx="10404475" cy="3840162"/>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US" sz="1050">
                <a:solidFill>
                  <a:srgbClr val="333333"/>
                </a:solidFill>
              </a:rPr>
              <a:t>Comet uses the </a:t>
            </a:r>
            <a:r>
              <a:rPr b="1" lang="en-US" sz="1050">
                <a:solidFill>
                  <a:srgbClr val="333333"/>
                </a:solidFill>
              </a:rPr>
              <a:t>Simple Linux Utility for Resource Management (SLURM)</a:t>
            </a:r>
            <a:r>
              <a:rPr lang="en-US" sz="1050">
                <a:solidFill>
                  <a:srgbClr val="333333"/>
                </a:solidFill>
              </a:rPr>
              <a:t> batch environment. When you run in the batch mode, you submit jobs to be run on the compute nodes using the </a:t>
            </a:r>
            <a:r>
              <a:rPr lang="en-US" sz="1050">
                <a:solidFill>
                  <a:srgbClr val="333333"/>
                </a:solidFill>
                <a:latin typeface="Courier New"/>
                <a:ea typeface="Courier New"/>
                <a:cs typeface="Courier New"/>
                <a:sym typeface="Courier New"/>
              </a:rPr>
              <a:t>sbatch</a:t>
            </a:r>
            <a:r>
              <a:rPr lang="en-US" sz="1050">
                <a:solidFill>
                  <a:srgbClr val="333333"/>
                </a:solidFill>
              </a:rPr>
              <a:t> command as described below. </a:t>
            </a:r>
            <a:r>
              <a:rPr i="1" lang="en-US" sz="1050">
                <a:solidFill>
                  <a:srgbClr val="333333"/>
                </a:solidFill>
              </a:rPr>
              <a:t>Remember that computationally intensive jobs should be run only on the compute nodes and not the login nodes.</a:t>
            </a:r>
            <a:endParaRPr i="1" sz="1050">
              <a:solidFill>
                <a:srgbClr val="333333"/>
              </a:solidFill>
            </a:endParaRPr>
          </a:p>
          <a:p>
            <a:pPr indent="0" lvl="0" marL="0" rtl="0">
              <a:lnSpc>
                <a:spcPct val="115000"/>
              </a:lnSpc>
              <a:spcBef>
                <a:spcPts val="1100"/>
              </a:spcBef>
              <a:spcAft>
                <a:spcPts val="0"/>
              </a:spcAft>
              <a:buClr>
                <a:schemeClr val="dk1"/>
              </a:buClr>
              <a:buSzPts val="1100"/>
              <a:buFont typeface="Arial"/>
              <a:buNone/>
            </a:pPr>
            <a:r>
              <a:t/>
            </a:r>
            <a:endParaRPr i="1" sz="1050">
              <a:solidFill>
                <a:srgbClr val="333333"/>
              </a:solidFill>
            </a:endParaRPr>
          </a:p>
          <a:p>
            <a:pPr indent="0" lvl="0" marL="0">
              <a:spcBef>
                <a:spcPts val="0"/>
              </a:spcBef>
              <a:spcAft>
                <a:spcPts val="0"/>
              </a:spcAft>
              <a:buNone/>
            </a:pPr>
            <a:r>
              <a:t/>
            </a:r>
            <a:endParaRPr/>
          </a:p>
        </p:txBody>
      </p:sp>
      <p:sp>
        <p:nvSpPr>
          <p:cNvPr id="179" name="Shape 179"/>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1300163" y="4694238"/>
            <a:ext cx="10404600" cy="38403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en-US" sz="1050">
                <a:solidFill>
                  <a:srgbClr val="333333"/>
                </a:solidFill>
              </a:rPr>
              <a:t>Comet uses the </a:t>
            </a:r>
            <a:r>
              <a:rPr b="1" lang="en-US" sz="1050">
                <a:solidFill>
                  <a:srgbClr val="333333"/>
                </a:solidFill>
              </a:rPr>
              <a:t>Simple Linux Utility for Resource Management (SLURM)</a:t>
            </a:r>
            <a:r>
              <a:rPr lang="en-US" sz="1050">
                <a:solidFill>
                  <a:srgbClr val="333333"/>
                </a:solidFill>
              </a:rPr>
              <a:t> batch environment. When you run in the batch mode, you submit jobs to be run on the compute nodes using the </a:t>
            </a:r>
            <a:r>
              <a:rPr lang="en-US" sz="1050">
                <a:solidFill>
                  <a:srgbClr val="333333"/>
                </a:solidFill>
                <a:latin typeface="Courier New"/>
                <a:ea typeface="Courier New"/>
                <a:cs typeface="Courier New"/>
                <a:sym typeface="Courier New"/>
              </a:rPr>
              <a:t>sbatch</a:t>
            </a:r>
            <a:r>
              <a:rPr lang="en-US" sz="1050">
                <a:solidFill>
                  <a:srgbClr val="333333"/>
                </a:solidFill>
              </a:rPr>
              <a:t> command as described below. </a:t>
            </a:r>
            <a:r>
              <a:rPr i="1" lang="en-US" sz="1050">
                <a:solidFill>
                  <a:srgbClr val="333333"/>
                </a:solidFill>
              </a:rPr>
              <a:t>Remember that computationally intensive jobs should be run only on the compute nodes and not the login nodes.</a:t>
            </a:r>
            <a:endParaRPr i="1" sz="1050">
              <a:solidFill>
                <a:srgbClr val="333333"/>
              </a:solidFill>
            </a:endParaRPr>
          </a:p>
          <a:p>
            <a:pPr indent="0" lvl="0" marL="0" rtl="0">
              <a:lnSpc>
                <a:spcPct val="115000"/>
              </a:lnSpc>
              <a:spcBef>
                <a:spcPts val="1100"/>
              </a:spcBef>
              <a:spcAft>
                <a:spcPts val="0"/>
              </a:spcAft>
              <a:buNone/>
            </a:pPr>
            <a:r>
              <a:t/>
            </a:r>
            <a:endParaRPr i="1" sz="1050">
              <a:solidFill>
                <a:srgbClr val="333333"/>
              </a:solidFill>
            </a:endParaRPr>
          </a:p>
          <a:p>
            <a:pPr indent="0" lvl="0" marL="0" rtl="0">
              <a:spcBef>
                <a:spcPts val="0"/>
              </a:spcBef>
              <a:spcAft>
                <a:spcPts val="0"/>
              </a:spcAft>
              <a:buNone/>
            </a:pPr>
            <a:r>
              <a:t/>
            </a:r>
            <a:endParaRPr/>
          </a:p>
        </p:txBody>
      </p:sp>
      <p:sp>
        <p:nvSpPr>
          <p:cNvPr id="185" name="Shape 185"/>
          <p:cNvSpPr/>
          <p:nvPr>
            <p:ph idx="2" type="sldImg"/>
          </p:nvPr>
        </p:nvSpPr>
        <p:spPr>
          <a:xfrm>
            <a:off x="4306888" y="1219200"/>
            <a:ext cx="4391100" cy="3292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1300163" y="4694238"/>
            <a:ext cx="10404475" cy="384016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1300163" y="4694238"/>
            <a:ext cx="10404475" cy="384016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4306888" y="1219200"/>
            <a:ext cx="4391100" cy="3292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Shape 231"/>
          <p:cNvSpPr txBox="1"/>
          <p:nvPr>
            <p:ph idx="1" type="body"/>
          </p:nvPr>
        </p:nvSpPr>
        <p:spPr>
          <a:xfrm>
            <a:off x="1300163" y="4694238"/>
            <a:ext cx="10404600" cy="384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2" name="Shape 232"/>
          <p:cNvSpPr txBox="1"/>
          <p:nvPr>
            <p:ph idx="12" type="sldNum"/>
          </p:nvPr>
        </p:nvSpPr>
        <p:spPr>
          <a:xfrm>
            <a:off x="7366000" y="9264650"/>
            <a:ext cx="5635500" cy="4890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4306888" y="1219200"/>
            <a:ext cx="4391100" cy="3292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Shape 241"/>
          <p:cNvSpPr txBox="1"/>
          <p:nvPr>
            <p:ph idx="1" type="body"/>
          </p:nvPr>
        </p:nvSpPr>
        <p:spPr>
          <a:xfrm>
            <a:off x="1300163" y="4694238"/>
            <a:ext cx="10404600" cy="384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2" name="Shape 242"/>
          <p:cNvSpPr txBox="1"/>
          <p:nvPr>
            <p:ph idx="12" type="sldNum"/>
          </p:nvPr>
        </p:nvSpPr>
        <p:spPr>
          <a:xfrm>
            <a:off x="7366000" y="9264650"/>
            <a:ext cx="5635500" cy="4890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Shape 50"/>
          <p:cNvSpPr txBox="1"/>
          <p:nvPr>
            <p:ph idx="1" type="body"/>
          </p:nvPr>
        </p:nvSpPr>
        <p:spPr>
          <a:xfrm>
            <a:off x="1300163" y="4694238"/>
            <a:ext cx="10404475" cy="3840162"/>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US" sz="900">
                <a:solidFill>
                  <a:srgbClr val="111111"/>
                </a:solidFill>
              </a:rPr>
              <a:t>Your Campus Champion is your local source of knowledge about high-performance computing opportunities and resources. Your Campus Champion can direct researchers and educators to national high-performance computing resources and services that are available to you and that will help you to advance scientific discovery.</a:t>
            </a:r>
            <a:endParaRPr sz="900">
              <a:solidFill>
                <a:srgbClr val="111111"/>
              </a:solidFill>
            </a:endParaRPr>
          </a:p>
          <a:p>
            <a:pPr indent="0" lvl="0" marL="0" rtl="0">
              <a:lnSpc>
                <a:spcPct val="115000"/>
              </a:lnSpc>
              <a:spcBef>
                <a:spcPts val="1100"/>
              </a:spcBef>
              <a:spcAft>
                <a:spcPts val="0"/>
              </a:spcAft>
              <a:buClr>
                <a:schemeClr val="dk1"/>
              </a:buClr>
              <a:buSzPts val="1100"/>
              <a:buFont typeface="Arial"/>
              <a:buNone/>
            </a:pPr>
            <a:r>
              <a:t/>
            </a:r>
            <a:endParaRPr sz="900">
              <a:solidFill>
                <a:srgbClr val="111111"/>
              </a:solidFill>
            </a:endParaRPr>
          </a:p>
          <a:p>
            <a:pPr indent="0" lvl="0" marL="0">
              <a:spcBef>
                <a:spcPts val="0"/>
              </a:spcBef>
              <a:spcAft>
                <a:spcPts val="0"/>
              </a:spcAft>
              <a:buNone/>
            </a:pPr>
            <a:r>
              <a:t/>
            </a:r>
            <a:endParaRPr/>
          </a:p>
        </p:txBody>
      </p:sp>
      <p:sp>
        <p:nvSpPr>
          <p:cNvPr id="51" name="Shape 51"/>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1300163" y="4694238"/>
            <a:ext cx="10404600" cy="3840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51" name="Shape 251"/>
          <p:cNvSpPr/>
          <p:nvPr>
            <p:ph idx="2" type="sldImg"/>
          </p:nvPr>
        </p:nvSpPr>
        <p:spPr>
          <a:xfrm>
            <a:off x="4306888" y="1219200"/>
            <a:ext cx="4391100" cy="3292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1300163" y="4694238"/>
            <a:ext cx="10404600" cy="3840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57" name="Shape 257"/>
          <p:cNvSpPr/>
          <p:nvPr>
            <p:ph idx="2" type="sldImg"/>
          </p:nvPr>
        </p:nvSpPr>
        <p:spPr>
          <a:xfrm>
            <a:off x="4306888" y="1219200"/>
            <a:ext cx="4391100" cy="3292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1300163" y="4694238"/>
            <a:ext cx="10404600" cy="3840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66" name="Shape 266"/>
          <p:cNvSpPr/>
          <p:nvPr>
            <p:ph idx="2" type="sldImg"/>
          </p:nvPr>
        </p:nvSpPr>
        <p:spPr>
          <a:xfrm>
            <a:off x="4306888" y="1219200"/>
            <a:ext cx="4391100" cy="3292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txBox="1"/>
          <p:nvPr>
            <p:ph idx="1" type="body"/>
          </p:nvPr>
        </p:nvSpPr>
        <p:spPr>
          <a:xfrm>
            <a:off x="1300163" y="4694238"/>
            <a:ext cx="10404600" cy="3840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73" name="Shape 273"/>
          <p:cNvSpPr/>
          <p:nvPr>
            <p:ph idx="2" type="sldImg"/>
          </p:nvPr>
        </p:nvSpPr>
        <p:spPr>
          <a:xfrm>
            <a:off x="4306888" y="1219200"/>
            <a:ext cx="4391100" cy="3292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1300163" y="4694238"/>
            <a:ext cx="10404600" cy="3840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79" name="Shape 279"/>
          <p:cNvSpPr/>
          <p:nvPr>
            <p:ph idx="2" type="sldImg"/>
          </p:nvPr>
        </p:nvSpPr>
        <p:spPr>
          <a:xfrm>
            <a:off x="4306888" y="1219200"/>
            <a:ext cx="4391100" cy="3292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1300163" y="4694238"/>
            <a:ext cx="10404600" cy="3840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90" name="Shape 290"/>
          <p:cNvSpPr/>
          <p:nvPr>
            <p:ph idx="2" type="sldImg"/>
          </p:nvPr>
        </p:nvSpPr>
        <p:spPr>
          <a:xfrm>
            <a:off x="4306888" y="1219200"/>
            <a:ext cx="4391100" cy="3292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1300163" y="4694238"/>
            <a:ext cx="10404600" cy="3840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96" name="Shape 296"/>
          <p:cNvSpPr/>
          <p:nvPr>
            <p:ph idx="2" type="sldImg"/>
          </p:nvPr>
        </p:nvSpPr>
        <p:spPr>
          <a:xfrm>
            <a:off x="4306888" y="1219200"/>
            <a:ext cx="4391100" cy="3292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1300163" y="4694238"/>
            <a:ext cx="10404600" cy="3840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06" name="Shape 306"/>
          <p:cNvSpPr/>
          <p:nvPr>
            <p:ph idx="2" type="sldImg"/>
          </p:nvPr>
        </p:nvSpPr>
        <p:spPr>
          <a:xfrm>
            <a:off x="4306888" y="1219200"/>
            <a:ext cx="4391100" cy="3292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1300163" y="4694238"/>
            <a:ext cx="10404600" cy="3840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13" name="Shape 313"/>
          <p:cNvSpPr/>
          <p:nvPr>
            <p:ph idx="2" type="sldImg"/>
          </p:nvPr>
        </p:nvSpPr>
        <p:spPr>
          <a:xfrm>
            <a:off x="4306888" y="1219200"/>
            <a:ext cx="4391100" cy="3292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4306888" y="1219200"/>
            <a:ext cx="4391100" cy="32925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1300163" y="4694238"/>
            <a:ext cx="10404600" cy="384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0" name="Shape 320"/>
          <p:cNvSpPr txBox="1"/>
          <p:nvPr>
            <p:ph idx="12" type="sldNum"/>
          </p:nvPr>
        </p:nvSpPr>
        <p:spPr>
          <a:xfrm>
            <a:off x="7366000" y="9264650"/>
            <a:ext cx="5635500" cy="4890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Shape 58"/>
          <p:cNvSpPr txBox="1"/>
          <p:nvPr>
            <p:ph idx="1" type="body"/>
          </p:nvPr>
        </p:nvSpPr>
        <p:spPr>
          <a:xfrm>
            <a:off x="1300163" y="4694238"/>
            <a:ext cx="10404475" cy="38401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9" name="Shape 59"/>
          <p:cNvSpPr txBox="1"/>
          <p:nvPr>
            <p:ph idx="12" type="sldNum"/>
          </p:nvPr>
        </p:nvSpPr>
        <p:spPr>
          <a:xfrm>
            <a:off x="7366000" y="9264650"/>
            <a:ext cx="5635625" cy="48895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1300163" y="4694238"/>
            <a:ext cx="10404475" cy="384016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Shape 67"/>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Shape 82"/>
          <p:cNvSpPr txBox="1"/>
          <p:nvPr>
            <p:ph idx="1" type="body"/>
          </p:nvPr>
        </p:nvSpPr>
        <p:spPr>
          <a:xfrm>
            <a:off x="1300163" y="4694238"/>
            <a:ext cx="10404475" cy="38401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Add intros to Wrangler, Stampede2</a:t>
            </a:r>
            <a:endParaRPr b="0" i="0" sz="1200" u="none" cap="none" strike="noStrike">
              <a:solidFill>
                <a:schemeClr val="dk1"/>
              </a:solidFill>
              <a:latin typeface="Calibri"/>
              <a:ea typeface="Calibri"/>
              <a:cs typeface="Calibri"/>
              <a:sym typeface="Calibri"/>
            </a:endParaRPr>
          </a:p>
        </p:txBody>
      </p:sp>
      <p:sp>
        <p:nvSpPr>
          <p:cNvPr id="83" name="Shape 83"/>
          <p:cNvSpPr txBox="1"/>
          <p:nvPr>
            <p:ph idx="12" type="sldNum"/>
          </p:nvPr>
        </p:nvSpPr>
        <p:spPr>
          <a:xfrm>
            <a:off x="7366000" y="9264650"/>
            <a:ext cx="5635625" cy="48895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1300163" y="4694238"/>
            <a:ext cx="10404475" cy="384016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1300163" y="4694238"/>
            <a:ext cx="10404475" cy="384016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 name="Shape 101"/>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1300163" y="4694238"/>
            <a:ext cx="10404475" cy="384016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1300163" y="4694238"/>
            <a:ext cx="10404475" cy="384016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ph idx="2" type="sldImg"/>
          </p:nvPr>
        </p:nvSpPr>
        <p:spPr>
          <a:xfrm>
            <a:off x="4306888" y="1219200"/>
            <a:ext cx="4391025" cy="329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Shape 16"/>
          <p:cNvSpPr txBox="1"/>
          <p:nvPr>
            <p:ph type="title"/>
          </p:nvPr>
        </p:nvSpPr>
        <p:spPr>
          <a:xfrm>
            <a:off x="2700654" y="749300"/>
            <a:ext cx="7603490" cy="81788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5200" u="none" cap="none" strike="noStrike">
                <a:solidFill>
                  <a:srgbClr val="0433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Shape 17"/>
          <p:cNvSpPr txBox="1"/>
          <p:nvPr>
            <p:ph idx="1" type="body"/>
          </p:nvPr>
        </p:nvSpPr>
        <p:spPr>
          <a:xfrm>
            <a:off x="1155700" y="1557019"/>
            <a:ext cx="10660380" cy="28575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8" name="Shape 18"/>
          <p:cNvSpPr txBox="1"/>
          <p:nvPr>
            <p:ph idx="11" type="ftr"/>
          </p:nvPr>
        </p:nvSpPr>
        <p:spPr>
          <a:xfrm>
            <a:off x="4421632" y="9070848"/>
            <a:ext cx="4161536" cy="48768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0" type="dt"/>
          </p:nvPr>
        </p:nvSpPr>
        <p:spPr>
          <a:xfrm>
            <a:off x="650240" y="9070848"/>
            <a:ext cx="2991104" cy="48768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9363456" y="9070848"/>
            <a:ext cx="2991104" cy="48768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21" name="Shape 21"/>
        <p:cNvGrpSpPr/>
        <p:nvPr/>
      </p:nvGrpSpPr>
      <p:grpSpPr>
        <a:xfrm>
          <a:off x="0" y="0"/>
          <a:ext cx="0" cy="0"/>
          <a:chOff x="0" y="0"/>
          <a:chExt cx="0" cy="0"/>
        </a:xfrm>
      </p:grpSpPr>
      <p:sp>
        <p:nvSpPr>
          <p:cNvPr id="22" name="Shape 22"/>
          <p:cNvSpPr txBox="1"/>
          <p:nvPr>
            <p:ph type="ctrTitle"/>
          </p:nvPr>
        </p:nvSpPr>
        <p:spPr>
          <a:xfrm>
            <a:off x="975360" y="3023616"/>
            <a:ext cx="11054080" cy="204825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5200" u="none" cap="none" strike="noStrike">
                <a:solidFill>
                  <a:srgbClr val="0433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Shape 23"/>
          <p:cNvSpPr txBox="1"/>
          <p:nvPr>
            <p:ph idx="1" type="subTitle"/>
          </p:nvPr>
        </p:nvSpPr>
        <p:spPr>
          <a:xfrm>
            <a:off x="1950720" y="5462016"/>
            <a:ext cx="9103360" cy="24384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atin typeface="Calibri"/>
                <a:ea typeface="Calibri"/>
                <a:cs typeface="Calibri"/>
                <a:sym typeface="Calibri"/>
              </a:defRPr>
            </a:lvl2pPr>
            <a:lvl3pPr lvl="2" marR="0" rtl="0" algn="l">
              <a:spcBef>
                <a:spcPts val="0"/>
              </a:spcBef>
              <a:spcAft>
                <a:spcPts val="0"/>
              </a:spcAft>
              <a:buSzPts val="1400"/>
              <a:buNone/>
              <a:defRPr b="0" i="0" sz="1800" u="none" cap="none" strike="noStrike">
                <a:latin typeface="Calibri"/>
                <a:ea typeface="Calibri"/>
                <a:cs typeface="Calibri"/>
                <a:sym typeface="Calibri"/>
              </a:defRPr>
            </a:lvl3pPr>
            <a:lvl4pPr lvl="3" marR="0" rtl="0" algn="l">
              <a:spcBef>
                <a:spcPts val="0"/>
              </a:spcBef>
              <a:spcAft>
                <a:spcPts val="0"/>
              </a:spcAft>
              <a:buSzPts val="1400"/>
              <a:buNone/>
              <a:defRPr b="0" i="0" sz="1800" u="none" cap="none" strike="noStrike">
                <a:latin typeface="Calibri"/>
                <a:ea typeface="Calibri"/>
                <a:cs typeface="Calibri"/>
                <a:sym typeface="Calibri"/>
              </a:defRPr>
            </a:lvl4pPr>
            <a:lvl5pPr lvl="4" marR="0" rtl="0" algn="l">
              <a:spcBef>
                <a:spcPts val="0"/>
              </a:spcBef>
              <a:spcAft>
                <a:spcPts val="0"/>
              </a:spcAft>
              <a:buSzPts val="1400"/>
              <a:buNone/>
              <a:defRPr b="0" i="0" sz="1800" u="none" cap="none" strike="noStrike">
                <a:latin typeface="Calibri"/>
                <a:ea typeface="Calibri"/>
                <a:cs typeface="Calibri"/>
                <a:sym typeface="Calibri"/>
              </a:defRPr>
            </a:lvl5pPr>
            <a:lvl6pPr lvl="5" marR="0" rtl="0" algn="l">
              <a:spcBef>
                <a:spcPts val="0"/>
              </a:spcBef>
              <a:spcAft>
                <a:spcPts val="0"/>
              </a:spcAft>
              <a:buSzPts val="1400"/>
              <a:buNone/>
              <a:defRPr b="0" i="0" sz="1800" u="none" cap="none" strike="noStrike">
                <a:latin typeface="Calibri"/>
                <a:ea typeface="Calibri"/>
                <a:cs typeface="Calibri"/>
                <a:sym typeface="Calibri"/>
              </a:defRPr>
            </a:lvl6pPr>
            <a:lvl7pPr lvl="6" marR="0" rtl="0" algn="l">
              <a:spcBef>
                <a:spcPts val="0"/>
              </a:spcBef>
              <a:spcAft>
                <a:spcPts val="0"/>
              </a:spcAft>
              <a:buSzPts val="1400"/>
              <a:buNone/>
              <a:defRPr b="0" i="0" sz="1800" u="none" cap="none" strike="noStrike">
                <a:latin typeface="Calibri"/>
                <a:ea typeface="Calibri"/>
                <a:cs typeface="Calibri"/>
                <a:sym typeface="Calibri"/>
              </a:defRPr>
            </a:lvl7pPr>
            <a:lvl8pPr lvl="7" marR="0" rtl="0" algn="l">
              <a:spcBef>
                <a:spcPts val="0"/>
              </a:spcBef>
              <a:spcAft>
                <a:spcPts val="0"/>
              </a:spcAft>
              <a:buSzPts val="1400"/>
              <a:buNone/>
              <a:defRPr b="0" i="0" sz="1800" u="none" cap="none" strike="noStrike">
                <a:latin typeface="Calibri"/>
                <a:ea typeface="Calibri"/>
                <a:cs typeface="Calibri"/>
                <a:sym typeface="Calibri"/>
              </a:defRPr>
            </a:lvl8pPr>
            <a:lvl9pPr lvl="8"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4" name="Shape 24"/>
          <p:cNvSpPr txBox="1"/>
          <p:nvPr>
            <p:ph idx="11" type="ftr"/>
          </p:nvPr>
        </p:nvSpPr>
        <p:spPr>
          <a:xfrm>
            <a:off x="4421632" y="9070848"/>
            <a:ext cx="4161536" cy="48768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0" type="dt"/>
          </p:nvPr>
        </p:nvSpPr>
        <p:spPr>
          <a:xfrm>
            <a:off x="650240" y="9070848"/>
            <a:ext cx="2991104" cy="48768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9363456" y="9070848"/>
            <a:ext cx="2991104" cy="48768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2700654" y="749300"/>
            <a:ext cx="7603490" cy="81788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5200" u="none" cap="none" strike="noStrike">
                <a:solidFill>
                  <a:srgbClr val="0433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Shape 29"/>
          <p:cNvSpPr txBox="1"/>
          <p:nvPr>
            <p:ph idx="1" type="body"/>
          </p:nvPr>
        </p:nvSpPr>
        <p:spPr>
          <a:xfrm>
            <a:off x="650240" y="2243328"/>
            <a:ext cx="5657088" cy="6437376"/>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30" name="Shape 30"/>
          <p:cNvSpPr txBox="1"/>
          <p:nvPr>
            <p:ph idx="2" type="body"/>
          </p:nvPr>
        </p:nvSpPr>
        <p:spPr>
          <a:xfrm>
            <a:off x="6697472" y="2243328"/>
            <a:ext cx="5657088" cy="6437376"/>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31" name="Shape 31"/>
          <p:cNvSpPr txBox="1"/>
          <p:nvPr>
            <p:ph idx="11" type="ftr"/>
          </p:nvPr>
        </p:nvSpPr>
        <p:spPr>
          <a:xfrm>
            <a:off x="4421632" y="9070848"/>
            <a:ext cx="4161536" cy="48768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0" type="dt"/>
          </p:nvPr>
        </p:nvSpPr>
        <p:spPr>
          <a:xfrm>
            <a:off x="650240" y="9070848"/>
            <a:ext cx="2991104" cy="48768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2" type="sldNum"/>
          </p:nvPr>
        </p:nvSpPr>
        <p:spPr>
          <a:xfrm>
            <a:off x="9363456" y="9070848"/>
            <a:ext cx="2991104" cy="48768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34" name="Shape 34"/>
        <p:cNvGrpSpPr/>
        <p:nvPr/>
      </p:nvGrpSpPr>
      <p:grpSpPr>
        <a:xfrm>
          <a:off x="0" y="0"/>
          <a:ext cx="0" cy="0"/>
          <a:chOff x="0" y="0"/>
          <a:chExt cx="0" cy="0"/>
        </a:xfrm>
      </p:grpSpPr>
      <p:sp>
        <p:nvSpPr>
          <p:cNvPr id="35" name="Shape 35"/>
          <p:cNvSpPr txBox="1"/>
          <p:nvPr>
            <p:ph type="title"/>
          </p:nvPr>
        </p:nvSpPr>
        <p:spPr>
          <a:xfrm>
            <a:off x="2700654" y="749300"/>
            <a:ext cx="7603490" cy="81788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5200" u="none" cap="none" strike="noStrike">
                <a:solidFill>
                  <a:srgbClr val="0433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Shape 36"/>
          <p:cNvSpPr txBox="1"/>
          <p:nvPr>
            <p:ph idx="11" type="ftr"/>
          </p:nvPr>
        </p:nvSpPr>
        <p:spPr>
          <a:xfrm>
            <a:off x="4421632" y="9070848"/>
            <a:ext cx="4161536" cy="48768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650240" y="9070848"/>
            <a:ext cx="2991104" cy="48768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2" type="sldNum"/>
          </p:nvPr>
        </p:nvSpPr>
        <p:spPr>
          <a:xfrm>
            <a:off x="9363456" y="9070848"/>
            <a:ext cx="2991104" cy="48768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39" name="Shape 39"/>
        <p:cNvGrpSpPr/>
        <p:nvPr/>
      </p:nvGrpSpPr>
      <p:grpSpPr>
        <a:xfrm>
          <a:off x="0" y="0"/>
          <a:ext cx="0" cy="0"/>
          <a:chOff x="0" y="0"/>
          <a:chExt cx="0" cy="0"/>
        </a:xfrm>
      </p:grpSpPr>
      <p:sp>
        <p:nvSpPr>
          <p:cNvPr id="40" name="Shape 40"/>
          <p:cNvSpPr txBox="1"/>
          <p:nvPr>
            <p:ph idx="11" type="ftr"/>
          </p:nvPr>
        </p:nvSpPr>
        <p:spPr>
          <a:xfrm>
            <a:off x="4421632" y="9070848"/>
            <a:ext cx="4161536" cy="48768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650240" y="9070848"/>
            <a:ext cx="2991104" cy="48768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2" type="sldNum"/>
          </p:nvPr>
        </p:nvSpPr>
        <p:spPr>
          <a:xfrm>
            <a:off x="9363456" y="9070848"/>
            <a:ext cx="2991104" cy="48768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2700654" y="749300"/>
            <a:ext cx="7603490" cy="81788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5200" u="none" cap="none" strike="noStrike">
                <a:solidFill>
                  <a:srgbClr val="0433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Shape 11"/>
          <p:cNvSpPr txBox="1"/>
          <p:nvPr>
            <p:ph idx="1" type="body"/>
          </p:nvPr>
        </p:nvSpPr>
        <p:spPr>
          <a:xfrm>
            <a:off x="1155700" y="1557019"/>
            <a:ext cx="10660380" cy="28575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Shape 12"/>
          <p:cNvSpPr txBox="1"/>
          <p:nvPr>
            <p:ph idx="11" type="ftr"/>
          </p:nvPr>
        </p:nvSpPr>
        <p:spPr>
          <a:xfrm>
            <a:off x="4421632" y="9070848"/>
            <a:ext cx="4161536" cy="48768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0" type="dt"/>
          </p:nvPr>
        </p:nvSpPr>
        <p:spPr>
          <a:xfrm>
            <a:off x="650240" y="9070848"/>
            <a:ext cx="2991104" cy="48768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9363456" y="9070848"/>
            <a:ext cx="2991104" cy="48768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swsolis@ucsb.edu" TargetMode="External"/><Relationship Id="rId4" Type="http://schemas.openxmlformats.org/officeDocument/2006/relationships/hyperlink" Target="mailto:weakliem@cnsi.ucsb.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sdsc.edu/support/user_guides/comet.html#runn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hyperlink" Target="http://www.sdsc.edu/support/user_guides/comet.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iujetstream.atlassian.net/wiki/spaces/JWT/pages/17465367/System+Overview" TargetMode="External"/><Relationship Id="rId4" Type="http://schemas.openxmlformats.org/officeDocument/2006/relationships/image" Target="../media/image26.png"/><Relationship Id="rId5"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iujetstream.atlassian.net/wiki/spaces/JWT/pages/17465367/System+Overview" TargetMode="External"/><Relationship Id="rId4" Type="http://schemas.openxmlformats.org/officeDocument/2006/relationships/hyperlink" Target="https://iujetstream.atlassian.net/wiki/spaces/JWT/pages/29720582/Quick+Start+Guide" TargetMode="External"/><Relationship Id="rId5"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7.png"/><Relationship Id="rId4"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use.jetstream-cloud.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use.jetstream-cloud.org" TargetMode="Externa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iujetstream.atlassian.net/wiki/spaces/JWT/pages/17465502/Logging+in+with+SSH" TargetMode="External"/><Relationship Id="rId4" Type="http://schemas.openxmlformats.org/officeDocument/2006/relationships/hyperlink" Target="https://iujetstream.atlassian.net/wiki/spaces/JWT/pages/17465474/Adding+SSH+keys+to+the+Jetstream+Atmosphere+environment" TargetMode="External"/><Relationship Id="rId5"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iujetstream.atlassian.net/wiki/spaces/JWT/pages/252641281/Transferring+files+with+the+web+shell+and+web+desktop" TargetMode="External"/><Relationship Id="rId4" Type="http://schemas.openxmlformats.org/officeDocument/2006/relationships/hyperlink" Target="https://iujetstream.atlassian.net/wiki/spaces/JWT/pages/75142187/Transferring+files+with+SCP+or+SFTP" TargetMode="External"/><Relationship Id="rId9" Type="http://schemas.openxmlformats.org/officeDocument/2006/relationships/hyperlink" Target="http://ncgas.org/Blog_Posts/Getting%20Started%20with%20Globus.php" TargetMode="External"/><Relationship Id="rId5" Type="http://schemas.openxmlformats.org/officeDocument/2006/relationships/hyperlink" Target="https://iujetstream.atlassian.net/wiki/spaces/JWT/pages/42369121/Backing-up+and+Exporting+Volumes+and+Files" TargetMode="External"/><Relationship Id="rId6" Type="http://schemas.openxmlformats.org/officeDocument/2006/relationships/hyperlink" Target="https://iujetstream.atlassian.net/wiki/spaces/JWT/pages/42369121/Backing-up+and+Exporting+Volumes+and+Files" TargetMode="External"/><Relationship Id="rId7" Type="http://schemas.openxmlformats.org/officeDocument/2006/relationships/hyperlink" Target="https://www.globus.org/" TargetMode="External"/><Relationship Id="rId8" Type="http://schemas.openxmlformats.org/officeDocument/2006/relationships/hyperlink" Target="http://www.xsede.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iujetstream.atlassian.net/wiki/spaces/JWT/pages/75143213/Transferring+files" TargetMode="External"/><Relationship Id="rId4" Type="http://schemas.openxmlformats.org/officeDocument/2006/relationships/hyperlink" Target="https://iujetstream.atlassian.net/wiki/spaces/JWT/pages/75143213/Transferring+files" TargetMode="External"/><Relationship Id="rId5" Type="http://schemas.openxmlformats.org/officeDocument/2006/relationships/hyperlink" Target="http://ncgas.org/Blog_Posts/Getting%20Started%20with%20Globus.php" TargetMode="External"/><Relationship Id="rId6" Type="http://schemas.openxmlformats.org/officeDocument/2006/relationships/image" Target="../media/image20.png"/><Relationship Id="rId7"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iujetstream.atlassian.net/wiki/spaces/JWT/pages/29720582/Quick+Start+Guid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mailto:help@xsede.org" TargetMode="External"/><Relationship Id="rId4" Type="http://schemas.openxmlformats.org/officeDocument/2006/relationships/hyperlink" Target="https://iujetstream.atlassian.net/wiki/spaces/JWT/pages/39682057/Using+the+Jetstream+API" TargetMode="External"/><Relationship Id="rId5" Type="http://schemas.openxmlformats.org/officeDocument/2006/relationships/hyperlink" Target="https://iujetstream.atlassian.net/wiki/spaces/JWT/pages/39682057/Using+the+Jetstream+API"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sdsc.edu/support/user_guides/comet.html" TargetMode="External"/><Relationship Id="rId4" Type="http://schemas.openxmlformats.org/officeDocument/2006/relationships/image" Target="../media/image17.png"/><Relationship Id="rId5"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portal.xsede.org" TargetMode="External"/><Relationship Id="rId4" Type="http://schemas.openxmlformats.org/officeDocument/2006/relationships/hyperlink" Target="mailto:your_user_name@login.xsede.org" TargetMode="External"/><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6" name="Shape 46"/>
        <p:cNvGrpSpPr/>
        <p:nvPr/>
      </p:nvGrpSpPr>
      <p:grpSpPr>
        <a:xfrm>
          <a:off x="0" y="0"/>
          <a:ext cx="0" cy="0"/>
          <a:chOff x="0" y="0"/>
          <a:chExt cx="0" cy="0"/>
        </a:xfrm>
      </p:grpSpPr>
      <p:sp>
        <p:nvSpPr>
          <p:cNvPr id="47" name="Shape 47"/>
          <p:cNvSpPr txBox="1"/>
          <p:nvPr>
            <p:ph type="title"/>
          </p:nvPr>
        </p:nvSpPr>
        <p:spPr>
          <a:xfrm>
            <a:off x="1016000" y="1778100"/>
            <a:ext cx="10972800" cy="3327300"/>
          </a:xfrm>
          <a:prstGeom prst="rect">
            <a:avLst/>
          </a:prstGeom>
          <a:noFill/>
          <a:ln>
            <a:noFill/>
          </a:ln>
        </p:spPr>
        <p:txBody>
          <a:bodyPr anchorCtr="0" anchor="t" bIns="0" lIns="0" spcFirstLastPara="1" rIns="0" wrap="square" tIns="12700">
            <a:noAutofit/>
          </a:bodyPr>
          <a:lstStyle/>
          <a:p>
            <a:pPr indent="0" lvl="0" marL="12700" marR="0" rtl="0" algn="ctr">
              <a:lnSpc>
                <a:spcPct val="100000"/>
              </a:lnSpc>
              <a:spcBef>
                <a:spcPts val="0"/>
              </a:spcBef>
              <a:spcAft>
                <a:spcPts val="0"/>
              </a:spcAft>
              <a:buNone/>
            </a:pPr>
            <a:r>
              <a:rPr b="1" i="0" lang="en-US" sz="5200" u="none" cap="none" strike="noStrike">
                <a:solidFill>
                  <a:srgbClr val="0433FF"/>
                </a:solidFill>
                <a:latin typeface="Calibri"/>
                <a:ea typeface="Calibri"/>
                <a:cs typeface="Calibri"/>
                <a:sym typeface="Calibri"/>
              </a:rPr>
              <a:t>Introduction to </a:t>
            </a:r>
            <a:endParaRPr b="1" i="0" sz="5200" u="none" cap="none" strike="noStrike">
              <a:solidFill>
                <a:srgbClr val="0433FF"/>
              </a:solidFill>
              <a:latin typeface="Calibri"/>
              <a:ea typeface="Calibri"/>
              <a:cs typeface="Calibri"/>
              <a:sym typeface="Calibri"/>
            </a:endParaRPr>
          </a:p>
          <a:p>
            <a:pPr indent="0" lvl="0" marL="12700" marR="0" rtl="0" algn="ctr">
              <a:lnSpc>
                <a:spcPct val="100000"/>
              </a:lnSpc>
              <a:spcBef>
                <a:spcPts val="0"/>
              </a:spcBef>
              <a:spcAft>
                <a:spcPts val="0"/>
              </a:spcAft>
              <a:buNone/>
            </a:pPr>
            <a:r>
              <a:rPr b="1" i="0" lang="en-US" sz="5200" u="none" cap="none" strike="noStrike">
                <a:solidFill>
                  <a:srgbClr val="0433FF"/>
                </a:solidFill>
                <a:latin typeface="Calibri"/>
                <a:ea typeface="Calibri"/>
                <a:cs typeface="Calibri"/>
                <a:sym typeface="Calibri"/>
              </a:rPr>
              <a:t>eXtreme Science and Engineering Discovery Environment (XSEDE):</a:t>
            </a:r>
            <a:br>
              <a:rPr b="1" i="0" lang="en-US" sz="5200" u="none" cap="none" strike="noStrike">
                <a:solidFill>
                  <a:srgbClr val="0433FF"/>
                </a:solidFill>
                <a:latin typeface="Calibri"/>
                <a:ea typeface="Calibri"/>
                <a:cs typeface="Calibri"/>
                <a:sym typeface="Calibri"/>
              </a:rPr>
            </a:br>
            <a:r>
              <a:rPr b="1" lang="en-US">
                <a:latin typeface="Calibri"/>
                <a:ea typeface="Calibri"/>
                <a:cs typeface="Calibri"/>
                <a:sym typeface="Calibri"/>
              </a:rPr>
              <a:t>Comet</a:t>
            </a:r>
            <a:r>
              <a:rPr b="1" i="0" lang="en-US" sz="5200" u="none" cap="none" strike="noStrike">
                <a:solidFill>
                  <a:srgbClr val="0433FF"/>
                </a:solidFill>
                <a:latin typeface="Calibri"/>
                <a:ea typeface="Calibri"/>
                <a:cs typeface="Calibri"/>
                <a:sym typeface="Calibri"/>
              </a:rPr>
              <a:t> and Jetstream</a:t>
            </a:r>
            <a:endParaRPr b="1" i="0" sz="5200" u="none" cap="none" strike="noStrike">
              <a:solidFill>
                <a:srgbClr val="0433FF"/>
              </a:solidFill>
              <a:latin typeface="Calibri"/>
              <a:ea typeface="Calibri"/>
              <a:cs typeface="Calibri"/>
              <a:sym typeface="Calibri"/>
            </a:endParaRPr>
          </a:p>
        </p:txBody>
      </p:sp>
      <p:sp>
        <p:nvSpPr>
          <p:cNvPr id="48" name="Shape 48"/>
          <p:cNvSpPr txBox="1"/>
          <p:nvPr/>
        </p:nvSpPr>
        <p:spPr>
          <a:xfrm>
            <a:off x="3613785" y="5410200"/>
            <a:ext cx="5715000" cy="3327300"/>
          </a:xfrm>
          <a:prstGeom prst="rect">
            <a:avLst/>
          </a:prstGeom>
          <a:noFill/>
          <a:ln>
            <a:noFill/>
          </a:ln>
        </p:spPr>
        <p:txBody>
          <a:bodyPr anchorCtr="0" anchor="t" bIns="0" lIns="0" spcFirstLastPara="1" rIns="0" wrap="square" tIns="13325">
            <a:noAutofit/>
          </a:bodyPr>
          <a:lstStyle/>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Sharon Solis</a:t>
            </a:r>
            <a:endParaRPr b="1" i="0" sz="1800" u="none" cap="none" strike="noStrike">
              <a:solidFill>
                <a:schemeClr val="dk1"/>
              </a:solidFill>
              <a:latin typeface="Calibri"/>
              <a:ea typeface="Calibri"/>
              <a:cs typeface="Calibri"/>
              <a:sym typeface="Calibri"/>
            </a:endParaRPr>
          </a:p>
          <a:p>
            <a:pPr indent="0" lvl="0" marL="1270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Research Computing Consultant</a:t>
            </a:r>
            <a:endParaRPr/>
          </a:p>
          <a:p>
            <a:pPr indent="0" lvl="0" marL="1270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Enterprise Technology Services (ETS)</a:t>
            </a:r>
            <a:endParaRPr/>
          </a:p>
          <a:p>
            <a:pPr indent="0" lvl="0" marL="12700" marR="0" rtl="0" algn="ctr">
              <a:spcBef>
                <a:spcPts val="0"/>
              </a:spcBef>
              <a:spcAft>
                <a:spcPts val="0"/>
              </a:spcAft>
              <a:buNone/>
            </a:pPr>
            <a:r>
              <a:rPr b="0" i="0" lang="en-US" sz="1800" u="sng" cap="none" strike="noStrike">
                <a:solidFill>
                  <a:schemeClr val="hlink"/>
                </a:solidFill>
                <a:latin typeface="Calibri"/>
                <a:ea typeface="Calibri"/>
                <a:cs typeface="Calibri"/>
                <a:sym typeface="Calibri"/>
                <a:hlinkClick r:id="rId3"/>
              </a:rPr>
              <a:t>swsolis@ucsb.edu</a:t>
            </a:r>
            <a:endParaRPr b="0" i="0" sz="1800" u="none" cap="none" strike="noStrike">
              <a:solidFill>
                <a:schemeClr val="dk1"/>
              </a:solidFill>
              <a:latin typeface="Calibri"/>
              <a:ea typeface="Calibri"/>
              <a:cs typeface="Calibri"/>
              <a:sym typeface="Calibri"/>
            </a:endParaRPr>
          </a:p>
          <a:p>
            <a:pPr indent="0" lvl="0" marL="1270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1270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Paul Weakliem</a:t>
            </a:r>
            <a:endParaRPr/>
          </a:p>
          <a:p>
            <a:pPr indent="0" lvl="0" marL="1270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IT Director of California NanoSystems Institute (CNSI)</a:t>
            </a:r>
            <a:endParaRPr/>
          </a:p>
          <a:p>
            <a:pPr indent="0" lvl="0" marL="12700" marR="0" rtl="0" algn="ctr">
              <a:spcBef>
                <a:spcPts val="0"/>
              </a:spcBef>
              <a:spcAft>
                <a:spcPts val="0"/>
              </a:spcAft>
              <a:buNone/>
            </a:pPr>
            <a:r>
              <a:rPr b="0" i="0" lang="en-US" sz="1800" u="sng" cap="none" strike="noStrike">
                <a:solidFill>
                  <a:schemeClr val="hlink"/>
                </a:solidFill>
                <a:latin typeface="Calibri"/>
                <a:ea typeface="Calibri"/>
                <a:cs typeface="Calibri"/>
                <a:sym typeface="Calibri"/>
                <a:hlinkClick r:id="rId4"/>
              </a:rPr>
              <a:t>weakliem@cnsi.ucsb.edu</a:t>
            </a:r>
            <a:endParaRPr b="0" i="0" sz="1800" u="none" cap="none" strike="noStrike">
              <a:solidFill>
                <a:schemeClr val="dk1"/>
              </a:solidFill>
              <a:latin typeface="Calibri"/>
              <a:ea typeface="Calibri"/>
              <a:cs typeface="Calibri"/>
              <a:sym typeface="Calibri"/>
            </a:endParaRPr>
          </a:p>
          <a:p>
            <a:pPr indent="0" lvl="0" marL="1270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12700" marR="5080" rtl="0" algn="ctr">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Center for Scientific Computing</a:t>
            </a:r>
            <a:endParaRPr b="0" i="0" sz="1800" u="none" cap="none" strike="noStrike">
              <a:solidFill>
                <a:schemeClr val="dk1"/>
              </a:solidFill>
              <a:latin typeface="Calibri"/>
              <a:ea typeface="Calibri"/>
              <a:cs typeface="Calibri"/>
              <a:sym typeface="Calibri"/>
            </a:endParaRPr>
          </a:p>
          <a:p>
            <a:pPr indent="0" lvl="0" marL="12700" marR="5080" rtl="0" algn="ctr">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UC Santa Barbara</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28" name="Shape 128"/>
        <p:cNvGrpSpPr/>
        <p:nvPr/>
      </p:nvGrpSpPr>
      <p:grpSpPr>
        <a:xfrm>
          <a:off x="0" y="0"/>
          <a:ext cx="0" cy="0"/>
          <a:chOff x="0" y="0"/>
          <a:chExt cx="0" cy="0"/>
        </a:xfrm>
      </p:grpSpPr>
      <p:sp>
        <p:nvSpPr>
          <p:cNvPr id="129" name="Shape 129"/>
          <p:cNvSpPr txBox="1"/>
          <p:nvPr/>
        </p:nvSpPr>
        <p:spPr>
          <a:xfrm>
            <a:off x="2425700" y="8851900"/>
            <a:ext cx="8155940" cy="57404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3600" u="sng">
                <a:solidFill>
                  <a:srgbClr val="0365C0"/>
                </a:solidFill>
                <a:latin typeface="Calibri"/>
                <a:ea typeface="Calibri"/>
                <a:cs typeface="Calibri"/>
                <a:sym typeface="Calibri"/>
              </a:rPr>
              <a:t>https://portal.xsede.org/software/globus</a:t>
            </a:r>
            <a:endParaRPr sz="3600">
              <a:solidFill>
                <a:schemeClr val="dk1"/>
              </a:solidFill>
              <a:latin typeface="Calibri"/>
              <a:ea typeface="Calibri"/>
              <a:cs typeface="Calibri"/>
              <a:sym typeface="Calibri"/>
            </a:endParaRPr>
          </a:p>
        </p:txBody>
      </p:sp>
      <p:sp>
        <p:nvSpPr>
          <p:cNvPr id="130" name="Shape 130"/>
          <p:cNvSpPr txBox="1"/>
          <p:nvPr>
            <p:ph type="title"/>
          </p:nvPr>
        </p:nvSpPr>
        <p:spPr>
          <a:xfrm>
            <a:off x="2700654" y="749300"/>
            <a:ext cx="7603490" cy="817880"/>
          </a:xfrm>
          <a:prstGeom prst="rect">
            <a:avLst/>
          </a:prstGeom>
          <a:noFill/>
          <a:ln>
            <a:noFill/>
          </a:ln>
        </p:spPr>
        <p:txBody>
          <a:bodyPr anchorCtr="0" anchor="t" bIns="0" lIns="0" spcFirstLastPara="1" rIns="0" wrap="square" tIns="12700">
            <a:noAutofit/>
          </a:bodyPr>
          <a:lstStyle/>
          <a:p>
            <a:pPr indent="0" lvl="0" marL="17145" marR="0" rtl="0" algn="l">
              <a:lnSpc>
                <a:spcPct val="100000"/>
              </a:lnSpc>
              <a:spcBef>
                <a:spcPts val="0"/>
              </a:spcBef>
              <a:spcAft>
                <a:spcPts val="0"/>
              </a:spcAft>
              <a:buNone/>
            </a:pPr>
            <a:r>
              <a:rPr i="0" lang="en-US" sz="5200" u="none" cap="none" strike="noStrike">
                <a:solidFill>
                  <a:srgbClr val="0433FF"/>
                </a:solidFill>
                <a:latin typeface="Calibri"/>
                <a:ea typeface="Calibri"/>
                <a:cs typeface="Calibri"/>
                <a:sym typeface="Calibri"/>
              </a:rPr>
              <a:t>Logging In &amp; File Transfer</a:t>
            </a:r>
            <a:endParaRPr>
              <a:latin typeface="Calibri"/>
              <a:ea typeface="Calibri"/>
              <a:cs typeface="Calibri"/>
              <a:sym typeface="Calibri"/>
            </a:endParaRPr>
          </a:p>
        </p:txBody>
      </p:sp>
      <p:sp>
        <p:nvSpPr>
          <p:cNvPr id="131" name="Shape 131"/>
          <p:cNvSpPr txBox="1"/>
          <p:nvPr/>
        </p:nvSpPr>
        <p:spPr>
          <a:xfrm>
            <a:off x="1041400" y="1816100"/>
            <a:ext cx="11646600" cy="2445900"/>
          </a:xfrm>
          <a:prstGeom prst="rect">
            <a:avLst/>
          </a:prstGeom>
          <a:noFill/>
          <a:ln>
            <a:noFill/>
          </a:ln>
        </p:spPr>
        <p:txBody>
          <a:bodyPr anchorCtr="0" anchor="t" bIns="0" lIns="0" spcFirstLastPara="1" rIns="0" wrap="square" tIns="12700">
            <a:noAutofit/>
          </a:bodyPr>
          <a:lstStyle/>
          <a:p>
            <a:pPr indent="-406400" lvl="0" marL="457200" marR="0" rtl="0" algn="l">
              <a:lnSpc>
                <a:spcPct val="10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Two factor authentication makes life difficult for file transfer by sap, rsync</a:t>
            </a:r>
            <a:endParaRPr sz="2800">
              <a:solidFill>
                <a:schemeClr val="dk1"/>
              </a:solidFill>
              <a:latin typeface="Calibri"/>
              <a:ea typeface="Calibri"/>
              <a:cs typeface="Calibri"/>
              <a:sym typeface="Calibri"/>
            </a:endParaRPr>
          </a:p>
          <a:p>
            <a:pPr indent="-406400" lvl="0" marL="457200" marR="1983739" rtl="0" algn="l">
              <a:lnSpc>
                <a:spcPct val="114285"/>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Globus Online is the preferred method for large file (you can put ‘globus connect personal’ on your desktop) transfers  File transfers managed by a simple web interface</a:t>
            </a:r>
            <a:endParaRPr sz="2800">
              <a:solidFill>
                <a:schemeClr val="dk1"/>
              </a:solidFill>
              <a:latin typeface="Calibri"/>
              <a:ea typeface="Calibri"/>
              <a:cs typeface="Calibri"/>
              <a:sym typeface="Calibri"/>
            </a:endParaRPr>
          </a:p>
          <a:p>
            <a:pPr indent="-406400" lvl="0" marL="457200" marR="574040" rtl="0" algn="l">
              <a:lnSpc>
                <a:spcPct val="114285"/>
              </a:lnSpc>
              <a:spcBef>
                <a:spcPts val="0"/>
              </a:spcBef>
              <a:spcAft>
                <a:spcPts val="0"/>
              </a:spcAft>
              <a:buSzPts val="2800"/>
              <a:buFont typeface="Calibri"/>
              <a:buChar char="●"/>
            </a:pPr>
            <a:r>
              <a:rPr lang="en-US" sz="2800">
                <a:solidFill>
                  <a:schemeClr val="dk1"/>
                </a:solidFill>
                <a:latin typeface="Calibri"/>
                <a:ea typeface="Calibri"/>
                <a:cs typeface="Calibri"/>
                <a:sym typeface="Calibri"/>
              </a:rPr>
              <a:t>Advantages over </a:t>
            </a:r>
            <a:r>
              <a:rPr lang="en-US" sz="2800">
                <a:solidFill>
                  <a:srgbClr val="0365C0"/>
                </a:solidFill>
                <a:latin typeface="Calibri"/>
                <a:ea typeface="Calibri"/>
                <a:cs typeface="Calibri"/>
                <a:sym typeface="Calibri"/>
              </a:rPr>
              <a:t>scp </a:t>
            </a:r>
            <a:r>
              <a:rPr lang="en-US" sz="2800">
                <a:solidFill>
                  <a:schemeClr val="dk1"/>
                </a:solidFill>
                <a:latin typeface="Calibri"/>
                <a:ea typeface="Calibri"/>
                <a:cs typeface="Calibri"/>
                <a:sym typeface="Calibri"/>
              </a:rPr>
              <a:t>and </a:t>
            </a:r>
            <a:r>
              <a:rPr lang="en-US" sz="2800">
                <a:solidFill>
                  <a:srgbClr val="0365C0"/>
                </a:solidFill>
                <a:latin typeface="Calibri"/>
                <a:ea typeface="Calibri"/>
                <a:cs typeface="Calibri"/>
                <a:sym typeface="Calibri"/>
              </a:rPr>
              <a:t>rsync </a:t>
            </a:r>
            <a:r>
              <a:rPr lang="en-US" sz="2800">
                <a:solidFill>
                  <a:schemeClr val="dk1"/>
                </a:solidFill>
                <a:latin typeface="Calibri"/>
                <a:ea typeface="Calibri"/>
                <a:cs typeface="Calibri"/>
                <a:sym typeface="Calibri"/>
              </a:rPr>
              <a:t>commands, no data loss for interrupted  connections.</a:t>
            </a:r>
            <a:endParaRPr sz="2800">
              <a:solidFill>
                <a:schemeClr val="dk1"/>
              </a:solidFill>
              <a:latin typeface="Calibri"/>
              <a:ea typeface="Calibri"/>
              <a:cs typeface="Calibri"/>
              <a:sym typeface="Calibri"/>
            </a:endParaRPr>
          </a:p>
        </p:txBody>
      </p:sp>
      <p:sp>
        <p:nvSpPr>
          <p:cNvPr id="132" name="Shape 132"/>
          <p:cNvSpPr/>
          <p:nvPr/>
        </p:nvSpPr>
        <p:spPr>
          <a:xfrm>
            <a:off x="3681933" y="4446010"/>
            <a:ext cx="7269900" cy="4221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36" name="Shape 136"/>
        <p:cNvGrpSpPr/>
        <p:nvPr/>
      </p:nvGrpSpPr>
      <p:grpSpPr>
        <a:xfrm>
          <a:off x="0" y="0"/>
          <a:ext cx="0" cy="0"/>
          <a:chOff x="0" y="0"/>
          <a:chExt cx="0" cy="0"/>
        </a:xfrm>
      </p:grpSpPr>
      <p:sp>
        <p:nvSpPr>
          <p:cNvPr id="137" name="Shape 137"/>
          <p:cNvSpPr txBox="1"/>
          <p:nvPr>
            <p:ph type="title"/>
          </p:nvPr>
        </p:nvSpPr>
        <p:spPr>
          <a:xfrm>
            <a:off x="2606428" y="749300"/>
            <a:ext cx="5856300" cy="817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i="0" lang="en-US" sz="5200" u="none" cap="none" strike="noStrike">
                <a:solidFill>
                  <a:srgbClr val="0433FF"/>
                </a:solidFill>
                <a:latin typeface="Calibri"/>
                <a:ea typeface="Calibri"/>
                <a:cs typeface="Calibri"/>
                <a:sym typeface="Calibri"/>
              </a:rPr>
              <a:t>Running jobs (Comet)</a:t>
            </a:r>
            <a:endParaRPr>
              <a:latin typeface="Calibri"/>
              <a:ea typeface="Calibri"/>
              <a:cs typeface="Calibri"/>
              <a:sym typeface="Calibri"/>
            </a:endParaRPr>
          </a:p>
        </p:txBody>
      </p:sp>
      <p:sp>
        <p:nvSpPr>
          <p:cNvPr id="138" name="Shape 138"/>
          <p:cNvSpPr txBox="1"/>
          <p:nvPr/>
        </p:nvSpPr>
        <p:spPr>
          <a:xfrm>
            <a:off x="800100" y="2047239"/>
            <a:ext cx="119380" cy="1244600"/>
          </a:xfrm>
          <a:prstGeom prst="rect">
            <a:avLst/>
          </a:prstGeom>
          <a:noFill/>
          <a:ln>
            <a:noFill/>
          </a:ln>
        </p:spPr>
        <p:txBody>
          <a:bodyPr anchorCtr="0" anchor="t" bIns="0" lIns="0" spcFirstLastPara="1" rIns="0" wrap="square" tIns="99050">
            <a:noAutofit/>
          </a:bodyPr>
          <a:lstStyle/>
          <a:p>
            <a:pPr indent="0" lvl="0" marL="12700" marR="0" rtl="0" algn="l">
              <a:lnSpc>
                <a:spcPct val="100000"/>
              </a:lnSpc>
              <a:spcBef>
                <a:spcPts val="0"/>
              </a:spcBef>
              <a:spcAft>
                <a:spcPts val="0"/>
              </a:spcAft>
              <a:buNone/>
            </a:pPr>
            <a:r>
              <a:rPr lang="en-US" sz="21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a:p>
            <a:pPr indent="0" lvl="0" marL="12700" marR="0" rtl="0" algn="l">
              <a:lnSpc>
                <a:spcPct val="100000"/>
              </a:lnSpc>
              <a:spcBef>
                <a:spcPts val="680"/>
              </a:spcBef>
              <a:spcAft>
                <a:spcPts val="0"/>
              </a:spcAft>
              <a:buNone/>
            </a:pPr>
            <a:r>
              <a:rPr lang="en-US" sz="21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a:p>
            <a:pPr indent="0" lvl="0" marL="12700" marR="0" rtl="0" algn="l">
              <a:lnSpc>
                <a:spcPct val="100000"/>
              </a:lnSpc>
              <a:spcBef>
                <a:spcPts val="680"/>
              </a:spcBef>
              <a:spcAft>
                <a:spcPts val="0"/>
              </a:spcAft>
              <a:buNone/>
            </a:pPr>
            <a:r>
              <a:rPr lang="en-US" sz="21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p:txBody>
      </p:sp>
      <p:sp>
        <p:nvSpPr>
          <p:cNvPr id="139" name="Shape 139"/>
          <p:cNvSpPr txBox="1"/>
          <p:nvPr/>
        </p:nvSpPr>
        <p:spPr>
          <a:xfrm>
            <a:off x="1155700" y="2070100"/>
            <a:ext cx="8740140" cy="1264920"/>
          </a:xfrm>
          <a:prstGeom prst="rect">
            <a:avLst/>
          </a:prstGeom>
          <a:noFill/>
          <a:ln>
            <a:noFill/>
          </a:ln>
        </p:spPr>
        <p:txBody>
          <a:bodyPr anchorCtr="0" anchor="t" bIns="0" lIns="0" spcFirstLastPara="1" rIns="0" wrap="square" tIns="43175">
            <a:noAutofit/>
          </a:bodyPr>
          <a:lstStyle/>
          <a:p>
            <a:pPr indent="0" lvl="0" marL="12700" marR="5080" rtl="0" algn="l">
              <a:lnSpc>
                <a:spcPct val="114285"/>
              </a:lnSpc>
              <a:spcBef>
                <a:spcPts val="0"/>
              </a:spcBef>
              <a:spcAft>
                <a:spcPts val="0"/>
              </a:spcAft>
              <a:buNone/>
            </a:pPr>
            <a:r>
              <a:rPr lang="en-US" sz="2800">
                <a:solidFill>
                  <a:schemeClr val="dk1"/>
                </a:solidFill>
                <a:latin typeface="Calibri"/>
                <a:ea typeface="Calibri"/>
                <a:cs typeface="Calibri"/>
                <a:sym typeface="Calibri"/>
              </a:rPr>
              <a:t>Login nodes are only for editing, file transfer, and compiling.  All jobs need to be submitted to the queue.</a:t>
            </a:r>
            <a:endParaRPr sz="2800">
              <a:solidFill>
                <a:schemeClr val="dk1"/>
              </a:solidFill>
              <a:latin typeface="Calibri"/>
              <a:ea typeface="Calibri"/>
              <a:cs typeface="Calibri"/>
              <a:sym typeface="Calibri"/>
            </a:endParaRPr>
          </a:p>
          <a:p>
            <a:pPr indent="0" lvl="0" marL="12700" marR="0" rtl="0" algn="l">
              <a:lnSpc>
                <a:spcPct val="111428"/>
              </a:lnSpc>
              <a:spcBef>
                <a:spcPts val="0"/>
              </a:spcBef>
              <a:spcAft>
                <a:spcPts val="0"/>
              </a:spcAft>
              <a:buNone/>
            </a:pPr>
            <a:r>
              <a:rPr lang="en-US" sz="2800">
                <a:solidFill>
                  <a:schemeClr val="dk1"/>
                </a:solidFill>
                <a:latin typeface="Calibri"/>
                <a:ea typeface="Calibri"/>
                <a:cs typeface="Calibri"/>
                <a:sym typeface="Calibri"/>
              </a:rPr>
              <a:t>There are a few available queues:</a:t>
            </a:r>
            <a:endParaRPr sz="2800">
              <a:solidFill>
                <a:schemeClr val="dk1"/>
              </a:solidFill>
              <a:latin typeface="Calibri"/>
              <a:ea typeface="Calibri"/>
              <a:cs typeface="Calibri"/>
              <a:sym typeface="Calibri"/>
            </a:endParaRPr>
          </a:p>
        </p:txBody>
      </p:sp>
      <p:sp>
        <p:nvSpPr>
          <p:cNvPr id="140" name="Shape 140"/>
          <p:cNvSpPr/>
          <p:nvPr/>
        </p:nvSpPr>
        <p:spPr>
          <a:xfrm>
            <a:off x="2754109" y="3798580"/>
            <a:ext cx="6957726" cy="156754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Shape 141"/>
          <p:cNvSpPr txBox="1"/>
          <p:nvPr/>
        </p:nvSpPr>
        <p:spPr>
          <a:xfrm>
            <a:off x="800100" y="5803900"/>
            <a:ext cx="119380" cy="34544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1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p:txBody>
      </p:sp>
      <p:sp>
        <p:nvSpPr>
          <p:cNvPr id="142" name="Shape 142"/>
          <p:cNvSpPr txBox="1"/>
          <p:nvPr/>
        </p:nvSpPr>
        <p:spPr>
          <a:xfrm>
            <a:off x="800100" y="6530340"/>
            <a:ext cx="119380" cy="838200"/>
          </a:xfrm>
          <a:prstGeom prst="rect">
            <a:avLst/>
          </a:prstGeom>
          <a:noFill/>
          <a:ln>
            <a:noFill/>
          </a:ln>
        </p:spPr>
        <p:txBody>
          <a:bodyPr anchorCtr="0" anchor="t" bIns="0" lIns="0" spcFirstLastPara="1" rIns="0" wrap="square" tIns="99050">
            <a:noAutofit/>
          </a:bodyPr>
          <a:lstStyle/>
          <a:p>
            <a:pPr indent="0" lvl="0" marL="12700" marR="0" rtl="0" algn="l">
              <a:lnSpc>
                <a:spcPct val="100000"/>
              </a:lnSpc>
              <a:spcBef>
                <a:spcPts val="0"/>
              </a:spcBef>
              <a:spcAft>
                <a:spcPts val="0"/>
              </a:spcAft>
              <a:buNone/>
            </a:pPr>
            <a:r>
              <a:rPr lang="en-US" sz="21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a:p>
            <a:pPr indent="0" lvl="0" marL="12700" marR="0" rtl="0" algn="l">
              <a:lnSpc>
                <a:spcPct val="100000"/>
              </a:lnSpc>
              <a:spcBef>
                <a:spcPts val="680"/>
              </a:spcBef>
              <a:spcAft>
                <a:spcPts val="0"/>
              </a:spcAft>
              <a:buNone/>
            </a:pPr>
            <a:r>
              <a:rPr lang="en-US" sz="21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p:txBody>
      </p:sp>
      <p:sp>
        <p:nvSpPr>
          <p:cNvPr id="143" name="Shape 143"/>
          <p:cNvSpPr txBox="1"/>
          <p:nvPr/>
        </p:nvSpPr>
        <p:spPr>
          <a:xfrm>
            <a:off x="800100" y="7749540"/>
            <a:ext cx="119380" cy="838200"/>
          </a:xfrm>
          <a:prstGeom prst="rect">
            <a:avLst/>
          </a:prstGeom>
          <a:noFill/>
          <a:ln>
            <a:noFill/>
          </a:ln>
        </p:spPr>
        <p:txBody>
          <a:bodyPr anchorCtr="0" anchor="t" bIns="0" lIns="0" spcFirstLastPara="1" rIns="0" wrap="square" tIns="99050">
            <a:noAutofit/>
          </a:bodyPr>
          <a:lstStyle/>
          <a:p>
            <a:pPr indent="0" lvl="0" marL="12700" marR="0" rtl="0" algn="l">
              <a:lnSpc>
                <a:spcPct val="100000"/>
              </a:lnSpc>
              <a:spcBef>
                <a:spcPts val="0"/>
              </a:spcBef>
              <a:spcAft>
                <a:spcPts val="0"/>
              </a:spcAft>
              <a:buNone/>
            </a:pPr>
            <a:r>
              <a:rPr lang="en-US" sz="21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a:p>
            <a:pPr indent="0" lvl="0" marL="12700" marR="0" rtl="0" algn="l">
              <a:lnSpc>
                <a:spcPct val="100000"/>
              </a:lnSpc>
              <a:spcBef>
                <a:spcPts val="680"/>
              </a:spcBef>
              <a:spcAft>
                <a:spcPts val="0"/>
              </a:spcAft>
              <a:buNone/>
            </a:pPr>
            <a:r>
              <a:rPr lang="en-US" sz="21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p:txBody>
      </p:sp>
      <p:sp>
        <p:nvSpPr>
          <p:cNvPr id="144" name="Shape 144"/>
          <p:cNvSpPr txBox="1"/>
          <p:nvPr/>
        </p:nvSpPr>
        <p:spPr>
          <a:xfrm>
            <a:off x="1155700" y="5740400"/>
            <a:ext cx="11046460" cy="3296920"/>
          </a:xfrm>
          <a:prstGeom prst="rect">
            <a:avLst/>
          </a:prstGeom>
          <a:noFill/>
          <a:ln>
            <a:noFill/>
          </a:ln>
        </p:spPr>
        <p:txBody>
          <a:bodyPr anchorCtr="0" anchor="t" bIns="0" lIns="0" spcFirstLastPara="1" rIns="0" wrap="square" tIns="43175">
            <a:noAutofit/>
          </a:bodyPr>
          <a:lstStyle/>
          <a:p>
            <a:pPr indent="0" lvl="0" marL="12700" marR="5080" rtl="0" algn="l">
              <a:lnSpc>
                <a:spcPct val="114285"/>
              </a:lnSpc>
              <a:spcBef>
                <a:spcPts val="0"/>
              </a:spcBef>
              <a:spcAft>
                <a:spcPts val="0"/>
              </a:spcAft>
              <a:buNone/>
            </a:pPr>
            <a:r>
              <a:rPr lang="en-US" sz="2800">
                <a:solidFill>
                  <a:schemeClr val="dk1"/>
                </a:solidFill>
                <a:latin typeface="Calibri"/>
                <a:ea typeface="Calibri"/>
                <a:cs typeface="Calibri"/>
                <a:sym typeface="Calibri"/>
              </a:rPr>
              <a:t>When you submit a job to the queue, </a:t>
            </a:r>
            <a:r>
              <a:rPr lang="en-US" sz="2800">
                <a:solidFill>
                  <a:srgbClr val="C82506"/>
                </a:solidFill>
                <a:latin typeface="Calibri"/>
                <a:ea typeface="Calibri"/>
                <a:cs typeface="Calibri"/>
                <a:sym typeface="Calibri"/>
              </a:rPr>
              <a:t>all of the CPUs </a:t>
            </a:r>
            <a:r>
              <a:rPr lang="en-US" sz="2800">
                <a:solidFill>
                  <a:schemeClr val="dk1"/>
                </a:solidFill>
                <a:latin typeface="Calibri"/>
                <a:ea typeface="Calibri"/>
                <a:cs typeface="Calibri"/>
                <a:sym typeface="Calibri"/>
              </a:rPr>
              <a:t>in a node is reserved for  you, except</a:t>
            </a:r>
            <a:endParaRPr sz="2800">
              <a:solidFill>
                <a:schemeClr val="dk1"/>
              </a:solidFill>
              <a:latin typeface="Calibri"/>
              <a:ea typeface="Calibri"/>
              <a:cs typeface="Calibri"/>
              <a:sym typeface="Calibri"/>
            </a:endParaRPr>
          </a:p>
          <a:p>
            <a:pPr indent="0" lvl="0" marL="12700" marR="0" rtl="0" algn="l">
              <a:lnSpc>
                <a:spcPct val="108571"/>
              </a:lnSpc>
              <a:spcBef>
                <a:spcPts val="0"/>
              </a:spcBef>
              <a:spcAft>
                <a:spcPts val="0"/>
              </a:spcAft>
              <a:buNone/>
            </a:pPr>
            <a:r>
              <a:rPr lang="en-US" sz="2800">
                <a:solidFill>
                  <a:schemeClr val="dk1"/>
                </a:solidFill>
                <a:latin typeface="Calibri"/>
                <a:ea typeface="Calibri"/>
                <a:cs typeface="Calibri"/>
                <a:sym typeface="Calibri"/>
              </a:rPr>
              <a:t>If you submit a job to a </a:t>
            </a:r>
            <a:r>
              <a:rPr lang="en-US" sz="2800">
                <a:solidFill>
                  <a:srgbClr val="C82506"/>
                </a:solidFill>
                <a:latin typeface="Calibri"/>
                <a:ea typeface="Calibri"/>
                <a:cs typeface="Calibri"/>
                <a:sym typeface="Calibri"/>
              </a:rPr>
              <a:t>shared node </a:t>
            </a:r>
            <a:r>
              <a:rPr lang="en-US" sz="2800">
                <a:solidFill>
                  <a:schemeClr val="dk1"/>
                </a:solidFill>
                <a:latin typeface="Calibri"/>
                <a:ea typeface="Calibri"/>
                <a:cs typeface="Calibri"/>
                <a:sym typeface="Calibri"/>
              </a:rPr>
              <a:t>(i.e. shared and gpu-shared)</a:t>
            </a:r>
            <a:endParaRPr sz="2800">
              <a:solidFill>
                <a:schemeClr val="dk1"/>
              </a:solidFill>
              <a:latin typeface="Calibri"/>
              <a:ea typeface="Calibri"/>
              <a:cs typeface="Calibri"/>
              <a:sym typeface="Calibri"/>
            </a:endParaRPr>
          </a:p>
          <a:p>
            <a:pPr indent="0" lvl="0" marL="12700" marR="93980" rtl="0" algn="l">
              <a:lnSpc>
                <a:spcPct val="114285"/>
              </a:lnSpc>
              <a:spcBef>
                <a:spcPts val="160"/>
              </a:spcBef>
              <a:spcAft>
                <a:spcPts val="0"/>
              </a:spcAft>
              <a:buNone/>
            </a:pPr>
            <a:r>
              <a:rPr lang="en-US" sz="2800">
                <a:solidFill>
                  <a:schemeClr val="dk1"/>
                </a:solidFill>
                <a:latin typeface="Calibri"/>
                <a:ea typeface="Calibri"/>
                <a:cs typeface="Calibri"/>
                <a:sym typeface="Calibri"/>
              </a:rPr>
              <a:t>In shared nodes, CPUs are used by multiple users, and there is smaller queue wait times.</a:t>
            </a:r>
            <a:endParaRPr sz="2800">
              <a:solidFill>
                <a:schemeClr val="dk1"/>
              </a:solidFill>
              <a:latin typeface="Calibri"/>
              <a:ea typeface="Calibri"/>
              <a:cs typeface="Calibri"/>
              <a:sym typeface="Calibri"/>
            </a:endParaRPr>
          </a:p>
          <a:p>
            <a:pPr indent="0" lvl="0" marL="12700" marR="0" rtl="0" algn="l">
              <a:lnSpc>
                <a:spcPct val="108571"/>
              </a:lnSpc>
              <a:spcBef>
                <a:spcPts val="0"/>
              </a:spcBef>
              <a:spcAft>
                <a:spcPts val="0"/>
              </a:spcAft>
              <a:buNone/>
            </a:pPr>
            <a:r>
              <a:rPr lang="en-US" sz="2800">
                <a:solidFill>
                  <a:schemeClr val="dk1"/>
                </a:solidFill>
                <a:latin typeface="Calibri"/>
                <a:ea typeface="Calibri"/>
                <a:cs typeface="Calibri"/>
                <a:sym typeface="Calibri"/>
              </a:rPr>
              <a:t>Shared nodes </a:t>
            </a:r>
            <a:r>
              <a:rPr lang="en-US" sz="2800">
                <a:solidFill>
                  <a:srgbClr val="C82506"/>
                </a:solidFill>
                <a:latin typeface="Calibri"/>
                <a:ea typeface="Calibri"/>
                <a:cs typeface="Calibri"/>
                <a:sym typeface="Calibri"/>
              </a:rPr>
              <a:t>cost less SUs</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indent="0" lvl="0" marL="12700" marR="865505" rtl="0" algn="l">
              <a:lnSpc>
                <a:spcPct val="114285"/>
              </a:lnSpc>
              <a:spcBef>
                <a:spcPts val="160"/>
              </a:spcBef>
              <a:spcAft>
                <a:spcPts val="0"/>
              </a:spcAft>
              <a:buNone/>
            </a:pPr>
            <a:r>
              <a:rPr lang="en-US" sz="2800">
                <a:solidFill>
                  <a:schemeClr val="dk1"/>
                </a:solidFill>
                <a:latin typeface="Calibri"/>
                <a:ea typeface="Calibri"/>
                <a:cs typeface="Calibri"/>
                <a:sym typeface="Calibri"/>
              </a:rPr>
              <a:t>Do not expect high performance in these nodes, they are for testing and  debugging.</a:t>
            </a: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48" name="Shape 148"/>
        <p:cNvGrpSpPr/>
        <p:nvPr/>
      </p:nvGrpSpPr>
      <p:grpSpPr>
        <a:xfrm>
          <a:off x="0" y="0"/>
          <a:ext cx="0" cy="0"/>
          <a:chOff x="0" y="0"/>
          <a:chExt cx="0" cy="0"/>
        </a:xfrm>
      </p:grpSpPr>
      <p:sp>
        <p:nvSpPr>
          <p:cNvPr id="149" name="Shape 149"/>
          <p:cNvSpPr txBox="1"/>
          <p:nvPr>
            <p:ph type="title"/>
          </p:nvPr>
        </p:nvSpPr>
        <p:spPr>
          <a:xfrm>
            <a:off x="4546600" y="749300"/>
            <a:ext cx="3916045" cy="81788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i="0" lang="en-US" sz="5200" u="none" cap="none" strike="noStrike">
                <a:solidFill>
                  <a:srgbClr val="0433FF"/>
                </a:solidFill>
                <a:latin typeface="Calibri"/>
                <a:ea typeface="Calibri"/>
                <a:cs typeface="Calibri"/>
                <a:sym typeface="Calibri"/>
              </a:rPr>
              <a:t>Running jobs</a:t>
            </a:r>
            <a:endParaRPr>
              <a:latin typeface="Calibri"/>
              <a:ea typeface="Calibri"/>
              <a:cs typeface="Calibri"/>
              <a:sym typeface="Calibri"/>
            </a:endParaRPr>
          </a:p>
        </p:txBody>
      </p:sp>
      <p:sp>
        <p:nvSpPr>
          <p:cNvPr id="150" name="Shape 150"/>
          <p:cNvSpPr txBox="1"/>
          <p:nvPr/>
        </p:nvSpPr>
        <p:spPr>
          <a:xfrm>
            <a:off x="800100" y="1917700"/>
            <a:ext cx="2307590"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2800">
                <a:solidFill>
                  <a:schemeClr val="dk1"/>
                </a:solidFill>
                <a:latin typeface="Calibri"/>
                <a:ea typeface="Calibri"/>
                <a:cs typeface="Calibri"/>
                <a:sym typeface="Calibri"/>
              </a:rPr>
              <a:t>Example costs:</a:t>
            </a:r>
            <a:endParaRPr sz="2800">
              <a:solidFill>
                <a:schemeClr val="dk1"/>
              </a:solidFill>
              <a:latin typeface="Calibri"/>
              <a:ea typeface="Calibri"/>
              <a:cs typeface="Calibri"/>
              <a:sym typeface="Calibri"/>
            </a:endParaRPr>
          </a:p>
        </p:txBody>
      </p:sp>
      <p:sp>
        <p:nvSpPr>
          <p:cNvPr id="151" name="Shape 151"/>
          <p:cNvSpPr txBox="1"/>
          <p:nvPr/>
        </p:nvSpPr>
        <p:spPr>
          <a:xfrm>
            <a:off x="643467" y="2722435"/>
            <a:ext cx="4361180" cy="1417320"/>
          </a:xfrm>
          <a:prstGeom prst="rect">
            <a:avLst/>
          </a:prstGeom>
          <a:noFill/>
          <a:ln cap="flat" cmpd="sng" w="25400">
            <a:solidFill>
              <a:srgbClr val="C82506"/>
            </a:solidFill>
            <a:prstDash val="solid"/>
            <a:round/>
            <a:headEnd len="sm" w="sm" type="none"/>
            <a:tailEnd len="sm" w="sm" type="none"/>
          </a:ln>
        </p:spPr>
        <p:txBody>
          <a:bodyPr anchorCtr="0" anchor="t" bIns="0" lIns="0" spcFirstLastPara="1" rIns="0" wrap="square" tIns="25400">
            <a:noAutofit/>
          </a:bodyPr>
          <a:lstStyle/>
          <a:p>
            <a:pPr indent="0" lvl="0" marL="168910" marR="183515" rtl="0" algn="l">
              <a:lnSpc>
                <a:spcPct val="114285"/>
              </a:lnSpc>
              <a:spcBef>
                <a:spcPts val="0"/>
              </a:spcBef>
              <a:spcAft>
                <a:spcPts val="0"/>
              </a:spcAft>
              <a:buNone/>
            </a:pPr>
            <a:r>
              <a:rPr lang="en-US" sz="2800">
                <a:solidFill>
                  <a:schemeClr val="dk1"/>
                </a:solidFill>
                <a:latin typeface="Calibri"/>
                <a:ea typeface="Calibri"/>
                <a:cs typeface="Calibri"/>
                <a:sym typeface="Calibri"/>
              </a:rPr>
              <a:t>A job that runs 1 hour and  uses 2 CPUs in the </a:t>
            </a:r>
            <a:r>
              <a:rPr lang="en-US" sz="2800">
                <a:solidFill>
                  <a:srgbClr val="C82506"/>
                </a:solidFill>
                <a:latin typeface="Calibri"/>
                <a:ea typeface="Calibri"/>
                <a:cs typeface="Calibri"/>
                <a:sym typeface="Calibri"/>
              </a:rPr>
              <a:t>compute  </a:t>
            </a:r>
            <a:r>
              <a:rPr lang="en-US" sz="2800">
                <a:solidFill>
                  <a:schemeClr val="dk1"/>
                </a:solidFill>
                <a:latin typeface="Calibri"/>
                <a:ea typeface="Calibri"/>
                <a:cs typeface="Calibri"/>
                <a:sym typeface="Calibri"/>
              </a:rPr>
              <a:t>node:</a:t>
            </a:r>
            <a:endParaRPr sz="2800">
              <a:solidFill>
                <a:schemeClr val="dk1"/>
              </a:solidFill>
              <a:latin typeface="Calibri"/>
              <a:ea typeface="Calibri"/>
              <a:cs typeface="Calibri"/>
              <a:sym typeface="Calibri"/>
            </a:endParaRPr>
          </a:p>
        </p:txBody>
      </p:sp>
      <p:sp>
        <p:nvSpPr>
          <p:cNvPr id="152" name="Shape 152"/>
          <p:cNvSpPr txBox="1"/>
          <p:nvPr/>
        </p:nvSpPr>
        <p:spPr>
          <a:xfrm>
            <a:off x="6515100" y="2540000"/>
            <a:ext cx="2330450"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rgbClr val="C82506"/>
                </a:solidFill>
                <a:latin typeface="Calibri"/>
                <a:ea typeface="Calibri"/>
                <a:cs typeface="Calibri"/>
                <a:sym typeface="Calibri"/>
              </a:rPr>
              <a:t>1 x 24 = 24 SUs</a:t>
            </a:r>
            <a:endParaRPr sz="2800">
              <a:solidFill>
                <a:schemeClr val="dk1"/>
              </a:solidFill>
              <a:latin typeface="Calibri"/>
              <a:ea typeface="Calibri"/>
              <a:cs typeface="Calibri"/>
              <a:sym typeface="Calibri"/>
            </a:endParaRPr>
          </a:p>
        </p:txBody>
      </p:sp>
      <p:sp>
        <p:nvSpPr>
          <p:cNvPr id="153" name="Shape 153"/>
          <p:cNvSpPr txBox="1"/>
          <p:nvPr/>
        </p:nvSpPr>
        <p:spPr>
          <a:xfrm>
            <a:off x="6731000" y="3574084"/>
            <a:ext cx="2736215" cy="924560"/>
          </a:xfrm>
          <a:prstGeom prst="rect">
            <a:avLst/>
          </a:prstGeom>
          <a:noFill/>
          <a:ln cap="flat" cmpd="sng" w="25400">
            <a:solidFill>
              <a:srgbClr val="C82506"/>
            </a:solidFill>
            <a:prstDash val="solid"/>
            <a:round/>
            <a:headEnd len="sm" w="sm" type="none"/>
            <a:tailEnd len="sm" w="sm" type="none"/>
          </a:ln>
        </p:spPr>
        <p:txBody>
          <a:bodyPr anchorCtr="0" anchor="t" bIns="0" lIns="0" spcFirstLastPara="1" rIns="0" wrap="square" tIns="50150">
            <a:noAutofit/>
          </a:bodyPr>
          <a:lstStyle/>
          <a:p>
            <a:pPr indent="-406400" lvl="0" marL="482600" marR="182880" rtl="0" algn="l">
              <a:lnSpc>
                <a:spcPct val="114285"/>
              </a:lnSpc>
              <a:spcBef>
                <a:spcPts val="0"/>
              </a:spcBef>
              <a:spcAft>
                <a:spcPts val="0"/>
              </a:spcAft>
              <a:buNone/>
            </a:pPr>
            <a:r>
              <a:rPr lang="en-US" sz="2800">
                <a:solidFill>
                  <a:srgbClr val="C82506"/>
                </a:solidFill>
                <a:latin typeface="Calibri"/>
                <a:ea typeface="Calibri"/>
                <a:cs typeface="Calibri"/>
                <a:sym typeface="Calibri"/>
              </a:rPr>
              <a:t>Number of CPUs  in one node</a:t>
            </a:r>
            <a:endParaRPr sz="2800">
              <a:solidFill>
                <a:schemeClr val="dk1"/>
              </a:solidFill>
              <a:latin typeface="Calibri"/>
              <a:ea typeface="Calibri"/>
              <a:cs typeface="Calibri"/>
              <a:sym typeface="Calibri"/>
            </a:endParaRPr>
          </a:p>
        </p:txBody>
      </p:sp>
      <p:sp>
        <p:nvSpPr>
          <p:cNvPr id="154" name="Shape 154"/>
          <p:cNvSpPr/>
          <p:nvPr/>
        </p:nvSpPr>
        <p:spPr>
          <a:xfrm>
            <a:off x="8043329" y="3173558"/>
            <a:ext cx="0" cy="384175"/>
          </a:xfrm>
          <a:custGeom>
            <a:pathLst>
              <a:path extrusionOk="0" h="384175" w="120000">
                <a:moveTo>
                  <a:pt x="0" y="0"/>
                </a:moveTo>
                <a:lnTo>
                  <a:pt x="0" y="383673"/>
                </a:lnTo>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Shape 155"/>
          <p:cNvSpPr/>
          <p:nvPr/>
        </p:nvSpPr>
        <p:spPr>
          <a:xfrm>
            <a:off x="7982369" y="3064332"/>
            <a:ext cx="121920" cy="121920"/>
          </a:xfrm>
          <a:custGeom>
            <a:pathLst>
              <a:path extrusionOk="0" h="121919" w="121920">
                <a:moveTo>
                  <a:pt x="60959" y="0"/>
                </a:moveTo>
                <a:lnTo>
                  <a:pt x="0" y="121920"/>
                </a:lnTo>
                <a:lnTo>
                  <a:pt x="121920" y="121920"/>
                </a:lnTo>
                <a:lnTo>
                  <a:pt x="60959" y="0"/>
                </a:lnTo>
                <a:close/>
              </a:path>
            </a:pathLst>
          </a:custGeom>
          <a:solidFill>
            <a:srgbClr val="C8250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Shape 156"/>
          <p:cNvSpPr/>
          <p:nvPr/>
        </p:nvSpPr>
        <p:spPr>
          <a:xfrm>
            <a:off x="5308600" y="3364293"/>
            <a:ext cx="509905" cy="0"/>
          </a:xfrm>
          <a:custGeom>
            <a:pathLst>
              <a:path extrusionOk="0" h="120000" w="509904">
                <a:moveTo>
                  <a:pt x="0" y="0"/>
                </a:moveTo>
                <a:lnTo>
                  <a:pt x="496623" y="0"/>
                </a:lnTo>
                <a:lnTo>
                  <a:pt x="509323" y="0"/>
                </a:lnTo>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Shape 157"/>
          <p:cNvSpPr/>
          <p:nvPr/>
        </p:nvSpPr>
        <p:spPr>
          <a:xfrm>
            <a:off x="5805220" y="3303333"/>
            <a:ext cx="121920" cy="121920"/>
          </a:xfrm>
          <a:custGeom>
            <a:pathLst>
              <a:path extrusionOk="0" h="121920" w="121920">
                <a:moveTo>
                  <a:pt x="0" y="0"/>
                </a:moveTo>
                <a:lnTo>
                  <a:pt x="0" y="121919"/>
                </a:lnTo>
                <a:lnTo>
                  <a:pt x="121920" y="60959"/>
                </a:lnTo>
                <a:lnTo>
                  <a:pt x="0" y="0"/>
                </a:lnTo>
                <a:close/>
              </a:path>
            </a:pathLst>
          </a:custGeom>
          <a:solidFill>
            <a:srgbClr val="C8250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Shape 158"/>
          <p:cNvSpPr txBox="1"/>
          <p:nvPr/>
        </p:nvSpPr>
        <p:spPr>
          <a:xfrm>
            <a:off x="594175" y="6781798"/>
            <a:ext cx="4361100" cy="1602900"/>
          </a:xfrm>
          <a:prstGeom prst="rect">
            <a:avLst/>
          </a:prstGeom>
          <a:noFill/>
          <a:ln cap="flat" cmpd="sng" w="25400">
            <a:solidFill>
              <a:srgbClr val="C82506"/>
            </a:solidFill>
            <a:prstDash val="solid"/>
            <a:round/>
            <a:headEnd len="sm" w="sm" type="none"/>
            <a:tailEnd len="sm" w="sm" type="none"/>
          </a:ln>
        </p:spPr>
        <p:txBody>
          <a:bodyPr anchorCtr="0" anchor="t" bIns="0" lIns="0" spcFirstLastPara="1" rIns="0" wrap="square" tIns="93975">
            <a:noAutofit/>
          </a:bodyPr>
          <a:lstStyle/>
          <a:p>
            <a:pPr indent="0" lvl="0" marL="167640" marR="471169" rtl="0" algn="just">
              <a:lnSpc>
                <a:spcPct val="114285"/>
              </a:lnSpc>
              <a:spcBef>
                <a:spcPts val="0"/>
              </a:spcBef>
              <a:spcAft>
                <a:spcPts val="0"/>
              </a:spcAft>
              <a:buNone/>
            </a:pPr>
            <a:r>
              <a:rPr lang="en-US" sz="2800">
                <a:solidFill>
                  <a:schemeClr val="dk1"/>
                </a:solidFill>
                <a:latin typeface="Calibri"/>
                <a:ea typeface="Calibri"/>
                <a:cs typeface="Calibri"/>
                <a:sym typeface="Calibri"/>
              </a:rPr>
              <a:t>A job that runs 1 hour and  uses 2 CPUs in the </a:t>
            </a:r>
            <a:r>
              <a:rPr lang="en-US" sz="2800">
                <a:solidFill>
                  <a:srgbClr val="C82506"/>
                </a:solidFill>
                <a:latin typeface="Calibri"/>
                <a:ea typeface="Calibri"/>
                <a:cs typeface="Calibri"/>
                <a:sym typeface="Calibri"/>
              </a:rPr>
              <a:t>shared  </a:t>
            </a:r>
            <a:r>
              <a:rPr lang="en-US" sz="2800">
                <a:solidFill>
                  <a:schemeClr val="dk1"/>
                </a:solidFill>
                <a:latin typeface="Calibri"/>
                <a:ea typeface="Calibri"/>
                <a:cs typeface="Calibri"/>
                <a:sym typeface="Calibri"/>
              </a:rPr>
              <a:t>node:</a:t>
            </a:r>
            <a:endParaRPr sz="2800">
              <a:solidFill>
                <a:schemeClr val="dk1"/>
              </a:solidFill>
              <a:latin typeface="Calibri"/>
              <a:ea typeface="Calibri"/>
              <a:cs typeface="Calibri"/>
              <a:sym typeface="Calibri"/>
            </a:endParaRPr>
          </a:p>
        </p:txBody>
      </p:sp>
      <p:sp>
        <p:nvSpPr>
          <p:cNvPr id="159" name="Shape 159"/>
          <p:cNvSpPr txBox="1"/>
          <p:nvPr/>
        </p:nvSpPr>
        <p:spPr>
          <a:xfrm>
            <a:off x="6527800" y="7239000"/>
            <a:ext cx="1974850"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rgbClr val="C82506"/>
                </a:solidFill>
                <a:latin typeface="Calibri"/>
                <a:ea typeface="Calibri"/>
                <a:cs typeface="Calibri"/>
                <a:sym typeface="Calibri"/>
              </a:rPr>
              <a:t>1 x 2 = 2 SUs</a:t>
            </a:r>
            <a:endParaRPr sz="2800">
              <a:solidFill>
                <a:schemeClr val="dk1"/>
              </a:solidFill>
              <a:latin typeface="Calibri"/>
              <a:ea typeface="Calibri"/>
              <a:cs typeface="Calibri"/>
              <a:sym typeface="Calibri"/>
            </a:endParaRPr>
          </a:p>
        </p:txBody>
      </p:sp>
      <p:sp>
        <p:nvSpPr>
          <p:cNvPr id="160" name="Shape 160"/>
          <p:cNvSpPr txBox="1"/>
          <p:nvPr/>
        </p:nvSpPr>
        <p:spPr>
          <a:xfrm>
            <a:off x="594175" y="4921125"/>
            <a:ext cx="4361100" cy="1602900"/>
          </a:xfrm>
          <a:prstGeom prst="rect">
            <a:avLst/>
          </a:prstGeom>
          <a:noFill/>
          <a:ln cap="flat" cmpd="sng" w="25400">
            <a:solidFill>
              <a:srgbClr val="C82506"/>
            </a:solidFill>
            <a:prstDash val="solid"/>
            <a:round/>
            <a:headEnd len="sm" w="sm" type="none"/>
            <a:tailEnd len="sm" w="sm" type="none"/>
          </a:ln>
        </p:spPr>
        <p:txBody>
          <a:bodyPr anchorCtr="0" anchor="t" bIns="0" lIns="0" spcFirstLastPara="1" rIns="0" wrap="square" tIns="151125">
            <a:noAutofit/>
          </a:bodyPr>
          <a:lstStyle/>
          <a:p>
            <a:pPr indent="0" lvl="0" marL="142240" marR="32384" rtl="0" algn="l">
              <a:lnSpc>
                <a:spcPct val="114285"/>
              </a:lnSpc>
              <a:spcBef>
                <a:spcPts val="0"/>
              </a:spcBef>
              <a:spcAft>
                <a:spcPts val="0"/>
              </a:spcAft>
              <a:buNone/>
            </a:pPr>
            <a:r>
              <a:rPr lang="en-US" sz="2800">
                <a:solidFill>
                  <a:schemeClr val="dk1"/>
                </a:solidFill>
                <a:latin typeface="Calibri"/>
                <a:ea typeface="Calibri"/>
                <a:cs typeface="Calibri"/>
                <a:sym typeface="Calibri"/>
              </a:rPr>
              <a:t>A job that runs 1 hour and  uses 24 CPUs in the </a:t>
            </a:r>
            <a:r>
              <a:rPr lang="en-US" sz="2800">
                <a:solidFill>
                  <a:srgbClr val="C82506"/>
                </a:solidFill>
                <a:latin typeface="Calibri"/>
                <a:ea typeface="Calibri"/>
                <a:cs typeface="Calibri"/>
                <a:sym typeface="Calibri"/>
              </a:rPr>
              <a:t>compute  </a:t>
            </a:r>
            <a:r>
              <a:rPr lang="en-US" sz="2800">
                <a:solidFill>
                  <a:schemeClr val="dk1"/>
                </a:solidFill>
                <a:latin typeface="Calibri"/>
                <a:ea typeface="Calibri"/>
                <a:cs typeface="Calibri"/>
                <a:sym typeface="Calibri"/>
              </a:rPr>
              <a:t>node:</a:t>
            </a:r>
            <a:endParaRPr sz="2800">
              <a:solidFill>
                <a:schemeClr val="dk1"/>
              </a:solidFill>
              <a:latin typeface="Calibri"/>
              <a:ea typeface="Calibri"/>
              <a:cs typeface="Calibri"/>
              <a:sym typeface="Calibri"/>
            </a:endParaRPr>
          </a:p>
        </p:txBody>
      </p:sp>
      <p:sp>
        <p:nvSpPr>
          <p:cNvPr id="161" name="Shape 161"/>
          <p:cNvSpPr txBox="1"/>
          <p:nvPr/>
        </p:nvSpPr>
        <p:spPr>
          <a:xfrm>
            <a:off x="6311900" y="5384800"/>
            <a:ext cx="2330450"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rgbClr val="C82506"/>
                </a:solidFill>
                <a:latin typeface="Calibri"/>
                <a:ea typeface="Calibri"/>
                <a:cs typeface="Calibri"/>
                <a:sym typeface="Calibri"/>
              </a:rPr>
              <a:t>1 x 24 = 24 SUs</a:t>
            </a:r>
            <a:endParaRPr sz="2800">
              <a:solidFill>
                <a:schemeClr val="dk1"/>
              </a:solidFill>
              <a:latin typeface="Calibri"/>
              <a:ea typeface="Calibri"/>
              <a:cs typeface="Calibri"/>
              <a:sym typeface="Calibri"/>
            </a:endParaRPr>
          </a:p>
        </p:txBody>
      </p:sp>
      <p:sp>
        <p:nvSpPr>
          <p:cNvPr id="162" name="Shape 162"/>
          <p:cNvSpPr/>
          <p:nvPr/>
        </p:nvSpPr>
        <p:spPr>
          <a:xfrm>
            <a:off x="5221261" y="5690222"/>
            <a:ext cx="509905" cy="0"/>
          </a:xfrm>
          <a:custGeom>
            <a:pathLst>
              <a:path extrusionOk="0" h="120000" w="509904">
                <a:moveTo>
                  <a:pt x="0" y="0"/>
                </a:moveTo>
                <a:lnTo>
                  <a:pt x="496623" y="0"/>
                </a:lnTo>
                <a:lnTo>
                  <a:pt x="509323" y="0"/>
                </a:lnTo>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Shape 163"/>
          <p:cNvSpPr/>
          <p:nvPr/>
        </p:nvSpPr>
        <p:spPr>
          <a:xfrm>
            <a:off x="5717882" y="5629262"/>
            <a:ext cx="121920" cy="121920"/>
          </a:xfrm>
          <a:custGeom>
            <a:pathLst>
              <a:path extrusionOk="0" h="121920" w="121920">
                <a:moveTo>
                  <a:pt x="0" y="0"/>
                </a:moveTo>
                <a:lnTo>
                  <a:pt x="0" y="121919"/>
                </a:lnTo>
                <a:lnTo>
                  <a:pt x="121920" y="60959"/>
                </a:lnTo>
                <a:lnTo>
                  <a:pt x="0" y="0"/>
                </a:lnTo>
                <a:close/>
              </a:path>
            </a:pathLst>
          </a:custGeom>
          <a:solidFill>
            <a:srgbClr val="C8250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Shape 164"/>
          <p:cNvSpPr/>
          <p:nvPr/>
        </p:nvSpPr>
        <p:spPr>
          <a:xfrm>
            <a:off x="5319966" y="7490282"/>
            <a:ext cx="509905" cy="0"/>
          </a:xfrm>
          <a:custGeom>
            <a:pathLst>
              <a:path extrusionOk="0" h="120000" w="509904">
                <a:moveTo>
                  <a:pt x="0" y="0"/>
                </a:moveTo>
                <a:lnTo>
                  <a:pt x="496623" y="0"/>
                </a:lnTo>
                <a:lnTo>
                  <a:pt x="509323" y="0"/>
                </a:lnTo>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Shape 165"/>
          <p:cNvSpPr/>
          <p:nvPr/>
        </p:nvSpPr>
        <p:spPr>
          <a:xfrm>
            <a:off x="5816587" y="7429322"/>
            <a:ext cx="121920" cy="121920"/>
          </a:xfrm>
          <a:custGeom>
            <a:pathLst>
              <a:path extrusionOk="0" h="121920" w="121920">
                <a:moveTo>
                  <a:pt x="0" y="0"/>
                </a:moveTo>
                <a:lnTo>
                  <a:pt x="0" y="121920"/>
                </a:lnTo>
                <a:lnTo>
                  <a:pt x="121919" y="60960"/>
                </a:lnTo>
                <a:lnTo>
                  <a:pt x="0" y="0"/>
                </a:lnTo>
                <a:close/>
              </a:path>
            </a:pathLst>
          </a:custGeom>
          <a:solidFill>
            <a:srgbClr val="C8250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Shape 166"/>
          <p:cNvSpPr txBox="1"/>
          <p:nvPr/>
        </p:nvSpPr>
        <p:spPr>
          <a:xfrm>
            <a:off x="800100" y="8636000"/>
            <a:ext cx="8764270"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chemeClr val="dk1"/>
                </a:solidFill>
                <a:latin typeface="Calibri"/>
                <a:ea typeface="Calibri"/>
                <a:cs typeface="Calibri"/>
                <a:sym typeface="Calibri"/>
              </a:rPr>
              <a:t>Note the difference in SU costs and use the resources wisely..</a:t>
            </a:r>
            <a:endParaRPr sz="2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70" name="Shape 170"/>
        <p:cNvGrpSpPr/>
        <p:nvPr/>
      </p:nvGrpSpPr>
      <p:grpSpPr>
        <a:xfrm>
          <a:off x="0" y="0"/>
          <a:ext cx="0" cy="0"/>
          <a:chOff x="0" y="0"/>
          <a:chExt cx="0" cy="0"/>
        </a:xfrm>
      </p:grpSpPr>
      <p:sp>
        <p:nvSpPr>
          <p:cNvPr id="171" name="Shape 171"/>
          <p:cNvSpPr txBox="1"/>
          <p:nvPr>
            <p:ph type="title"/>
          </p:nvPr>
        </p:nvSpPr>
        <p:spPr>
          <a:xfrm>
            <a:off x="2763838" y="949975"/>
            <a:ext cx="7477200" cy="817800"/>
          </a:xfrm>
          <a:prstGeom prst="rect">
            <a:avLst/>
          </a:prstGeom>
          <a:noFill/>
          <a:ln>
            <a:noFill/>
          </a:ln>
        </p:spPr>
        <p:txBody>
          <a:bodyPr anchorCtr="0" anchor="t" bIns="0" lIns="0" spcFirstLastPara="1" rIns="0" wrap="square" tIns="12700">
            <a:noAutofit/>
          </a:bodyPr>
          <a:lstStyle/>
          <a:p>
            <a:pPr indent="0" lvl="0" marL="12700" marR="0" rtl="0" algn="ctr">
              <a:lnSpc>
                <a:spcPct val="100000"/>
              </a:lnSpc>
              <a:spcBef>
                <a:spcPts val="0"/>
              </a:spcBef>
              <a:spcAft>
                <a:spcPts val="0"/>
              </a:spcAft>
              <a:buNone/>
            </a:pPr>
            <a:r>
              <a:rPr b="1" i="0" lang="en-US" sz="5200" u="none" cap="none" strike="noStrike">
                <a:solidFill>
                  <a:srgbClr val="0433FF"/>
                </a:solidFill>
                <a:latin typeface="Calibri"/>
                <a:ea typeface="Calibri"/>
                <a:cs typeface="Calibri"/>
                <a:sym typeface="Calibri"/>
              </a:rPr>
              <a:t>Keep track of your usage</a:t>
            </a:r>
            <a:endParaRPr b="1">
              <a:latin typeface="Calibri"/>
              <a:ea typeface="Calibri"/>
              <a:cs typeface="Calibri"/>
              <a:sym typeface="Calibri"/>
            </a:endParaRPr>
          </a:p>
        </p:txBody>
      </p:sp>
      <p:sp>
        <p:nvSpPr>
          <p:cNvPr id="172" name="Shape 172"/>
          <p:cNvSpPr txBox="1"/>
          <p:nvPr/>
        </p:nvSpPr>
        <p:spPr>
          <a:xfrm>
            <a:off x="1155700" y="1778000"/>
            <a:ext cx="9761855" cy="858519"/>
          </a:xfrm>
          <a:prstGeom prst="rect">
            <a:avLst/>
          </a:prstGeom>
          <a:noFill/>
          <a:ln>
            <a:noFill/>
          </a:ln>
        </p:spPr>
        <p:txBody>
          <a:bodyPr anchorCtr="0" anchor="t" bIns="0" lIns="0" spcFirstLastPara="1" rIns="0" wrap="square" tIns="12700">
            <a:noAutofit/>
          </a:bodyPr>
          <a:lstStyle/>
          <a:p>
            <a:pPr indent="0" lvl="0" marL="12700" marR="0" rtl="0" algn="l">
              <a:lnSpc>
                <a:spcPct val="117107"/>
              </a:lnSpc>
              <a:spcBef>
                <a:spcPts val="0"/>
              </a:spcBef>
              <a:spcAft>
                <a:spcPts val="0"/>
              </a:spcAft>
              <a:buNone/>
            </a:pPr>
            <a:r>
              <a:rPr lang="en-US" sz="2800">
                <a:solidFill>
                  <a:schemeClr val="dk1"/>
                </a:solidFill>
                <a:latin typeface="Calibri"/>
                <a:ea typeface="Calibri"/>
                <a:cs typeface="Calibri"/>
                <a:sym typeface="Calibri"/>
              </a:rPr>
              <a:t>Each group will a </a:t>
            </a:r>
            <a:r>
              <a:rPr i="1" lang="en-US" sz="2800">
                <a:solidFill>
                  <a:schemeClr val="dk1"/>
                </a:solidFill>
                <a:latin typeface="Calibri"/>
                <a:ea typeface="Calibri"/>
                <a:cs typeface="Calibri"/>
                <a:sym typeface="Calibri"/>
              </a:rPr>
              <a:t>maximum</a:t>
            </a:r>
            <a:r>
              <a:rPr lang="en-US" sz="2800">
                <a:solidFill>
                  <a:schemeClr val="dk1"/>
                </a:solidFill>
                <a:latin typeface="Calibri"/>
                <a:ea typeface="Calibri"/>
                <a:cs typeface="Calibri"/>
                <a:sym typeface="Calibri"/>
              </a:rPr>
              <a:t> of 6000 SUs on Comet</a:t>
            </a:r>
            <a:endParaRPr sz="2800">
              <a:solidFill>
                <a:schemeClr val="dk1"/>
              </a:solidFill>
              <a:latin typeface="Calibri"/>
              <a:ea typeface="Calibri"/>
              <a:cs typeface="Calibri"/>
              <a:sym typeface="Calibri"/>
            </a:endParaRPr>
          </a:p>
          <a:p>
            <a:pPr indent="0" lvl="0" marL="12700" marR="0" rtl="0" algn="l">
              <a:lnSpc>
                <a:spcPct val="117107"/>
              </a:lnSpc>
              <a:spcBef>
                <a:spcPts val="0"/>
              </a:spcBef>
              <a:spcAft>
                <a:spcPts val="0"/>
              </a:spcAft>
              <a:buNone/>
            </a:pPr>
            <a:r>
              <a:t/>
            </a:r>
            <a:endParaRPr sz="2800">
              <a:solidFill>
                <a:schemeClr val="dk1"/>
              </a:solidFill>
              <a:latin typeface="Calibri"/>
              <a:ea typeface="Calibri"/>
              <a:cs typeface="Calibri"/>
              <a:sym typeface="Calibri"/>
            </a:endParaRPr>
          </a:p>
        </p:txBody>
      </p:sp>
      <p:sp>
        <p:nvSpPr>
          <p:cNvPr id="173" name="Shape 173"/>
          <p:cNvSpPr txBox="1"/>
          <p:nvPr/>
        </p:nvSpPr>
        <p:spPr>
          <a:xfrm>
            <a:off x="5041900" y="2979420"/>
            <a:ext cx="2916555" cy="1676400"/>
          </a:xfrm>
          <a:prstGeom prst="rect">
            <a:avLst/>
          </a:prstGeom>
          <a:noFill/>
          <a:ln>
            <a:noFill/>
          </a:ln>
        </p:spPr>
        <p:txBody>
          <a:bodyPr anchorCtr="0" anchor="t" bIns="0" lIns="0" spcFirstLastPara="1" rIns="0" wrap="square" tIns="93975">
            <a:noAutofit/>
          </a:bodyPr>
          <a:lstStyle/>
          <a:p>
            <a:pPr indent="0" lvl="0" marL="5715" marR="0" rtl="0" algn="ctr">
              <a:lnSpc>
                <a:spcPct val="100000"/>
              </a:lnSpc>
              <a:spcBef>
                <a:spcPts val="0"/>
              </a:spcBef>
              <a:spcAft>
                <a:spcPts val="0"/>
              </a:spcAft>
              <a:buNone/>
            </a:pPr>
            <a:r>
              <a:rPr lang="en-US" sz="2800">
                <a:solidFill>
                  <a:schemeClr val="dk1"/>
                </a:solidFill>
                <a:latin typeface="Calibri"/>
                <a:ea typeface="Calibri"/>
                <a:cs typeface="Calibri"/>
                <a:sym typeface="Calibri"/>
              </a:rPr>
              <a:t>From Comet:</a:t>
            </a:r>
            <a:endParaRPr sz="2800">
              <a:solidFill>
                <a:schemeClr val="dk1"/>
              </a:solidFill>
              <a:latin typeface="Calibri"/>
              <a:ea typeface="Calibri"/>
              <a:cs typeface="Calibri"/>
              <a:sym typeface="Calibri"/>
            </a:endParaRPr>
          </a:p>
          <a:p>
            <a:pPr indent="0" lvl="0" marL="0" marR="0" rtl="0" algn="ctr">
              <a:lnSpc>
                <a:spcPct val="100000"/>
              </a:lnSpc>
              <a:spcBef>
                <a:spcPts val="640"/>
              </a:spcBef>
              <a:spcAft>
                <a:spcPts val="0"/>
              </a:spcAft>
              <a:buNone/>
            </a:pPr>
            <a:r>
              <a:rPr lang="en-US" sz="2800">
                <a:solidFill>
                  <a:srgbClr val="0365C0"/>
                </a:solidFill>
                <a:latin typeface="Calibri"/>
                <a:ea typeface="Calibri"/>
                <a:cs typeface="Calibri"/>
                <a:sym typeface="Calibri"/>
              </a:rPr>
              <a:t>$ show_accounts</a:t>
            </a:r>
            <a:endParaRPr sz="2800">
              <a:solidFill>
                <a:schemeClr val="dk1"/>
              </a:solidFill>
              <a:latin typeface="Calibri"/>
              <a:ea typeface="Calibri"/>
              <a:cs typeface="Calibri"/>
              <a:sym typeface="Calibri"/>
            </a:endParaRPr>
          </a:p>
          <a:p>
            <a:pPr indent="0" lvl="0" marL="8255" marR="0" rtl="0" algn="ctr">
              <a:lnSpc>
                <a:spcPct val="100000"/>
              </a:lnSpc>
              <a:spcBef>
                <a:spcPts val="1640"/>
              </a:spcBef>
              <a:spcAft>
                <a:spcPts val="0"/>
              </a:spcAft>
              <a:buNone/>
            </a:pPr>
            <a:r>
              <a:rPr lang="en-US" sz="2800">
                <a:solidFill>
                  <a:schemeClr val="dk1"/>
                </a:solidFill>
                <a:latin typeface="Calibri"/>
                <a:ea typeface="Calibri"/>
                <a:cs typeface="Calibri"/>
                <a:sym typeface="Calibri"/>
              </a:rPr>
              <a:t>From Portal:</a:t>
            </a:r>
            <a:endParaRPr sz="2800">
              <a:solidFill>
                <a:schemeClr val="dk1"/>
              </a:solidFill>
              <a:latin typeface="Calibri"/>
              <a:ea typeface="Calibri"/>
              <a:cs typeface="Calibri"/>
              <a:sym typeface="Calibri"/>
            </a:endParaRPr>
          </a:p>
        </p:txBody>
      </p:sp>
      <p:sp>
        <p:nvSpPr>
          <p:cNvPr id="174" name="Shape 174"/>
          <p:cNvSpPr/>
          <p:nvPr/>
        </p:nvSpPr>
        <p:spPr>
          <a:xfrm>
            <a:off x="2185934" y="4888918"/>
            <a:ext cx="8297985" cy="431024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Shape 175"/>
          <p:cNvSpPr/>
          <p:nvPr/>
        </p:nvSpPr>
        <p:spPr>
          <a:xfrm>
            <a:off x="8017929" y="5691941"/>
            <a:ext cx="2659049" cy="97549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Shape 176"/>
          <p:cNvSpPr/>
          <p:nvPr/>
        </p:nvSpPr>
        <p:spPr>
          <a:xfrm>
            <a:off x="8068729" y="5717443"/>
            <a:ext cx="2557780" cy="873760"/>
          </a:xfrm>
          <a:custGeom>
            <a:pathLst>
              <a:path extrusionOk="0" h="873759" w="2557779">
                <a:moveTo>
                  <a:pt x="2182926" y="127979"/>
                </a:moveTo>
                <a:lnTo>
                  <a:pt x="2238329" y="148126"/>
                </a:lnTo>
                <a:lnTo>
                  <a:pt x="2289300" y="169142"/>
                </a:lnTo>
                <a:lnTo>
                  <a:pt x="2335838" y="190955"/>
                </a:lnTo>
                <a:lnTo>
                  <a:pt x="2377944" y="213491"/>
                </a:lnTo>
                <a:lnTo>
                  <a:pt x="2415618" y="236679"/>
                </a:lnTo>
                <a:lnTo>
                  <a:pt x="2448860" y="260445"/>
                </a:lnTo>
                <a:lnTo>
                  <a:pt x="2502046" y="309427"/>
                </a:lnTo>
                <a:lnTo>
                  <a:pt x="2537504" y="359856"/>
                </a:lnTo>
                <a:lnTo>
                  <a:pt x="2555233" y="411153"/>
                </a:lnTo>
                <a:lnTo>
                  <a:pt x="2557449" y="436947"/>
                </a:lnTo>
                <a:lnTo>
                  <a:pt x="2555233" y="462740"/>
                </a:lnTo>
                <a:lnTo>
                  <a:pt x="2537504" y="514038"/>
                </a:lnTo>
                <a:lnTo>
                  <a:pt x="2502046" y="564467"/>
                </a:lnTo>
                <a:lnTo>
                  <a:pt x="2448860" y="613448"/>
                </a:lnTo>
                <a:lnTo>
                  <a:pt x="2415618" y="637215"/>
                </a:lnTo>
                <a:lnTo>
                  <a:pt x="2377944" y="660403"/>
                </a:lnTo>
                <a:lnTo>
                  <a:pt x="2335838" y="682939"/>
                </a:lnTo>
                <a:lnTo>
                  <a:pt x="2289300" y="704751"/>
                </a:lnTo>
                <a:lnTo>
                  <a:pt x="2238329" y="725767"/>
                </a:lnTo>
                <a:lnTo>
                  <a:pt x="2182926" y="745915"/>
                </a:lnTo>
                <a:lnTo>
                  <a:pt x="2141769" y="759377"/>
                </a:lnTo>
                <a:lnTo>
                  <a:pt x="2099325" y="772090"/>
                </a:lnTo>
                <a:lnTo>
                  <a:pt x="2055668" y="784056"/>
                </a:lnTo>
                <a:lnTo>
                  <a:pt x="2010872" y="795274"/>
                </a:lnTo>
                <a:lnTo>
                  <a:pt x="1965010" y="805744"/>
                </a:lnTo>
                <a:lnTo>
                  <a:pt x="1918155" y="815467"/>
                </a:lnTo>
                <a:lnTo>
                  <a:pt x="1870382" y="824441"/>
                </a:lnTo>
                <a:lnTo>
                  <a:pt x="1821764" y="832668"/>
                </a:lnTo>
                <a:lnTo>
                  <a:pt x="1772374" y="840146"/>
                </a:lnTo>
                <a:lnTo>
                  <a:pt x="1722285" y="846877"/>
                </a:lnTo>
                <a:lnTo>
                  <a:pt x="1671572" y="852860"/>
                </a:lnTo>
                <a:lnTo>
                  <a:pt x="1620308" y="858095"/>
                </a:lnTo>
                <a:lnTo>
                  <a:pt x="1568565" y="862582"/>
                </a:lnTo>
                <a:lnTo>
                  <a:pt x="1516419" y="866322"/>
                </a:lnTo>
                <a:lnTo>
                  <a:pt x="1463941" y="869313"/>
                </a:lnTo>
                <a:lnTo>
                  <a:pt x="1411207" y="871557"/>
                </a:lnTo>
                <a:lnTo>
                  <a:pt x="1358289" y="873052"/>
                </a:lnTo>
                <a:lnTo>
                  <a:pt x="1305260" y="873800"/>
                </a:lnTo>
                <a:lnTo>
                  <a:pt x="1252195" y="873800"/>
                </a:lnTo>
                <a:lnTo>
                  <a:pt x="1199166" y="873052"/>
                </a:lnTo>
                <a:lnTo>
                  <a:pt x="1146248" y="871557"/>
                </a:lnTo>
                <a:lnTo>
                  <a:pt x="1093513" y="869313"/>
                </a:lnTo>
                <a:lnTo>
                  <a:pt x="1041036" y="866322"/>
                </a:lnTo>
                <a:lnTo>
                  <a:pt x="988889" y="862582"/>
                </a:lnTo>
                <a:lnTo>
                  <a:pt x="937147" y="858095"/>
                </a:lnTo>
                <a:lnTo>
                  <a:pt x="885883" y="852860"/>
                </a:lnTo>
                <a:lnTo>
                  <a:pt x="835170" y="846877"/>
                </a:lnTo>
                <a:lnTo>
                  <a:pt x="785081" y="840146"/>
                </a:lnTo>
                <a:lnTo>
                  <a:pt x="735691" y="832668"/>
                </a:lnTo>
                <a:lnTo>
                  <a:pt x="687073" y="824441"/>
                </a:lnTo>
                <a:lnTo>
                  <a:pt x="639300" y="815467"/>
                </a:lnTo>
                <a:lnTo>
                  <a:pt x="592446" y="805744"/>
                </a:lnTo>
                <a:lnTo>
                  <a:pt x="546584" y="795274"/>
                </a:lnTo>
                <a:lnTo>
                  <a:pt x="501788" y="784056"/>
                </a:lnTo>
                <a:lnTo>
                  <a:pt x="458131" y="772090"/>
                </a:lnTo>
                <a:lnTo>
                  <a:pt x="415688" y="759377"/>
                </a:lnTo>
                <a:lnTo>
                  <a:pt x="374530" y="745915"/>
                </a:lnTo>
                <a:lnTo>
                  <a:pt x="319126" y="725767"/>
                </a:lnTo>
                <a:lnTo>
                  <a:pt x="268155" y="704751"/>
                </a:lnTo>
                <a:lnTo>
                  <a:pt x="221615" y="682939"/>
                </a:lnTo>
                <a:lnTo>
                  <a:pt x="179508" y="660403"/>
                </a:lnTo>
                <a:lnTo>
                  <a:pt x="141834" y="637215"/>
                </a:lnTo>
                <a:lnTo>
                  <a:pt x="108591" y="613448"/>
                </a:lnTo>
                <a:lnTo>
                  <a:pt x="55403" y="564467"/>
                </a:lnTo>
                <a:lnTo>
                  <a:pt x="19945" y="514038"/>
                </a:lnTo>
                <a:lnTo>
                  <a:pt x="2216" y="462740"/>
                </a:lnTo>
                <a:lnTo>
                  <a:pt x="0" y="436947"/>
                </a:lnTo>
                <a:lnTo>
                  <a:pt x="2216" y="411153"/>
                </a:lnTo>
                <a:lnTo>
                  <a:pt x="19945" y="359856"/>
                </a:lnTo>
                <a:lnTo>
                  <a:pt x="55403" y="309427"/>
                </a:lnTo>
                <a:lnTo>
                  <a:pt x="108591" y="260445"/>
                </a:lnTo>
                <a:lnTo>
                  <a:pt x="141834" y="236679"/>
                </a:lnTo>
                <a:lnTo>
                  <a:pt x="179508" y="213491"/>
                </a:lnTo>
                <a:lnTo>
                  <a:pt x="221615" y="190955"/>
                </a:lnTo>
                <a:lnTo>
                  <a:pt x="268155" y="169142"/>
                </a:lnTo>
                <a:lnTo>
                  <a:pt x="319126" y="148126"/>
                </a:lnTo>
                <a:lnTo>
                  <a:pt x="374530" y="127979"/>
                </a:lnTo>
                <a:lnTo>
                  <a:pt x="415688" y="114517"/>
                </a:lnTo>
                <a:lnTo>
                  <a:pt x="458131" y="101803"/>
                </a:lnTo>
                <a:lnTo>
                  <a:pt x="501788" y="89837"/>
                </a:lnTo>
                <a:lnTo>
                  <a:pt x="546584" y="78619"/>
                </a:lnTo>
                <a:lnTo>
                  <a:pt x="592446" y="68149"/>
                </a:lnTo>
                <a:lnTo>
                  <a:pt x="639300" y="58427"/>
                </a:lnTo>
                <a:lnTo>
                  <a:pt x="687073" y="49452"/>
                </a:lnTo>
                <a:lnTo>
                  <a:pt x="735691" y="41226"/>
                </a:lnTo>
                <a:lnTo>
                  <a:pt x="785081" y="33747"/>
                </a:lnTo>
                <a:lnTo>
                  <a:pt x="835170" y="27016"/>
                </a:lnTo>
                <a:lnTo>
                  <a:pt x="885883" y="21033"/>
                </a:lnTo>
                <a:lnTo>
                  <a:pt x="937147" y="15798"/>
                </a:lnTo>
                <a:lnTo>
                  <a:pt x="988889" y="11311"/>
                </a:lnTo>
                <a:lnTo>
                  <a:pt x="1041036" y="7572"/>
                </a:lnTo>
                <a:lnTo>
                  <a:pt x="1093513" y="4580"/>
                </a:lnTo>
                <a:lnTo>
                  <a:pt x="1146248" y="2337"/>
                </a:lnTo>
                <a:lnTo>
                  <a:pt x="1199166" y="841"/>
                </a:lnTo>
                <a:lnTo>
                  <a:pt x="1252195" y="93"/>
                </a:lnTo>
                <a:lnTo>
                  <a:pt x="1305260" y="93"/>
                </a:lnTo>
                <a:lnTo>
                  <a:pt x="1358289" y="841"/>
                </a:lnTo>
                <a:lnTo>
                  <a:pt x="1411207" y="2337"/>
                </a:lnTo>
                <a:lnTo>
                  <a:pt x="1463941" y="4580"/>
                </a:lnTo>
                <a:lnTo>
                  <a:pt x="1516419" y="7572"/>
                </a:lnTo>
                <a:lnTo>
                  <a:pt x="1568565" y="11311"/>
                </a:lnTo>
                <a:lnTo>
                  <a:pt x="1620308" y="15798"/>
                </a:lnTo>
                <a:lnTo>
                  <a:pt x="1671572" y="21033"/>
                </a:lnTo>
                <a:lnTo>
                  <a:pt x="1722285" y="27016"/>
                </a:lnTo>
                <a:lnTo>
                  <a:pt x="1772374" y="33747"/>
                </a:lnTo>
                <a:lnTo>
                  <a:pt x="1821764" y="41226"/>
                </a:lnTo>
                <a:lnTo>
                  <a:pt x="1870382" y="49452"/>
                </a:lnTo>
                <a:lnTo>
                  <a:pt x="1918155" y="58427"/>
                </a:lnTo>
                <a:lnTo>
                  <a:pt x="1965010" y="68149"/>
                </a:lnTo>
                <a:lnTo>
                  <a:pt x="2010872" y="78619"/>
                </a:lnTo>
                <a:lnTo>
                  <a:pt x="2055668" y="89837"/>
                </a:lnTo>
                <a:lnTo>
                  <a:pt x="2099325" y="101803"/>
                </a:lnTo>
                <a:lnTo>
                  <a:pt x="2141769" y="114517"/>
                </a:lnTo>
                <a:lnTo>
                  <a:pt x="2182926" y="127979"/>
                </a:lnTo>
                <a:close/>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80" name="Shape 180"/>
        <p:cNvGrpSpPr/>
        <p:nvPr/>
      </p:nvGrpSpPr>
      <p:grpSpPr>
        <a:xfrm>
          <a:off x="0" y="0"/>
          <a:ext cx="0" cy="0"/>
          <a:chOff x="0" y="0"/>
          <a:chExt cx="0" cy="0"/>
        </a:xfrm>
      </p:grpSpPr>
      <p:sp>
        <p:nvSpPr>
          <p:cNvPr id="181" name="Shape 181"/>
          <p:cNvSpPr txBox="1"/>
          <p:nvPr>
            <p:ph type="title"/>
          </p:nvPr>
        </p:nvSpPr>
        <p:spPr>
          <a:xfrm>
            <a:off x="2768600" y="749300"/>
            <a:ext cx="7474584" cy="817880"/>
          </a:xfrm>
          <a:prstGeom prst="rect">
            <a:avLst/>
          </a:prstGeom>
          <a:noFill/>
          <a:ln>
            <a:noFill/>
          </a:ln>
        </p:spPr>
        <p:txBody>
          <a:bodyPr anchorCtr="0" anchor="t" bIns="0" lIns="0" spcFirstLastPara="1" rIns="0" wrap="square" tIns="12700">
            <a:noAutofit/>
          </a:bodyPr>
          <a:lstStyle/>
          <a:p>
            <a:pPr indent="0" lvl="0" marL="12700" marR="0" rtl="0" algn="ctr">
              <a:lnSpc>
                <a:spcPct val="100000"/>
              </a:lnSpc>
              <a:spcBef>
                <a:spcPts val="0"/>
              </a:spcBef>
              <a:spcAft>
                <a:spcPts val="0"/>
              </a:spcAft>
              <a:buNone/>
            </a:pPr>
            <a:r>
              <a:rPr lang="en-US">
                <a:latin typeface="Calibri"/>
                <a:ea typeface="Calibri"/>
                <a:cs typeface="Calibri"/>
                <a:sym typeface="Calibri"/>
              </a:rPr>
              <a:t>SLURM</a:t>
            </a:r>
            <a:endParaRPr>
              <a:latin typeface="Calibri"/>
              <a:ea typeface="Calibri"/>
              <a:cs typeface="Calibri"/>
              <a:sym typeface="Calibri"/>
            </a:endParaRPr>
          </a:p>
        </p:txBody>
      </p:sp>
      <p:sp>
        <p:nvSpPr>
          <p:cNvPr id="182" name="Shape 182"/>
          <p:cNvSpPr txBox="1"/>
          <p:nvPr/>
        </p:nvSpPr>
        <p:spPr>
          <a:xfrm>
            <a:off x="1744975" y="2161675"/>
            <a:ext cx="10066200" cy="3424800"/>
          </a:xfrm>
          <a:prstGeom prst="rect">
            <a:avLst/>
          </a:prstGeom>
          <a:noFill/>
          <a:ln>
            <a:noFill/>
          </a:ln>
        </p:spPr>
        <p:txBody>
          <a:bodyPr anchorCtr="0" anchor="t" bIns="91425" lIns="91425" spcFirstLastPara="1" rIns="91425" wrap="square" tIns="91425">
            <a:noAutofit/>
          </a:bodyPr>
          <a:lstStyle/>
          <a:p>
            <a:pPr indent="-381000" lvl="0" marL="457200">
              <a:spcBef>
                <a:spcPts val="0"/>
              </a:spcBef>
              <a:spcAft>
                <a:spcPts val="0"/>
              </a:spcAft>
              <a:buSzPts val="2400"/>
              <a:buFont typeface="Calibri"/>
              <a:buChar char="●"/>
            </a:pPr>
            <a:r>
              <a:rPr lang="en-US" sz="2400">
                <a:latin typeface="Calibri"/>
                <a:ea typeface="Calibri"/>
                <a:cs typeface="Calibri"/>
                <a:sym typeface="Calibri"/>
              </a:rPr>
              <a:t>Comet uses the </a:t>
            </a:r>
            <a:r>
              <a:rPr b="1" lang="en-US" sz="2400">
                <a:latin typeface="Calibri"/>
                <a:ea typeface="Calibri"/>
                <a:cs typeface="Calibri"/>
                <a:sym typeface="Calibri"/>
              </a:rPr>
              <a:t>Simple Linux Utility for Resource Management (SLURM)</a:t>
            </a:r>
            <a:r>
              <a:rPr lang="en-US" sz="2400">
                <a:latin typeface="Calibri"/>
                <a:ea typeface="Calibri"/>
                <a:cs typeface="Calibri"/>
                <a:sym typeface="Calibri"/>
              </a:rPr>
              <a:t> batch environment. </a:t>
            </a:r>
            <a:endParaRPr sz="2400">
              <a:latin typeface="Calibri"/>
              <a:ea typeface="Calibri"/>
              <a:cs typeface="Calibri"/>
              <a:sym typeface="Calibri"/>
            </a:endParaRPr>
          </a:p>
          <a:p>
            <a:pPr indent="-381000" lvl="0" marL="457200">
              <a:spcBef>
                <a:spcPts val="0"/>
              </a:spcBef>
              <a:spcAft>
                <a:spcPts val="0"/>
              </a:spcAft>
              <a:buSzPts val="2400"/>
              <a:buFont typeface="Calibri"/>
              <a:buChar char="●"/>
            </a:pPr>
            <a:r>
              <a:rPr lang="en-US" sz="2400">
                <a:latin typeface="Calibri"/>
                <a:ea typeface="Calibri"/>
                <a:cs typeface="Calibri"/>
                <a:sym typeface="Calibri"/>
              </a:rPr>
              <a:t>When you run in the batch mode, you submit jobs to be run on the compute nodes using the sbatch command as described below. </a:t>
            </a:r>
            <a:endParaRPr sz="2400">
              <a:latin typeface="Calibri"/>
              <a:ea typeface="Calibri"/>
              <a:cs typeface="Calibri"/>
              <a:sym typeface="Calibri"/>
            </a:endParaRPr>
          </a:p>
          <a:p>
            <a:pPr indent="-381000" lvl="0" marL="457200" rtl="0">
              <a:spcBef>
                <a:spcPts val="0"/>
              </a:spcBef>
              <a:spcAft>
                <a:spcPts val="0"/>
              </a:spcAft>
              <a:buSzPts val="2400"/>
              <a:buFont typeface="Calibri"/>
              <a:buChar char="●"/>
            </a:pPr>
            <a:r>
              <a:rPr lang="en-US" sz="2400">
                <a:latin typeface="Calibri"/>
                <a:ea typeface="Calibri"/>
                <a:cs typeface="Calibri"/>
                <a:sym typeface="Calibri"/>
              </a:rPr>
              <a:t>Remember that computationally intensive jobs should be run only on the compute nodes and not the login nodes.</a:t>
            </a:r>
            <a:endParaRPr sz="2400">
              <a:latin typeface="Calibri"/>
              <a:ea typeface="Calibri"/>
              <a:cs typeface="Calibri"/>
              <a:sym typeface="Calibri"/>
            </a:endParaRPr>
          </a:p>
          <a:p>
            <a:pPr indent="0" lvl="0" marL="0" rtl="0">
              <a:spcBef>
                <a:spcPts val="0"/>
              </a:spcBef>
              <a:spcAft>
                <a:spcPts val="0"/>
              </a:spcAft>
              <a:buNone/>
            </a:pPr>
            <a:r>
              <a:t/>
            </a:r>
            <a:endParaRPr sz="2400">
              <a:latin typeface="Calibri"/>
              <a:ea typeface="Calibri"/>
              <a:cs typeface="Calibri"/>
              <a:sym typeface="Calibri"/>
            </a:endParaRPr>
          </a:p>
          <a:p>
            <a:pPr indent="0" lvl="0" marL="0">
              <a:spcBef>
                <a:spcPts val="0"/>
              </a:spcBef>
              <a:spcAft>
                <a:spcPts val="0"/>
              </a:spcAft>
              <a:buNone/>
            </a:pPr>
            <a:r>
              <a:rPr b="1" lang="en-US" sz="2400">
                <a:latin typeface="Calibri"/>
                <a:ea typeface="Calibri"/>
                <a:cs typeface="Calibri"/>
                <a:sym typeface="Calibri"/>
              </a:rPr>
              <a:t>Detailed Documentation: </a:t>
            </a:r>
            <a:r>
              <a:rPr lang="en-US" sz="2400" u="sng">
                <a:solidFill>
                  <a:schemeClr val="hlink"/>
                </a:solidFill>
                <a:latin typeface="Calibri"/>
                <a:ea typeface="Calibri"/>
                <a:cs typeface="Calibri"/>
                <a:sym typeface="Calibri"/>
                <a:hlinkClick r:id="rId3"/>
              </a:rPr>
              <a:t>Running Jobs on Comet</a:t>
            </a:r>
            <a:endParaRPr sz="24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86" name="Shape 186"/>
        <p:cNvGrpSpPr/>
        <p:nvPr/>
      </p:nvGrpSpPr>
      <p:grpSpPr>
        <a:xfrm>
          <a:off x="0" y="0"/>
          <a:ext cx="0" cy="0"/>
          <a:chOff x="0" y="0"/>
          <a:chExt cx="0" cy="0"/>
        </a:xfrm>
      </p:grpSpPr>
      <p:sp>
        <p:nvSpPr>
          <p:cNvPr id="187" name="Shape 187"/>
          <p:cNvSpPr txBox="1"/>
          <p:nvPr>
            <p:ph type="title"/>
          </p:nvPr>
        </p:nvSpPr>
        <p:spPr>
          <a:xfrm>
            <a:off x="2768600" y="749300"/>
            <a:ext cx="7474500" cy="817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i="0" lang="en-US" sz="5200" u="none" cap="none" strike="noStrike">
                <a:solidFill>
                  <a:srgbClr val="0433FF"/>
                </a:solidFill>
                <a:latin typeface="Calibri"/>
                <a:ea typeface="Calibri"/>
                <a:cs typeface="Calibri"/>
                <a:sym typeface="Calibri"/>
              </a:rPr>
              <a:t>Example Job Submission</a:t>
            </a:r>
            <a:endParaRPr>
              <a:latin typeface="Calibri"/>
              <a:ea typeface="Calibri"/>
              <a:cs typeface="Calibri"/>
              <a:sym typeface="Calibri"/>
            </a:endParaRPr>
          </a:p>
        </p:txBody>
      </p:sp>
      <p:sp>
        <p:nvSpPr>
          <p:cNvPr id="188" name="Shape 188"/>
          <p:cNvSpPr txBox="1"/>
          <p:nvPr/>
        </p:nvSpPr>
        <p:spPr>
          <a:xfrm>
            <a:off x="3352800" y="1816100"/>
            <a:ext cx="3366000" cy="858600"/>
          </a:xfrm>
          <a:prstGeom prst="rect">
            <a:avLst/>
          </a:prstGeom>
          <a:noFill/>
          <a:ln>
            <a:noFill/>
          </a:ln>
        </p:spPr>
        <p:txBody>
          <a:bodyPr anchorCtr="0" anchor="t" bIns="0" lIns="0" spcFirstLastPara="1" rIns="0" wrap="square" tIns="12700">
            <a:noAutofit/>
          </a:bodyPr>
          <a:lstStyle/>
          <a:p>
            <a:pPr indent="0" lvl="0" marL="12700" marR="0" rtl="0" algn="l">
              <a:lnSpc>
                <a:spcPct val="117107"/>
              </a:lnSpc>
              <a:spcBef>
                <a:spcPts val="0"/>
              </a:spcBef>
              <a:spcAft>
                <a:spcPts val="0"/>
              </a:spcAft>
              <a:buNone/>
            </a:pPr>
            <a:r>
              <a:rPr lang="en-US" sz="2800">
                <a:solidFill>
                  <a:srgbClr val="0365C0"/>
                </a:solidFill>
                <a:latin typeface="Calibri"/>
                <a:ea typeface="Calibri"/>
                <a:cs typeface="Calibri"/>
                <a:sym typeface="Calibri"/>
              </a:rPr>
              <a:t>$ cd examples</a:t>
            </a:r>
            <a:endParaRPr sz="2800">
              <a:solidFill>
                <a:schemeClr val="dk1"/>
              </a:solidFill>
              <a:latin typeface="Calibri"/>
              <a:ea typeface="Calibri"/>
              <a:cs typeface="Calibri"/>
              <a:sym typeface="Calibri"/>
            </a:endParaRPr>
          </a:p>
          <a:p>
            <a:pPr indent="0" lvl="0" marL="12700" marR="0" rtl="0" algn="l">
              <a:lnSpc>
                <a:spcPct val="117107"/>
              </a:lnSpc>
              <a:spcBef>
                <a:spcPts val="0"/>
              </a:spcBef>
              <a:spcAft>
                <a:spcPts val="0"/>
              </a:spcAft>
              <a:buNone/>
            </a:pPr>
            <a:r>
              <a:rPr lang="en-US" sz="2800">
                <a:solidFill>
                  <a:srgbClr val="0365C0"/>
                </a:solidFill>
                <a:latin typeface="Calibri"/>
                <a:ea typeface="Calibri"/>
                <a:cs typeface="Calibri"/>
                <a:sym typeface="Calibri"/>
              </a:rPr>
              <a:t>$ mpicc hello_mpi.c</a:t>
            </a:r>
            <a:endParaRPr sz="2800">
              <a:solidFill>
                <a:schemeClr val="dk1"/>
              </a:solidFill>
              <a:latin typeface="Calibri"/>
              <a:ea typeface="Calibri"/>
              <a:cs typeface="Calibri"/>
              <a:sym typeface="Calibri"/>
            </a:endParaRPr>
          </a:p>
        </p:txBody>
      </p:sp>
      <p:sp>
        <p:nvSpPr>
          <p:cNvPr id="189" name="Shape 189"/>
          <p:cNvSpPr txBox="1"/>
          <p:nvPr/>
        </p:nvSpPr>
        <p:spPr>
          <a:xfrm>
            <a:off x="3352800" y="2628900"/>
            <a:ext cx="2527200" cy="4521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rgbClr val="0365C0"/>
                </a:solidFill>
                <a:latin typeface="Calibri"/>
                <a:ea typeface="Calibri"/>
                <a:cs typeface="Calibri"/>
                <a:sym typeface="Calibri"/>
              </a:rPr>
              <a:t>$ vi submit.job</a:t>
            </a:r>
            <a:endParaRPr sz="2800">
              <a:solidFill>
                <a:schemeClr val="dk1"/>
              </a:solidFill>
              <a:latin typeface="Calibri"/>
              <a:ea typeface="Calibri"/>
              <a:cs typeface="Calibri"/>
              <a:sym typeface="Calibri"/>
            </a:endParaRPr>
          </a:p>
        </p:txBody>
      </p:sp>
      <p:sp>
        <p:nvSpPr>
          <p:cNvPr id="190" name="Shape 190"/>
          <p:cNvSpPr txBox="1"/>
          <p:nvPr/>
        </p:nvSpPr>
        <p:spPr>
          <a:xfrm>
            <a:off x="1727200" y="3081024"/>
            <a:ext cx="9699600" cy="6225600"/>
          </a:xfrm>
          <a:prstGeom prst="rect">
            <a:avLst/>
          </a:prstGeom>
          <a:noFill/>
          <a:ln>
            <a:noFill/>
          </a:ln>
        </p:spPr>
        <p:txBody>
          <a:bodyPr anchorCtr="0" anchor="t" bIns="0" lIns="0" spcFirstLastPara="1" rIns="0" wrap="square" tIns="12700">
            <a:noAutofit/>
          </a:bodyPr>
          <a:lstStyle/>
          <a:p>
            <a:pPr indent="0" lvl="0" marL="12700" marR="0" rtl="0" algn="l">
              <a:lnSpc>
                <a:spcPct val="118333"/>
              </a:lnSpc>
              <a:spcBef>
                <a:spcPts val="0"/>
              </a:spcBef>
              <a:spcAft>
                <a:spcPts val="0"/>
              </a:spcAft>
              <a:buNone/>
            </a:pPr>
            <a:r>
              <a:rPr lang="en-US" sz="2400">
                <a:solidFill>
                  <a:srgbClr val="0365C0"/>
                </a:solidFill>
                <a:latin typeface="Calibri"/>
                <a:ea typeface="Calibri"/>
                <a:cs typeface="Calibri"/>
                <a:sym typeface="Calibri"/>
              </a:rPr>
              <a:t>#!/bin/bash</a:t>
            </a:r>
            <a:endParaRPr sz="2400">
              <a:solidFill>
                <a:schemeClr val="dk1"/>
              </a:solidFill>
              <a:latin typeface="Calibri"/>
              <a:ea typeface="Calibri"/>
              <a:cs typeface="Calibri"/>
              <a:sym typeface="Calibri"/>
            </a:endParaRPr>
          </a:p>
          <a:p>
            <a:pPr indent="0" lvl="0" marL="12700" marR="3869053" rtl="0" algn="l">
              <a:lnSpc>
                <a:spcPct val="116666"/>
              </a:lnSpc>
              <a:spcBef>
                <a:spcPts val="120"/>
              </a:spcBef>
              <a:spcAft>
                <a:spcPts val="0"/>
              </a:spcAft>
              <a:buNone/>
            </a:pPr>
            <a:r>
              <a:rPr lang="en-US" sz="2400">
                <a:solidFill>
                  <a:srgbClr val="0365C0"/>
                </a:solidFill>
                <a:latin typeface="Calibri"/>
                <a:ea typeface="Calibri"/>
                <a:cs typeface="Calibri"/>
                <a:sym typeface="Calibri"/>
              </a:rPr>
              <a:t>#SBATCH --job-name="hellompi"  #SBATCH --output="hellompi.%j.%N.out"  #SBATCH --partition=shared</a:t>
            </a:r>
            <a:endParaRPr sz="2400">
              <a:solidFill>
                <a:schemeClr val="dk1"/>
              </a:solidFill>
              <a:latin typeface="Calibri"/>
              <a:ea typeface="Calibri"/>
              <a:cs typeface="Calibri"/>
              <a:sym typeface="Calibri"/>
            </a:endParaRPr>
          </a:p>
          <a:p>
            <a:pPr indent="0" lvl="0" marL="12700" marR="0" rtl="0" algn="l">
              <a:lnSpc>
                <a:spcPct val="111666"/>
              </a:lnSpc>
              <a:spcBef>
                <a:spcPts val="0"/>
              </a:spcBef>
              <a:spcAft>
                <a:spcPts val="0"/>
              </a:spcAft>
              <a:buNone/>
            </a:pPr>
            <a:r>
              <a:rPr lang="en-US" sz="2400">
                <a:solidFill>
                  <a:srgbClr val="0365C0"/>
                </a:solidFill>
                <a:latin typeface="Calibri"/>
                <a:ea typeface="Calibri"/>
                <a:cs typeface="Calibri"/>
                <a:sym typeface="Calibri"/>
              </a:rPr>
              <a:t>#SBATCH --nodes=1</a:t>
            </a:r>
            <a:endParaRPr sz="2400">
              <a:solidFill>
                <a:schemeClr val="dk1"/>
              </a:solidFill>
              <a:latin typeface="Calibri"/>
              <a:ea typeface="Calibri"/>
              <a:cs typeface="Calibri"/>
              <a:sym typeface="Calibri"/>
            </a:endParaRPr>
          </a:p>
          <a:p>
            <a:pPr indent="0" lvl="0" marL="12700" marR="5278755" rtl="0" algn="l">
              <a:lnSpc>
                <a:spcPct val="116666"/>
              </a:lnSpc>
              <a:spcBef>
                <a:spcPts val="120"/>
              </a:spcBef>
              <a:spcAft>
                <a:spcPts val="0"/>
              </a:spcAft>
              <a:buNone/>
            </a:pPr>
            <a:r>
              <a:rPr lang="en-US" sz="2400">
                <a:solidFill>
                  <a:srgbClr val="0365C0"/>
                </a:solidFill>
                <a:latin typeface="Calibri"/>
                <a:ea typeface="Calibri"/>
                <a:cs typeface="Calibri"/>
                <a:sym typeface="Calibri"/>
              </a:rPr>
              <a:t>#SBATCH --ntasks-per-node=8  #SBATCH --export=ALL  #SBATCH -t 01:00:00  #SBATCH -A TG-CIE160012</a:t>
            </a:r>
            <a:endParaRPr sz="2400">
              <a:solidFill>
                <a:schemeClr val="dk1"/>
              </a:solidFill>
              <a:latin typeface="Calibri"/>
              <a:ea typeface="Calibri"/>
              <a:cs typeface="Calibri"/>
              <a:sym typeface="Calibri"/>
            </a:endParaRPr>
          </a:p>
          <a:p>
            <a:pPr indent="0" lvl="0" marL="12700" marR="5080" rtl="0" algn="l">
              <a:lnSpc>
                <a:spcPct val="116666"/>
              </a:lnSpc>
              <a:spcBef>
                <a:spcPts val="0"/>
              </a:spcBef>
              <a:spcAft>
                <a:spcPts val="0"/>
              </a:spcAft>
              <a:buNone/>
            </a:pPr>
            <a:r>
              <a:rPr lang="en-US" sz="2400">
                <a:solidFill>
                  <a:srgbClr val="0365C0"/>
                </a:solidFill>
                <a:latin typeface="Calibri"/>
                <a:ea typeface="Calibri"/>
                <a:cs typeface="Calibri"/>
                <a:sym typeface="Calibri"/>
              </a:rPr>
              <a:t>#This job runs with 1 node, 8 cores per node for a total of 24 cores.  #ibrun in verbose mode will give binding detail</a:t>
            </a:r>
            <a:endParaRPr sz="2400">
              <a:solidFill>
                <a:schemeClr val="dk1"/>
              </a:solidFill>
              <a:latin typeface="Calibri"/>
              <a:ea typeface="Calibri"/>
              <a:cs typeface="Calibri"/>
              <a:sym typeface="Calibri"/>
            </a:endParaRPr>
          </a:p>
          <a:p>
            <a:pPr indent="0" lvl="0" marL="12700" marR="4777740" rtl="0" algn="l">
              <a:lnSpc>
                <a:spcPct val="233333"/>
              </a:lnSpc>
              <a:spcBef>
                <a:spcPts val="560"/>
              </a:spcBef>
              <a:spcAft>
                <a:spcPts val="0"/>
              </a:spcAft>
              <a:buNone/>
            </a:pPr>
            <a:r>
              <a:rPr lang="en-US" sz="2400">
                <a:solidFill>
                  <a:srgbClr val="0365C0"/>
                </a:solidFill>
                <a:latin typeface="Calibri"/>
                <a:ea typeface="Calibri"/>
                <a:cs typeface="Calibri"/>
                <a:sym typeface="Calibri"/>
              </a:rPr>
              <a:t>cd /home/$USER/CS239Spring17  ibrun -v ./a.out</a:t>
            </a:r>
            <a:endParaRPr sz="2400">
              <a:solidFill>
                <a:schemeClr val="dk1"/>
              </a:solidFill>
              <a:latin typeface="Calibri"/>
              <a:ea typeface="Calibri"/>
              <a:cs typeface="Calibri"/>
              <a:sym typeface="Calibri"/>
            </a:endParaRPr>
          </a:p>
        </p:txBody>
      </p:sp>
      <p:sp>
        <p:nvSpPr>
          <p:cNvPr id="191" name="Shape 191"/>
          <p:cNvSpPr/>
          <p:nvPr/>
        </p:nvSpPr>
        <p:spPr>
          <a:xfrm>
            <a:off x="6138329" y="2904070"/>
            <a:ext cx="1056640" cy="0"/>
          </a:xfrm>
          <a:custGeom>
            <a:pathLst>
              <a:path extrusionOk="0" h="120000" w="1056640">
                <a:moveTo>
                  <a:pt x="0" y="0"/>
                </a:moveTo>
                <a:lnTo>
                  <a:pt x="1043887" y="0"/>
                </a:lnTo>
                <a:lnTo>
                  <a:pt x="1056587" y="0"/>
                </a:lnTo>
              </a:path>
            </a:pathLst>
          </a:custGeom>
          <a:noFill/>
          <a:ln cap="flat" cmpd="sng" w="254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Shape 192"/>
          <p:cNvSpPr/>
          <p:nvPr/>
        </p:nvSpPr>
        <p:spPr>
          <a:xfrm>
            <a:off x="7182218" y="2843110"/>
            <a:ext cx="121920" cy="121919"/>
          </a:xfrm>
          <a:custGeom>
            <a:pathLst>
              <a:path extrusionOk="0" h="121919" w="121920">
                <a:moveTo>
                  <a:pt x="0" y="0"/>
                </a:moveTo>
                <a:lnTo>
                  <a:pt x="0" y="121920"/>
                </a:lnTo>
                <a:lnTo>
                  <a:pt x="121920" y="60960"/>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Shape 193"/>
          <p:cNvSpPr txBox="1"/>
          <p:nvPr/>
        </p:nvSpPr>
        <p:spPr>
          <a:xfrm>
            <a:off x="7505700" y="2083550"/>
            <a:ext cx="5060700" cy="997500"/>
          </a:xfrm>
          <a:prstGeom prst="rect">
            <a:avLst/>
          </a:prstGeom>
          <a:noFill/>
          <a:ln>
            <a:noFill/>
          </a:ln>
        </p:spPr>
        <p:txBody>
          <a:bodyPr anchorCtr="0" anchor="t" bIns="0" lIns="0" spcFirstLastPara="1" rIns="0" wrap="square" tIns="43175">
            <a:noAutofit/>
          </a:bodyPr>
          <a:lstStyle/>
          <a:p>
            <a:pPr indent="-381000" lvl="0" marL="393700" marR="5080" rtl="0" algn="l">
              <a:lnSpc>
                <a:spcPct val="114285"/>
              </a:lnSpc>
              <a:spcBef>
                <a:spcPts val="0"/>
              </a:spcBef>
              <a:spcAft>
                <a:spcPts val="0"/>
              </a:spcAft>
              <a:buNone/>
            </a:pPr>
            <a:r>
              <a:rPr lang="en-US" sz="2800">
                <a:solidFill>
                  <a:schemeClr val="dk1"/>
                </a:solidFill>
                <a:latin typeface="Calibri"/>
                <a:ea typeface="Calibri"/>
                <a:cs typeface="Calibri"/>
                <a:sym typeface="Calibri"/>
              </a:rPr>
              <a:t>Replace with your favorite editor  (nano is easy for beginners)</a:t>
            </a:r>
            <a:endParaRPr sz="2800">
              <a:solidFill>
                <a:schemeClr val="dk1"/>
              </a:solidFill>
              <a:latin typeface="Calibri"/>
              <a:ea typeface="Calibri"/>
              <a:cs typeface="Calibri"/>
              <a:sym typeface="Calibri"/>
            </a:endParaRPr>
          </a:p>
        </p:txBody>
      </p:sp>
      <p:sp>
        <p:nvSpPr>
          <p:cNvPr id="194" name="Shape 194"/>
          <p:cNvSpPr/>
          <p:nvPr/>
        </p:nvSpPr>
        <p:spPr>
          <a:xfrm>
            <a:off x="1357414" y="3133523"/>
            <a:ext cx="10618470" cy="5972175"/>
          </a:xfrm>
          <a:custGeom>
            <a:pathLst>
              <a:path extrusionOk="0" h="5972175" w="10618470">
                <a:moveTo>
                  <a:pt x="0" y="0"/>
                </a:moveTo>
                <a:lnTo>
                  <a:pt x="10618050" y="0"/>
                </a:lnTo>
                <a:lnTo>
                  <a:pt x="10618050" y="5971844"/>
                </a:lnTo>
                <a:lnTo>
                  <a:pt x="0" y="5971844"/>
                </a:lnTo>
                <a:lnTo>
                  <a:pt x="0" y="0"/>
                </a:lnTo>
                <a:close/>
              </a:path>
            </a:pathLst>
          </a:custGeom>
          <a:noFill/>
          <a:ln cap="flat" cmpd="sng" w="25400">
            <a:solidFill>
              <a:srgbClr val="0365C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8" name="Shape 198"/>
        <p:cNvGrpSpPr/>
        <p:nvPr/>
      </p:nvGrpSpPr>
      <p:grpSpPr>
        <a:xfrm>
          <a:off x="0" y="0"/>
          <a:ext cx="0" cy="0"/>
          <a:chOff x="0" y="0"/>
          <a:chExt cx="0" cy="0"/>
        </a:xfrm>
      </p:grpSpPr>
      <p:sp>
        <p:nvSpPr>
          <p:cNvPr id="199" name="Shape 199"/>
          <p:cNvSpPr txBox="1"/>
          <p:nvPr>
            <p:ph type="title"/>
          </p:nvPr>
        </p:nvSpPr>
        <p:spPr>
          <a:xfrm>
            <a:off x="2768600" y="749300"/>
            <a:ext cx="7474584" cy="81788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i="0" lang="en-US" sz="5200" u="none" cap="none" strike="noStrike">
                <a:solidFill>
                  <a:srgbClr val="0433FF"/>
                </a:solidFill>
                <a:latin typeface="Calibri"/>
                <a:ea typeface="Calibri"/>
                <a:cs typeface="Calibri"/>
                <a:sym typeface="Calibri"/>
              </a:rPr>
              <a:t>Example Job Submission</a:t>
            </a:r>
            <a:endParaRPr>
              <a:latin typeface="Calibri"/>
              <a:ea typeface="Calibri"/>
              <a:cs typeface="Calibri"/>
              <a:sym typeface="Calibri"/>
            </a:endParaRPr>
          </a:p>
        </p:txBody>
      </p:sp>
      <p:sp>
        <p:nvSpPr>
          <p:cNvPr id="200" name="Shape 200"/>
          <p:cNvSpPr txBox="1"/>
          <p:nvPr/>
        </p:nvSpPr>
        <p:spPr>
          <a:xfrm>
            <a:off x="1371600" y="2222500"/>
            <a:ext cx="3324860"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rgbClr val="0365C0"/>
                </a:solidFill>
                <a:latin typeface="Calibri"/>
                <a:ea typeface="Calibri"/>
                <a:cs typeface="Calibri"/>
                <a:sym typeface="Calibri"/>
              </a:rPr>
              <a:t>$ sbatch submit.job</a:t>
            </a:r>
            <a:endParaRPr sz="2800">
              <a:solidFill>
                <a:schemeClr val="dk1"/>
              </a:solidFill>
              <a:latin typeface="Calibri"/>
              <a:ea typeface="Calibri"/>
              <a:cs typeface="Calibri"/>
              <a:sym typeface="Calibri"/>
            </a:endParaRPr>
          </a:p>
        </p:txBody>
      </p:sp>
      <p:sp>
        <p:nvSpPr>
          <p:cNvPr id="201" name="Shape 201"/>
          <p:cNvSpPr txBox="1"/>
          <p:nvPr/>
        </p:nvSpPr>
        <p:spPr>
          <a:xfrm>
            <a:off x="7747000" y="2222500"/>
            <a:ext cx="2879725"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chemeClr val="dk1"/>
                </a:solidFill>
                <a:latin typeface="Calibri"/>
                <a:ea typeface="Calibri"/>
                <a:cs typeface="Calibri"/>
                <a:sym typeface="Calibri"/>
              </a:rPr>
              <a:t>Submit to the queue</a:t>
            </a:r>
            <a:endParaRPr sz="2800">
              <a:solidFill>
                <a:schemeClr val="dk1"/>
              </a:solidFill>
              <a:latin typeface="Calibri"/>
              <a:ea typeface="Calibri"/>
              <a:cs typeface="Calibri"/>
              <a:sym typeface="Calibri"/>
            </a:endParaRPr>
          </a:p>
        </p:txBody>
      </p:sp>
      <p:sp>
        <p:nvSpPr>
          <p:cNvPr id="202" name="Shape 202"/>
          <p:cNvSpPr txBox="1"/>
          <p:nvPr/>
        </p:nvSpPr>
        <p:spPr>
          <a:xfrm>
            <a:off x="1371600" y="3314700"/>
            <a:ext cx="4723765"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rgbClr val="0365C0"/>
                </a:solidFill>
                <a:latin typeface="Calibri"/>
                <a:ea typeface="Calibri"/>
                <a:cs typeface="Calibri"/>
                <a:sym typeface="Calibri"/>
              </a:rPr>
              <a:t>$ squeue -u your_username</a:t>
            </a:r>
            <a:endParaRPr sz="2800">
              <a:solidFill>
                <a:schemeClr val="dk1"/>
              </a:solidFill>
              <a:latin typeface="Calibri"/>
              <a:ea typeface="Calibri"/>
              <a:cs typeface="Calibri"/>
              <a:sym typeface="Calibri"/>
            </a:endParaRPr>
          </a:p>
        </p:txBody>
      </p:sp>
      <p:sp>
        <p:nvSpPr>
          <p:cNvPr id="203" name="Shape 203"/>
          <p:cNvSpPr txBox="1"/>
          <p:nvPr/>
        </p:nvSpPr>
        <p:spPr>
          <a:xfrm>
            <a:off x="7747000" y="3327400"/>
            <a:ext cx="1833245"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chemeClr val="dk1"/>
                </a:solidFill>
                <a:latin typeface="Calibri"/>
                <a:ea typeface="Calibri"/>
                <a:cs typeface="Calibri"/>
                <a:sym typeface="Calibri"/>
              </a:rPr>
              <a:t>Check status</a:t>
            </a:r>
            <a:endParaRPr sz="2800">
              <a:solidFill>
                <a:schemeClr val="dk1"/>
              </a:solidFill>
              <a:latin typeface="Calibri"/>
              <a:ea typeface="Calibri"/>
              <a:cs typeface="Calibri"/>
              <a:sym typeface="Calibri"/>
            </a:endParaRPr>
          </a:p>
        </p:txBody>
      </p:sp>
      <p:sp>
        <p:nvSpPr>
          <p:cNvPr id="204" name="Shape 204"/>
          <p:cNvSpPr txBox="1"/>
          <p:nvPr/>
        </p:nvSpPr>
        <p:spPr>
          <a:xfrm>
            <a:off x="1346200" y="6197600"/>
            <a:ext cx="2540000"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rgbClr val="0365C0"/>
                </a:solidFill>
                <a:latin typeface="Calibri"/>
                <a:ea typeface="Calibri"/>
                <a:cs typeface="Calibri"/>
                <a:sym typeface="Calibri"/>
              </a:rPr>
              <a:t>$ scancel jobId</a:t>
            </a:r>
            <a:endParaRPr sz="2800">
              <a:solidFill>
                <a:schemeClr val="dk1"/>
              </a:solidFill>
              <a:latin typeface="Calibri"/>
              <a:ea typeface="Calibri"/>
              <a:cs typeface="Calibri"/>
              <a:sym typeface="Calibri"/>
            </a:endParaRPr>
          </a:p>
        </p:txBody>
      </p:sp>
      <p:sp>
        <p:nvSpPr>
          <p:cNvPr id="205" name="Shape 205"/>
          <p:cNvSpPr txBox="1"/>
          <p:nvPr/>
        </p:nvSpPr>
        <p:spPr>
          <a:xfrm>
            <a:off x="7416800" y="6197600"/>
            <a:ext cx="3521710"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chemeClr val="dk1"/>
                </a:solidFill>
                <a:latin typeface="Calibri"/>
                <a:ea typeface="Calibri"/>
                <a:cs typeface="Calibri"/>
                <a:sym typeface="Calibri"/>
              </a:rPr>
              <a:t>Cancel job with id JobId</a:t>
            </a:r>
            <a:endParaRPr sz="2800">
              <a:solidFill>
                <a:schemeClr val="dk1"/>
              </a:solidFill>
              <a:latin typeface="Calibri"/>
              <a:ea typeface="Calibri"/>
              <a:cs typeface="Calibri"/>
              <a:sym typeface="Calibri"/>
            </a:endParaRPr>
          </a:p>
        </p:txBody>
      </p:sp>
      <p:sp>
        <p:nvSpPr>
          <p:cNvPr id="206" name="Shape 206"/>
          <p:cNvSpPr/>
          <p:nvPr/>
        </p:nvSpPr>
        <p:spPr>
          <a:xfrm>
            <a:off x="2471038" y="4681220"/>
            <a:ext cx="8062723" cy="7003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Shape 207"/>
          <p:cNvSpPr/>
          <p:nvPr/>
        </p:nvSpPr>
        <p:spPr>
          <a:xfrm>
            <a:off x="2284564" y="4475144"/>
            <a:ext cx="1069340" cy="1269365"/>
          </a:xfrm>
          <a:custGeom>
            <a:pathLst>
              <a:path extrusionOk="0" h="1269364" w="1069339">
                <a:moveTo>
                  <a:pt x="912586" y="185472"/>
                </a:moveTo>
                <a:lnTo>
                  <a:pt x="941001" y="221913"/>
                </a:lnTo>
                <a:lnTo>
                  <a:pt x="966574" y="260250"/>
                </a:lnTo>
                <a:lnTo>
                  <a:pt x="989306" y="300285"/>
                </a:lnTo>
                <a:lnTo>
                  <a:pt x="1009196" y="341817"/>
                </a:lnTo>
                <a:lnTo>
                  <a:pt x="1026245" y="384647"/>
                </a:lnTo>
                <a:lnTo>
                  <a:pt x="1040452" y="428574"/>
                </a:lnTo>
                <a:lnTo>
                  <a:pt x="1051818" y="473400"/>
                </a:lnTo>
                <a:lnTo>
                  <a:pt x="1060342" y="518925"/>
                </a:lnTo>
                <a:lnTo>
                  <a:pt x="1066025" y="564949"/>
                </a:lnTo>
                <a:lnTo>
                  <a:pt x="1068867" y="611273"/>
                </a:lnTo>
                <a:lnTo>
                  <a:pt x="1068867" y="657696"/>
                </a:lnTo>
                <a:lnTo>
                  <a:pt x="1066025" y="704019"/>
                </a:lnTo>
                <a:lnTo>
                  <a:pt x="1060342" y="750043"/>
                </a:lnTo>
                <a:lnTo>
                  <a:pt x="1051818" y="795568"/>
                </a:lnTo>
                <a:lnTo>
                  <a:pt x="1040452" y="840394"/>
                </a:lnTo>
                <a:lnTo>
                  <a:pt x="1026245" y="884322"/>
                </a:lnTo>
                <a:lnTo>
                  <a:pt x="1009196" y="927151"/>
                </a:lnTo>
                <a:lnTo>
                  <a:pt x="989306" y="968683"/>
                </a:lnTo>
                <a:lnTo>
                  <a:pt x="966574" y="1008718"/>
                </a:lnTo>
                <a:lnTo>
                  <a:pt x="941001" y="1047055"/>
                </a:lnTo>
                <a:lnTo>
                  <a:pt x="912586" y="1083496"/>
                </a:lnTo>
                <a:lnTo>
                  <a:pt x="878570" y="1120592"/>
                </a:lnTo>
                <a:lnTo>
                  <a:pt x="842624" y="1153565"/>
                </a:lnTo>
                <a:lnTo>
                  <a:pt x="804975" y="1182417"/>
                </a:lnTo>
                <a:lnTo>
                  <a:pt x="765850" y="1207148"/>
                </a:lnTo>
                <a:lnTo>
                  <a:pt x="725477" y="1227756"/>
                </a:lnTo>
                <a:lnTo>
                  <a:pt x="684082" y="1244243"/>
                </a:lnTo>
                <a:lnTo>
                  <a:pt x="641893" y="1256608"/>
                </a:lnTo>
                <a:lnTo>
                  <a:pt x="599136" y="1264851"/>
                </a:lnTo>
                <a:lnTo>
                  <a:pt x="556039" y="1268973"/>
                </a:lnTo>
                <a:lnTo>
                  <a:pt x="512828" y="1268973"/>
                </a:lnTo>
                <a:lnTo>
                  <a:pt x="469731" y="1264851"/>
                </a:lnTo>
                <a:lnTo>
                  <a:pt x="426974" y="1256608"/>
                </a:lnTo>
                <a:lnTo>
                  <a:pt x="384785" y="1244243"/>
                </a:lnTo>
                <a:lnTo>
                  <a:pt x="343390" y="1227756"/>
                </a:lnTo>
                <a:lnTo>
                  <a:pt x="303017" y="1207148"/>
                </a:lnTo>
                <a:lnTo>
                  <a:pt x="263892" y="1182417"/>
                </a:lnTo>
                <a:lnTo>
                  <a:pt x="226243" y="1153565"/>
                </a:lnTo>
                <a:lnTo>
                  <a:pt x="190297" y="1120592"/>
                </a:lnTo>
                <a:lnTo>
                  <a:pt x="156281" y="1083496"/>
                </a:lnTo>
                <a:lnTo>
                  <a:pt x="127866" y="1047055"/>
                </a:lnTo>
                <a:lnTo>
                  <a:pt x="102293" y="1008718"/>
                </a:lnTo>
                <a:lnTo>
                  <a:pt x="79561" y="968683"/>
                </a:lnTo>
                <a:lnTo>
                  <a:pt x="59671" y="927151"/>
                </a:lnTo>
                <a:lnTo>
                  <a:pt x="42622" y="884322"/>
                </a:lnTo>
                <a:lnTo>
                  <a:pt x="28414" y="840394"/>
                </a:lnTo>
                <a:lnTo>
                  <a:pt x="17048" y="795568"/>
                </a:lnTo>
                <a:lnTo>
                  <a:pt x="8524" y="750043"/>
                </a:lnTo>
                <a:lnTo>
                  <a:pt x="2841" y="704019"/>
                </a:lnTo>
                <a:lnTo>
                  <a:pt x="0" y="657696"/>
                </a:lnTo>
                <a:lnTo>
                  <a:pt x="0" y="611273"/>
                </a:lnTo>
                <a:lnTo>
                  <a:pt x="2841" y="564949"/>
                </a:lnTo>
                <a:lnTo>
                  <a:pt x="8524" y="518925"/>
                </a:lnTo>
                <a:lnTo>
                  <a:pt x="17048" y="473400"/>
                </a:lnTo>
                <a:lnTo>
                  <a:pt x="28414" y="428574"/>
                </a:lnTo>
                <a:lnTo>
                  <a:pt x="42622" y="384647"/>
                </a:lnTo>
                <a:lnTo>
                  <a:pt x="59671" y="341817"/>
                </a:lnTo>
                <a:lnTo>
                  <a:pt x="79561" y="300285"/>
                </a:lnTo>
                <a:lnTo>
                  <a:pt x="102293" y="260250"/>
                </a:lnTo>
                <a:lnTo>
                  <a:pt x="127866" y="221913"/>
                </a:lnTo>
                <a:lnTo>
                  <a:pt x="156281" y="185472"/>
                </a:lnTo>
                <a:lnTo>
                  <a:pt x="190297" y="148377"/>
                </a:lnTo>
                <a:lnTo>
                  <a:pt x="226243" y="115405"/>
                </a:lnTo>
                <a:lnTo>
                  <a:pt x="263892" y="86553"/>
                </a:lnTo>
                <a:lnTo>
                  <a:pt x="303017" y="61824"/>
                </a:lnTo>
                <a:lnTo>
                  <a:pt x="343390" y="41216"/>
                </a:lnTo>
                <a:lnTo>
                  <a:pt x="384785" y="24729"/>
                </a:lnTo>
                <a:lnTo>
                  <a:pt x="426974" y="12364"/>
                </a:lnTo>
                <a:lnTo>
                  <a:pt x="469731" y="4121"/>
                </a:lnTo>
                <a:lnTo>
                  <a:pt x="512828" y="0"/>
                </a:lnTo>
                <a:lnTo>
                  <a:pt x="556039" y="0"/>
                </a:lnTo>
                <a:lnTo>
                  <a:pt x="599136" y="4121"/>
                </a:lnTo>
                <a:lnTo>
                  <a:pt x="641893" y="12364"/>
                </a:lnTo>
                <a:lnTo>
                  <a:pt x="684082" y="24729"/>
                </a:lnTo>
                <a:lnTo>
                  <a:pt x="725477" y="41216"/>
                </a:lnTo>
                <a:lnTo>
                  <a:pt x="765850" y="61824"/>
                </a:lnTo>
                <a:lnTo>
                  <a:pt x="804975" y="86553"/>
                </a:lnTo>
                <a:lnTo>
                  <a:pt x="842624" y="115405"/>
                </a:lnTo>
                <a:lnTo>
                  <a:pt x="878570" y="148377"/>
                </a:lnTo>
                <a:lnTo>
                  <a:pt x="912586" y="185472"/>
                </a:lnTo>
                <a:close/>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Shape 208"/>
          <p:cNvSpPr/>
          <p:nvPr/>
        </p:nvSpPr>
        <p:spPr>
          <a:xfrm>
            <a:off x="5291670" y="2472270"/>
            <a:ext cx="1951989" cy="0"/>
          </a:xfrm>
          <a:custGeom>
            <a:pathLst>
              <a:path extrusionOk="0" h="120000" w="1951990">
                <a:moveTo>
                  <a:pt x="0" y="0"/>
                </a:moveTo>
                <a:lnTo>
                  <a:pt x="1938743" y="0"/>
                </a:lnTo>
                <a:lnTo>
                  <a:pt x="1951443" y="0"/>
                </a:lnTo>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Shape 209"/>
          <p:cNvSpPr/>
          <p:nvPr/>
        </p:nvSpPr>
        <p:spPr>
          <a:xfrm>
            <a:off x="7230414" y="2411310"/>
            <a:ext cx="121920" cy="121920"/>
          </a:xfrm>
          <a:custGeom>
            <a:pathLst>
              <a:path extrusionOk="0" h="121919" w="121920">
                <a:moveTo>
                  <a:pt x="0" y="0"/>
                </a:moveTo>
                <a:lnTo>
                  <a:pt x="0" y="121920"/>
                </a:lnTo>
                <a:lnTo>
                  <a:pt x="121920" y="60960"/>
                </a:lnTo>
                <a:lnTo>
                  <a:pt x="0" y="0"/>
                </a:lnTo>
                <a:close/>
              </a:path>
            </a:pathLst>
          </a:custGeom>
          <a:solidFill>
            <a:srgbClr val="C8250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Shape 210"/>
          <p:cNvSpPr/>
          <p:nvPr/>
        </p:nvSpPr>
        <p:spPr>
          <a:xfrm>
            <a:off x="6214529" y="3575050"/>
            <a:ext cx="1165225" cy="0"/>
          </a:xfrm>
          <a:custGeom>
            <a:pathLst>
              <a:path extrusionOk="0" h="120000" w="1165225">
                <a:moveTo>
                  <a:pt x="0" y="0"/>
                </a:moveTo>
                <a:lnTo>
                  <a:pt x="1152203" y="0"/>
                </a:lnTo>
                <a:lnTo>
                  <a:pt x="1164903" y="0"/>
                </a:lnTo>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Shape 211"/>
          <p:cNvSpPr/>
          <p:nvPr/>
        </p:nvSpPr>
        <p:spPr>
          <a:xfrm>
            <a:off x="7366736" y="3514090"/>
            <a:ext cx="121920" cy="121920"/>
          </a:xfrm>
          <a:custGeom>
            <a:pathLst>
              <a:path extrusionOk="0" h="121920" w="121920">
                <a:moveTo>
                  <a:pt x="0" y="0"/>
                </a:moveTo>
                <a:lnTo>
                  <a:pt x="0" y="121920"/>
                </a:lnTo>
                <a:lnTo>
                  <a:pt x="121920" y="60960"/>
                </a:lnTo>
                <a:lnTo>
                  <a:pt x="0" y="0"/>
                </a:lnTo>
                <a:close/>
              </a:path>
            </a:pathLst>
          </a:custGeom>
          <a:solidFill>
            <a:srgbClr val="C8250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Shape 212"/>
          <p:cNvSpPr/>
          <p:nvPr/>
        </p:nvSpPr>
        <p:spPr>
          <a:xfrm>
            <a:off x="4497514" y="6451600"/>
            <a:ext cx="2399030" cy="0"/>
          </a:xfrm>
          <a:custGeom>
            <a:pathLst>
              <a:path extrusionOk="0" h="120000" w="2399029">
                <a:moveTo>
                  <a:pt x="0" y="0"/>
                </a:moveTo>
                <a:lnTo>
                  <a:pt x="2385758" y="0"/>
                </a:lnTo>
                <a:lnTo>
                  <a:pt x="2398458" y="0"/>
                </a:lnTo>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Shape 213"/>
          <p:cNvSpPr/>
          <p:nvPr/>
        </p:nvSpPr>
        <p:spPr>
          <a:xfrm>
            <a:off x="6883272" y="6390640"/>
            <a:ext cx="121920" cy="121920"/>
          </a:xfrm>
          <a:custGeom>
            <a:pathLst>
              <a:path extrusionOk="0" h="121920" w="121920">
                <a:moveTo>
                  <a:pt x="0" y="0"/>
                </a:moveTo>
                <a:lnTo>
                  <a:pt x="0" y="121920"/>
                </a:lnTo>
                <a:lnTo>
                  <a:pt x="121920" y="60960"/>
                </a:lnTo>
                <a:lnTo>
                  <a:pt x="0" y="0"/>
                </a:lnTo>
                <a:close/>
              </a:path>
            </a:pathLst>
          </a:custGeom>
          <a:solidFill>
            <a:srgbClr val="C8250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Shape 214"/>
          <p:cNvSpPr txBox="1"/>
          <p:nvPr/>
        </p:nvSpPr>
        <p:spPr>
          <a:xfrm>
            <a:off x="800100" y="7493000"/>
            <a:ext cx="10333355" cy="13665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chemeClr val="dk1"/>
                </a:solidFill>
                <a:latin typeface="Calibri"/>
                <a:ea typeface="Calibri"/>
                <a:cs typeface="Calibri"/>
                <a:sym typeface="Calibri"/>
              </a:rPr>
              <a:t>There are many examples in the Comet user Guide, please take a look:</a:t>
            </a:r>
            <a:endParaRPr sz="2800">
              <a:solidFill>
                <a:schemeClr val="dk1"/>
              </a:solidFill>
              <a:latin typeface="Calibri"/>
              <a:ea typeface="Calibri"/>
              <a:cs typeface="Calibri"/>
              <a:sym typeface="Calibri"/>
            </a:endParaRPr>
          </a:p>
          <a:p>
            <a:pPr indent="0" lvl="0" marL="0" marR="0" rtl="0" algn="l">
              <a:lnSpc>
                <a:spcPct val="100000"/>
              </a:lnSpc>
              <a:spcBef>
                <a:spcPts val="45"/>
              </a:spcBef>
              <a:spcAft>
                <a:spcPts val="0"/>
              </a:spcAft>
              <a:buNone/>
            </a:pPr>
            <a:r>
              <a:t/>
            </a:r>
            <a:endParaRPr sz="3300">
              <a:solidFill>
                <a:schemeClr val="dk1"/>
              </a:solidFill>
              <a:latin typeface="Calibri"/>
              <a:ea typeface="Calibri"/>
              <a:cs typeface="Calibri"/>
              <a:sym typeface="Calibri"/>
            </a:endParaRPr>
          </a:p>
          <a:p>
            <a:pPr indent="0" lvl="0" marL="1079500" marR="0" rtl="0" algn="l">
              <a:lnSpc>
                <a:spcPct val="100000"/>
              </a:lnSpc>
              <a:spcBef>
                <a:spcPts val="0"/>
              </a:spcBef>
              <a:spcAft>
                <a:spcPts val="0"/>
              </a:spcAft>
              <a:buNone/>
            </a:pPr>
            <a:r>
              <a:rPr lang="en-US" sz="2800" u="sng">
                <a:solidFill>
                  <a:schemeClr val="hlink"/>
                </a:solidFill>
                <a:latin typeface="Calibri"/>
                <a:ea typeface="Calibri"/>
                <a:cs typeface="Calibri"/>
                <a:sym typeface="Calibri"/>
                <a:hlinkClick r:id="rId4"/>
              </a:rPr>
              <a:t>http://www.sdsc.edu/support/user_guides/comet.html</a:t>
            </a: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8" name="Shape 218"/>
        <p:cNvGrpSpPr/>
        <p:nvPr/>
      </p:nvGrpSpPr>
      <p:grpSpPr>
        <a:xfrm>
          <a:off x="0" y="0"/>
          <a:ext cx="0" cy="0"/>
          <a:chOff x="0" y="0"/>
          <a:chExt cx="0" cy="0"/>
        </a:xfrm>
      </p:grpSpPr>
      <p:sp>
        <p:nvSpPr>
          <p:cNvPr id="219" name="Shape 219"/>
          <p:cNvSpPr txBox="1"/>
          <p:nvPr>
            <p:ph type="title"/>
          </p:nvPr>
        </p:nvSpPr>
        <p:spPr>
          <a:xfrm>
            <a:off x="2768600" y="749300"/>
            <a:ext cx="7474584" cy="817880"/>
          </a:xfrm>
          <a:prstGeom prst="rect">
            <a:avLst/>
          </a:prstGeom>
          <a:noFill/>
          <a:ln>
            <a:noFill/>
          </a:ln>
        </p:spPr>
        <p:txBody>
          <a:bodyPr anchorCtr="0" anchor="t" bIns="0" lIns="0" spcFirstLastPara="1" rIns="0" wrap="square" tIns="12700">
            <a:noAutofit/>
          </a:bodyPr>
          <a:lstStyle/>
          <a:p>
            <a:pPr indent="0" lvl="0" marL="12700" marR="0" rtl="0" algn="ctr">
              <a:lnSpc>
                <a:spcPct val="100000"/>
              </a:lnSpc>
              <a:spcBef>
                <a:spcPts val="0"/>
              </a:spcBef>
              <a:spcAft>
                <a:spcPts val="0"/>
              </a:spcAft>
              <a:buNone/>
            </a:pPr>
            <a:r>
              <a:rPr i="0" lang="en-US" sz="5200" u="none" cap="none" strike="noStrike">
                <a:solidFill>
                  <a:srgbClr val="0433FF"/>
                </a:solidFill>
                <a:latin typeface="Calibri"/>
                <a:ea typeface="Calibri"/>
                <a:cs typeface="Calibri"/>
                <a:sym typeface="Calibri"/>
              </a:rPr>
              <a:t>Example Job Submission</a:t>
            </a:r>
            <a:endParaRPr>
              <a:latin typeface="Calibri"/>
              <a:ea typeface="Calibri"/>
              <a:cs typeface="Calibri"/>
              <a:sym typeface="Calibri"/>
            </a:endParaRPr>
          </a:p>
        </p:txBody>
      </p:sp>
      <p:sp>
        <p:nvSpPr>
          <p:cNvPr id="220" name="Shape 220"/>
          <p:cNvSpPr/>
          <p:nvPr/>
        </p:nvSpPr>
        <p:spPr>
          <a:xfrm>
            <a:off x="2717800" y="2717800"/>
            <a:ext cx="6959600" cy="1092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Shape 221"/>
          <p:cNvSpPr txBox="1"/>
          <p:nvPr/>
        </p:nvSpPr>
        <p:spPr>
          <a:xfrm>
            <a:off x="800100" y="1917700"/>
            <a:ext cx="3679190"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chemeClr val="dk1"/>
                </a:solidFill>
                <a:latin typeface="Calibri"/>
                <a:ea typeface="Calibri"/>
                <a:cs typeface="Calibri"/>
                <a:sym typeface="Calibri"/>
              </a:rPr>
              <a:t>After the run is complete:</a:t>
            </a:r>
            <a:endParaRPr sz="2800">
              <a:solidFill>
                <a:schemeClr val="dk1"/>
              </a:solidFill>
              <a:latin typeface="Calibri"/>
              <a:ea typeface="Calibri"/>
              <a:cs typeface="Calibri"/>
              <a:sym typeface="Calibri"/>
            </a:endParaRPr>
          </a:p>
        </p:txBody>
      </p:sp>
      <p:sp>
        <p:nvSpPr>
          <p:cNvPr id="222" name="Shape 222"/>
          <p:cNvSpPr/>
          <p:nvPr/>
        </p:nvSpPr>
        <p:spPr>
          <a:xfrm>
            <a:off x="6829996" y="3268129"/>
            <a:ext cx="2844165" cy="0"/>
          </a:xfrm>
          <a:custGeom>
            <a:pathLst>
              <a:path extrusionOk="0" h="120000" w="2844165">
                <a:moveTo>
                  <a:pt x="0" y="0"/>
                </a:moveTo>
                <a:lnTo>
                  <a:pt x="2843923" y="0"/>
                </a:lnTo>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Shape 223"/>
          <p:cNvSpPr/>
          <p:nvPr/>
        </p:nvSpPr>
        <p:spPr>
          <a:xfrm>
            <a:off x="457200" y="4914900"/>
            <a:ext cx="10109200" cy="4470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Shape 224"/>
          <p:cNvSpPr txBox="1"/>
          <p:nvPr/>
        </p:nvSpPr>
        <p:spPr>
          <a:xfrm>
            <a:off x="800100" y="4114800"/>
            <a:ext cx="5979795"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chemeClr val="dk1"/>
                </a:solidFill>
                <a:latin typeface="Calibri"/>
                <a:ea typeface="Calibri"/>
                <a:cs typeface="Calibri"/>
                <a:sym typeface="Calibri"/>
              </a:rPr>
              <a:t>Contents of the combiner error/output file</a:t>
            </a:r>
            <a:endParaRPr sz="2800">
              <a:solidFill>
                <a:schemeClr val="dk1"/>
              </a:solidFill>
              <a:latin typeface="Calibri"/>
              <a:ea typeface="Calibri"/>
              <a:cs typeface="Calibri"/>
              <a:sym typeface="Calibri"/>
            </a:endParaRPr>
          </a:p>
        </p:txBody>
      </p:sp>
      <p:sp>
        <p:nvSpPr>
          <p:cNvPr id="225" name="Shape 225"/>
          <p:cNvSpPr/>
          <p:nvPr/>
        </p:nvSpPr>
        <p:spPr>
          <a:xfrm>
            <a:off x="446617" y="5088470"/>
            <a:ext cx="10350500" cy="2491740"/>
          </a:xfrm>
          <a:custGeom>
            <a:pathLst>
              <a:path extrusionOk="0" h="2491740" w="10350500">
                <a:moveTo>
                  <a:pt x="0" y="0"/>
                </a:moveTo>
                <a:lnTo>
                  <a:pt x="10350500" y="0"/>
                </a:lnTo>
                <a:lnTo>
                  <a:pt x="10350500" y="2491181"/>
                </a:lnTo>
                <a:lnTo>
                  <a:pt x="0" y="2491181"/>
                </a:lnTo>
                <a:lnTo>
                  <a:pt x="0" y="0"/>
                </a:lnTo>
                <a:close/>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Shape 226"/>
          <p:cNvSpPr txBox="1"/>
          <p:nvPr/>
        </p:nvSpPr>
        <p:spPr>
          <a:xfrm>
            <a:off x="10922000" y="5880100"/>
            <a:ext cx="1319530" cy="858519"/>
          </a:xfrm>
          <a:prstGeom prst="rect">
            <a:avLst/>
          </a:prstGeom>
          <a:noFill/>
          <a:ln>
            <a:noFill/>
          </a:ln>
        </p:spPr>
        <p:txBody>
          <a:bodyPr anchorCtr="0" anchor="t" bIns="0" lIns="0" spcFirstLastPara="1" rIns="0" wrap="square" tIns="43175">
            <a:noAutofit/>
          </a:bodyPr>
          <a:lstStyle/>
          <a:p>
            <a:pPr indent="0" lvl="0" marL="12700" marR="5080" rtl="0" algn="l">
              <a:lnSpc>
                <a:spcPct val="114285"/>
              </a:lnSpc>
              <a:spcBef>
                <a:spcPts val="0"/>
              </a:spcBef>
              <a:spcAft>
                <a:spcPts val="0"/>
              </a:spcAft>
              <a:buNone/>
            </a:pPr>
            <a:r>
              <a:rPr lang="en-US" sz="2800">
                <a:solidFill>
                  <a:schemeClr val="dk1"/>
                </a:solidFill>
                <a:latin typeface="Calibri"/>
                <a:ea typeface="Calibri"/>
                <a:cs typeface="Calibri"/>
                <a:sym typeface="Calibri"/>
              </a:rPr>
              <a:t>-v option  in ibrun</a:t>
            </a:r>
            <a:endParaRPr sz="2800">
              <a:solidFill>
                <a:schemeClr val="dk1"/>
              </a:solidFill>
              <a:latin typeface="Calibri"/>
              <a:ea typeface="Calibri"/>
              <a:cs typeface="Calibri"/>
              <a:sym typeface="Calibri"/>
            </a:endParaRPr>
          </a:p>
        </p:txBody>
      </p:sp>
      <p:sp>
        <p:nvSpPr>
          <p:cNvPr id="227" name="Shape 227"/>
          <p:cNvSpPr/>
          <p:nvPr/>
        </p:nvSpPr>
        <p:spPr>
          <a:xfrm>
            <a:off x="446617" y="7566952"/>
            <a:ext cx="3027680" cy="1593215"/>
          </a:xfrm>
          <a:custGeom>
            <a:pathLst>
              <a:path extrusionOk="0" h="1593215" w="3027679">
                <a:moveTo>
                  <a:pt x="0" y="0"/>
                </a:moveTo>
                <a:lnTo>
                  <a:pt x="3027426" y="0"/>
                </a:lnTo>
                <a:lnTo>
                  <a:pt x="3027426" y="1592592"/>
                </a:lnTo>
                <a:lnTo>
                  <a:pt x="0" y="1592592"/>
                </a:lnTo>
                <a:lnTo>
                  <a:pt x="0" y="0"/>
                </a:lnTo>
                <a:close/>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Shape 228"/>
          <p:cNvSpPr txBox="1"/>
          <p:nvPr/>
        </p:nvSpPr>
        <p:spPr>
          <a:xfrm>
            <a:off x="4114800" y="8115300"/>
            <a:ext cx="2850515"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chemeClr val="dk1"/>
                </a:solidFill>
                <a:latin typeface="Calibri"/>
                <a:ea typeface="Calibri"/>
                <a:cs typeface="Calibri"/>
                <a:sym typeface="Calibri"/>
              </a:rPr>
              <a:t>output of hello_mpi</a:t>
            </a:r>
            <a:endParaRPr sz="2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3" name="Shape 233"/>
        <p:cNvGrpSpPr/>
        <p:nvPr/>
      </p:nvGrpSpPr>
      <p:grpSpPr>
        <a:xfrm>
          <a:off x="0" y="0"/>
          <a:ext cx="0" cy="0"/>
          <a:chOff x="0" y="0"/>
          <a:chExt cx="0" cy="0"/>
        </a:xfrm>
      </p:grpSpPr>
      <p:sp>
        <p:nvSpPr>
          <p:cNvPr id="234" name="Shape 234"/>
          <p:cNvSpPr txBox="1"/>
          <p:nvPr>
            <p:ph type="title"/>
          </p:nvPr>
        </p:nvSpPr>
        <p:spPr>
          <a:xfrm>
            <a:off x="552450" y="749300"/>
            <a:ext cx="11849100" cy="1613400"/>
          </a:xfrm>
          <a:prstGeom prst="rect">
            <a:avLst/>
          </a:prstGeom>
          <a:noFill/>
          <a:ln>
            <a:noFill/>
          </a:ln>
        </p:spPr>
        <p:txBody>
          <a:bodyPr anchorCtr="0" anchor="t" bIns="0" lIns="0" spcFirstLastPara="1" rIns="0" wrap="square" tIns="12700">
            <a:noAutofit/>
          </a:bodyPr>
          <a:lstStyle/>
          <a:p>
            <a:pPr indent="0" lvl="0" marL="12700" marR="0" rtl="0" algn="ctr">
              <a:lnSpc>
                <a:spcPct val="100000"/>
              </a:lnSpc>
              <a:spcBef>
                <a:spcPts val="0"/>
              </a:spcBef>
              <a:spcAft>
                <a:spcPts val="0"/>
              </a:spcAft>
              <a:buNone/>
            </a:pPr>
            <a:r>
              <a:rPr b="0" i="0" lang="en-US" sz="5200" u="none" cap="none" strike="noStrike">
                <a:solidFill>
                  <a:srgbClr val="0433FF"/>
                </a:solidFill>
                <a:latin typeface="Calibri"/>
                <a:ea typeface="Calibri"/>
                <a:cs typeface="Calibri"/>
                <a:sym typeface="Calibri"/>
              </a:rPr>
              <a:t>Texas Advanced Computing Center (TACC) </a:t>
            </a:r>
            <a:endParaRPr b="1" i="0" sz="5200" u="none" cap="none" strike="noStrike">
              <a:solidFill>
                <a:srgbClr val="0433FF"/>
              </a:solidFill>
              <a:latin typeface="Calibri"/>
              <a:ea typeface="Calibri"/>
              <a:cs typeface="Calibri"/>
              <a:sym typeface="Calibri"/>
            </a:endParaRPr>
          </a:p>
        </p:txBody>
      </p:sp>
      <p:sp>
        <p:nvSpPr>
          <p:cNvPr id="235" name="Shape 235"/>
          <p:cNvSpPr txBox="1"/>
          <p:nvPr/>
        </p:nvSpPr>
        <p:spPr>
          <a:xfrm>
            <a:off x="5063490" y="2997200"/>
            <a:ext cx="119400" cy="345300"/>
          </a:xfrm>
          <a:prstGeom prst="rect">
            <a:avLst/>
          </a:prstGeom>
          <a:noFill/>
          <a:ln>
            <a:noFill/>
          </a:ln>
        </p:spPr>
        <p:txBody>
          <a:bodyPr anchorCtr="0" anchor="t" bIns="0" lIns="0" spcFirstLastPara="1" rIns="0" wrap="square" tIns="12700">
            <a:noAutofit/>
          </a:bodyPr>
          <a:lstStyle/>
          <a:p>
            <a:pPr indent="0" lvl="0" marL="0" marR="0" rtl="0" algn="l">
              <a:lnSpc>
                <a:spcPct val="100000"/>
              </a:lnSpc>
              <a:spcBef>
                <a:spcPts val="0"/>
              </a:spcBef>
              <a:spcAft>
                <a:spcPts val="0"/>
              </a:spcAft>
              <a:buNone/>
            </a:pPr>
            <a:r>
              <a:t/>
            </a:r>
            <a:endParaRPr sz="2100">
              <a:solidFill>
                <a:schemeClr val="dk1"/>
              </a:solidFill>
              <a:latin typeface="Times New Roman"/>
              <a:ea typeface="Times New Roman"/>
              <a:cs typeface="Times New Roman"/>
              <a:sym typeface="Times New Roman"/>
            </a:endParaRPr>
          </a:p>
        </p:txBody>
      </p:sp>
      <p:sp>
        <p:nvSpPr>
          <p:cNvPr id="236" name="Shape 236"/>
          <p:cNvSpPr txBox="1"/>
          <p:nvPr/>
        </p:nvSpPr>
        <p:spPr>
          <a:xfrm>
            <a:off x="1869050" y="8382318"/>
            <a:ext cx="9266700" cy="551400"/>
          </a:xfrm>
          <a:prstGeom prst="rect">
            <a:avLst/>
          </a:prstGeom>
          <a:noFill/>
          <a:ln>
            <a:noFill/>
          </a:ln>
        </p:spPr>
        <p:txBody>
          <a:bodyPr anchorCtr="0" anchor="t" bIns="0" lIns="0" spcFirstLastPara="1" rIns="0" wrap="square" tIns="119375">
            <a:noAutofit/>
          </a:bodyPr>
          <a:lstStyle/>
          <a:p>
            <a:pPr indent="0" lvl="0" marL="6985" marR="0" rtl="0" algn="ctr">
              <a:lnSpc>
                <a:spcPct val="100000"/>
              </a:lnSpc>
              <a:spcBef>
                <a:spcPts val="0"/>
              </a:spcBef>
              <a:spcAft>
                <a:spcPts val="0"/>
              </a:spcAft>
              <a:buNone/>
            </a:pPr>
            <a:r>
              <a:rPr b="1" lang="en-US" sz="2800">
                <a:solidFill>
                  <a:schemeClr val="dk1"/>
                </a:solidFill>
                <a:latin typeface="Calibri"/>
                <a:ea typeface="Calibri"/>
                <a:cs typeface="Calibri"/>
                <a:sym typeface="Calibri"/>
              </a:rPr>
              <a:t>Detailed Documentation: </a:t>
            </a:r>
            <a:r>
              <a:rPr lang="en-US" sz="2800" u="sng">
                <a:solidFill>
                  <a:schemeClr val="hlink"/>
                </a:solidFill>
                <a:latin typeface="Calibri"/>
                <a:ea typeface="Calibri"/>
                <a:cs typeface="Calibri"/>
                <a:sym typeface="Calibri"/>
                <a:hlinkClick r:id="rId3"/>
              </a:rPr>
              <a:t>Jetstream User Manual</a:t>
            </a:r>
            <a:endParaRPr sz="2800">
              <a:solidFill>
                <a:schemeClr val="dk1"/>
              </a:solidFill>
              <a:latin typeface="Calibri"/>
              <a:ea typeface="Calibri"/>
              <a:cs typeface="Calibri"/>
              <a:sym typeface="Calibri"/>
            </a:endParaRPr>
          </a:p>
        </p:txBody>
      </p:sp>
      <p:pic>
        <p:nvPicPr>
          <p:cNvPr id="237" name="Shape 237"/>
          <p:cNvPicPr preferRelativeResize="0"/>
          <p:nvPr/>
        </p:nvPicPr>
        <p:blipFill>
          <a:blip r:embed="rId4">
            <a:alphaModFix/>
          </a:blip>
          <a:stretch>
            <a:fillRect/>
          </a:stretch>
        </p:blipFill>
        <p:spPr>
          <a:xfrm>
            <a:off x="372712" y="2727513"/>
            <a:ext cx="12259375" cy="5290001"/>
          </a:xfrm>
          <a:prstGeom prst="rect">
            <a:avLst/>
          </a:prstGeom>
          <a:noFill/>
          <a:ln>
            <a:noFill/>
          </a:ln>
        </p:spPr>
      </p:pic>
      <p:pic>
        <p:nvPicPr>
          <p:cNvPr id="238" name="Shape 238"/>
          <p:cNvPicPr preferRelativeResize="0"/>
          <p:nvPr/>
        </p:nvPicPr>
        <p:blipFill>
          <a:blip r:embed="rId5">
            <a:alphaModFix/>
          </a:blip>
          <a:stretch>
            <a:fillRect/>
          </a:stretch>
        </p:blipFill>
        <p:spPr>
          <a:xfrm>
            <a:off x="5048250" y="1610238"/>
            <a:ext cx="2857500" cy="847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43" name="Shape 243"/>
        <p:cNvGrpSpPr/>
        <p:nvPr/>
      </p:nvGrpSpPr>
      <p:grpSpPr>
        <a:xfrm>
          <a:off x="0" y="0"/>
          <a:ext cx="0" cy="0"/>
          <a:chOff x="0" y="0"/>
          <a:chExt cx="0" cy="0"/>
        </a:xfrm>
      </p:grpSpPr>
      <p:sp>
        <p:nvSpPr>
          <p:cNvPr id="244" name="Shape 244"/>
          <p:cNvSpPr txBox="1"/>
          <p:nvPr>
            <p:ph type="title"/>
          </p:nvPr>
        </p:nvSpPr>
        <p:spPr>
          <a:xfrm>
            <a:off x="552450" y="749300"/>
            <a:ext cx="11849100" cy="1613400"/>
          </a:xfrm>
          <a:prstGeom prst="rect">
            <a:avLst/>
          </a:prstGeom>
          <a:noFill/>
          <a:ln>
            <a:noFill/>
          </a:ln>
        </p:spPr>
        <p:txBody>
          <a:bodyPr anchorCtr="0" anchor="t" bIns="0" lIns="0" spcFirstLastPara="1" rIns="0" wrap="square" tIns="12700">
            <a:noAutofit/>
          </a:bodyPr>
          <a:lstStyle/>
          <a:p>
            <a:pPr indent="0" lvl="0" marL="12700" marR="0" rtl="0" algn="ctr">
              <a:lnSpc>
                <a:spcPct val="100000"/>
              </a:lnSpc>
              <a:spcBef>
                <a:spcPts val="0"/>
              </a:spcBef>
              <a:spcAft>
                <a:spcPts val="0"/>
              </a:spcAft>
              <a:buNone/>
            </a:pPr>
            <a:r>
              <a:rPr b="0" i="0" lang="en-US" sz="5200" u="none" cap="none" strike="noStrike">
                <a:solidFill>
                  <a:srgbClr val="0433FF"/>
                </a:solidFill>
                <a:latin typeface="Calibri"/>
                <a:ea typeface="Calibri"/>
                <a:cs typeface="Calibri"/>
                <a:sym typeface="Calibri"/>
              </a:rPr>
              <a:t>Texas Advanced Computing Center (TACC) </a:t>
            </a:r>
            <a:endParaRPr b="1" i="0" sz="5200" u="none" cap="none" strike="noStrike">
              <a:solidFill>
                <a:srgbClr val="0433FF"/>
              </a:solidFill>
              <a:latin typeface="Calibri"/>
              <a:ea typeface="Calibri"/>
              <a:cs typeface="Calibri"/>
              <a:sym typeface="Calibri"/>
            </a:endParaRPr>
          </a:p>
        </p:txBody>
      </p:sp>
      <p:sp>
        <p:nvSpPr>
          <p:cNvPr id="245" name="Shape 245"/>
          <p:cNvSpPr txBox="1"/>
          <p:nvPr/>
        </p:nvSpPr>
        <p:spPr>
          <a:xfrm>
            <a:off x="5063490" y="2997200"/>
            <a:ext cx="119400" cy="345300"/>
          </a:xfrm>
          <a:prstGeom prst="rect">
            <a:avLst/>
          </a:prstGeom>
          <a:noFill/>
          <a:ln>
            <a:noFill/>
          </a:ln>
        </p:spPr>
        <p:txBody>
          <a:bodyPr anchorCtr="0" anchor="t" bIns="0" lIns="0" spcFirstLastPara="1" rIns="0" wrap="square" tIns="12700">
            <a:noAutofit/>
          </a:bodyPr>
          <a:lstStyle/>
          <a:p>
            <a:pPr indent="0" lvl="0" marL="0" marR="0" rtl="0" algn="l">
              <a:lnSpc>
                <a:spcPct val="100000"/>
              </a:lnSpc>
              <a:spcBef>
                <a:spcPts val="0"/>
              </a:spcBef>
              <a:spcAft>
                <a:spcPts val="0"/>
              </a:spcAft>
              <a:buNone/>
            </a:pPr>
            <a:r>
              <a:t/>
            </a:r>
            <a:endParaRPr sz="2100">
              <a:solidFill>
                <a:schemeClr val="dk1"/>
              </a:solidFill>
              <a:latin typeface="Times New Roman"/>
              <a:ea typeface="Times New Roman"/>
              <a:cs typeface="Times New Roman"/>
              <a:sym typeface="Times New Roman"/>
            </a:endParaRPr>
          </a:p>
        </p:txBody>
      </p:sp>
      <p:sp>
        <p:nvSpPr>
          <p:cNvPr id="246" name="Shape 246"/>
          <p:cNvSpPr txBox="1"/>
          <p:nvPr/>
        </p:nvSpPr>
        <p:spPr>
          <a:xfrm>
            <a:off x="910050" y="2362700"/>
            <a:ext cx="10972200" cy="5809800"/>
          </a:xfrm>
          <a:prstGeom prst="rect">
            <a:avLst/>
          </a:prstGeom>
          <a:noFill/>
          <a:ln>
            <a:noFill/>
          </a:ln>
        </p:spPr>
        <p:txBody>
          <a:bodyPr anchorCtr="0" anchor="t" bIns="0" lIns="0" spcFirstLastPara="1" rIns="0" wrap="square" tIns="43175">
            <a:noAutofit/>
          </a:bodyPr>
          <a:lstStyle/>
          <a:p>
            <a:pPr indent="-342900" lvl="0" marL="355600" marR="5080" rtl="0" algn="l">
              <a:lnSpc>
                <a:spcPct val="133333"/>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Jetstream</a:t>
            </a:r>
            <a:r>
              <a:rPr lang="en-US" sz="2400">
                <a:solidFill>
                  <a:schemeClr val="dk1"/>
                </a:solidFill>
                <a:latin typeface="Calibri"/>
                <a:ea typeface="Calibri"/>
                <a:cs typeface="Calibri"/>
                <a:sym typeface="Calibri"/>
              </a:rPr>
              <a:t> is a </a:t>
            </a:r>
            <a:r>
              <a:rPr lang="en-US" sz="2400">
                <a:solidFill>
                  <a:schemeClr val="dk1"/>
                </a:solidFill>
                <a:latin typeface="Calibri"/>
                <a:ea typeface="Calibri"/>
                <a:cs typeface="Calibri"/>
                <a:sym typeface="Calibri"/>
              </a:rPr>
              <a:t>user-friendly </a:t>
            </a:r>
            <a:r>
              <a:rPr i="1" lang="en-US" sz="2400">
                <a:solidFill>
                  <a:schemeClr val="dk1"/>
                </a:solidFill>
                <a:latin typeface="Calibri"/>
                <a:ea typeface="Calibri"/>
                <a:cs typeface="Calibri"/>
                <a:sym typeface="Calibri"/>
              </a:rPr>
              <a:t>cloud environment</a:t>
            </a:r>
            <a:r>
              <a:rPr lang="en-US" sz="2400">
                <a:solidFill>
                  <a:schemeClr val="dk1"/>
                </a:solidFill>
                <a:latin typeface="Calibri"/>
                <a:ea typeface="Calibri"/>
                <a:cs typeface="Calibri"/>
                <a:sym typeface="Calibri"/>
              </a:rPr>
              <a:t> designed to give researchers access to interactive computing and data analysis resources on demand, whenever and wherever they want to analyze their data. It is not a traditional High Performance Computing (HPC) or High Tech Computer (HTC) environment.</a:t>
            </a:r>
            <a:endParaRPr sz="2400">
              <a:solidFill>
                <a:schemeClr val="dk1"/>
              </a:solidFill>
              <a:latin typeface="Calibri"/>
              <a:ea typeface="Calibri"/>
              <a:cs typeface="Calibri"/>
              <a:sym typeface="Calibri"/>
            </a:endParaRPr>
          </a:p>
          <a:p>
            <a:pPr indent="-342900" lvl="0" marL="355600" marR="5080" rtl="0" algn="l">
              <a:lnSpc>
                <a:spcPct val="133333"/>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provides a library of </a:t>
            </a:r>
            <a:r>
              <a:rPr b="1" lang="en-US" sz="2400">
                <a:solidFill>
                  <a:schemeClr val="dk1"/>
                </a:solidFill>
                <a:latin typeface="Calibri"/>
                <a:ea typeface="Calibri"/>
                <a:cs typeface="Calibri"/>
                <a:sym typeface="Calibri"/>
              </a:rPr>
              <a:t>virtual machines</a:t>
            </a:r>
            <a:r>
              <a:rPr lang="en-US" sz="2400">
                <a:solidFill>
                  <a:schemeClr val="dk1"/>
                </a:solidFill>
                <a:latin typeface="Calibri"/>
                <a:ea typeface="Calibri"/>
                <a:cs typeface="Calibri"/>
                <a:sym typeface="Calibri"/>
              </a:rPr>
              <a:t> designed to do discipline specific scientific analysis. Software creators and researchers will also be able to create their own customized virtual machines (VM) or their own private computing system within Jetstream.</a:t>
            </a:r>
            <a:endParaRPr sz="2400">
              <a:solidFill>
                <a:schemeClr val="dk1"/>
              </a:solidFill>
              <a:latin typeface="Calibri"/>
              <a:ea typeface="Calibri"/>
              <a:cs typeface="Calibri"/>
              <a:sym typeface="Calibri"/>
            </a:endParaRPr>
          </a:p>
          <a:p>
            <a:pPr indent="-342900" lvl="0" marL="355600" marR="5080" rtl="0" algn="l">
              <a:lnSpc>
                <a:spcPct val="133333"/>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features a web-based user interface based on the popular Atmosphere cloud computing environment developed by the CyVerse (formerly known as the iPlant Collaborative) that has been extended to support science and engineering research generally. The operational software environment is based on OpenStack.</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
        <p:nvSpPr>
          <p:cNvPr id="247" name="Shape 247"/>
          <p:cNvSpPr txBox="1"/>
          <p:nvPr/>
        </p:nvSpPr>
        <p:spPr>
          <a:xfrm>
            <a:off x="1869050" y="8382330"/>
            <a:ext cx="9266700" cy="971100"/>
          </a:xfrm>
          <a:prstGeom prst="rect">
            <a:avLst/>
          </a:prstGeom>
          <a:noFill/>
          <a:ln>
            <a:noFill/>
          </a:ln>
        </p:spPr>
        <p:txBody>
          <a:bodyPr anchorCtr="0" anchor="t" bIns="0" lIns="0" spcFirstLastPara="1" rIns="0" wrap="square" tIns="119375">
            <a:noAutofit/>
          </a:bodyPr>
          <a:lstStyle/>
          <a:p>
            <a:pPr indent="0" lvl="0" marL="6985" marR="0" rtl="0" algn="ctr">
              <a:lnSpc>
                <a:spcPct val="100000"/>
              </a:lnSpc>
              <a:spcBef>
                <a:spcPts val="0"/>
              </a:spcBef>
              <a:spcAft>
                <a:spcPts val="0"/>
              </a:spcAft>
              <a:buNone/>
            </a:pPr>
            <a:r>
              <a:rPr b="1" lang="en-US" sz="2800">
                <a:solidFill>
                  <a:schemeClr val="dk1"/>
                </a:solidFill>
                <a:latin typeface="Calibri"/>
                <a:ea typeface="Calibri"/>
                <a:cs typeface="Calibri"/>
                <a:sym typeface="Calibri"/>
              </a:rPr>
              <a:t>Detailed Documentation: </a:t>
            </a:r>
            <a:r>
              <a:rPr lang="en-US" sz="2800" u="sng">
                <a:solidFill>
                  <a:schemeClr val="hlink"/>
                </a:solidFill>
                <a:latin typeface="Calibri"/>
                <a:ea typeface="Calibri"/>
                <a:cs typeface="Calibri"/>
                <a:sym typeface="Calibri"/>
                <a:hlinkClick r:id="rId3"/>
              </a:rPr>
              <a:t>Jetstream User Manual</a:t>
            </a:r>
            <a:endParaRPr sz="2800">
              <a:solidFill>
                <a:schemeClr val="dk1"/>
              </a:solidFill>
              <a:latin typeface="Calibri"/>
              <a:ea typeface="Calibri"/>
              <a:cs typeface="Calibri"/>
              <a:sym typeface="Calibri"/>
            </a:endParaRPr>
          </a:p>
          <a:p>
            <a:pPr indent="450215" lvl="0" marL="4121784" marR="0" rtl="0" algn="l">
              <a:lnSpc>
                <a:spcPct val="100000"/>
              </a:lnSpc>
              <a:spcBef>
                <a:spcPts val="0"/>
              </a:spcBef>
              <a:spcAft>
                <a:spcPts val="0"/>
              </a:spcAft>
              <a:buNone/>
            </a:pPr>
            <a:r>
              <a:rPr lang="en-US" sz="2800">
                <a:solidFill>
                  <a:schemeClr val="dk1"/>
                </a:solidFill>
                <a:latin typeface="Calibri"/>
                <a:ea typeface="Calibri"/>
                <a:cs typeface="Calibri"/>
                <a:sym typeface="Calibri"/>
              </a:rPr>
              <a:t>   </a:t>
            </a:r>
            <a:r>
              <a:rPr lang="en-US" sz="2800" u="sng">
                <a:solidFill>
                  <a:schemeClr val="hlink"/>
                </a:solidFill>
                <a:latin typeface="Calibri"/>
                <a:ea typeface="Calibri"/>
                <a:cs typeface="Calibri"/>
                <a:sym typeface="Calibri"/>
                <a:hlinkClick r:id="rId4"/>
              </a:rPr>
              <a:t>Jetstream Quick Start Guide</a:t>
            </a:r>
            <a:endParaRPr sz="2800">
              <a:solidFill>
                <a:schemeClr val="dk1"/>
              </a:solidFill>
              <a:latin typeface="Calibri"/>
              <a:ea typeface="Calibri"/>
              <a:cs typeface="Calibri"/>
              <a:sym typeface="Calibri"/>
            </a:endParaRPr>
          </a:p>
        </p:txBody>
      </p:sp>
      <p:pic>
        <p:nvPicPr>
          <p:cNvPr id="248" name="Shape 248"/>
          <p:cNvPicPr preferRelativeResize="0"/>
          <p:nvPr/>
        </p:nvPicPr>
        <p:blipFill>
          <a:blip r:embed="rId5">
            <a:alphaModFix/>
          </a:blip>
          <a:stretch>
            <a:fillRect/>
          </a:stretch>
        </p:blipFill>
        <p:spPr>
          <a:xfrm>
            <a:off x="4967400" y="1514963"/>
            <a:ext cx="2857500" cy="847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2" name="Shape 52"/>
        <p:cNvGrpSpPr/>
        <p:nvPr/>
      </p:nvGrpSpPr>
      <p:grpSpPr>
        <a:xfrm>
          <a:off x="0" y="0"/>
          <a:ext cx="0" cy="0"/>
          <a:chOff x="0" y="0"/>
          <a:chExt cx="0" cy="0"/>
        </a:xfrm>
      </p:grpSpPr>
      <p:sp>
        <p:nvSpPr>
          <p:cNvPr id="53" name="Shape 53"/>
          <p:cNvSpPr/>
          <p:nvPr/>
        </p:nvSpPr>
        <p:spPr>
          <a:xfrm>
            <a:off x="3194050" y="342900"/>
            <a:ext cx="6629400" cy="2514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Shape 54"/>
          <p:cNvSpPr txBox="1"/>
          <p:nvPr/>
        </p:nvSpPr>
        <p:spPr>
          <a:xfrm>
            <a:off x="1124000" y="2833200"/>
            <a:ext cx="10756800" cy="4758600"/>
          </a:xfrm>
          <a:prstGeom prst="rect">
            <a:avLst/>
          </a:prstGeom>
          <a:noFill/>
          <a:ln>
            <a:noFill/>
          </a:ln>
        </p:spPr>
        <p:txBody>
          <a:bodyPr anchorCtr="0" anchor="t" bIns="0" lIns="0" spcFirstLastPara="1" rIns="0" wrap="square" tIns="12700">
            <a:noAutofit/>
          </a:bodyPr>
          <a:lstStyle/>
          <a:p>
            <a:pPr indent="0" lvl="0" marL="0" rtl="0">
              <a:spcBef>
                <a:spcPts val="0"/>
              </a:spcBef>
              <a:spcAft>
                <a:spcPts val="0"/>
              </a:spcAft>
              <a:buNone/>
            </a:pPr>
            <a:r>
              <a:rPr lang="en-US" sz="2400">
                <a:latin typeface="Calibri"/>
                <a:ea typeface="Calibri"/>
                <a:cs typeface="Calibri"/>
                <a:sym typeface="Calibri"/>
              </a:rPr>
              <a:t>XSEDE is a single, virtual cyberinfrastructure that scientists use to interactively share computing resources, data, and expertise. XSEDE resources may be broadly categorized as follows: High Performance Computing, High Throughput Computing, Visualization, Storage, and Data Services. It is a National Science Foundation (NSF) sponsored service organization that connects national computing resources. </a:t>
            </a:r>
            <a:endParaRPr sz="2400">
              <a:latin typeface="Calibri"/>
              <a:ea typeface="Calibri"/>
              <a:cs typeface="Calibri"/>
              <a:sym typeface="Calibri"/>
            </a:endParaRPr>
          </a:p>
          <a:p>
            <a:pPr indent="0" lvl="0" marL="0" marR="0" rtl="0" algn="l">
              <a:lnSpc>
                <a:spcPct val="100000"/>
              </a:lnSpc>
              <a:spcBef>
                <a:spcPts val="35"/>
              </a:spcBef>
              <a:spcAft>
                <a:spcPts val="0"/>
              </a:spcAft>
              <a:buNone/>
            </a:pPr>
            <a:r>
              <a:t/>
            </a:r>
            <a:endParaRPr sz="2400">
              <a:solidFill>
                <a:schemeClr val="dk1"/>
              </a:solidFill>
              <a:latin typeface="Calibri"/>
              <a:ea typeface="Calibri"/>
              <a:cs typeface="Calibri"/>
              <a:sym typeface="Calibri"/>
            </a:endParaRPr>
          </a:p>
          <a:p>
            <a:pPr indent="0" lvl="0" marL="12700" marR="2680970" rtl="0" algn="l">
              <a:lnSpc>
                <a:spcPct val="133333"/>
              </a:lnSpc>
              <a:spcBef>
                <a:spcPts val="0"/>
              </a:spcBef>
              <a:spcAft>
                <a:spcPts val="0"/>
              </a:spcAft>
              <a:buNone/>
            </a:pPr>
            <a:r>
              <a:rPr lang="en-US" sz="2400">
                <a:solidFill>
                  <a:schemeClr val="dk1"/>
                </a:solidFill>
                <a:latin typeface="Calibri"/>
                <a:ea typeface="Calibri"/>
                <a:cs typeface="Calibri"/>
                <a:sym typeface="Calibri"/>
              </a:rPr>
              <a:t>Resources are provided through allocations:  </a:t>
            </a:r>
            <a:endParaRPr sz="2400">
              <a:solidFill>
                <a:schemeClr val="dk1"/>
              </a:solidFill>
              <a:latin typeface="Calibri"/>
              <a:ea typeface="Calibri"/>
              <a:cs typeface="Calibri"/>
              <a:sym typeface="Calibri"/>
            </a:endParaRPr>
          </a:p>
          <a:p>
            <a:pPr indent="-342900" lvl="1" marL="812800" marR="2680970" rtl="0" algn="l">
              <a:lnSpc>
                <a:spcPct val="133333"/>
              </a:lnSpc>
              <a:spcBef>
                <a:spcPts val="0"/>
              </a:spcBef>
              <a:spcAft>
                <a:spcPts val="0"/>
              </a:spcAft>
              <a:buClr>
                <a:schemeClr val="dk1"/>
              </a:buClr>
              <a:buSzPts val="2400"/>
              <a:buFont typeface="Calibri"/>
              <a:buChar char="•"/>
            </a:pPr>
            <a:r>
              <a:rPr i="0" lang="en-US" sz="2400" u="none" cap="none" strike="noStrike">
                <a:solidFill>
                  <a:schemeClr val="dk1"/>
                </a:solidFill>
                <a:latin typeface="Calibri"/>
                <a:ea typeface="Calibri"/>
                <a:cs typeface="Calibri"/>
                <a:sym typeface="Calibri"/>
              </a:rPr>
              <a:t>Trial</a:t>
            </a:r>
            <a:endParaRPr i="0" sz="2400" u="none" cap="none" strike="noStrike">
              <a:solidFill>
                <a:schemeClr val="dk1"/>
              </a:solidFill>
              <a:latin typeface="Calibri"/>
              <a:ea typeface="Calibri"/>
              <a:cs typeface="Calibri"/>
              <a:sym typeface="Calibri"/>
            </a:endParaRPr>
          </a:p>
          <a:p>
            <a:pPr indent="-342900" lvl="1" marL="812800" marR="2680970" rtl="0" algn="l">
              <a:lnSpc>
                <a:spcPct val="133333"/>
              </a:lnSpc>
              <a:spcBef>
                <a:spcPts val="0"/>
              </a:spcBef>
              <a:spcAft>
                <a:spcPts val="0"/>
              </a:spcAft>
              <a:buClr>
                <a:schemeClr val="dk1"/>
              </a:buClr>
              <a:buSzPts val="2400"/>
              <a:buFont typeface="Calibri"/>
              <a:buChar char="•"/>
            </a:pPr>
            <a:r>
              <a:rPr i="0" lang="en-US" sz="2400" u="none" cap="none" strike="noStrike">
                <a:solidFill>
                  <a:schemeClr val="dk1"/>
                </a:solidFill>
                <a:latin typeface="Calibri"/>
                <a:ea typeface="Calibri"/>
                <a:cs typeface="Calibri"/>
                <a:sym typeface="Calibri"/>
              </a:rPr>
              <a:t>Startup </a:t>
            </a:r>
            <a:endParaRPr i="0" sz="2400" u="none" cap="none" strike="noStrike">
              <a:solidFill>
                <a:schemeClr val="dk1"/>
              </a:solidFill>
              <a:latin typeface="Calibri"/>
              <a:ea typeface="Calibri"/>
              <a:cs typeface="Calibri"/>
              <a:sym typeface="Calibri"/>
            </a:endParaRPr>
          </a:p>
          <a:p>
            <a:pPr indent="-342900" lvl="1" marL="812800" marR="2680970" rtl="0" algn="l">
              <a:lnSpc>
                <a:spcPct val="133333"/>
              </a:lnSpc>
              <a:spcBef>
                <a:spcPts val="0"/>
              </a:spcBef>
              <a:spcAft>
                <a:spcPts val="0"/>
              </a:spcAft>
              <a:buClr>
                <a:schemeClr val="dk1"/>
              </a:buClr>
              <a:buSzPts val="2400"/>
              <a:buFont typeface="Calibri"/>
              <a:buChar char="•"/>
            </a:pPr>
            <a:r>
              <a:rPr i="0" lang="en-US" sz="2400" u="none" cap="none" strike="noStrike">
                <a:solidFill>
                  <a:schemeClr val="dk1"/>
                </a:solidFill>
                <a:latin typeface="Calibri"/>
                <a:ea typeface="Calibri"/>
                <a:cs typeface="Calibri"/>
                <a:sym typeface="Calibri"/>
              </a:rPr>
              <a:t>Educational</a:t>
            </a:r>
            <a:endParaRPr i="0" sz="2400" u="none" cap="none" strike="noStrike">
              <a:solidFill>
                <a:schemeClr val="dk1"/>
              </a:solidFill>
              <a:latin typeface="Calibri"/>
              <a:ea typeface="Calibri"/>
              <a:cs typeface="Calibri"/>
              <a:sym typeface="Calibri"/>
            </a:endParaRPr>
          </a:p>
          <a:p>
            <a:pPr indent="-342900" lvl="1" marL="812800" marR="2680970" rtl="0" algn="l">
              <a:lnSpc>
                <a:spcPct val="133333"/>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Research</a:t>
            </a:r>
            <a:endParaRPr b="0" i="0" sz="2400" u="none" cap="none" strike="noStrike">
              <a:solidFill>
                <a:schemeClr val="dk1"/>
              </a:solidFill>
              <a:latin typeface="Calibri"/>
              <a:ea typeface="Calibri"/>
              <a:cs typeface="Calibri"/>
              <a:sym typeface="Calibri"/>
            </a:endParaRPr>
          </a:p>
        </p:txBody>
      </p:sp>
      <p:sp>
        <p:nvSpPr>
          <p:cNvPr id="55" name="Shape 55"/>
          <p:cNvSpPr/>
          <p:nvPr/>
        </p:nvSpPr>
        <p:spPr>
          <a:xfrm>
            <a:off x="1130300" y="8051800"/>
            <a:ext cx="10756900" cy="15748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52" name="Shape 252"/>
        <p:cNvGrpSpPr/>
        <p:nvPr/>
      </p:nvGrpSpPr>
      <p:grpSpPr>
        <a:xfrm>
          <a:off x="0" y="0"/>
          <a:ext cx="0" cy="0"/>
          <a:chOff x="0" y="0"/>
          <a:chExt cx="0" cy="0"/>
        </a:xfrm>
      </p:grpSpPr>
      <p:sp>
        <p:nvSpPr>
          <p:cNvPr id="253" name="Shape 253"/>
          <p:cNvSpPr txBox="1"/>
          <p:nvPr>
            <p:ph type="title"/>
          </p:nvPr>
        </p:nvSpPr>
        <p:spPr>
          <a:xfrm>
            <a:off x="2700654" y="749300"/>
            <a:ext cx="7603500" cy="817800"/>
          </a:xfrm>
          <a:prstGeom prst="rect">
            <a:avLst/>
          </a:prstGeom>
          <a:noFill/>
          <a:ln>
            <a:noFill/>
          </a:ln>
        </p:spPr>
        <p:txBody>
          <a:bodyPr anchorCtr="0" anchor="t" bIns="0" lIns="0" spcFirstLastPara="1" rIns="0" wrap="square" tIns="12700">
            <a:noAutofit/>
          </a:bodyPr>
          <a:lstStyle/>
          <a:p>
            <a:pPr indent="0" lvl="0" marL="17145" marR="0" rtl="0" algn="ctr">
              <a:lnSpc>
                <a:spcPct val="100000"/>
              </a:lnSpc>
              <a:spcBef>
                <a:spcPts val="0"/>
              </a:spcBef>
              <a:spcAft>
                <a:spcPts val="0"/>
              </a:spcAft>
              <a:buNone/>
            </a:pPr>
            <a:r>
              <a:rPr lang="en-US">
                <a:latin typeface="Calibri"/>
                <a:ea typeface="Calibri"/>
                <a:cs typeface="Calibri"/>
                <a:sym typeface="Calibri"/>
              </a:rPr>
              <a:t>Accessing </a:t>
            </a:r>
            <a:r>
              <a:rPr lang="en-US">
                <a:latin typeface="Calibri"/>
                <a:ea typeface="Calibri"/>
                <a:cs typeface="Calibri"/>
                <a:sym typeface="Calibri"/>
              </a:rPr>
              <a:t>Jetstream</a:t>
            </a:r>
            <a:endParaRPr>
              <a:latin typeface="Calibri"/>
              <a:ea typeface="Calibri"/>
              <a:cs typeface="Calibri"/>
              <a:sym typeface="Calibri"/>
            </a:endParaRPr>
          </a:p>
        </p:txBody>
      </p:sp>
      <p:sp>
        <p:nvSpPr>
          <p:cNvPr id="254" name="Shape 254"/>
          <p:cNvSpPr txBox="1"/>
          <p:nvPr/>
        </p:nvSpPr>
        <p:spPr>
          <a:xfrm>
            <a:off x="1282700" y="1567100"/>
            <a:ext cx="10439400" cy="6891000"/>
          </a:xfrm>
          <a:prstGeom prst="rect">
            <a:avLst/>
          </a:prstGeom>
          <a:noFill/>
          <a:ln>
            <a:noFill/>
          </a:ln>
        </p:spPr>
        <p:txBody>
          <a:bodyPr anchorCtr="0" anchor="t" bIns="91425" lIns="91425" spcFirstLastPara="1" rIns="91425" wrap="square" tIns="91425">
            <a:noAutofit/>
          </a:bodyPr>
          <a:lstStyle/>
          <a:p>
            <a:pPr indent="-381000" lvl="0" marL="457200" rtl="0">
              <a:spcBef>
                <a:spcPts val="0"/>
              </a:spcBef>
              <a:spcAft>
                <a:spcPts val="0"/>
              </a:spcAft>
              <a:buSzPts val="2400"/>
              <a:buFont typeface="Calibri"/>
              <a:buChar char="●"/>
            </a:pPr>
            <a:r>
              <a:rPr lang="en-US" sz="2400">
                <a:latin typeface="Calibri"/>
                <a:ea typeface="Calibri"/>
                <a:cs typeface="Calibri"/>
                <a:sym typeface="Calibri"/>
              </a:rPr>
              <a:t>Jetstream is accessible primarily through a web interface </a:t>
            </a:r>
            <a:r>
              <a:rPr lang="en-US" sz="2400" u="sng">
                <a:solidFill>
                  <a:schemeClr val="hlink"/>
                </a:solidFill>
                <a:latin typeface="Calibri"/>
                <a:ea typeface="Calibri"/>
                <a:cs typeface="Calibri"/>
                <a:sym typeface="Calibri"/>
                <a:hlinkClick r:id="rId3"/>
              </a:rPr>
              <a:t>https://use.jetstream-cloud.org</a:t>
            </a:r>
            <a:r>
              <a:rPr lang="en-US" sz="2400">
                <a:latin typeface="Calibri"/>
                <a:ea typeface="Calibri"/>
                <a:cs typeface="Calibri"/>
                <a:sym typeface="Calibri"/>
              </a:rPr>
              <a:t> using XSEDE credentials via Globus Auth.</a:t>
            </a:r>
            <a:endParaRPr sz="2400">
              <a:latin typeface="Calibri"/>
              <a:ea typeface="Calibri"/>
              <a:cs typeface="Calibri"/>
              <a:sym typeface="Calibri"/>
            </a:endParaRPr>
          </a:p>
          <a:p>
            <a:pPr indent="-381000" lvl="0" marL="457200" rtl="0">
              <a:spcBef>
                <a:spcPts val="0"/>
              </a:spcBef>
              <a:spcAft>
                <a:spcPts val="0"/>
              </a:spcAft>
              <a:buSzPts val="2400"/>
              <a:buChar char="●"/>
            </a:pPr>
            <a:r>
              <a:rPr lang="en-US" sz="2400">
                <a:latin typeface="Calibri"/>
                <a:ea typeface="Calibri"/>
                <a:cs typeface="Calibri"/>
                <a:sym typeface="Calibri"/>
              </a:rPr>
              <a:t>Jetstream is </a:t>
            </a:r>
            <a:r>
              <a:rPr b="1" lang="en-US" sz="2400">
                <a:latin typeface="Calibri"/>
                <a:ea typeface="Calibri"/>
                <a:cs typeface="Calibri"/>
                <a:sym typeface="Calibri"/>
              </a:rPr>
              <a:t>not</a:t>
            </a:r>
            <a:r>
              <a:rPr lang="en-US" sz="2400">
                <a:latin typeface="Calibri"/>
                <a:ea typeface="Calibri"/>
                <a:cs typeface="Calibri"/>
                <a:sym typeface="Calibri"/>
              </a:rPr>
              <a:t> accessible via XSEDE's Single Sign-On Login Hub.</a:t>
            </a:r>
            <a:endParaRPr sz="2400">
              <a:latin typeface="Calibri"/>
              <a:ea typeface="Calibri"/>
              <a:cs typeface="Calibri"/>
              <a:sym typeface="Calibri"/>
            </a:endParaRPr>
          </a:p>
          <a:p>
            <a:pPr indent="-381000" lvl="0" marL="457200">
              <a:spcBef>
                <a:spcPts val="0"/>
              </a:spcBef>
              <a:spcAft>
                <a:spcPts val="0"/>
              </a:spcAft>
              <a:buSzPts val="2400"/>
              <a:buFont typeface="Calibri"/>
              <a:buChar char="●"/>
            </a:pPr>
            <a:r>
              <a:rPr lang="en-US" sz="2400">
                <a:latin typeface="Calibri"/>
                <a:ea typeface="Calibri"/>
                <a:cs typeface="Calibri"/>
                <a:sym typeface="Calibri"/>
              </a:rPr>
              <a:t>Newly created XSEDE accounts must be added to a Jetstream specific allocation by the PI or Resource manager in order to access Jetstream. In our case, Professor Wolski sends me each of your XSEDE username.</a:t>
            </a:r>
            <a:endParaRPr sz="24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58" name="Shape 258"/>
        <p:cNvGrpSpPr/>
        <p:nvPr/>
      </p:nvGrpSpPr>
      <p:grpSpPr>
        <a:xfrm>
          <a:off x="0" y="0"/>
          <a:ext cx="0" cy="0"/>
          <a:chOff x="0" y="0"/>
          <a:chExt cx="0" cy="0"/>
        </a:xfrm>
      </p:grpSpPr>
      <p:sp>
        <p:nvSpPr>
          <p:cNvPr id="259" name="Shape 259"/>
          <p:cNvSpPr txBox="1"/>
          <p:nvPr>
            <p:ph type="title"/>
          </p:nvPr>
        </p:nvSpPr>
        <p:spPr>
          <a:xfrm>
            <a:off x="1866899" y="749313"/>
            <a:ext cx="8875500" cy="817800"/>
          </a:xfrm>
          <a:prstGeom prst="rect">
            <a:avLst/>
          </a:prstGeom>
          <a:noFill/>
          <a:ln>
            <a:noFill/>
          </a:ln>
        </p:spPr>
        <p:txBody>
          <a:bodyPr anchorCtr="0" anchor="t" bIns="0" lIns="0" spcFirstLastPara="1" rIns="0" wrap="square" tIns="12700">
            <a:noAutofit/>
          </a:bodyPr>
          <a:lstStyle/>
          <a:p>
            <a:pPr indent="0" lvl="0" marL="17145" marR="0" rtl="0">
              <a:lnSpc>
                <a:spcPct val="100000"/>
              </a:lnSpc>
              <a:spcBef>
                <a:spcPts val="0"/>
              </a:spcBef>
              <a:spcAft>
                <a:spcPts val="0"/>
              </a:spcAft>
              <a:buNone/>
            </a:pPr>
            <a:r>
              <a:rPr lang="en-US"/>
              <a:t>Getting Started with </a:t>
            </a:r>
            <a:endParaRPr/>
          </a:p>
        </p:txBody>
      </p:sp>
      <p:sp>
        <p:nvSpPr>
          <p:cNvPr id="260" name="Shape 260"/>
          <p:cNvSpPr txBox="1"/>
          <p:nvPr/>
        </p:nvSpPr>
        <p:spPr>
          <a:xfrm>
            <a:off x="1282700" y="1795700"/>
            <a:ext cx="10439400" cy="6891000"/>
          </a:xfrm>
          <a:prstGeom prst="rect">
            <a:avLst/>
          </a:prstGeom>
          <a:noFill/>
          <a:ln>
            <a:noFill/>
          </a:ln>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lang="en-US" sz="2400"/>
              <a:t>To start the VM provisioning process, navigate to </a:t>
            </a:r>
            <a:r>
              <a:rPr lang="en-US" sz="2400" u="sng">
                <a:solidFill>
                  <a:schemeClr val="hlink"/>
                </a:solidFill>
                <a:hlinkClick r:id="rId3"/>
              </a:rPr>
              <a:t>https://use.jetstream-cloud.org</a:t>
            </a:r>
            <a:r>
              <a:rPr lang="en-US" sz="2400"/>
              <a:t>.</a:t>
            </a:r>
            <a:endParaRPr sz="2400"/>
          </a:p>
          <a:p>
            <a:pPr indent="-381000" lvl="0" marL="457200" rtl="0">
              <a:spcBef>
                <a:spcPts val="0"/>
              </a:spcBef>
              <a:spcAft>
                <a:spcPts val="0"/>
              </a:spcAft>
              <a:buSzPts val="2400"/>
              <a:buChar char="●"/>
            </a:pPr>
            <a:r>
              <a:rPr lang="en-US" sz="2400"/>
              <a:t>Click </a:t>
            </a:r>
            <a:r>
              <a:rPr b="1" lang="en-US" sz="2400"/>
              <a:t>Login</a:t>
            </a:r>
            <a:r>
              <a:rPr lang="en-US" sz="2400"/>
              <a:t> in the top right to authenticate </a:t>
            </a:r>
            <a:endParaRPr sz="2400"/>
          </a:p>
          <a:p>
            <a:pPr indent="457200" lvl="0" marL="0" rtl="0">
              <a:spcBef>
                <a:spcPts val="0"/>
              </a:spcBef>
              <a:spcAft>
                <a:spcPts val="0"/>
              </a:spcAft>
              <a:buNone/>
            </a:pPr>
            <a:r>
              <a:rPr lang="en-US" sz="2400"/>
              <a:t>using your XSEDE credentials.</a:t>
            </a:r>
            <a:endParaRPr sz="2400"/>
          </a:p>
          <a:p>
            <a:pPr indent="0" lvl="0" marL="0" rtl="0">
              <a:spcBef>
                <a:spcPts val="0"/>
              </a:spcBef>
              <a:spcAft>
                <a:spcPts val="0"/>
              </a:spcAft>
              <a:buNone/>
            </a:pPr>
            <a:r>
              <a:t/>
            </a:r>
            <a:endParaRPr sz="2400"/>
          </a:p>
          <a:p>
            <a:pPr indent="0" lvl="0" marL="0" rtl="0">
              <a:spcBef>
                <a:spcPts val="0"/>
              </a:spcBef>
              <a:spcAft>
                <a:spcPts val="0"/>
              </a:spcAft>
              <a:buNone/>
            </a:pPr>
            <a:r>
              <a:t/>
            </a:r>
            <a:endParaRPr sz="2400"/>
          </a:p>
          <a:p>
            <a:pPr indent="0" lvl="0" marL="0" rtl="0">
              <a:spcBef>
                <a:spcPts val="0"/>
              </a:spcBef>
              <a:spcAft>
                <a:spcPts val="0"/>
              </a:spcAft>
              <a:buNone/>
            </a:pPr>
            <a:r>
              <a:t/>
            </a:r>
            <a:endParaRPr sz="2400"/>
          </a:p>
          <a:p>
            <a:pPr indent="0" lvl="0" marL="0" rtl="0">
              <a:spcBef>
                <a:spcPts val="0"/>
              </a:spcBef>
              <a:spcAft>
                <a:spcPts val="0"/>
              </a:spcAft>
              <a:buNone/>
            </a:pPr>
            <a:r>
              <a:t/>
            </a:r>
            <a:endParaRPr sz="2400"/>
          </a:p>
          <a:p>
            <a:pPr indent="0" lvl="0" marL="0" rtl="0">
              <a:spcBef>
                <a:spcPts val="0"/>
              </a:spcBef>
              <a:spcAft>
                <a:spcPts val="0"/>
              </a:spcAft>
              <a:buNone/>
            </a:pPr>
            <a:r>
              <a:t/>
            </a:r>
            <a:endParaRPr sz="2400"/>
          </a:p>
          <a:p>
            <a:pPr indent="-381000" lvl="0" marL="457200" rtl="0">
              <a:spcBef>
                <a:spcPts val="0"/>
              </a:spcBef>
              <a:spcAft>
                <a:spcPts val="0"/>
              </a:spcAft>
              <a:buSzPts val="2400"/>
              <a:buChar char="●"/>
            </a:pPr>
            <a:r>
              <a:rPr lang="en-US" sz="2400"/>
              <a:t>On the Globus Auth screen click</a:t>
            </a:r>
            <a:r>
              <a:rPr b="1" lang="en-US" sz="2400"/>
              <a:t>              </a:t>
            </a:r>
            <a:r>
              <a:rPr lang="en-US" sz="2400"/>
              <a:t>.</a:t>
            </a:r>
            <a:endParaRPr sz="2400"/>
          </a:p>
          <a:p>
            <a:pPr indent="-381000" lvl="0" marL="457200" rtl="0">
              <a:spcBef>
                <a:spcPts val="0"/>
              </a:spcBef>
              <a:spcAft>
                <a:spcPts val="0"/>
              </a:spcAft>
              <a:buSzPts val="2400"/>
              <a:buChar char="●"/>
            </a:pPr>
            <a:r>
              <a:rPr lang="en-US" sz="2400"/>
              <a:t>Enter your XSEDE credentials; confirm whether you will allow your credentials to be used to access Jetstream.</a:t>
            </a:r>
            <a:endParaRPr sz="2400"/>
          </a:p>
          <a:p>
            <a:pPr indent="-381000" lvl="0" marL="457200" rtl="0">
              <a:spcBef>
                <a:spcPts val="0"/>
              </a:spcBef>
              <a:spcAft>
                <a:spcPts val="0"/>
              </a:spcAft>
              <a:buSzPts val="2400"/>
              <a:buChar char="●"/>
            </a:pPr>
            <a:r>
              <a:rPr lang="en-US" sz="2400"/>
              <a:t>To proceed, click </a:t>
            </a:r>
            <a:r>
              <a:rPr b="1" lang="en-US" sz="2400"/>
              <a:t>Allow</a:t>
            </a:r>
            <a:r>
              <a:rPr lang="en-US" sz="2400"/>
              <a:t> and the web interface to Jetstream will load.</a:t>
            </a:r>
            <a:endParaRPr sz="2400"/>
          </a:p>
          <a:p>
            <a:pPr indent="0" lvl="0" marL="0" rtl="0">
              <a:spcBef>
                <a:spcPts val="0"/>
              </a:spcBef>
              <a:spcAft>
                <a:spcPts val="0"/>
              </a:spcAft>
              <a:buNone/>
            </a:pPr>
            <a:r>
              <a:t/>
            </a:r>
            <a:endParaRPr sz="2400"/>
          </a:p>
        </p:txBody>
      </p:sp>
      <p:pic>
        <p:nvPicPr>
          <p:cNvPr id="261" name="Shape 261"/>
          <p:cNvPicPr preferRelativeResize="0"/>
          <p:nvPr/>
        </p:nvPicPr>
        <p:blipFill>
          <a:blip r:embed="rId4">
            <a:alphaModFix/>
          </a:blip>
          <a:stretch>
            <a:fillRect/>
          </a:stretch>
        </p:blipFill>
        <p:spPr>
          <a:xfrm>
            <a:off x="7884900" y="829588"/>
            <a:ext cx="2857500" cy="847725"/>
          </a:xfrm>
          <a:prstGeom prst="rect">
            <a:avLst/>
          </a:prstGeom>
          <a:noFill/>
          <a:ln>
            <a:noFill/>
          </a:ln>
        </p:spPr>
      </p:pic>
      <p:pic>
        <p:nvPicPr>
          <p:cNvPr id="262" name="Shape 262"/>
          <p:cNvPicPr preferRelativeResize="0"/>
          <p:nvPr/>
        </p:nvPicPr>
        <p:blipFill>
          <a:blip r:embed="rId5">
            <a:alphaModFix/>
          </a:blip>
          <a:stretch>
            <a:fillRect/>
          </a:stretch>
        </p:blipFill>
        <p:spPr>
          <a:xfrm>
            <a:off x="6324600" y="5035913"/>
            <a:ext cx="1034675" cy="410575"/>
          </a:xfrm>
          <a:prstGeom prst="rect">
            <a:avLst/>
          </a:prstGeom>
          <a:noFill/>
          <a:ln>
            <a:noFill/>
          </a:ln>
        </p:spPr>
      </p:pic>
      <p:pic>
        <p:nvPicPr>
          <p:cNvPr id="263" name="Shape 263"/>
          <p:cNvPicPr preferRelativeResize="0"/>
          <p:nvPr/>
        </p:nvPicPr>
        <p:blipFill>
          <a:blip r:embed="rId6">
            <a:alphaModFix/>
          </a:blip>
          <a:stretch>
            <a:fillRect/>
          </a:stretch>
        </p:blipFill>
        <p:spPr>
          <a:xfrm>
            <a:off x="7618188" y="2514548"/>
            <a:ext cx="3687075" cy="2388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67" name="Shape 267"/>
        <p:cNvGrpSpPr/>
        <p:nvPr/>
      </p:nvGrpSpPr>
      <p:grpSpPr>
        <a:xfrm>
          <a:off x="0" y="0"/>
          <a:ext cx="0" cy="0"/>
          <a:chOff x="0" y="0"/>
          <a:chExt cx="0" cy="0"/>
        </a:xfrm>
      </p:grpSpPr>
      <p:sp>
        <p:nvSpPr>
          <p:cNvPr id="268" name="Shape 268"/>
          <p:cNvSpPr txBox="1"/>
          <p:nvPr>
            <p:ph type="title"/>
          </p:nvPr>
        </p:nvSpPr>
        <p:spPr>
          <a:xfrm>
            <a:off x="1866899" y="749313"/>
            <a:ext cx="8875500" cy="817800"/>
          </a:xfrm>
          <a:prstGeom prst="rect">
            <a:avLst/>
          </a:prstGeom>
          <a:noFill/>
          <a:ln>
            <a:noFill/>
          </a:ln>
        </p:spPr>
        <p:txBody>
          <a:bodyPr anchorCtr="0" anchor="t" bIns="0" lIns="0" spcFirstLastPara="1" rIns="0" wrap="square" tIns="12700">
            <a:noAutofit/>
          </a:bodyPr>
          <a:lstStyle/>
          <a:p>
            <a:pPr indent="0" lvl="0" marL="17145" marR="0" rtl="0">
              <a:lnSpc>
                <a:spcPct val="100000"/>
              </a:lnSpc>
              <a:spcBef>
                <a:spcPts val="0"/>
              </a:spcBef>
              <a:spcAft>
                <a:spcPts val="0"/>
              </a:spcAft>
              <a:buNone/>
            </a:pPr>
            <a:r>
              <a:rPr lang="en-US">
                <a:latin typeface="Calibri"/>
                <a:ea typeface="Calibri"/>
                <a:cs typeface="Calibri"/>
                <a:sym typeface="Calibri"/>
              </a:rPr>
              <a:t>Getting Started with </a:t>
            </a:r>
            <a:endParaRPr>
              <a:latin typeface="Calibri"/>
              <a:ea typeface="Calibri"/>
              <a:cs typeface="Calibri"/>
              <a:sym typeface="Calibri"/>
            </a:endParaRPr>
          </a:p>
        </p:txBody>
      </p:sp>
      <p:sp>
        <p:nvSpPr>
          <p:cNvPr id="269" name="Shape 269"/>
          <p:cNvSpPr txBox="1"/>
          <p:nvPr/>
        </p:nvSpPr>
        <p:spPr>
          <a:xfrm>
            <a:off x="1282700" y="1795700"/>
            <a:ext cx="10439400" cy="6891000"/>
          </a:xfrm>
          <a:prstGeom prst="rect">
            <a:avLst/>
          </a:prstGeom>
          <a:noFill/>
          <a:ln>
            <a:noFill/>
          </a:ln>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lang="en-US" sz="2400">
                <a:latin typeface="Calibri"/>
                <a:ea typeface="Calibri"/>
                <a:cs typeface="Calibri"/>
                <a:sym typeface="Calibri"/>
              </a:rPr>
              <a:t>Once you are authenticated via Globus Auth, you will end up on the Jetstream landing page, also called the </a:t>
            </a:r>
            <a:r>
              <a:rPr b="1" lang="en-US" sz="2400">
                <a:latin typeface="Calibri"/>
                <a:ea typeface="Calibri"/>
                <a:cs typeface="Calibri"/>
                <a:sym typeface="Calibri"/>
              </a:rPr>
              <a:t>Dashboard</a:t>
            </a:r>
            <a:r>
              <a:rPr lang="en-US" sz="2400">
                <a:latin typeface="Calibri"/>
                <a:ea typeface="Calibri"/>
                <a:cs typeface="Calibri"/>
                <a:sym typeface="Calibri"/>
              </a:rPr>
              <a:t>.  On this page you will be able to:</a:t>
            </a:r>
            <a:endParaRPr sz="2400">
              <a:latin typeface="Calibri"/>
              <a:ea typeface="Calibri"/>
              <a:cs typeface="Calibri"/>
              <a:sym typeface="Calibri"/>
            </a:endParaRPr>
          </a:p>
          <a:p>
            <a:pPr indent="-381000" lvl="1" marL="914400" rtl="0">
              <a:spcBef>
                <a:spcPts val="0"/>
              </a:spcBef>
              <a:spcAft>
                <a:spcPts val="0"/>
              </a:spcAft>
              <a:buSzPts val="2400"/>
              <a:buFont typeface="Calibri"/>
              <a:buChar char="○"/>
            </a:pPr>
            <a:r>
              <a:rPr lang="en-US" sz="2400">
                <a:latin typeface="Calibri"/>
                <a:ea typeface="Calibri"/>
                <a:cs typeface="Calibri"/>
                <a:sym typeface="Calibri"/>
              </a:rPr>
              <a:t>launch a new instance</a:t>
            </a:r>
            <a:endParaRPr sz="2400">
              <a:latin typeface="Calibri"/>
              <a:ea typeface="Calibri"/>
              <a:cs typeface="Calibri"/>
              <a:sym typeface="Calibri"/>
            </a:endParaRPr>
          </a:p>
          <a:p>
            <a:pPr indent="-381000" lvl="1" marL="914400" rtl="0">
              <a:spcBef>
                <a:spcPts val="0"/>
              </a:spcBef>
              <a:spcAft>
                <a:spcPts val="0"/>
              </a:spcAft>
              <a:buSzPts val="2400"/>
              <a:buFont typeface="Calibri"/>
              <a:buChar char="○"/>
            </a:pPr>
            <a:r>
              <a:rPr lang="en-US" sz="2400">
                <a:latin typeface="Calibri"/>
                <a:ea typeface="Calibri"/>
                <a:cs typeface="Calibri"/>
                <a:sym typeface="Calibri"/>
              </a:rPr>
              <a:t>browse help resources</a:t>
            </a:r>
            <a:endParaRPr sz="2400">
              <a:latin typeface="Calibri"/>
              <a:ea typeface="Calibri"/>
              <a:cs typeface="Calibri"/>
              <a:sym typeface="Calibri"/>
            </a:endParaRPr>
          </a:p>
          <a:p>
            <a:pPr indent="-381000" lvl="1" marL="914400" rtl="0">
              <a:spcBef>
                <a:spcPts val="0"/>
              </a:spcBef>
              <a:spcAft>
                <a:spcPts val="0"/>
              </a:spcAft>
              <a:buSzPts val="2400"/>
              <a:buFont typeface="Calibri"/>
              <a:buChar char="○"/>
            </a:pPr>
            <a:r>
              <a:rPr lang="en-US" sz="2400">
                <a:latin typeface="Calibri"/>
                <a:ea typeface="Calibri"/>
                <a:cs typeface="Calibri"/>
                <a:sym typeface="Calibri"/>
              </a:rPr>
              <a:t>change your settings</a:t>
            </a:r>
            <a:endParaRPr sz="2400">
              <a:latin typeface="Calibri"/>
              <a:ea typeface="Calibri"/>
              <a:cs typeface="Calibri"/>
              <a:sym typeface="Calibri"/>
            </a:endParaRPr>
          </a:p>
          <a:p>
            <a:pPr indent="-381000" lvl="1" marL="914400" rtl="0">
              <a:spcBef>
                <a:spcPts val="0"/>
              </a:spcBef>
              <a:spcAft>
                <a:spcPts val="0"/>
              </a:spcAft>
              <a:buSzPts val="2400"/>
              <a:buFont typeface="Calibri"/>
              <a:buChar char="○"/>
            </a:pPr>
            <a:r>
              <a:rPr lang="en-US" sz="2400">
                <a:latin typeface="Calibri"/>
                <a:ea typeface="Calibri"/>
                <a:cs typeface="Calibri"/>
                <a:sym typeface="Calibri"/>
              </a:rPr>
              <a:t>see your resources and usage history</a:t>
            </a:r>
            <a:endParaRPr sz="2400">
              <a:latin typeface="Calibri"/>
              <a:ea typeface="Calibri"/>
              <a:cs typeface="Calibri"/>
              <a:sym typeface="Calibri"/>
            </a:endParaRPr>
          </a:p>
          <a:p>
            <a:pPr indent="-381000" lvl="1" marL="914400" rtl="0">
              <a:spcBef>
                <a:spcPts val="0"/>
              </a:spcBef>
              <a:spcAft>
                <a:spcPts val="0"/>
              </a:spcAft>
              <a:buSzPts val="2400"/>
              <a:buFont typeface="Calibri"/>
              <a:buChar char="○"/>
            </a:pPr>
            <a:r>
              <a:rPr lang="en-US" sz="2400">
                <a:latin typeface="Calibri"/>
                <a:ea typeface="Calibri"/>
                <a:cs typeface="Calibri"/>
                <a:sym typeface="Calibri"/>
              </a:rPr>
              <a:t>view a Jetstream Community Activity feed</a:t>
            </a:r>
            <a:endParaRPr sz="2400">
              <a:latin typeface="Calibri"/>
              <a:ea typeface="Calibri"/>
              <a:cs typeface="Calibri"/>
              <a:sym typeface="Calibri"/>
            </a:endParaRPr>
          </a:p>
          <a:p>
            <a:pPr indent="-381000" lvl="0" marL="457200" rtl="0">
              <a:spcBef>
                <a:spcPts val="0"/>
              </a:spcBef>
              <a:spcAft>
                <a:spcPts val="0"/>
              </a:spcAft>
              <a:buSzPts val="2400"/>
              <a:buFont typeface="Calibri"/>
              <a:buChar char="●"/>
            </a:pPr>
            <a:r>
              <a:rPr lang="en-US" sz="2400">
                <a:latin typeface="Calibri"/>
                <a:ea typeface="Calibri"/>
                <a:cs typeface="Calibri"/>
                <a:sym typeface="Calibri"/>
              </a:rPr>
              <a:t>As </a:t>
            </a:r>
            <a:r>
              <a:rPr lang="en-US" sz="2400" u="sng">
                <a:solidFill>
                  <a:schemeClr val="hlink"/>
                </a:solidFill>
                <a:latin typeface="Calibri"/>
                <a:ea typeface="Calibri"/>
                <a:cs typeface="Calibri"/>
                <a:sym typeface="Calibri"/>
                <a:hlinkClick r:id="rId3"/>
              </a:rPr>
              <a:t>SSH</a:t>
            </a:r>
            <a:r>
              <a:rPr lang="en-US" sz="2400">
                <a:latin typeface="Calibri"/>
                <a:ea typeface="Calibri"/>
                <a:cs typeface="Calibri"/>
                <a:sym typeface="Calibri"/>
              </a:rPr>
              <a:t> is a primary method to access Jetstream resources, we recommend you add </a:t>
            </a:r>
            <a:r>
              <a:rPr lang="en-US" sz="2400" u="sng">
                <a:solidFill>
                  <a:schemeClr val="hlink"/>
                </a:solidFill>
                <a:latin typeface="Calibri"/>
                <a:ea typeface="Calibri"/>
                <a:cs typeface="Calibri"/>
                <a:sym typeface="Calibri"/>
                <a:hlinkClick r:id="rId4"/>
              </a:rPr>
              <a:t>SSH keys</a:t>
            </a:r>
            <a:r>
              <a:rPr lang="en-US" sz="2400">
                <a:latin typeface="Calibri"/>
                <a:ea typeface="Calibri"/>
                <a:cs typeface="Calibri"/>
                <a:sym typeface="Calibri"/>
              </a:rPr>
              <a:t> for each host machine from which you will connect to Jetstream.</a:t>
            </a:r>
            <a:br>
              <a:rPr lang="en-US" sz="2400">
                <a:latin typeface="Calibri"/>
                <a:ea typeface="Calibri"/>
                <a:cs typeface="Calibri"/>
                <a:sym typeface="Calibri"/>
              </a:rPr>
            </a:br>
            <a:endParaRPr sz="2400">
              <a:latin typeface="Calibri"/>
              <a:ea typeface="Calibri"/>
              <a:cs typeface="Calibri"/>
              <a:sym typeface="Calibri"/>
            </a:endParaRPr>
          </a:p>
        </p:txBody>
      </p:sp>
      <p:pic>
        <p:nvPicPr>
          <p:cNvPr id="270" name="Shape 270"/>
          <p:cNvPicPr preferRelativeResize="0"/>
          <p:nvPr/>
        </p:nvPicPr>
        <p:blipFill>
          <a:blip r:embed="rId5">
            <a:alphaModFix/>
          </a:blip>
          <a:stretch>
            <a:fillRect/>
          </a:stretch>
        </p:blipFill>
        <p:spPr>
          <a:xfrm>
            <a:off x="7884900" y="829588"/>
            <a:ext cx="2857500" cy="847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74" name="Shape 274"/>
        <p:cNvGrpSpPr/>
        <p:nvPr/>
      </p:nvGrpSpPr>
      <p:grpSpPr>
        <a:xfrm>
          <a:off x="0" y="0"/>
          <a:ext cx="0" cy="0"/>
          <a:chOff x="0" y="0"/>
          <a:chExt cx="0" cy="0"/>
        </a:xfrm>
      </p:grpSpPr>
      <p:sp>
        <p:nvSpPr>
          <p:cNvPr id="275" name="Shape 275"/>
          <p:cNvSpPr txBox="1"/>
          <p:nvPr>
            <p:ph type="title"/>
          </p:nvPr>
        </p:nvSpPr>
        <p:spPr>
          <a:xfrm>
            <a:off x="2700654" y="749300"/>
            <a:ext cx="7603500" cy="817800"/>
          </a:xfrm>
          <a:prstGeom prst="rect">
            <a:avLst/>
          </a:prstGeom>
          <a:noFill/>
          <a:ln>
            <a:noFill/>
          </a:ln>
        </p:spPr>
        <p:txBody>
          <a:bodyPr anchorCtr="0" anchor="t" bIns="0" lIns="0" spcFirstLastPara="1" rIns="0" wrap="square" tIns="12700">
            <a:noAutofit/>
          </a:bodyPr>
          <a:lstStyle/>
          <a:p>
            <a:pPr indent="0" lvl="0" marL="17145" marR="0" rtl="0" algn="l">
              <a:lnSpc>
                <a:spcPct val="100000"/>
              </a:lnSpc>
              <a:spcBef>
                <a:spcPts val="0"/>
              </a:spcBef>
              <a:spcAft>
                <a:spcPts val="0"/>
              </a:spcAft>
              <a:buNone/>
            </a:pPr>
            <a:r>
              <a:rPr lang="en-US">
                <a:latin typeface="Calibri"/>
                <a:ea typeface="Calibri"/>
                <a:cs typeface="Calibri"/>
                <a:sym typeface="Calibri"/>
              </a:rPr>
              <a:t>Transferring Your Files</a:t>
            </a:r>
            <a:endParaRPr>
              <a:latin typeface="Calibri"/>
              <a:ea typeface="Calibri"/>
              <a:cs typeface="Calibri"/>
              <a:sym typeface="Calibri"/>
            </a:endParaRPr>
          </a:p>
        </p:txBody>
      </p:sp>
      <p:sp>
        <p:nvSpPr>
          <p:cNvPr id="276" name="Shape 276"/>
          <p:cNvSpPr txBox="1"/>
          <p:nvPr/>
        </p:nvSpPr>
        <p:spPr>
          <a:xfrm>
            <a:off x="1041400" y="1816100"/>
            <a:ext cx="10674300" cy="6794400"/>
          </a:xfrm>
          <a:prstGeom prst="rect">
            <a:avLst/>
          </a:prstGeom>
          <a:noFill/>
          <a:ln>
            <a:noFill/>
          </a:ln>
        </p:spPr>
        <p:txBody>
          <a:bodyPr anchorCtr="0" anchor="t" bIns="0" lIns="0" spcFirstLastPara="1" rIns="0" wrap="square" tIns="12700">
            <a:noAutofit/>
          </a:bodyPr>
          <a:lstStyle/>
          <a:p>
            <a:pPr indent="-406400" lvl="0" marL="457200" marR="574040" rtl="0" algn="l">
              <a:lnSpc>
                <a:spcPct val="114285"/>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There are a number of clients and methods for transferring files to and from your VM Instances.</a:t>
            </a:r>
            <a:endParaRPr sz="2800">
              <a:solidFill>
                <a:schemeClr val="dk1"/>
              </a:solidFill>
              <a:latin typeface="Calibri"/>
              <a:ea typeface="Calibri"/>
              <a:cs typeface="Calibri"/>
              <a:sym typeface="Calibri"/>
            </a:endParaRPr>
          </a:p>
          <a:p>
            <a:pPr indent="-406400" lvl="0" marL="457200" marR="574040" rtl="0" algn="l">
              <a:lnSpc>
                <a:spcPct val="114285"/>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All involve establishing a secure connection between your instance and another computer, whether inside or outside Jetstream.</a:t>
            </a:r>
            <a:endParaRPr sz="2800">
              <a:solidFill>
                <a:schemeClr val="dk1"/>
              </a:solidFill>
              <a:latin typeface="Calibri"/>
              <a:ea typeface="Calibri"/>
              <a:cs typeface="Calibri"/>
              <a:sym typeface="Calibri"/>
            </a:endParaRPr>
          </a:p>
          <a:p>
            <a:pPr indent="-381000" lvl="0" marL="457200" marR="574040" rtl="0" algn="l">
              <a:lnSpc>
                <a:spcPct val="114285"/>
              </a:lnSpc>
              <a:spcBef>
                <a:spcPts val="0"/>
              </a:spcBef>
              <a:spcAft>
                <a:spcPts val="0"/>
              </a:spcAft>
              <a:buClr>
                <a:schemeClr val="dk1"/>
              </a:buClr>
              <a:buSzPts val="2400"/>
              <a:buFont typeface="Calibri"/>
              <a:buChar char="●"/>
            </a:pPr>
            <a:r>
              <a:rPr b="1" lang="en-US" sz="2400">
                <a:latin typeface="Calibri"/>
                <a:ea typeface="Calibri"/>
                <a:cs typeface="Calibri"/>
                <a:sym typeface="Calibri"/>
              </a:rPr>
              <a:t>Web shell/Web Desktop:</a:t>
            </a:r>
            <a:endParaRPr b="1" sz="2400">
              <a:latin typeface="Calibri"/>
              <a:ea typeface="Calibri"/>
              <a:cs typeface="Calibri"/>
              <a:sym typeface="Calibri"/>
            </a:endParaRPr>
          </a:p>
          <a:p>
            <a:pPr indent="-342900" lvl="1" marL="914400" marR="574040" rtl="0" algn="l">
              <a:lnSpc>
                <a:spcPct val="114285"/>
              </a:lnSpc>
              <a:spcBef>
                <a:spcPts val="0"/>
              </a:spcBef>
              <a:spcAft>
                <a:spcPts val="0"/>
              </a:spcAft>
              <a:buClr>
                <a:schemeClr val="dk1"/>
              </a:buClr>
              <a:buSzPts val="1800"/>
              <a:buFont typeface="Calibri"/>
              <a:buChar char="○"/>
            </a:pPr>
            <a:r>
              <a:rPr lang="en-US" sz="1800">
                <a:latin typeface="Calibri"/>
                <a:ea typeface="Calibri"/>
                <a:cs typeface="Calibri"/>
                <a:sym typeface="Calibri"/>
              </a:rPr>
              <a:t>The web shell and web desktop provide a mechanism for transferring files. </a:t>
            </a:r>
            <a:r>
              <a:rPr lang="en-US" sz="1800" u="sng">
                <a:solidFill>
                  <a:schemeClr val="hlink"/>
                </a:solidFill>
                <a:latin typeface="Calibri"/>
                <a:ea typeface="Calibri"/>
                <a:cs typeface="Calibri"/>
                <a:sym typeface="Calibri"/>
                <a:hlinkClick r:id="rId3"/>
              </a:rPr>
              <a:t>Instructions for using it are here.</a:t>
            </a:r>
            <a:r>
              <a:rPr lang="en-US" sz="1800">
                <a:latin typeface="Calibri"/>
                <a:ea typeface="Calibri"/>
                <a:cs typeface="Calibri"/>
                <a:sym typeface="Calibri"/>
              </a:rPr>
              <a:t> </a:t>
            </a:r>
            <a:endParaRPr sz="1800">
              <a:latin typeface="Calibri"/>
              <a:ea typeface="Calibri"/>
              <a:cs typeface="Calibri"/>
              <a:sym typeface="Calibri"/>
            </a:endParaRPr>
          </a:p>
          <a:p>
            <a:pPr indent="-381000" lvl="0" marL="457200" marR="574040" rtl="0" algn="l">
              <a:lnSpc>
                <a:spcPct val="114285"/>
              </a:lnSpc>
              <a:spcBef>
                <a:spcPts val="0"/>
              </a:spcBef>
              <a:spcAft>
                <a:spcPts val="0"/>
              </a:spcAft>
              <a:buClr>
                <a:schemeClr val="dk1"/>
              </a:buClr>
              <a:buSzPts val="2400"/>
              <a:buFont typeface="Calibri"/>
              <a:buChar char="●"/>
            </a:pPr>
            <a:r>
              <a:rPr b="1" lang="en-US" sz="2400">
                <a:latin typeface="Calibri"/>
                <a:ea typeface="Calibri"/>
                <a:cs typeface="Calibri"/>
                <a:sym typeface="Calibri"/>
              </a:rPr>
              <a:t>SSH/SCP/SFTP:</a:t>
            </a:r>
            <a:endParaRPr b="1" sz="2400">
              <a:latin typeface="Calibri"/>
              <a:ea typeface="Calibri"/>
              <a:cs typeface="Calibri"/>
              <a:sym typeface="Calibri"/>
            </a:endParaRPr>
          </a:p>
          <a:p>
            <a:pPr indent="-342900" lvl="1" marL="914400" marR="574040" rtl="0" algn="l">
              <a:lnSpc>
                <a:spcPct val="114285"/>
              </a:lnSpc>
              <a:spcBef>
                <a:spcPts val="0"/>
              </a:spcBef>
              <a:spcAft>
                <a:spcPts val="0"/>
              </a:spcAft>
              <a:buClr>
                <a:schemeClr val="dk1"/>
              </a:buClr>
              <a:buSzPts val="1800"/>
              <a:buFont typeface="Calibri"/>
              <a:buChar char="○"/>
            </a:pPr>
            <a:r>
              <a:rPr lang="en-US" sz="1800">
                <a:latin typeface="Calibri"/>
                <a:ea typeface="Calibri"/>
                <a:cs typeface="Calibri"/>
                <a:sym typeface="Calibri"/>
              </a:rPr>
              <a:t>SCP/SFTP: Instructions and recommended clients for </a:t>
            </a:r>
            <a:r>
              <a:rPr lang="en-US" sz="1800" u="sng">
                <a:solidFill>
                  <a:schemeClr val="hlink"/>
                </a:solidFill>
                <a:latin typeface="Calibri"/>
                <a:ea typeface="Calibri"/>
                <a:cs typeface="Calibri"/>
                <a:sym typeface="Calibri"/>
                <a:hlinkClick r:id="rId4"/>
              </a:rPr>
              <a:t>transferring files with SCP or SFTP</a:t>
            </a:r>
            <a:endParaRPr sz="1800">
              <a:latin typeface="Calibri"/>
              <a:ea typeface="Calibri"/>
              <a:cs typeface="Calibri"/>
              <a:sym typeface="Calibri"/>
            </a:endParaRPr>
          </a:p>
          <a:p>
            <a:pPr indent="-342900" lvl="1" marL="914400" marR="574040" rtl="0" algn="l">
              <a:lnSpc>
                <a:spcPct val="114285"/>
              </a:lnSpc>
              <a:spcBef>
                <a:spcPts val="0"/>
              </a:spcBef>
              <a:spcAft>
                <a:spcPts val="0"/>
              </a:spcAft>
              <a:buClr>
                <a:schemeClr val="dk1"/>
              </a:buClr>
              <a:buSzPts val="1800"/>
              <a:buFont typeface="Calibri"/>
              <a:buChar char="○"/>
            </a:pPr>
            <a:r>
              <a:rPr lang="en-US" sz="1800">
                <a:latin typeface="Calibri"/>
                <a:ea typeface="Calibri"/>
                <a:cs typeface="Calibri"/>
                <a:sym typeface="Calibri"/>
              </a:rPr>
              <a:t>Examples of how to </a:t>
            </a:r>
            <a:r>
              <a:rPr lang="en-US" sz="1800" u="sng">
                <a:solidFill>
                  <a:schemeClr val="hlink"/>
                </a:solidFill>
                <a:latin typeface="Calibri"/>
                <a:ea typeface="Calibri"/>
                <a:cs typeface="Calibri"/>
                <a:sym typeface="Calibri"/>
                <a:hlinkClick r:id="rId5"/>
              </a:rPr>
              <a:t>backup/export files</a:t>
            </a:r>
            <a:r>
              <a:rPr lang="en-US" sz="1800">
                <a:latin typeface="Calibri"/>
                <a:ea typeface="Calibri"/>
                <a:cs typeface="Calibri"/>
                <a:sym typeface="Calibri"/>
              </a:rPr>
              <a:t> using ssh/scp/sftp from within your instance</a:t>
            </a:r>
            <a:endParaRPr sz="1800">
              <a:latin typeface="Calibri"/>
              <a:ea typeface="Calibri"/>
              <a:cs typeface="Calibri"/>
              <a:sym typeface="Calibri"/>
            </a:endParaRPr>
          </a:p>
          <a:p>
            <a:pPr indent="-381000" lvl="0" marL="457200" marR="574040" rtl="0" algn="l">
              <a:lnSpc>
                <a:spcPct val="114285"/>
              </a:lnSpc>
              <a:spcBef>
                <a:spcPts val="0"/>
              </a:spcBef>
              <a:spcAft>
                <a:spcPts val="0"/>
              </a:spcAft>
              <a:buClr>
                <a:schemeClr val="dk1"/>
              </a:buClr>
              <a:buSzPts val="2400"/>
              <a:buFont typeface="Calibri"/>
              <a:buChar char="●"/>
            </a:pPr>
            <a:r>
              <a:rPr b="1" lang="en-US" sz="2400">
                <a:latin typeface="Calibri"/>
                <a:ea typeface="Calibri"/>
                <a:cs typeface="Calibri"/>
                <a:sym typeface="Calibri"/>
              </a:rPr>
              <a:t>RSYNC:</a:t>
            </a:r>
            <a:endParaRPr b="1" sz="2400">
              <a:latin typeface="Calibri"/>
              <a:ea typeface="Calibri"/>
              <a:cs typeface="Calibri"/>
              <a:sym typeface="Calibri"/>
            </a:endParaRPr>
          </a:p>
          <a:p>
            <a:pPr indent="-342900" lvl="1" marL="914400" marR="574040" rtl="0" algn="l">
              <a:lnSpc>
                <a:spcPct val="114285"/>
              </a:lnSpc>
              <a:spcBef>
                <a:spcPts val="0"/>
              </a:spcBef>
              <a:spcAft>
                <a:spcPts val="0"/>
              </a:spcAft>
              <a:buClr>
                <a:schemeClr val="dk1"/>
              </a:buClr>
              <a:buSzPts val="1800"/>
              <a:buFont typeface="Calibri"/>
              <a:buChar char="○"/>
            </a:pPr>
            <a:r>
              <a:rPr lang="en-US" sz="1800">
                <a:latin typeface="Calibri"/>
                <a:ea typeface="Calibri"/>
                <a:cs typeface="Calibri"/>
                <a:sym typeface="Calibri"/>
              </a:rPr>
              <a:t>Examples of how to </a:t>
            </a:r>
            <a:r>
              <a:rPr lang="en-US" sz="1800" u="sng">
                <a:solidFill>
                  <a:schemeClr val="hlink"/>
                </a:solidFill>
                <a:latin typeface="Calibri"/>
                <a:ea typeface="Calibri"/>
                <a:cs typeface="Calibri"/>
                <a:sym typeface="Calibri"/>
                <a:hlinkClick r:id="rId6"/>
              </a:rPr>
              <a:t>backup/export files</a:t>
            </a:r>
            <a:r>
              <a:rPr lang="en-US" sz="1800">
                <a:latin typeface="Calibri"/>
                <a:ea typeface="Calibri"/>
                <a:cs typeface="Calibri"/>
                <a:sym typeface="Calibri"/>
              </a:rPr>
              <a:t> using rsync from within your instance</a:t>
            </a:r>
            <a:endParaRPr sz="1800">
              <a:latin typeface="Calibri"/>
              <a:ea typeface="Calibri"/>
              <a:cs typeface="Calibri"/>
              <a:sym typeface="Calibri"/>
            </a:endParaRPr>
          </a:p>
          <a:p>
            <a:pPr indent="-381000" lvl="0" marL="457200" marR="574040" rtl="0" algn="l">
              <a:lnSpc>
                <a:spcPct val="114285"/>
              </a:lnSpc>
              <a:spcBef>
                <a:spcPts val="0"/>
              </a:spcBef>
              <a:spcAft>
                <a:spcPts val="0"/>
              </a:spcAft>
              <a:buClr>
                <a:schemeClr val="dk1"/>
              </a:buClr>
              <a:buSzPts val="2400"/>
              <a:buFont typeface="Calibri"/>
              <a:buChar char="●"/>
            </a:pPr>
            <a:r>
              <a:rPr b="1" lang="en-US" sz="2400">
                <a:latin typeface="Calibri"/>
                <a:ea typeface="Calibri"/>
                <a:cs typeface="Calibri"/>
                <a:sym typeface="Calibri"/>
              </a:rPr>
              <a:t>GLOBUS File Transfer tools:</a:t>
            </a:r>
            <a:endParaRPr b="1" sz="2400">
              <a:latin typeface="Calibri"/>
              <a:ea typeface="Calibri"/>
              <a:cs typeface="Calibri"/>
              <a:sym typeface="Calibri"/>
            </a:endParaRPr>
          </a:p>
          <a:p>
            <a:pPr indent="-342900" lvl="1" marL="914400" marR="574040" rtl="0" algn="l">
              <a:lnSpc>
                <a:spcPct val="114285"/>
              </a:lnSpc>
              <a:spcBef>
                <a:spcPts val="0"/>
              </a:spcBef>
              <a:spcAft>
                <a:spcPts val="0"/>
              </a:spcAft>
              <a:buClr>
                <a:schemeClr val="dk1"/>
              </a:buClr>
              <a:buSzPts val="1800"/>
              <a:buFont typeface="Calibri"/>
              <a:buChar char="○"/>
            </a:pPr>
            <a:r>
              <a:rPr lang="en-US" sz="1800" u="sng">
                <a:solidFill>
                  <a:schemeClr val="hlink"/>
                </a:solidFill>
                <a:latin typeface="Calibri"/>
                <a:ea typeface="Calibri"/>
                <a:cs typeface="Calibri"/>
                <a:sym typeface="Calibri"/>
                <a:hlinkClick r:id="rId7"/>
              </a:rPr>
              <a:t>Globus Online</a:t>
            </a:r>
            <a:r>
              <a:rPr lang="en-US" sz="1800">
                <a:latin typeface="Calibri"/>
                <a:ea typeface="Calibri"/>
                <a:cs typeface="Calibri"/>
                <a:sym typeface="Calibri"/>
              </a:rPr>
              <a:t> is a fast, reliable, and secure file transfer service for easily moving data to, from, and between digital resources on the </a:t>
            </a:r>
            <a:r>
              <a:rPr lang="en-US" sz="1800" u="sng">
                <a:solidFill>
                  <a:schemeClr val="hlink"/>
                </a:solidFill>
                <a:latin typeface="Calibri"/>
                <a:ea typeface="Calibri"/>
                <a:cs typeface="Calibri"/>
                <a:sym typeface="Calibri"/>
                <a:hlinkClick r:id="rId8"/>
              </a:rPr>
              <a:t>Extreme Science and Engineering Discovery Environment (XSEDE)</a:t>
            </a:r>
            <a:r>
              <a:rPr lang="en-US" sz="1800">
                <a:latin typeface="Calibri"/>
                <a:ea typeface="Calibri"/>
                <a:cs typeface="Calibri"/>
                <a:sym typeface="Calibri"/>
              </a:rPr>
              <a:t>.</a:t>
            </a:r>
            <a:endParaRPr sz="1800">
              <a:latin typeface="Calibri"/>
              <a:ea typeface="Calibri"/>
              <a:cs typeface="Calibri"/>
              <a:sym typeface="Calibri"/>
            </a:endParaRPr>
          </a:p>
          <a:p>
            <a:pPr indent="-342900" lvl="1" marL="914400" marR="574040" rtl="0" algn="l">
              <a:lnSpc>
                <a:spcPct val="114285"/>
              </a:lnSpc>
              <a:spcBef>
                <a:spcPts val="0"/>
              </a:spcBef>
              <a:spcAft>
                <a:spcPts val="0"/>
              </a:spcAft>
              <a:buClr>
                <a:schemeClr val="dk1"/>
              </a:buClr>
              <a:buSzPts val="1800"/>
              <a:buFont typeface="Calibri"/>
              <a:buChar char="○"/>
            </a:pPr>
            <a:r>
              <a:rPr lang="en-US" sz="1800">
                <a:latin typeface="Calibri"/>
                <a:ea typeface="Calibri"/>
                <a:cs typeface="Calibri"/>
                <a:sym typeface="Calibri"/>
              </a:rPr>
              <a:t>H</a:t>
            </a:r>
            <a:r>
              <a:rPr lang="en-US" sz="1800">
                <a:latin typeface="Calibri"/>
                <a:ea typeface="Calibri"/>
                <a:cs typeface="Calibri"/>
                <a:sym typeface="Calibri"/>
              </a:rPr>
              <a:t>OW TO</a:t>
            </a:r>
            <a:r>
              <a:rPr lang="en-US" sz="1800">
                <a:latin typeface="Calibri"/>
                <a:ea typeface="Calibri"/>
                <a:cs typeface="Calibri"/>
                <a:sym typeface="Calibri"/>
              </a:rPr>
              <a:t>: </a:t>
            </a:r>
            <a:r>
              <a:rPr lang="en-US" sz="1800" u="sng">
                <a:solidFill>
                  <a:schemeClr val="hlink"/>
                </a:solidFill>
                <a:latin typeface="Calibri"/>
                <a:ea typeface="Calibri"/>
                <a:cs typeface="Calibri"/>
                <a:sym typeface="Calibri"/>
                <a:hlinkClick r:id="rId9"/>
              </a:rPr>
              <a:t>File transfer using Globus on Your Home Computer, Clusters, and Jetstream</a:t>
            </a:r>
            <a:r>
              <a:rPr lang="en-US" sz="1800">
                <a:latin typeface="Calibri"/>
                <a:ea typeface="Calibri"/>
                <a:cs typeface="Calibri"/>
                <a:sym typeface="Calibri"/>
              </a:rPr>
              <a:t>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80" name="Shape 280"/>
        <p:cNvGrpSpPr/>
        <p:nvPr/>
      </p:nvGrpSpPr>
      <p:grpSpPr>
        <a:xfrm>
          <a:off x="0" y="0"/>
          <a:ext cx="0" cy="0"/>
          <a:chOff x="0" y="0"/>
          <a:chExt cx="0" cy="0"/>
        </a:xfrm>
      </p:grpSpPr>
      <p:sp>
        <p:nvSpPr>
          <p:cNvPr id="281" name="Shape 281"/>
          <p:cNvSpPr txBox="1"/>
          <p:nvPr>
            <p:ph type="title"/>
          </p:nvPr>
        </p:nvSpPr>
        <p:spPr>
          <a:xfrm>
            <a:off x="1314400" y="726500"/>
            <a:ext cx="7826400" cy="817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a:t>Global File Transfer with </a:t>
            </a:r>
            <a:endParaRPr/>
          </a:p>
        </p:txBody>
      </p:sp>
      <p:sp>
        <p:nvSpPr>
          <p:cNvPr id="282" name="Shape 282"/>
          <p:cNvSpPr txBox="1"/>
          <p:nvPr/>
        </p:nvSpPr>
        <p:spPr>
          <a:xfrm>
            <a:off x="800100" y="1844039"/>
            <a:ext cx="119400" cy="838200"/>
          </a:xfrm>
          <a:prstGeom prst="rect">
            <a:avLst/>
          </a:prstGeom>
          <a:noFill/>
          <a:ln>
            <a:noFill/>
          </a:ln>
        </p:spPr>
        <p:txBody>
          <a:bodyPr anchorCtr="0" anchor="t" bIns="0" lIns="0" spcFirstLastPara="1" rIns="0" wrap="square" tIns="99050">
            <a:noAutofit/>
          </a:bodyPr>
          <a:lstStyle/>
          <a:p>
            <a:pPr indent="0" lvl="0" marL="12700" marR="0" rtl="0" algn="l">
              <a:lnSpc>
                <a:spcPct val="100000"/>
              </a:lnSpc>
              <a:spcBef>
                <a:spcPts val="0"/>
              </a:spcBef>
              <a:spcAft>
                <a:spcPts val="0"/>
              </a:spcAft>
              <a:buNone/>
            </a:pPr>
            <a:r>
              <a:t/>
            </a:r>
            <a:endParaRPr sz="2100">
              <a:solidFill>
                <a:schemeClr val="dk1"/>
              </a:solidFill>
              <a:latin typeface="Times New Roman"/>
              <a:ea typeface="Times New Roman"/>
              <a:cs typeface="Times New Roman"/>
              <a:sym typeface="Times New Roman"/>
            </a:endParaRPr>
          </a:p>
          <a:p>
            <a:pPr indent="0" lvl="0" marL="12700" marR="0" rtl="0" algn="l">
              <a:lnSpc>
                <a:spcPct val="100000"/>
              </a:lnSpc>
              <a:spcBef>
                <a:spcPts val="680"/>
              </a:spcBef>
              <a:spcAft>
                <a:spcPts val="0"/>
              </a:spcAft>
              <a:buNone/>
            </a:pPr>
            <a:r>
              <a:t/>
            </a:r>
            <a:endParaRPr sz="2100">
              <a:solidFill>
                <a:schemeClr val="dk1"/>
              </a:solidFill>
              <a:latin typeface="Times New Roman"/>
              <a:ea typeface="Times New Roman"/>
              <a:cs typeface="Times New Roman"/>
              <a:sym typeface="Times New Roman"/>
            </a:endParaRPr>
          </a:p>
        </p:txBody>
      </p:sp>
      <p:sp>
        <p:nvSpPr>
          <p:cNvPr id="283" name="Shape 283"/>
          <p:cNvSpPr txBox="1"/>
          <p:nvPr/>
        </p:nvSpPr>
        <p:spPr>
          <a:xfrm>
            <a:off x="800100" y="1866900"/>
            <a:ext cx="4476900" cy="7239000"/>
          </a:xfrm>
          <a:prstGeom prst="rect">
            <a:avLst/>
          </a:prstGeom>
          <a:noFill/>
          <a:ln>
            <a:noFill/>
          </a:ln>
        </p:spPr>
        <p:txBody>
          <a:bodyPr anchorCtr="0" anchor="t" bIns="0" lIns="0" spcFirstLastPara="1" rIns="0" wrap="square" tIns="12700">
            <a:noAutofit/>
          </a:bodyPr>
          <a:lstStyle/>
          <a:p>
            <a:pPr indent="-381000" lvl="0" marL="457200" rtl="0">
              <a:spcBef>
                <a:spcPts val="0"/>
              </a:spcBef>
              <a:spcAft>
                <a:spcPts val="0"/>
              </a:spcAft>
              <a:buSzPts val="2400"/>
              <a:buFont typeface="Calibri"/>
              <a:buChar char="●"/>
            </a:pPr>
            <a:r>
              <a:rPr lang="en-US" sz="2400">
                <a:latin typeface="Calibri"/>
                <a:ea typeface="Calibri"/>
                <a:cs typeface="Calibri"/>
                <a:sym typeface="Calibri"/>
              </a:rPr>
              <a:t>Login into your globus account, and select on “Accounts”.</a:t>
            </a:r>
            <a:endParaRPr sz="2400">
              <a:latin typeface="Calibri"/>
              <a:ea typeface="Calibri"/>
              <a:cs typeface="Calibri"/>
              <a:sym typeface="Calibri"/>
            </a:endParaRPr>
          </a:p>
          <a:p>
            <a:pPr indent="-381000" lvl="0" marL="457200" rtl="0">
              <a:spcBef>
                <a:spcPts val="0"/>
              </a:spcBef>
              <a:spcAft>
                <a:spcPts val="0"/>
              </a:spcAft>
              <a:buSzPts val="2400"/>
              <a:buFont typeface="Calibri"/>
              <a:buChar char="●"/>
            </a:pPr>
            <a:r>
              <a:rPr lang="en-US" sz="2400">
                <a:latin typeface="Calibri"/>
                <a:ea typeface="Calibri"/>
                <a:cs typeface="Calibri"/>
                <a:sym typeface="Calibri"/>
              </a:rPr>
              <a:t>Go to subsection “Globus Plus”.  Under “Select another organization” select option XSEDE Plus Sponsor.</a:t>
            </a:r>
            <a:endParaRPr sz="2400">
              <a:latin typeface="Calibri"/>
              <a:ea typeface="Calibri"/>
              <a:cs typeface="Calibri"/>
              <a:sym typeface="Calibri"/>
            </a:endParaRPr>
          </a:p>
          <a:p>
            <a:pPr indent="-381000" lvl="0" marL="457200" rtl="0">
              <a:spcBef>
                <a:spcPts val="0"/>
              </a:spcBef>
              <a:spcAft>
                <a:spcPts val="0"/>
              </a:spcAft>
              <a:buSzPts val="2400"/>
              <a:buFont typeface="Calibri"/>
              <a:buChar char="●"/>
            </a:pPr>
            <a:r>
              <a:rPr lang="en-US" sz="2400">
                <a:latin typeface="Calibri"/>
                <a:ea typeface="Calibri"/>
                <a:cs typeface="Calibri"/>
                <a:sym typeface="Calibri"/>
              </a:rPr>
              <a:t>Under the Subgroups tab, find a link to XSEDE Global Plus Users. Select Join group.</a:t>
            </a:r>
            <a:endParaRPr sz="2400">
              <a:latin typeface="Calibri"/>
              <a:ea typeface="Calibri"/>
              <a:cs typeface="Calibri"/>
              <a:sym typeface="Calibri"/>
            </a:endParaRPr>
          </a:p>
          <a:p>
            <a:pPr indent="-381000" lvl="0" marL="457200" rtl="0">
              <a:spcBef>
                <a:spcPts val="0"/>
              </a:spcBef>
              <a:spcAft>
                <a:spcPts val="0"/>
              </a:spcAft>
              <a:buSzPts val="2400"/>
              <a:buFont typeface="Calibri"/>
              <a:buChar char="●"/>
            </a:pPr>
            <a:r>
              <a:rPr lang="en-US" sz="2400">
                <a:latin typeface="Calibri"/>
                <a:ea typeface="Calibri"/>
                <a:cs typeface="Calibri"/>
                <a:sym typeface="Calibri"/>
              </a:rPr>
              <a:t>Once your request to join the group is approved (usually takes ~hour), you will receive an email to your primary identity (email account) listed under Accounts. </a:t>
            </a:r>
            <a:endParaRPr sz="2400">
              <a:latin typeface="Calibri"/>
              <a:ea typeface="Calibri"/>
              <a:cs typeface="Calibri"/>
              <a:sym typeface="Calibri"/>
            </a:endParaRPr>
          </a:p>
          <a:p>
            <a:pPr indent="-381000" lvl="0" marL="457200" rtl="0">
              <a:spcBef>
                <a:spcPts val="0"/>
              </a:spcBef>
              <a:spcAft>
                <a:spcPts val="0"/>
              </a:spcAft>
              <a:buSzPts val="2400"/>
              <a:buFont typeface="Calibri"/>
              <a:buChar char="●"/>
            </a:pPr>
            <a:r>
              <a:rPr lang="en-US" sz="2400">
                <a:latin typeface="Calibri"/>
                <a:ea typeface="Calibri"/>
                <a:cs typeface="Calibri"/>
                <a:sym typeface="Calibri"/>
              </a:rPr>
              <a:t>As soon as you are accepted, you will be able to transfer between two Globus personal endpoints (i.e. your computer and your Jetstream VM)!</a:t>
            </a:r>
            <a:br>
              <a:rPr lang="en-US" sz="2400">
                <a:latin typeface="Calibri"/>
                <a:ea typeface="Calibri"/>
                <a:cs typeface="Calibri"/>
                <a:sym typeface="Calibri"/>
              </a:rPr>
            </a:br>
            <a:br>
              <a:rPr lang="en-US" sz="2400">
                <a:latin typeface="Calibri"/>
                <a:ea typeface="Calibri"/>
                <a:cs typeface="Calibri"/>
                <a:sym typeface="Calibri"/>
              </a:rPr>
            </a:br>
            <a:endParaRPr sz="2400">
              <a:latin typeface="Calibri"/>
              <a:ea typeface="Calibri"/>
              <a:cs typeface="Calibri"/>
              <a:sym typeface="Calibri"/>
            </a:endParaRPr>
          </a:p>
        </p:txBody>
      </p:sp>
      <p:sp>
        <p:nvSpPr>
          <p:cNvPr id="284" name="Shape 284"/>
          <p:cNvSpPr txBox="1"/>
          <p:nvPr/>
        </p:nvSpPr>
        <p:spPr>
          <a:xfrm>
            <a:off x="800100" y="5524500"/>
            <a:ext cx="119400" cy="3453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t/>
            </a:r>
            <a:endParaRPr sz="2100">
              <a:solidFill>
                <a:schemeClr val="dk1"/>
              </a:solidFill>
              <a:latin typeface="Times New Roman"/>
              <a:ea typeface="Times New Roman"/>
              <a:cs typeface="Times New Roman"/>
              <a:sym typeface="Times New Roman"/>
            </a:endParaRPr>
          </a:p>
        </p:txBody>
      </p:sp>
      <p:sp>
        <p:nvSpPr>
          <p:cNvPr id="285" name="Shape 285"/>
          <p:cNvSpPr txBox="1"/>
          <p:nvPr/>
        </p:nvSpPr>
        <p:spPr>
          <a:xfrm>
            <a:off x="5581650" y="8061850"/>
            <a:ext cx="6674100" cy="1163400"/>
          </a:xfrm>
          <a:prstGeom prst="rect">
            <a:avLst/>
          </a:prstGeom>
          <a:noFill/>
          <a:ln>
            <a:noFill/>
          </a:ln>
        </p:spPr>
        <p:txBody>
          <a:bodyPr anchorCtr="0" anchor="t" bIns="0" lIns="0" spcFirstLastPara="1" rIns="0" wrap="square" tIns="12700">
            <a:noAutofit/>
          </a:bodyPr>
          <a:lstStyle/>
          <a:p>
            <a:pPr indent="0" lvl="0" marL="0" rtl="0">
              <a:spcBef>
                <a:spcPts val="0"/>
              </a:spcBef>
              <a:spcAft>
                <a:spcPts val="0"/>
              </a:spcAft>
              <a:buNone/>
            </a:pPr>
            <a:r>
              <a:rPr b="1" lang="en-US" sz="2400">
                <a:latin typeface="Calibri"/>
                <a:ea typeface="Calibri"/>
                <a:cs typeface="Calibri"/>
                <a:sym typeface="Calibri"/>
              </a:rPr>
              <a:t>Detailed Documentation</a:t>
            </a:r>
            <a:r>
              <a:rPr lang="en-US" sz="2400">
                <a:latin typeface="Calibri"/>
                <a:ea typeface="Calibri"/>
                <a:cs typeface="Calibri"/>
                <a:sym typeface="Calibri"/>
              </a:rPr>
              <a:t>: </a:t>
            </a:r>
            <a:r>
              <a:rPr lang="en-US" sz="2400">
                <a:latin typeface="Calibri"/>
                <a:ea typeface="Calibri"/>
                <a:cs typeface="Calibri"/>
                <a:sym typeface="Calibri"/>
              </a:rPr>
              <a:t>	</a:t>
            </a:r>
            <a:endParaRPr sz="2400">
              <a:latin typeface="Calibri"/>
              <a:ea typeface="Calibri"/>
              <a:cs typeface="Calibri"/>
              <a:sym typeface="Calibri"/>
            </a:endParaRPr>
          </a:p>
          <a:p>
            <a:pPr indent="-381000" lvl="0" marL="457200" rtl="0">
              <a:spcBef>
                <a:spcPts val="0"/>
              </a:spcBef>
              <a:spcAft>
                <a:spcPts val="0"/>
              </a:spcAft>
              <a:buSzPts val="2400"/>
              <a:buFont typeface="Calibri"/>
              <a:buChar char="●"/>
            </a:pPr>
            <a:r>
              <a:rPr lang="en-US" sz="2400" u="sng">
                <a:solidFill>
                  <a:schemeClr val="hlink"/>
                </a:solidFill>
                <a:latin typeface="Calibri"/>
                <a:ea typeface="Calibri"/>
                <a:cs typeface="Calibri"/>
                <a:sym typeface="Calibri"/>
                <a:hlinkClick r:id="rId3"/>
              </a:rPr>
              <a:t>T</a:t>
            </a:r>
            <a:r>
              <a:rPr lang="en-US" sz="2400" u="sng">
                <a:solidFill>
                  <a:schemeClr val="hlink"/>
                </a:solidFill>
                <a:latin typeface="Calibri"/>
                <a:ea typeface="Calibri"/>
                <a:cs typeface="Calibri"/>
                <a:sym typeface="Calibri"/>
                <a:hlinkClick r:id="rId4"/>
              </a:rPr>
              <a:t>ransferring Files</a:t>
            </a:r>
            <a:endParaRPr/>
          </a:p>
          <a:p>
            <a:pPr indent="-381000" lvl="0" marL="457200" rtl="0">
              <a:spcBef>
                <a:spcPts val="0"/>
              </a:spcBef>
              <a:spcAft>
                <a:spcPts val="0"/>
              </a:spcAft>
              <a:buSzPts val="2400"/>
              <a:buFont typeface="Calibri"/>
              <a:buChar char="●"/>
            </a:pPr>
            <a:r>
              <a:rPr lang="en-US" sz="2400" u="sng">
                <a:solidFill>
                  <a:schemeClr val="hlink"/>
                </a:solidFill>
                <a:latin typeface="Calibri"/>
                <a:ea typeface="Calibri"/>
                <a:cs typeface="Calibri"/>
                <a:sym typeface="Calibri"/>
                <a:hlinkClick r:id="rId5"/>
              </a:rPr>
              <a:t>Getting Started with Globus</a:t>
            </a:r>
            <a:endParaRPr sz="2400">
              <a:latin typeface="Calibri"/>
              <a:ea typeface="Calibri"/>
              <a:cs typeface="Calibri"/>
              <a:sym typeface="Calibri"/>
            </a:endParaRPr>
          </a:p>
        </p:txBody>
      </p:sp>
      <p:pic>
        <p:nvPicPr>
          <p:cNvPr id="286" name="Shape 286"/>
          <p:cNvPicPr preferRelativeResize="0"/>
          <p:nvPr/>
        </p:nvPicPr>
        <p:blipFill>
          <a:blip r:embed="rId6">
            <a:alphaModFix/>
          </a:blip>
          <a:stretch>
            <a:fillRect/>
          </a:stretch>
        </p:blipFill>
        <p:spPr>
          <a:xfrm>
            <a:off x="8608800" y="829588"/>
            <a:ext cx="2857500" cy="847725"/>
          </a:xfrm>
          <a:prstGeom prst="rect">
            <a:avLst/>
          </a:prstGeom>
          <a:noFill/>
          <a:ln>
            <a:noFill/>
          </a:ln>
        </p:spPr>
      </p:pic>
      <p:pic>
        <p:nvPicPr>
          <p:cNvPr id="287" name="Shape 287"/>
          <p:cNvPicPr preferRelativeResize="0"/>
          <p:nvPr/>
        </p:nvPicPr>
        <p:blipFill>
          <a:blip r:embed="rId7">
            <a:alphaModFix/>
          </a:blip>
          <a:stretch>
            <a:fillRect/>
          </a:stretch>
        </p:blipFill>
        <p:spPr>
          <a:xfrm>
            <a:off x="5277000" y="2167466"/>
            <a:ext cx="7575401" cy="54186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91" name="Shape 291"/>
        <p:cNvGrpSpPr/>
        <p:nvPr/>
      </p:nvGrpSpPr>
      <p:grpSpPr>
        <a:xfrm>
          <a:off x="0" y="0"/>
          <a:ext cx="0" cy="0"/>
          <a:chOff x="0" y="0"/>
          <a:chExt cx="0" cy="0"/>
        </a:xfrm>
      </p:grpSpPr>
      <p:sp>
        <p:nvSpPr>
          <p:cNvPr id="292" name="Shape 292"/>
          <p:cNvSpPr txBox="1"/>
          <p:nvPr>
            <p:ph type="title"/>
          </p:nvPr>
        </p:nvSpPr>
        <p:spPr>
          <a:xfrm>
            <a:off x="2949500" y="788625"/>
            <a:ext cx="7108800" cy="17259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a:latin typeface="Calibri"/>
                <a:ea typeface="Calibri"/>
                <a:cs typeface="Calibri"/>
                <a:sym typeface="Calibri"/>
              </a:rPr>
              <a:t>Launching an Instance</a:t>
            </a:r>
            <a:endParaRPr>
              <a:latin typeface="Calibri"/>
              <a:ea typeface="Calibri"/>
              <a:cs typeface="Calibri"/>
              <a:sym typeface="Calibri"/>
            </a:endParaRPr>
          </a:p>
          <a:p>
            <a:pPr indent="0" lvl="0" marL="12700" marR="0" rtl="0" algn="l">
              <a:lnSpc>
                <a:spcPct val="100000"/>
              </a:lnSpc>
              <a:spcBef>
                <a:spcPts val="0"/>
              </a:spcBef>
              <a:spcAft>
                <a:spcPts val="0"/>
              </a:spcAft>
              <a:buNone/>
            </a:pPr>
            <a:r>
              <a:rPr lang="en-US">
                <a:latin typeface="Calibri"/>
                <a:ea typeface="Calibri"/>
                <a:cs typeface="Calibri"/>
                <a:sym typeface="Calibri"/>
              </a:rPr>
              <a:t>Selecting an Image</a:t>
            </a:r>
            <a:endParaRPr>
              <a:latin typeface="Calibri"/>
              <a:ea typeface="Calibri"/>
              <a:cs typeface="Calibri"/>
              <a:sym typeface="Calibri"/>
            </a:endParaRPr>
          </a:p>
        </p:txBody>
      </p:sp>
      <p:sp>
        <p:nvSpPr>
          <p:cNvPr id="293" name="Shape 293"/>
          <p:cNvSpPr txBox="1"/>
          <p:nvPr/>
        </p:nvSpPr>
        <p:spPr>
          <a:xfrm>
            <a:off x="1155700" y="2603500"/>
            <a:ext cx="10541100" cy="3416400"/>
          </a:xfrm>
          <a:prstGeom prst="rect">
            <a:avLst/>
          </a:prstGeom>
          <a:noFill/>
          <a:ln>
            <a:noFill/>
          </a:ln>
        </p:spPr>
        <p:txBody>
          <a:bodyPr anchorCtr="0" anchor="t" bIns="0" lIns="0" spcFirstLastPara="1" rIns="0" wrap="square" tIns="43175">
            <a:noAutofit/>
          </a:bodyPr>
          <a:lstStyle/>
          <a:p>
            <a:pPr indent="-317500" lvl="0" marL="457200" marR="0" rtl="0" algn="l">
              <a:lnSpc>
                <a:spcPct val="111428"/>
              </a:lnSpc>
              <a:spcBef>
                <a:spcPts val="0"/>
              </a:spcBef>
              <a:spcAft>
                <a:spcPts val="0"/>
              </a:spcAft>
              <a:buClr>
                <a:schemeClr val="dk1"/>
              </a:buClr>
              <a:buSzPts val="1400"/>
              <a:buFont typeface="Times New Roman"/>
              <a:buChar char="●"/>
            </a:pPr>
            <a:r>
              <a:rPr lang="en-US" sz="2400">
                <a:solidFill>
                  <a:schemeClr val="dk1"/>
                </a:solidFill>
                <a:latin typeface="Calibri"/>
                <a:ea typeface="Calibri"/>
                <a:cs typeface="Calibri"/>
                <a:sym typeface="Calibri"/>
              </a:rPr>
              <a:t>Within Atmosphere, you launch an </a:t>
            </a:r>
            <a:r>
              <a:rPr b="1" lang="en-US" sz="2400">
                <a:solidFill>
                  <a:schemeClr val="dk1"/>
                </a:solidFill>
                <a:latin typeface="Calibri"/>
                <a:ea typeface="Calibri"/>
                <a:cs typeface="Calibri"/>
                <a:sym typeface="Calibri"/>
              </a:rPr>
              <a:t>instance</a:t>
            </a:r>
            <a:r>
              <a:rPr lang="en-US" sz="2400">
                <a:solidFill>
                  <a:schemeClr val="dk1"/>
                </a:solidFill>
                <a:latin typeface="Calibri"/>
                <a:ea typeface="Calibri"/>
                <a:cs typeface="Calibri"/>
                <a:sym typeface="Calibri"/>
              </a:rPr>
              <a:t> (a launched image of a virtual machine), selecting from the list of available </a:t>
            </a:r>
            <a:r>
              <a:rPr b="1" lang="en-US" sz="2400">
                <a:solidFill>
                  <a:schemeClr val="dk1"/>
                </a:solidFill>
                <a:latin typeface="Calibri"/>
                <a:ea typeface="Calibri"/>
                <a:cs typeface="Calibri"/>
                <a:sym typeface="Calibri"/>
              </a:rPr>
              <a:t>images</a:t>
            </a:r>
            <a:r>
              <a:rPr lang="en-US" sz="2400">
                <a:solidFill>
                  <a:schemeClr val="dk1"/>
                </a:solidFill>
                <a:latin typeface="Calibri"/>
                <a:ea typeface="Calibri"/>
                <a:cs typeface="Calibri"/>
                <a:sym typeface="Calibri"/>
              </a:rPr>
              <a:t> (a template of a virtual machine containing an installed operating system, software, and configuration). </a:t>
            </a:r>
            <a:endParaRPr sz="2400">
              <a:solidFill>
                <a:schemeClr val="dk1"/>
              </a:solidFill>
              <a:latin typeface="Calibri"/>
              <a:ea typeface="Calibri"/>
              <a:cs typeface="Calibri"/>
              <a:sym typeface="Calibri"/>
            </a:endParaRPr>
          </a:p>
          <a:p>
            <a:pPr indent="-317500" lvl="0" marL="457200" marR="0" rtl="0" algn="l">
              <a:lnSpc>
                <a:spcPct val="111428"/>
              </a:lnSpc>
              <a:spcBef>
                <a:spcPts val="0"/>
              </a:spcBef>
              <a:spcAft>
                <a:spcPts val="0"/>
              </a:spcAft>
              <a:buClr>
                <a:schemeClr val="dk1"/>
              </a:buClr>
              <a:buSzPts val="1400"/>
              <a:buFont typeface="Calibri"/>
              <a:buChar char="●"/>
            </a:pPr>
            <a:r>
              <a:rPr lang="en-US" sz="2400">
                <a:solidFill>
                  <a:schemeClr val="dk1"/>
                </a:solidFill>
                <a:latin typeface="Calibri"/>
                <a:ea typeface="Calibri"/>
                <a:cs typeface="Calibri"/>
                <a:sym typeface="Calibri"/>
              </a:rPr>
              <a:t>It is recommended that you familiarize yourself with Linux command-line as some actions require some degree of knowledge of the command-line interface.</a:t>
            </a:r>
            <a:endParaRPr sz="2400">
              <a:solidFill>
                <a:schemeClr val="dk1"/>
              </a:solidFill>
              <a:latin typeface="Calibri"/>
              <a:ea typeface="Calibri"/>
              <a:cs typeface="Calibri"/>
              <a:sym typeface="Calibri"/>
            </a:endParaRPr>
          </a:p>
          <a:p>
            <a:pPr indent="0" lvl="0" marL="0" marR="0" rtl="0" algn="l">
              <a:lnSpc>
                <a:spcPct val="111428"/>
              </a:lnSpc>
              <a:spcBef>
                <a:spcPts val="0"/>
              </a:spcBef>
              <a:spcAft>
                <a:spcPts val="0"/>
              </a:spcAft>
              <a:buNone/>
            </a:pPr>
            <a:r>
              <a:t/>
            </a:r>
            <a:endParaRPr sz="2400">
              <a:solidFill>
                <a:schemeClr val="dk1"/>
              </a:solidFill>
              <a:latin typeface="Calibri"/>
              <a:ea typeface="Calibri"/>
              <a:cs typeface="Calibri"/>
              <a:sym typeface="Calibri"/>
            </a:endParaRPr>
          </a:p>
          <a:p>
            <a:pPr indent="-317500" lvl="0" marL="457200" marR="0" rtl="0" algn="l">
              <a:lnSpc>
                <a:spcPct val="111428"/>
              </a:lnSpc>
              <a:spcBef>
                <a:spcPts val="0"/>
              </a:spcBef>
              <a:spcAft>
                <a:spcPts val="0"/>
              </a:spcAft>
              <a:buClr>
                <a:schemeClr val="dk1"/>
              </a:buClr>
              <a:buSzPts val="1400"/>
              <a:buFont typeface="Times New Roman"/>
              <a:buChar char="●"/>
            </a:pPr>
            <a:r>
              <a:rPr b="1" lang="en-US" sz="2400">
                <a:solidFill>
                  <a:schemeClr val="dk1"/>
                </a:solidFill>
                <a:latin typeface="Calibri"/>
                <a:ea typeface="Calibri"/>
                <a:cs typeface="Calibri"/>
                <a:sym typeface="Calibri"/>
              </a:rPr>
              <a:t>Detailed Documentation: </a:t>
            </a:r>
            <a:r>
              <a:rPr lang="en-US" sz="2400" u="sng">
                <a:solidFill>
                  <a:schemeClr val="hlink"/>
                </a:solidFill>
                <a:latin typeface="Calibri"/>
                <a:ea typeface="Calibri"/>
                <a:cs typeface="Calibri"/>
                <a:sym typeface="Calibri"/>
                <a:hlinkClick r:id="rId3"/>
              </a:rPr>
              <a:t>Jetstream Quick Start Guide</a:t>
            </a:r>
            <a:br>
              <a:rPr b="1" lang="en-US" sz="2400">
                <a:solidFill>
                  <a:schemeClr val="dk1"/>
                </a:solidFill>
                <a:latin typeface="Calibri"/>
                <a:ea typeface="Calibri"/>
                <a:cs typeface="Calibri"/>
                <a:sym typeface="Calibri"/>
              </a:rPr>
            </a:br>
            <a:br>
              <a:rPr lang="en-US" sz="2800">
                <a:solidFill>
                  <a:schemeClr val="dk1"/>
                </a:solidFill>
                <a:latin typeface="Times New Roman"/>
                <a:ea typeface="Times New Roman"/>
                <a:cs typeface="Times New Roman"/>
                <a:sym typeface="Times New Roman"/>
              </a:rPr>
            </a:b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97" name="Shape 297"/>
        <p:cNvGrpSpPr/>
        <p:nvPr/>
      </p:nvGrpSpPr>
      <p:grpSpPr>
        <a:xfrm>
          <a:off x="0" y="0"/>
          <a:ext cx="0" cy="0"/>
          <a:chOff x="0" y="0"/>
          <a:chExt cx="0" cy="0"/>
        </a:xfrm>
      </p:grpSpPr>
      <p:sp>
        <p:nvSpPr>
          <p:cNvPr id="298" name="Shape 298"/>
          <p:cNvSpPr txBox="1"/>
          <p:nvPr>
            <p:ph type="title"/>
          </p:nvPr>
        </p:nvSpPr>
        <p:spPr>
          <a:xfrm>
            <a:off x="2471900" y="723250"/>
            <a:ext cx="8061000" cy="817800"/>
          </a:xfrm>
          <a:prstGeom prst="rect">
            <a:avLst/>
          </a:prstGeom>
          <a:noFill/>
          <a:ln>
            <a:noFill/>
          </a:ln>
        </p:spPr>
        <p:txBody>
          <a:bodyPr anchorCtr="0" anchor="t" bIns="0" lIns="0" spcFirstLastPara="1" rIns="0" wrap="square" tIns="12700">
            <a:noAutofit/>
          </a:bodyPr>
          <a:lstStyle/>
          <a:p>
            <a:pPr indent="0" lvl="0" marL="12700" marR="0" rtl="0" algn="ctr">
              <a:lnSpc>
                <a:spcPct val="100000"/>
              </a:lnSpc>
              <a:spcBef>
                <a:spcPts val="0"/>
              </a:spcBef>
              <a:spcAft>
                <a:spcPts val="0"/>
              </a:spcAft>
              <a:buNone/>
            </a:pPr>
            <a:r>
              <a:rPr b="1" i="0" lang="en-US" sz="5200" u="none" cap="none" strike="noStrike">
                <a:solidFill>
                  <a:srgbClr val="0433FF"/>
                </a:solidFill>
                <a:latin typeface="Calibri"/>
                <a:ea typeface="Calibri"/>
                <a:cs typeface="Calibri"/>
                <a:sym typeface="Calibri"/>
              </a:rPr>
              <a:t>Keep track of your usage</a:t>
            </a:r>
            <a:endParaRPr b="1">
              <a:latin typeface="Calibri"/>
              <a:ea typeface="Calibri"/>
              <a:cs typeface="Calibri"/>
              <a:sym typeface="Calibri"/>
            </a:endParaRPr>
          </a:p>
        </p:txBody>
      </p:sp>
      <p:sp>
        <p:nvSpPr>
          <p:cNvPr id="299" name="Shape 299"/>
          <p:cNvSpPr txBox="1"/>
          <p:nvPr/>
        </p:nvSpPr>
        <p:spPr>
          <a:xfrm>
            <a:off x="800100" y="1767839"/>
            <a:ext cx="119400" cy="838200"/>
          </a:xfrm>
          <a:prstGeom prst="rect">
            <a:avLst/>
          </a:prstGeom>
          <a:noFill/>
          <a:ln>
            <a:noFill/>
          </a:ln>
        </p:spPr>
        <p:txBody>
          <a:bodyPr anchorCtr="0" anchor="t" bIns="0" lIns="0" spcFirstLastPara="1" rIns="0" wrap="square" tIns="99050">
            <a:noAutofit/>
          </a:bodyPr>
          <a:lstStyle/>
          <a:p>
            <a:pPr indent="0" lvl="0" marL="12700" marR="0" rtl="0" algn="l">
              <a:lnSpc>
                <a:spcPct val="100000"/>
              </a:lnSpc>
              <a:spcBef>
                <a:spcPts val="0"/>
              </a:spcBef>
              <a:spcAft>
                <a:spcPts val="0"/>
              </a:spcAft>
              <a:buNone/>
            </a:pPr>
            <a:r>
              <a:rPr lang="en-U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a:p>
            <a:pPr indent="0" lvl="0" marL="12700" marR="0" rtl="0" algn="l">
              <a:lnSpc>
                <a:spcPct val="100000"/>
              </a:lnSpc>
              <a:spcBef>
                <a:spcPts val="680"/>
              </a:spcBef>
              <a:spcAft>
                <a:spcPts val="0"/>
              </a:spcAft>
              <a:buNone/>
            </a:pPr>
            <a:r>
              <a:t/>
            </a:r>
            <a:endParaRPr sz="2100">
              <a:solidFill>
                <a:schemeClr val="dk1"/>
              </a:solidFill>
              <a:latin typeface="Times New Roman"/>
              <a:ea typeface="Times New Roman"/>
              <a:cs typeface="Times New Roman"/>
              <a:sym typeface="Times New Roman"/>
            </a:endParaRPr>
          </a:p>
        </p:txBody>
      </p:sp>
      <p:sp>
        <p:nvSpPr>
          <p:cNvPr id="300" name="Shape 300"/>
          <p:cNvSpPr txBox="1"/>
          <p:nvPr/>
        </p:nvSpPr>
        <p:spPr>
          <a:xfrm>
            <a:off x="967675" y="1778000"/>
            <a:ext cx="3474600" cy="3183600"/>
          </a:xfrm>
          <a:prstGeom prst="rect">
            <a:avLst/>
          </a:prstGeom>
          <a:noFill/>
          <a:ln>
            <a:noFill/>
          </a:ln>
        </p:spPr>
        <p:txBody>
          <a:bodyPr anchorCtr="0" anchor="t" bIns="0" lIns="0" spcFirstLastPara="1" rIns="0" wrap="square" tIns="12700">
            <a:noAutofit/>
          </a:bodyPr>
          <a:lstStyle/>
          <a:p>
            <a:pPr indent="0" lvl="0" marL="12700" marR="0" rtl="0" algn="l">
              <a:lnSpc>
                <a:spcPct val="117107"/>
              </a:lnSpc>
              <a:spcBef>
                <a:spcPts val="0"/>
              </a:spcBef>
              <a:spcAft>
                <a:spcPts val="0"/>
              </a:spcAft>
              <a:buNone/>
            </a:pPr>
            <a:r>
              <a:rPr lang="en-US" sz="2800">
                <a:solidFill>
                  <a:schemeClr val="dk1"/>
                </a:solidFill>
                <a:latin typeface="Calibri"/>
                <a:ea typeface="Calibri"/>
                <a:cs typeface="Calibri"/>
                <a:sym typeface="Calibri"/>
              </a:rPr>
              <a:t>Each group will have </a:t>
            </a:r>
            <a:endParaRPr sz="2800">
              <a:solidFill>
                <a:schemeClr val="dk1"/>
              </a:solidFill>
              <a:latin typeface="Calibri"/>
              <a:ea typeface="Calibri"/>
              <a:cs typeface="Calibri"/>
              <a:sym typeface="Calibri"/>
            </a:endParaRPr>
          </a:p>
          <a:p>
            <a:pPr indent="0" lvl="0" marL="12700" marR="0" rtl="0" algn="l">
              <a:lnSpc>
                <a:spcPct val="117107"/>
              </a:lnSpc>
              <a:spcBef>
                <a:spcPts val="0"/>
              </a:spcBef>
              <a:spcAft>
                <a:spcPts val="0"/>
              </a:spcAft>
              <a:buNone/>
            </a:pPr>
            <a:r>
              <a:rPr lang="en-US" sz="2800">
                <a:solidFill>
                  <a:schemeClr val="dk1"/>
                </a:solidFill>
                <a:latin typeface="Calibri"/>
                <a:ea typeface="Calibri"/>
                <a:cs typeface="Calibri"/>
                <a:sym typeface="Calibri"/>
              </a:rPr>
              <a:t>10,000 SUs.</a:t>
            </a:r>
            <a:endParaRPr sz="2800">
              <a:solidFill>
                <a:schemeClr val="dk1"/>
              </a:solidFill>
              <a:latin typeface="Calibri"/>
              <a:ea typeface="Calibri"/>
              <a:cs typeface="Calibri"/>
              <a:sym typeface="Calibri"/>
            </a:endParaRPr>
          </a:p>
          <a:p>
            <a:pPr indent="0" lvl="0" marL="12700" marR="0" rtl="0" algn="l">
              <a:lnSpc>
                <a:spcPct val="117107"/>
              </a:lnSpc>
              <a:spcBef>
                <a:spcPts val="0"/>
              </a:spcBef>
              <a:spcAft>
                <a:spcPts val="0"/>
              </a:spcAft>
              <a:buNone/>
            </a:pPr>
            <a:r>
              <a:t/>
            </a:r>
            <a:endParaRPr sz="2800">
              <a:solidFill>
                <a:schemeClr val="dk1"/>
              </a:solidFill>
              <a:latin typeface="Calibri"/>
              <a:ea typeface="Calibri"/>
              <a:cs typeface="Calibri"/>
              <a:sym typeface="Calibri"/>
            </a:endParaRPr>
          </a:p>
          <a:p>
            <a:pPr indent="0" lvl="0" marL="12700" marR="0" rtl="0" algn="l">
              <a:lnSpc>
                <a:spcPct val="117107"/>
              </a:lnSpc>
              <a:spcBef>
                <a:spcPts val="0"/>
              </a:spcBef>
              <a:spcAft>
                <a:spcPts val="0"/>
              </a:spcAft>
              <a:buNone/>
            </a:pPr>
            <a:r>
              <a:rPr b="1" lang="en-US" sz="2800">
                <a:solidFill>
                  <a:schemeClr val="dk1"/>
                </a:solidFill>
                <a:latin typeface="Calibri"/>
                <a:ea typeface="Calibri"/>
                <a:cs typeface="Calibri"/>
                <a:sym typeface="Calibri"/>
              </a:rPr>
              <a:t>XSEDE Portal</a:t>
            </a:r>
            <a:endParaRPr b="1" sz="2800">
              <a:solidFill>
                <a:schemeClr val="dk1"/>
              </a:solidFill>
              <a:latin typeface="Calibri"/>
              <a:ea typeface="Calibri"/>
              <a:cs typeface="Calibri"/>
              <a:sym typeface="Calibri"/>
            </a:endParaRPr>
          </a:p>
          <a:p>
            <a:pPr indent="0" lvl="0" marL="12700" marR="0" rtl="0" algn="l">
              <a:lnSpc>
                <a:spcPct val="117107"/>
              </a:lnSpc>
              <a:spcBef>
                <a:spcPts val="0"/>
              </a:spcBef>
              <a:spcAft>
                <a:spcPts val="0"/>
              </a:spcAft>
              <a:buNone/>
            </a:pPr>
            <a:r>
              <a:rPr lang="en-US" sz="2800">
                <a:solidFill>
                  <a:schemeClr val="dk1"/>
                </a:solidFill>
                <a:latin typeface="Calibri"/>
                <a:ea typeface="Calibri"/>
                <a:cs typeface="Calibri"/>
                <a:sym typeface="Calibri"/>
              </a:rPr>
              <a:t>&gt; Allocations/Usage Tab</a:t>
            </a:r>
            <a:endParaRPr sz="2800">
              <a:solidFill>
                <a:schemeClr val="dk1"/>
              </a:solidFill>
              <a:latin typeface="Calibri"/>
              <a:ea typeface="Calibri"/>
              <a:cs typeface="Calibri"/>
              <a:sym typeface="Calibri"/>
            </a:endParaRPr>
          </a:p>
          <a:p>
            <a:pPr indent="0" lvl="0" marL="12700" marR="0" rtl="0" algn="l">
              <a:lnSpc>
                <a:spcPct val="117107"/>
              </a:lnSpc>
              <a:spcBef>
                <a:spcPts val="0"/>
              </a:spcBef>
              <a:spcAft>
                <a:spcPts val="0"/>
              </a:spcAft>
              <a:buNone/>
            </a:pPr>
            <a:r>
              <a:rPr lang="en-US" sz="2800">
                <a:solidFill>
                  <a:schemeClr val="dk1"/>
                </a:solidFill>
                <a:latin typeface="Calibri"/>
                <a:ea typeface="Calibri"/>
                <a:cs typeface="Calibri"/>
                <a:sym typeface="Calibri"/>
              </a:rPr>
              <a:t>&gt; View Usage</a:t>
            </a:r>
            <a:endParaRPr sz="2800">
              <a:solidFill>
                <a:schemeClr val="dk1"/>
              </a:solidFill>
              <a:latin typeface="Calibri"/>
              <a:ea typeface="Calibri"/>
              <a:cs typeface="Calibri"/>
              <a:sym typeface="Calibri"/>
            </a:endParaRPr>
          </a:p>
        </p:txBody>
      </p:sp>
      <p:pic>
        <p:nvPicPr>
          <p:cNvPr id="301" name="Shape 301"/>
          <p:cNvPicPr preferRelativeResize="0"/>
          <p:nvPr/>
        </p:nvPicPr>
        <p:blipFill>
          <a:blip r:embed="rId3">
            <a:alphaModFix/>
          </a:blip>
          <a:stretch>
            <a:fillRect/>
          </a:stretch>
        </p:blipFill>
        <p:spPr>
          <a:xfrm>
            <a:off x="4442309" y="1778000"/>
            <a:ext cx="9491792" cy="7975599"/>
          </a:xfrm>
          <a:prstGeom prst="rect">
            <a:avLst/>
          </a:prstGeom>
          <a:noFill/>
          <a:ln>
            <a:noFill/>
          </a:ln>
        </p:spPr>
      </p:pic>
      <p:sp>
        <p:nvSpPr>
          <p:cNvPr id="302" name="Shape 302"/>
          <p:cNvSpPr/>
          <p:nvPr/>
        </p:nvSpPr>
        <p:spPr>
          <a:xfrm>
            <a:off x="4518700" y="7891425"/>
            <a:ext cx="3646200" cy="221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 name="Shape 303"/>
          <p:cNvSpPr/>
          <p:nvPr/>
        </p:nvSpPr>
        <p:spPr>
          <a:xfrm>
            <a:off x="4518700" y="8633675"/>
            <a:ext cx="3646200" cy="286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07" name="Shape 307"/>
        <p:cNvGrpSpPr/>
        <p:nvPr/>
      </p:nvGrpSpPr>
      <p:grpSpPr>
        <a:xfrm>
          <a:off x="0" y="0"/>
          <a:ext cx="0" cy="0"/>
          <a:chOff x="0" y="0"/>
          <a:chExt cx="0" cy="0"/>
        </a:xfrm>
      </p:grpSpPr>
      <p:sp>
        <p:nvSpPr>
          <p:cNvPr id="308" name="Shape 308"/>
          <p:cNvSpPr txBox="1"/>
          <p:nvPr>
            <p:ph type="title"/>
          </p:nvPr>
        </p:nvSpPr>
        <p:spPr>
          <a:xfrm>
            <a:off x="2471900" y="723250"/>
            <a:ext cx="8061000" cy="817800"/>
          </a:xfrm>
          <a:prstGeom prst="rect">
            <a:avLst/>
          </a:prstGeom>
          <a:noFill/>
          <a:ln>
            <a:noFill/>
          </a:ln>
        </p:spPr>
        <p:txBody>
          <a:bodyPr anchorCtr="0" anchor="t" bIns="0" lIns="0" spcFirstLastPara="1" rIns="0" wrap="square" tIns="12700">
            <a:noAutofit/>
          </a:bodyPr>
          <a:lstStyle/>
          <a:p>
            <a:pPr indent="0" lvl="0" marL="12700" marR="0" rtl="0" algn="ctr">
              <a:lnSpc>
                <a:spcPct val="100000"/>
              </a:lnSpc>
              <a:spcBef>
                <a:spcPts val="0"/>
              </a:spcBef>
              <a:spcAft>
                <a:spcPts val="0"/>
              </a:spcAft>
              <a:buNone/>
            </a:pPr>
            <a:r>
              <a:rPr b="1" i="0" lang="en-US" sz="5200" u="none" cap="none" strike="noStrike">
                <a:solidFill>
                  <a:srgbClr val="0433FF"/>
                </a:solidFill>
                <a:latin typeface="Calibri"/>
                <a:ea typeface="Calibri"/>
                <a:cs typeface="Calibri"/>
                <a:sym typeface="Calibri"/>
              </a:rPr>
              <a:t>Keep track of your usage</a:t>
            </a:r>
            <a:endParaRPr b="1">
              <a:latin typeface="Calibri"/>
              <a:ea typeface="Calibri"/>
              <a:cs typeface="Calibri"/>
              <a:sym typeface="Calibri"/>
            </a:endParaRPr>
          </a:p>
        </p:txBody>
      </p:sp>
      <p:sp>
        <p:nvSpPr>
          <p:cNvPr id="309" name="Shape 309"/>
          <p:cNvSpPr txBox="1"/>
          <p:nvPr/>
        </p:nvSpPr>
        <p:spPr>
          <a:xfrm>
            <a:off x="1532975" y="1791250"/>
            <a:ext cx="9874200" cy="1021800"/>
          </a:xfrm>
          <a:prstGeom prst="rect">
            <a:avLst/>
          </a:prstGeom>
          <a:noFill/>
          <a:ln>
            <a:noFill/>
          </a:ln>
        </p:spPr>
        <p:txBody>
          <a:bodyPr anchorCtr="0" anchor="t" bIns="0" lIns="0" spcFirstLastPara="1" rIns="0" wrap="square" tIns="12700">
            <a:noAutofit/>
          </a:bodyPr>
          <a:lstStyle/>
          <a:p>
            <a:pPr indent="-381000" lvl="0" marL="457200" marR="0" rtl="0" algn="l">
              <a:lnSpc>
                <a:spcPct val="117107"/>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Each group will have 10,000 SUs.</a:t>
            </a:r>
            <a:endParaRPr sz="2400">
              <a:solidFill>
                <a:schemeClr val="dk1"/>
              </a:solidFill>
              <a:latin typeface="Calibri"/>
              <a:ea typeface="Calibri"/>
              <a:cs typeface="Calibri"/>
              <a:sym typeface="Calibri"/>
            </a:endParaRPr>
          </a:p>
          <a:p>
            <a:pPr indent="-381000" lvl="0" marL="457200" marR="0" rtl="0" algn="l">
              <a:lnSpc>
                <a:spcPct val="117107"/>
              </a:lnSpc>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Jetstream Dashboard</a:t>
            </a:r>
            <a:endParaRPr b="1" sz="2400">
              <a:solidFill>
                <a:schemeClr val="dk1"/>
              </a:solidFill>
              <a:latin typeface="Calibri"/>
              <a:ea typeface="Calibri"/>
              <a:cs typeface="Calibri"/>
              <a:sym typeface="Calibri"/>
            </a:endParaRPr>
          </a:p>
        </p:txBody>
      </p:sp>
      <p:pic>
        <p:nvPicPr>
          <p:cNvPr id="310" name="Shape 310"/>
          <p:cNvPicPr preferRelativeResize="0"/>
          <p:nvPr/>
        </p:nvPicPr>
        <p:blipFill>
          <a:blip r:embed="rId3">
            <a:alphaModFix/>
          </a:blip>
          <a:stretch>
            <a:fillRect/>
          </a:stretch>
        </p:blipFill>
        <p:spPr>
          <a:xfrm>
            <a:off x="2157800" y="3063250"/>
            <a:ext cx="8624549" cy="3270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14" name="Shape 314"/>
        <p:cNvGrpSpPr/>
        <p:nvPr/>
      </p:nvGrpSpPr>
      <p:grpSpPr>
        <a:xfrm>
          <a:off x="0" y="0"/>
          <a:ext cx="0" cy="0"/>
          <a:chOff x="0" y="0"/>
          <a:chExt cx="0" cy="0"/>
        </a:xfrm>
      </p:grpSpPr>
      <p:sp>
        <p:nvSpPr>
          <p:cNvPr id="315" name="Shape 315"/>
          <p:cNvSpPr txBox="1"/>
          <p:nvPr>
            <p:ph type="title"/>
          </p:nvPr>
        </p:nvSpPr>
        <p:spPr>
          <a:xfrm>
            <a:off x="2471900" y="723250"/>
            <a:ext cx="8061000" cy="817800"/>
          </a:xfrm>
          <a:prstGeom prst="rect">
            <a:avLst/>
          </a:prstGeom>
          <a:noFill/>
          <a:ln>
            <a:noFill/>
          </a:ln>
        </p:spPr>
        <p:txBody>
          <a:bodyPr anchorCtr="0" anchor="t" bIns="0" lIns="0" spcFirstLastPara="1" rIns="0" wrap="square" tIns="12700">
            <a:noAutofit/>
          </a:bodyPr>
          <a:lstStyle/>
          <a:p>
            <a:pPr indent="0" lvl="0" marL="12700" marR="0" rtl="0" algn="ctr">
              <a:lnSpc>
                <a:spcPct val="100000"/>
              </a:lnSpc>
              <a:spcBef>
                <a:spcPts val="0"/>
              </a:spcBef>
              <a:spcAft>
                <a:spcPts val="0"/>
              </a:spcAft>
              <a:buNone/>
            </a:pPr>
            <a:r>
              <a:rPr b="1" lang="en-US">
                <a:latin typeface="Calibri"/>
                <a:ea typeface="Calibri"/>
                <a:cs typeface="Calibri"/>
                <a:sym typeface="Calibri"/>
              </a:rPr>
              <a:t>Using the Jetstream API</a:t>
            </a:r>
            <a:endParaRPr b="1">
              <a:latin typeface="Calibri"/>
              <a:ea typeface="Calibri"/>
              <a:cs typeface="Calibri"/>
              <a:sym typeface="Calibri"/>
            </a:endParaRPr>
          </a:p>
        </p:txBody>
      </p:sp>
      <p:sp>
        <p:nvSpPr>
          <p:cNvPr id="316" name="Shape 316"/>
          <p:cNvSpPr txBox="1"/>
          <p:nvPr/>
        </p:nvSpPr>
        <p:spPr>
          <a:xfrm>
            <a:off x="1565300" y="1778000"/>
            <a:ext cx="9874200" cy="2818800"/>
          </a:xfrm>
          <a:prstGeom prst="rect">
            <a:avLst/>
          </a:prstGeom>
          <a:noFill/>
          <a:ln>
            <a:noFill/>
          </a:ln>
        </p:spPr>
        <p:txBody>
          <a:bodyPr anchorCtr="0" anchor="t" bIns="0" lIns="0" spcFirstLastPara="1" rIns="0" wrap="square" tIns="12700">
            <a:noAutofit/>
          </a:bodyPr>
          <a:lstStyle/>
          <a:p>
            <a:pPr indent="-381000" lvl="0" marL="457200" marR="0" rtl="0" algn="l">
              <a:lnSpc>
                <a:spcPct val="117107"/>
              </a:lnSpc>
              <a:spcBef>
                <a:spcPts val="0"/>
              </a:spcBef>
              <a:spcAft>
                <a:spcPts val="0"/>
              </a:spcAft>
              <a:buSzPts val="2400"/>
              <a:buFont typeface="Calibri"/>
              <a:buChar char="●"/>
            </a:pPr>
            <a:r>
              <a:rPr lang="en-US" sz="2400">
                <a:solidFill>
                  <a:schemeClr val="dk1"/>
                </a:solidFill>
                <a:latin typeface="Calibri"/>
                <a:ea typeface="Calibri"/>
                <a:cs typeface="Calibri"/>
                <a:sym typeface="Calibri"/>
              </a:rPr>
              <a:t>Each team will need to request OpenStack API access at </a:t>
            </a:r>
            <a:r>
              <a:rPr lang="en-US" sz="2400" u="sng">
                <a:solidFill>
                  <a:schemeClr val="hlink"/>
                </a:solidFill>
                <a:latin typeface="Calibri"/>
                <a:ea typeface="Calibri"/>
                <a:cs typeface="Calibri"/>
                <a:sym typeface="Calibri"/>
                <a:hlinkClick r:id="rId3"/>
              </a:rPr>
              <a:t>help@xsede.org</a:t>
            </a:r>
            <a:endParaRPr sz="2400">
              <a:solidFill>
                <a:schemeClr val="dk1"/>
              </a:solidFill>
              <a:latin typeface="Calibri"/>
              <a:ea typeface="Calibri"/>
              <a:cs typeface="Calibri"/>
              <a:sym typeface="Calibri"/>
            </a:endParaRPr>
          </a:p>
          <a:p>
            <a:pPr indent="-381000" lvl="0" marL="457200" marR="0" rtl="0" algn="l">
              <a:lnSpc>
                <a:spcPct val="117107"/>
              </a:lnSpc>
              <a:spcBef>
                <a:spcPts val="0"/>
              </a:spcBef>
              <a:spcAft>
                <a:spcPts val="0"/>
              </a:spcAft>
              <a:buSzPts val="2400"/>
              <a:buFont typeface="Calibri"/>
              <a:buChar char="●"/>
            </a:pPr>
            <a:r>
              <a:rPr lang="en-US" sz="2400">
                <a:solidFill>
                  <a:schemeClr val="dk1"/>
                </a:solidFill>
                <a:latin typeface="Calibri"/>
                <a:ea typeface="Calibri"/>
                <a:cs typeface="Calibri"/>
                <a:sym typeface="Calibri"/>
              </a:rPr>
              <a:t>Please see </a:t>
            </a:r>
            <a:r>
              <a:rPr lang="en-US" sz="2400" u="sng">
                <a:solidFill>
                  <a:schemeClr val="hlink"/>
                </a:solidFill>
                <a:latin typeface="Calibri"/>
                <a:ea typeface="Calibri"/>
                <a:cs typeface="Calibri"/>
                <a:sym typeface="Calibri"/>
                <a:hlinkClick r:id="rId4"/>
              </a:rPr>
              <a:t>Instructions on How to Request OpenStackAPI access</a:t>
            </a:r>
            <a:endParaRPr sz="2400">
              <a:solidFill>
                <a:schemeClr val="dk1"/>
              </a:solidFill>
              <a:latin typeface="Calibri"/>
              <a:ea typeface="Calibri"/>
              <a:cs typeface="Calibri"/>
              <a:sym typeface="Calibri"/>
            </a:endParaRPr>
          </a:p>
          <a:p>
            <a:pPr indent="0" lvl="0" marL="0" marR="0" rtl="0" algn="l">
              <a:lnSpc>
                <a:spcPct val="117107"/>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marR="0" rtl="0" algn="l">
              <a:lnSpc>
                <a:spcPct val="117107"/>
              </a:lnSpc>
              <a:spcBef>
                <a:spcPts val="0"/>
              </a:spcBef>
              <a:spcAft>
                <a:spcPts val="0"/>
              </a:spcAft>
              <a:buSzPts val="2400"/>
              <a:buFont typeface="Calibri"/>
              <a:buChar char="●"/>
            </a:pPr>
            <a:r>
              <a:rPr lang="en-US" sz="2400">
                <a:solidFill>
                  <a:schemeClr val="dk1"/>
                </a:solidFill>
                <a:latin typeface="Calibri"/>
                <a:ea typeface="Calibri"/>
                <a:cs typeface="Calibri"/>
                <a:sym typeface="Calibri"/>
              </a:rPr>
              <a:t>Once you are granted access, please visit </a:t>
            </a:r>
            <a:r>
              <a:rPr lang="en-US" sz="2400" u="sng">
                <a:solidFill>
                  <a:schemeClr val="hlink"/>
                </a:solidFill>
                <a:latin typeface="Calibri"/>
                <a:ea typeface="Calibri"/>
                <a:cs typeface="Calibri"/>
                <a:sym typeface="Calibri"/>
                <a:hlinkClick r:id="rId5"/>
              </a:rPr>
              <a:t>Jetstream Public Wiki</a:t>
            </a:r>
            <a:r>
              <a:rPr lang="en-US" sz="2400">
                <a:solidFill>
                  <a:schemeClr val="dk1"/>
                </a:solidFill>
                <a:latin typeface="Calibri"/>
                <a:ea typeface="Calibri"/>
                <a:cs typeface="Calibri"/>
                <a:sym typeface="Calibri"/>
              </a:rPr>
              <a:t> for Detailed Documentation.</a:t>
            </a:r>
            <a:endParaRPr sz="24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ph type="title"/>
          </p:nvPr>
        </p:nvSpPr>
        <p:spPr>
          <a:xfrm>
            <a:off x="2700654" y="749300"/>
            <a:ext cx="7603500" cy="81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3" name="Shape 323"/>
          <p:cNvSpPr txBox="1"/>
          <p:nvPr>
            <p:ph idx="1" type="body"/>
          </p:nvPr>
        </p:nvSpPr>
        <p:spPr>
          <a:xfrm>
            <a:off x="1155700" y="1557019"/>
            <a:ext cx="10660500" cy="2857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60" name="Shape 60"/>
        <p:cNvGrpSpPr/>
        <p:nvPr/>
      </p:nvGrpSpPr>
      <p:grpSpPr>
        <a:xfrm>
          <a:off x="0" y="0"/>
          <a:ext cx="0" cy="0"/>
          <a:chOff x="0" y="0"/>
          <a:chExt cx="0" cy="0"/>
        </a:xfrm>
      </p:grpSpPr>
      <p:sp>
        <p:nvSpPr>
          <p:cNvPr id="61" name="Shape 61"/>
          <p:cNvSpPr txBox="1"/>
          <p:nvPr>
            <p:ph type="title"/>
          </p:nvPr>
        </p:nvSpPr>
        <p:spPr>
          <a:xfrm>
            <a:off x="4508500" y="749300"/>
            <a:ext cx="3999865" cy="813043"/>
          </a:xfrm>
          <a:prstGeom prst="rect">
            <a:avLst/>
          </a:prstGeom>
          <a:noFill/>
          <a:ln>
            <a:noFill/>
          </a:ln>
        </p:spPr>
        <p:txBody>
          <a:bodyPr anchorCtr="0" anchor="t" bIns="0" lIns="0" spcFirstLastPara="1" rIns="0" wrap="square" tIns="12700">
            <a:noAutofit/>
          </a:bodyPr>
          <a:lstStyle/>
          <a:p>
            <a:pPr indent="0" lvl="0" marL="12700" marR="0" rtl="0" algn="ctr">
              <a:lnSpc>
                <a:spcPct val="100000"/>
              </a:lnSpc>
              <a:spcBef>
                <a:spcPts val="0"/>
              </a:spcBef>
              <a:spcAft>
                <a:spcPts val="0"/>
              </a:spcAft>
              <a:buNone/>
            </a:pPr>
            <a:r>
              <a:rPr b="0" i="0" lang="en-US" sz="5200" u="none" cap="none" strike="noStrike">
                <a:solidFill>
                  <a:srgbClr val="0433FF"/>
                </a:solidFill>
                <a:latin typeface="Calibri"/>
                <a:ea typeface="Calibri"/>
                <a:cs typeface="Calibri"/>
                <a:sym typeface="Calibri"/>
              </a:rPr>
              <a:t>XSEDE Portal</a:t>
            </a:r>
            <a:endParaRPr/>
          </a:p>
        </p:txBody>
      </p:sp>
      <p:sp>
        <p:nvSpPr>
          <p:cNvPr id="62" name="Shape 62"/>
          <p:cNvSpPr txBox="1"/>
          <p:nvPr/>
        </p:nvSpPr>
        <p:spPr>
          <a:xfrm>
            <a:off x="673100" y="1625600"/>
            <a:ext cx="3780600" cy="9399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400">
                <a:solidFill>
                  <a:schemeClr val="dk1"/>
                </a:solidFill>
                <a:latin typeface="Calibri"/>
                <a:ea typeface="Calibri"/>
                <a:cs typeface="Calibri"/>
                <a:sym typeface="Calibri"/>
              </a:rPr>
              <a:t>The portal is your main source of information. You can access:</a:t>
            </a:r>
            <a:endParaRPr/>
          </a:p>
        </p:txBody>
      </p:sp>
      <p:sp>
        <p:nvSpPr>
          <p:cNvPr id="63" name="Shape 63"/>
          <p:cNvSpPr txBox="1"/>
          <p:nvPr/>
        </p:nvSpPr>
        <p:spPr>
          <a:xfrm>
            <a:off x="645650" y="2500800"/>
            <a:ext cx="3835500" cy="4934700"/>
          </a:xfrm>
          <a:prstGeom prst="rect">
            <a:avLst/>
          </a:prstGeom>
          <a:noFill/>
          <a:ln>
            <a:noFill/>
          </a:ln>
        </p:spPr>
        <p:txBody>
          <a:bodyPr anchorCtr="0" anchor="t" bIns="0" lIns="0" spcFirstLastPara="1" rIns="0" wrap="square" tIns="12700">
            <a:noAutofit/>
          </a:bodyPr>
          <a:lstStyle/>
          <a:p>
            <a:pPr indent="0" lvl="0" marL="0" marR="0" rtl="0" algn="l">
              <a:lnSpc>
                <a:spcPct val="136625"/>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marR="0" rtl="0" algn="l">
              <a:lnSpc>
                <a:spcPct val="136625"/>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Documentation, webinars</a:t>
            </a:r>
            <a:endParaRPr sz="2400">
              <a:latin typeface="Calibri"/>
              <a:ea typeface="Calibri"/>
              <a:cs typeface="Calibri"/>
              <a:sym typeface="Calibri"/>
            </a:endParaRPr>
          </a:p>
          <a:p>
            <a:pPr indent="-381000" lvl="0" marL="457200" marR="0" rtl="0" algn="l">
              <a:lnSpc>
                <a:spcPct val="136625"/>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Status of clusters (in your case, Comet and Jetstream)  </a:t>
            </a:r>
            <a:endParaRPr sz="2400">
              <a:solidFill>
                <a:schemeClr val="dk1"/>
              </a:solidFill>
              <a:latin typeface="Calibri"/>
              <a:ea typeface="Calibri"/>
              <a:cs typeface="Calibri"/>
              <a:sym typeface="Calibri"/>
            </a:endParaRPr>
          </a:p>
          <a:p>
            <a:pPr indent="-381000" lvl="0" marL="457200" marR="0" rtl="0" algn="l">
              <a:lnSpc>
                <a:spcPct val="136625"/>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account usage</a:t>
            </a:r>
            <a:endParaRPr sz="2400">
              <a:latin typeface="Calibri"/>
              <a:ea typeface="Calibri"/>
              <a:cs typeface="Calibri"/>
              <a:sym typeface="Calibri"/>
            </a:endParaRPr>
          </a:p>
          <a:p>
            <a:pPr indent="-381000" lvl="0" marL="457200" marR="0" rtl="0" algn="l">
              <a:lnSpc>
                <a:spcPct val="136625"/>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Help ticket submission</a:t>
            </a:r>
            <a:endParaRPr sz="2400">
              <a:latin typeface="Calibri"/>
              <a:ea typeface="Calibri"/>
              <a:cs typeface="Calibri"/>
              <a:sym typeface="Calibri"/>
            </a:endParaRPr>
          </a:p>
        </p:txBody>
      </p:sp>
      <p:pic>
        <p:nvPicPr>
          <p:cNvPr id="64" name="Shape 64"/>
          <p:cNvPicPr preferRelativeResize="0"/>
          <p:nvPr/>
        </p:nvPicPr>
        <p:blipFill rotWithShape="1">
          <a:blip r:embed="rId3">
            <a:alphaModFix/>
          </a:blip>
          <a:srcRect b="0" l="0" r="0" t="0"/>
          <a:stretch/>
        </p:blipFill>
        <p:spPr>
          <a:xfrm>
            <a:off x="4508500" y="1729488"/>
            <a:ext cx="8496300" cy="66437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68" name="Shape 68"/>
        <p:cNvGrpSpPr/>
        <p:nvPr/>
      </p:nvGrpSpPr>
      <p:grpSpPr>
        <a:xfrm>
          <a:off x="0" y="0"/>
          <a:ext cx="0" cy="0"/>
          <a:chOff x="0" y="0"/>
          <a:chExt cx="0" cy="0"/>
        </a:xfrm>
      </p:grpSpPr>
      <p:pic>
        <p:nvPicPr>
          <p:cNvPr id="69" name="Shape 69"/>
          <p:cNvPicPr preferRelativeResize="0"/>
          <p:nvPr/>
        </p:nvPicPr>
        <p:blipFill rotWithShape="1">
          <a:blip r:embed="rId3">
            <a:alphaModFix/>
          </a:blip>
          <a:srcRect b="0" l="0" r="0" t="0"/>
          <a:stretch/>
        </p:blipFill>
        <p:spPr>
          <a:xfrm>
            <a:off x="357644" y="6337295"/>
            <a:ext cx="6981825" cy="2419350"/>
          </a:xfrm>
          <a:prstGeom prst="rect">
            <a:avLst/>
          </a:prstGeom>
          <a:noFill/>
          <a:ln>
            <a:noFill/>
          </a:ln>
        </p:spPr>
      </p:pic>
      <p:sp>
        <p:nvSpPr>
          <p:cNvPr id="70" name="Shape 70"/>
          <p:cNvSpPr txBox="1"/>
          <p:nvPr>
            <p:ph type="title"/>
          </p:nvPr>
        </p:nvSpPr>
        <p:spPr>
          <a:xfrm>
            <a:off x="4146500" y="768350"/>
            <a:ext cx="4711800" cy="817800"/>
          </a:xfrm>
          <a:prstGeom prst="rect">
            <a:avLst/>
          </a:prstGeom>
          <a:noFill/>
          <a:ln>
            <a:noFill/>
          </a:ln>
        </p:spPr>
        <p:txBody>
          <a:bodyPr anchorCtr="0" anchor="t" bIns="0" lIns="0" spcFirstLastPara="1" rIns="0" wrap="square" tIns="12700">
            <a:noAutofit/>
          </a:bodyPr>
          <a:lstStyle/>
          <a:p>
            <a:pPr indent="0" lvl="0" marL="12700" marR="0" rtl="0" algn="ctr">
              <a:lnSpc>
                <a:spcPct val="100000"/>
              </a:lnSpc>
              <a:spcBef>
                <a:spcPts val="0"/>
              </a:spcBef>
              <a:spcAft>
                <a:spcPts val="0"/>
              </a:spcAft>
              <a:buNone/>
            </a:pPr>
            <a:r>
              <a:rPr i="0" lang="en-US" sz="5200" u="none" cap="none" strike="noStrike">
                <a:solidFill>
                  <a:srgbClr val="0433FF"/>
                </a:solidFill>
                <a:latin typeface="Calibri"/>
                <a:ea typeface="Calibri"/>
                <a:cs typeface="Calibri"/>
                <a:sym typeface="Calibri"/>
              </a:rPr>
              <a:t>XSEDE Portal</a:t>
            </a:r>
            <a:endParaRPr>
              <a:latin typeface="Calibri"/>
              <a:ea typeface="Calibri"/>
              <a:cs typeface="Calibri"/>
              <a:sym typeface="Calibri"/>
            </a:endParaRPr>
          </a:p>
        </p:txBody>
      </p:sp>
      <p:sp>
        <p:nvSpPr>
          <p:cNvPr id="71" name="Shape 71"/>
          <p:cNvSpPr/>
          <p:nvPr/>
        </p:nvSpPr>
        <p:spPr>
          <a:xfrm>
            <a:off x="357644" y="1841500"/>
            <a:ext cx="6244567" cy="37846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 name="Shape 72"/>
          <p:cNvSpPr/>
          <p:nvPr/>
        </p:nvSpPr>
        <p:spPr>
          <a:xfrm>
            <a:off x="3954337" y="2226729"/>
            <a:ext cx="1473200" cy="1270000"/>
          </a:xfrm>
          <a:custGeom>
            <a:pathLst>
              <a:path extrusionOk="0" h="1270000" w="1473200">
                <a:moveTo>
                  <a:pt x="1257667" y="185987"/>
                </a:moveTo>
                <a:lnTo>
                  <a:pt x="1293575" y="219181"/>
                </a:lnTo>
                <a:lnTo>
                  <a:pt x="1326219" y="253971"/>
                </a:lnTo>
                <a:lnTo>
                  <a:pt x="1355598" y="290204"/>
                </a:lnTo>
                <a:lnTo>
                  <a:pt x="1381712" y="327729"/>
                </a:lnTo>
                <a:lnTo>
                  <a:pt x="1404563" y="366394"/>
                </a:lnTo>
                <a:lnTo>
                  <a:pt x="1424149" y="406046"/>
                </a:lnTo>
                <a:lnTo>
                  <a:pt x="1440471" y="446534"/>
                </a:lnTo>
                <a:lnTo>
                  <a:pt x="1453528" y="487706"/>
                </a:lnTo>
                <a:lnTo>
                  <a:pt x="1463321" y="529410"/>
                </a:lnTo>
                <a:lnTo>
                  <a:pt x="1469850" y="571494"/>
                </a:lnTo>
                <a:lnTo>
                  <a:pt x="1473114" y="613805"/>
                </a:lnTo>
                <a:lnTo>
                  <a:pt x="1473114" y="656193"/>
                </a:lnTo>
                <a:lnTo>
                  <a:pt x="1469850" y="698505"/>
                </a:lnTo>
                <a:lnTo>
                  <a:pt x="1463321" y="740589"/>
                </a:lnTo>
                <a:lnTo>
                  <a:pt x="1453528" y="782293"/>
                </a:lnTo>
                <a:lnTo>
                  <a:pt x="1440471" y="823465"/>
                </a:lnTo>
                <a:lnTo>
                  <a:pt x="1424149" y="863953"/>
                </a:lnTo>
                <a:lnTo>
                  <a:pt x="1404563" y="903605"/>
                </a:lnTo>
                <a:lnTo>
                  <a:pt x="1381712" y="942270"/>
                </a:lnTo>
                <a:lnTo>
                  <a:pt x="1355598" y="979795"/>
                </a:lnTo>
                <a:lnTo>
                  <a:pt x="1326219" y="1016028"/>
                </a:lnTo>
                <a:lnTo>
                  <a:pt x="1293575" y="1050818"/>
                </a:lnTo>
                <a:lnTo>
                  <a:pt x="1257667" y="1084012"/>
                </a:lnTo>
                <a:lnTo>
                  <a:pt x="1220787" y="1113719"/>
                </a:lnTo>
                <a:lnTo>
                  <a:pt x="1182198" y="1140842"/>
                </a:lnTo>
                <a:lnTo>
                  <a:pt x="1142058" y="1165383"/>
                </a:lnTo>
                <a:lnTo>
                  <a:pt x="1100521" y="1187340"/>
                </a:lnTo>
                <a:lnTo>
                  <a:pt x="1057741" y="1206715"/>
                </a:lnTo>
                <a:lnTo>
                  <a:pt x="1013875" y="1223506"/>
                </a:lnTo>
                <a:lnTo>
                  <a:pt x="969078" y="1237713"/>
                </a:lnTo>
                <a:lnTo>
                  <a:pt x="923505" y="1249338"/>
                </a:lnTo>
                <a:lnTo>
                  <a:pt x="877311" y="1258379"/>
                </a:lnTo>
                <a:lnTo>
                  <a:pt x="830651" y="1264837"/>
                </a:lnTo>
                <a:lnTo>
                  <a:pt x="783681" y="1268712"/>
                </a:lnTo>
                <a:lnTo>
                  <a:pt x="736555" y="1270003"/>
                </a:lnTo>
                <a:lnTo>
                  <a:pt x="689430" y="1268712"/>
                </a:lnTo>
                <a:lnTo>
                  <a:pt x="642460" y="1264837"/>
                </a:lnTo>
                <a:lnTo>
                  <a:pt x="595800" y="1258379"/>
                </a:lnTo>
                <a:lnTo>
                  <a:pt x="549606" y="1249338"/>
                </a:lnTo>
                <a:lnTo>
                  <a:pt x="504032" y="1237713"/>
                </a:lnTo>
                <a:lnTo>
                  <a:pt x="459235" y="1223506"/>
                </a:lnTo>
                <a:lnTo>
                  <a:pt x="415369" y="1206715"/>
                </a:lnTo>
                <a:lnTo>
                  <a:pt x="372590" y="1187340"/>
                </a:lnTo>
                <a:lnTo>
                  <a:pt x="331053" y="1165383"/>
                </a:lnTo>
                <a:lnTo>
                  <a:pt x="290912" y="1140842"/>
                </a:lnTo>
                <a:lnTo>
                  <a:pt x="252324" y="1113719"/>
                </a:lnTo>
                <a:lnTo>
                  <a:pt x="215443" y="1084012"/>
                </a:lnTo>
                <a:lnTo>
                  <a:pt x="179536" y="1050818"/>
                </a:lnTo>
                <a:lnTo>
                  <a:pt x="146893" y="1016028"/>
                </a:lnTo>
                <a:lnTo>
                  <a:pt x="117514" y="979795"/>
                </a:lnTo>
                <a:lnTo>
                  <a:pt x="91400" y="942270"/>
                </a:lnTo>
                <a:lnTo>
                  <a:pt x="68550" y="903605"/>
                </a:lnTo>
                <a:lnTo>
                  <a:pt x="48964" y="863953"/>
                </a:lnTo>
                <a:lnTo>
                  <a:pt x="32642" y="823465"/>
                </a:lnTo>
                <a:lnTo>
                  <a:pt x="19585" y="782293"/>
                </a:lnTo>
                <a:lnTo>
                  <a:pt x="9792" y="740589"/>
                </a:lnTo>
                <a:lnTo>
                  <a:pt x="3264" y="698505"/>
                </a:lnTo>
                <a:lnTo>
                  <a:pt x="0" y="656193"/>
                </a:lnTo>
                <a:lnTo>
                  <a:pt x="0" y="613805"/>
                </a:lnTo>
                <a:lnTo>
                  <a:pt x="3264" y="571494"/>
                </a:lnTo>
                <a:lnTo>
                  <a:pt x="9792" y="529410"/>
                </a:lnTo>
                <a:lnTo>
                  <a:pt x="19585" y="487706"/>
                </a:lnTo>
                <a:lnTo>
                  <a:pt x="32642" y="446534"/>
                </a:lnTo>
                <a:lnTo>
                  <a:pt x="48964" y="406046"/>
                </a:lnTo>
                <a:lnTo>
                  <a:pt x="68550" y="366394"/>
                </a:lnTo>
                <a:lnTo>
                  <a:pt x="91400" y="327729"/>
                </a:lnTo>
                <a:lnTo>
                  <a:pt x="117514" y="290204"/>
                </a:lnTo>
                <a:lnTo>
                  <a:pt x="146893" y="253971"/>
                </a:lnTo>
                <a:lnTo>
                  <a:pt x="179536" y="219181"/>
                </a:lnTo>
                <a:lnTo>
                  <a:pt x="215443" y="185987"/>
                </a:lnTo>
                <a:lnTo>
                  <a:pt x="252324" y="156281"/>
                </a:lnTo>
                <a:lnTo>
                  <a:pt x="290912" y="129158"/>
                </a:lnTo>
                <a:lnTo>
                  <a:pt x="331053" y="104617"/>
                </a:lnTo>
                <a:lnTo>
                  <a:pt x="372590" y="82661"/>
                </a:lnTo>
                <a:lnTo>
                  <a:pt x="415369" y="63287"/>
                </a:lnTo>
                <a:lnTo>
                  <a:pt x="459235" y="46496"/>
                </a:lnTo>
                <a:lnTo>
                  <a:pt x="504032" y="32289"/>
                </a:lnTo>
                <a:lnTo>
                  <a:pt x="549606" y="20665"/>
                </a:lnTo>
                <a:lnTo>
                  <a:pt x="595800" y="11624"/>
                </a:lnTo>
                <a:lnTo>
                  <a:pt x="642460" y="5166"/>
                </a:lnTo>
                <a:lnTo>
                  <a:pt x="689430" y="1291"/>
                </a:lnTo>
                <a:lnTo>
                  <a:pt x="736555" y="0"/>
                </a:lnTo>
                <a:lnTo>
                  <a:pt x="783681" y="1291"/>
                </a:lnTo>
                <a:lnTo>
                  <a:pt x="830651" y="5166"/>
                </a:lnTo>
                <a:lnTo>
                  <a:pt x="877311" y="11624"/>
                </a:lnTo>
                <a:lnTo>
                  <a:pt x="923505" y="20665"/>
                </a:lnTo>
                <a:lnTo>
                  <a:pt x="969078" y="32289"/>
                </a:lnTo>
                <a:lnTo>
                  <a:pt x="1013875" y="46496"/>
                </a:lnTo>
                <a:lnTo>
                  <a:pt x="1057741" y="63287"/>
                </a:lnTo>
                <a:lnTo>
                  <a:pt x="1100521" y="82661"/>
                </a:lnTo>
                <a:lnTo>
                  <a:pt x="1142058" y="104617"/>
                </a:lnTo>
                <a:lnTo>
                  <a:pt x="1182198" y="129158"/>
                </a:lnTo>
                <a:lnTo>
                  <a:pt x="1220787" y="156281"/>
                </a:lnTo>
                <a:lnTo>
                  <a:pt x="1257667" y="185987"/>
                </a:lnTo>
                <a:close/>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 name="Shape 73"/>
          <p:cNvSpPr/>
          <p:nvPr/>
        </p:nvSpPr>
        <p:spPr>
          <a:xfrm>
            <a:off x="2336800" y="2201329"/>
            <a:ext cx="1804035" cy="516255"/>
          </a:xfrm>
          <a:custGeom>
            <a:pathLst>
              <a:path extrusionOk="0" h="516255" w="1804035">
                <a:moveTo>
                  <a:pt x="1539697" y="75537"/>
                </a:moveTo>
                <a:lnTo>
                  <a:pt x="1595139" y="92882"/>
                </a:lnTo>
                <a:lnTo>
                  <a:pt x="1644059" y="111256"/>
                </a:lnTo>
                <a:lnTo>
                  <a:pt x="1686456" y="130532"/>
                </a:lnTo>
                <a:lnTo>
                  <a:pt x="1722330" y="150580"/>
                </a:lnTo>
                <a:lnTo>
                  <a:pt x="1774511" y="192479"/>
                </a:lnTo>
                <a:lnTo>
                  <a:pt x="1800602" y="235923"/>
                </a:lnTo>
                <a:lnTo>
                  <a:pt x="1803863" y="257902"/>
                </a:lnTo>
                <a:lnTo>
                  <a:pt x="1800602" y="279882"/>
                </a:lnTo>
                <a:lnTo>
                  <a:pt x="1774511" y="323326"/>
                </a:lnTo>
                <a:lnTo>
                  <a:pt x="1722330" y="365224"/>
                </a:lnTo>
                <a:lnTo>
                  <a:pt x="1686456" y="385273"/>
                </a:lnTo>
                <a:lnTo>
                  <a:pt x="1644059" y="404548"/>
                </a:lnTo>
                <a:lnTo>
                  <a:pt x="1595139" y="422922"/>
                </a:lnTo>
                <a:lnTo>
                  <a:pt x="1539697" y="440267"/>
                </a:lnTo>
                <a:lnTo>
                  <a:pt x="1498109" y="451441"/>
                </a:lnTo>
                <a:lnTo>
                  <a:pt x="1454727" y="461721"/>
                </a:lnTo>
                <a:lnTo>
                  <a:pt x="1409703" y="471108"/>
                </a:lnTo>
                <a:lnTo>
                  <a:pt x="1363184" y="479600"/>
                </a:lnTo>
                <a:lnTo>
                  <a:pt x="1315320" y="487198"/>
                </a:lnTo>
                <a:lnTo>
                  <a:pt x="1266262" y="493903"/>
                </a:lnTo>
                <a:lnTo>
                  <a:pt x="1216157" y="499714"/>
                </a:lnTo>
                <a:lnTo>
                  <a:pt x="1165156" y="504630"/>
                </a:lnTo>
                <a:lnTo>
                  <a:pt x="1113407" y="508653"/>
                </a:lnTo>
                <a:lnTo>
                  <a:pt x="1061061" y="511782"/>
                </a:lnTo>
                <a:lnTo>
                  <a:pt x="1008267" y="514017"/>
                </a:lnTo>
                <a:lnTo>
                  <a:pt x="955174" y="515358"/>
                </a:lnTo>
                <a:lnTo>
                  <a:pt x="901932" y="515805"/>
                </a:lnTo>
                <a:lnTo>
                  <a:pt x="848689" y="515358"/>
                </a:lnTo>
                <a:lnTo>
                  <a:pt x="795596" y="514017"/>
                </a:lnTo>
                <a:lnTo>
                  <a:pt x="742802" y="511782"/>
                </a:lnTo>
                <a:lnTo>
                  <a:pt x="690457" y="508653"/>
                </a:lnTo>
                <a:lnTo>
                  <a:pt x="638708" y="504630"/>
                </a:lnTo>
                <a:lnTo>
                  <a:pt x="587707" y="499714"/>
                </a:lnTo>
                <a:lnTo>
                  <a:pt x="537603" y="493903"/>
                </a:lnTo>
                <a:lnTo>
                  <a:pt x="488544" y="487198"/>
                </a:lnTo>
                <a:lnTo>
                  <a:pt x="440681" y="479600"/>
                </a:lnTo>
                <a:lnTo>
                  <a:pt x="394162" y="471108"/>
                </a:lnTo>
                <a:lnTo>
                  <a:pt x="349138" y="461721"/>
                </a:lnTo>
                <a:lnTo>
                  <a:pt x="305757" y="451441"/>
                </a:lnTo>
                <a:lnTo>
                  <a:pt x="264170" y="440267"/>
                </a:lnTo>
                <a:lnTo>
                  <a:pt x="208727" y="422922"/>
                </a:lnTo>
                <a:lnTo>
                  <a:pt x="159806" y="404548"/>
                </a:lnTo>
                <a:lnTo>
                  <a:pt x="117409" y="385273"/>
                </a:lnTo>
                <a:lnTo>
                  <a:pt x="81534" y="365224"/>
                </a:lnTo>
                <a:lnTo>
                  <a:pt x="29352" y="323326"/>
                </a:lnTo>
                <a:lnTo>
                  <a:pt x="3261" y="279882"/>
                </a:lnTo>
                <a:lnTo>
                  <a:pt x="0" y="257902"/>
                </a:lnTo>
                <a:lnTo>
                  <a:pt x="3261" y="235923"/>
                </a:lnTo>
                <a:lnTo>
                  <a:pt x="29352" y="192479"/>
                </a:lnTo>
                <a:lnTo>
                  <a:pt x="81534" y="150580"/>
                </a:lnTo>
                <a:lnTo>
                  <a:pt x="117409" y="130532"/>
                </a:lnTo>
                <a:lnTo>
                  <a:pt x="159806" y="111256"/>
                </a:lnTo>
                <a:lnTo>
                  <a:pt x="208727" y="92882"/>
                </a:lnTo>
                <a:lnTo>
                  <a:pt x="264170" y="75537"/>
                </a:lnTo>
                <a:lnTo>
                  <a:pt x="305757" y="64363"/>
                </a:lnTo>
                <a:lnTo>
                  <a:pt x="349138" y="54083"/>
                </a:lnTo>
                <a:lnTo>
                  <a:pt x="394162" y="44697"/>
                </a:lnTo>
                <a:lnTo>
                  <a:pt x="440681" y="36204"/>
                </a:lnTo>
                <a:lnTo>
                  <a:pt x="488544" y="28606"/>
                </a:lnTo>
                <a:lnTo>
                  <a:pt x="537603" y="21901"/>
                </a:lnTo>
                <a:lnTo>
                  <a:pt x="587707" y="16090"/>
                </a:lnTo>
                <a:lnTo>
                  <a:pt x="638708" y="11174"/>
                </a:lnTo>
                <a:lnTo>
                  <a:pt x="690457" y="7151"/>
                </a:lnTo>
                <a:lnTo>
                  <a:pt x="742802" y="4022"/>
                </a:lnTo>
                <a:lnTo>
                  <a:pt x="795596" y="1787"/>
                </a:lnTo>
                <a:lnTo>
                  <a:pt x="848689" y="447"/>
                </a:lnTo>
                <a:lnTo>
                  <a:pt x="901932" y="0"/>
                </a:lnTo>
                <a:lnTo>
                  <a:pt x="955174" y="447"/>
                </a:lnTo>
                <a:lnTo>
                  <a:pt x="1008267" y="1787"/>
                </a:lnTo>
                <a:lnTo>
                  <a:pt x="1061061" y="4022"/>
                </a:lnTo>
                <a:lnTo>
                  <a:pt x="1113407" y="7151"/>
                </a:lnTo>
                <a:lnTo>
                  <a:pt x="1165156" y="11174"/>
                </a:lnTo>
                <a:lnTo>
                  <a:pt x="1216157" y="16090"/>
                </a:lnTo>
                <a:lnTo>
                  <a:pt x="1266262" y="21901"/>
                </a:lnTo>
                <a:lnTo>
                  <a:pt x="1315320" y="28606"/>
                </a:lnTo>
                <a:lnTo>
                  <a:pt x="1363184" y="36204"/>
                </a:lnTo>
                <a:lnTo>
                  <a:pt x="1409703" y="44697"/>
                </a:lnTo>
                <a:lnTo>
                  <a:pt x="1454727" y="54083"/>
                </a:lnTo>
                <a:lnTo>
                  <a:pt x="1498109" y="64363"/>
                </a:lnTo>
                <a:lnTo>
                  <a:pt x="1539697" y="75537"/>
                </a:lnTo>
                <a:close/>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 name="Shape 74"/>
          <p:cNvSpPr txBox="1"/>
          <p:nvPr/>
        </p:nvSpPr>
        <p:spPr>
          <a:xfrm>
            <a:off x="6997700" y="3136900"/>
            <a:ext cx="119380" cy="34544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t/>
            </a:r>
            <a:endParaRPr sz="2100">
              <a:solidFill>
                <a:schemeClr val="dk1"/>
              </a:solidFill>
              <a:latin typeface="Times New Roman"/>
              <a:ea typeface="Times New Roman"/>
              <a:cs typeface="Times New Roman"/>
              <a:sym typeface="Times New Roman"/>
            </a:endParaRPr>
          </a:p>
        </p:txBody>
      </p:sp>
      <p:sp>
        <p:nvSpPr>
          <p:cNvPr id="75" name="Shape 75"/>
          <p:cNvSpPr txBox="1"/>
          <p:nvPr/>
        </p:nvSpPr>
        <p:spPr>
          <a:xfrm>
            <a:off x="6997700" y="3949700"/>
            <a:ext cx="119380" cy="345440"/>
          </a:xfrm>
          <a:prstGeom prst="rect">
            <a:avLst/>
          </a:prstGeom>
          <a:noFill/>
          <a:ln>
            <a:noFill/>
          </a:ln>
        </p:spPr>
        <p:txBody>
          <a:bodyPr anchorCtr="0" anchor="t" bIns="0" lIns="0" spcFirstLastPara="1" rIns="0" wrap="square" tIns="12700">
            <a:noAutofit/>
          </a:bodyPr>
          <a:lstStyle/>
          <a:p>
            <a:pPr indent="0" lvl="0" marL="0" marR="0" rtl="0" algn="l">
              <a:lnSpc>
                <a:spcPct val="100000"/>
              </a:lnSpc>
              <a:spcBef>
                <a:spcPts val="0"/>
              </a:spcBef>
              <a:spcAft>
                <a:spcPts val="0"/>
              </a:spcAft>
              <a:buNone/>
            </a:pPr>
            <a:r>
              <a:t/>
            </a:r>
            <a:endParaRPr sz="2100">
              <a:solidFill>
                <a:schemeClr val="dk1"/>
              </a:solidFill>
              <a:latin typeface="Times New Roman"/>
              <a:ea typeface="Times New Roman"/>
              <a:cs typeface="Times New Roman"/>
              <a:sym typeface="Times New Roman"/>
            </a:endParaRPr>
          </a:p>
        </p:txBody>
      </p:sp>
      <p:sp>
        <p:nvSpPr>
          <p:cNvPr id="76" name="Shape 76"/>
          <p:cNvSpPr txBox="1"/>
          <p:nvPr/>
        </p:nvSpPr>
        <p:spPr>
          <a:xfrm>
            <a:off x="7339475" y="1841500"/>
            <a:ext cx="4798800" cy="2146200"/>
          </a:xfrm>
          <a:prstGeom prst="rect">
            <a:avLst/>
          </a:prstGeom>
          <a:noFill/>
          <a:ln>
            <a:noFill/>
          </a:ln>
        </p:spPr>
        <p:txBody>
          <a:bodyPr anchorCtr="0" anchor="t" bIns="0" lIns="0" spcFirstLastPara="1" rIns="0" wrap="square" tIns="43175">
            <a:noAutofit/>
          </a:bodyPr>
          <a:lstStyle/>
          <a:p>
            <a:pPr indent="-406400" lvl="0" marL="457200" marR="5080" rtl="0" algn="l">
              <a:lnSpc>
                <a:spcPct val="114285"/>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Charge # is important if you have multiple accounts on Comet  </a:t>
            </a:r>
            <a:endParaRPr sz="2800">
              <a:solidFill>
                <a:schemeClr val="dk1"/>
              </a:solidFill>
              <a:latin typeface="Calibri"/>
              <a:ea typeface="Calibri"/>
              <a:cs typeface="Calibri"/>
              <a:sym typeface="Calibri"/>
            </a:endParaRPr>
          </a:p>
          <a:p>
            <a:pPr indent="-406400" lvl="0" marL="457200" marR="5080" rtl="0" algn="l">
              <a:lnSpc>
                <a:spcPct val="114285"/>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Track your usage (SUs)</a:t>
            </a:r>
            <a:endParaRPr sz="2800">
              <a:solidFill>
                <a:schemeClr val="dk1"/>
              </a:solidFill>
              <a:latin typeface="Calibri"/>
              <a:ea typeface="Calibri"/>
              <a:cs typeface="Calibri"/>
              <a:sym typeface="Calibri"/>
            </a:endParaRPr>
          </a:p>
        </p:txBody>
      </p:sp>
      <p:sp>
        <p:nvSpPr>
          <p:cNvPr id="77" name="Shape 77"/>
          <p:cNvSpPr txBox="1"/>
          <p:nvPr/>
        </p:nvSpPr>
        <p:spPr>
          <a:xfrm>
            <a:off x="6997700" y="6365240"/>
            <a:ext cx="119380" cy="838200"/>
          </a:xfrm>
          <a:prstGeom prst="rect">
            <a:avLst/>
          </a:prstGeom>
          <a:noFill/>
          <a:ln>
            <a:noFill/>
          </a:ln>
        </p:spPr>
        <p:txBody>
          <a:bodyPr anchorCtr="0" anchor="t" bIns="0" lIns="0" spcFirstLastPara="1" rIns="0" wrap="square" tIns="99050">
            <a:noAutofit/>
          </a:bodyPr>
          <a:lstStyle/>
          <a:p>
            <a:pPr indent="0" lvl="0" marL="12700" marR="0" rtl="0" algn="l">
              <a:lnSpc>
                <a:spcPct val="100000"/>
              </a:lnSpc>
              <a:spcBef>
                <a:spcPts val="0"/>
              </a:spcBef>
              <a:spcAft>
                <a:spcPts val="0"/>
              </a:spcAft>
              <a:buNone/>
            </a:pPr>
            <a:r>
              <a:t/>
            </a:r>
            <a:endParaRPr sz="2100">
              <a:solidFill>
                <a:schemeClr val="dk1"/>
              </a:solidFill>
              <a:latin typeface="Times New Roman"/>
              <a:ea typeface="Times New Roman"/>
              <a:cs typeface="Times New Roman"/>
              <a:sym typeface="Times New Roman"/>
            </a:endParaRPr>
          </a:p>
          <a:p>
            <a:pPr indent="0" lvl="0" marL="0" marR="0" rtl="0" algn="l">
              <a:lnSpc>
                <a:spcPct val="100000"/>
              </a:lnSpc>
              <a:spcBef>
                <a:spcPts val="680"/>
              </a:spcBef>
              <a:spcAft>
                <a:spcPts val="0"/>
              </a:spcAft>
              <a:buNone/>
            </a:pPr>
            <a:r>
              <a:t/>
            </a:r>
            <a:endParaRPr sz="2100">
              <a:solidFill>
                <a:schemeClr val="dk1"/>
              </a:solidFill>
              <a:latin typeface="Times New Roman"/>
              <a:ea typeface="Times New Roman"/>
              <a:cs typeface="Times New Roman"/>
              <a:sym typeface="Times New Roman"/>
            </a:endParaRPr>
          </a:p>
        </p:txBody>
      </p:sp>
      <p:sp>
        <p:nvSpPr>
          <p:cNvPr id="78" name="Shape 78"/>
          <p:cNvSpPr txBox="1"/>
          <p:nvPr/>
        </p:nvSpPr>
        <p:spPr>
          <a:xfrm>
            <a:off x="7228325" y="5626100"/>
            <a:ext cx="5021100" cy="3460800"/>
          </a:xfrm>
          <a:prstGeom prst="rect">
            <a:avLst/>
          </a:prstGeom>
          <a:noFill/>
          <a:ln>
            <a:noFill/>
          </a:ln>
        </p:spPr>
        <p:txBody>
          <a:bodyPr anchorCtr="0" anchor="t" bIns="0" lIns="0" spcFirstLastPara="1" rIns="0" wrap="square" tIns="12700">
            <a:noAutofit/>
          </a:bodyPr>
          <a:lstStyle/>
          <a:p>
            <a:pPr indent="-381000" lvl="0" marL="457200" marR="0" rtl="0" algn="l">
              <a:lnSpc>
                <a:spcPct val="117107"/>
              </a:lnSpc>
              <a:spcBef>
                <a:spcPts val="0"/>
              </a:spcBef>
              <a:spcAft>
                <a:spcPts val="0"/>
              </a:spcAft>
              <a:buClr>
                <a:schemeClr val="dk1"/>
              </a:buClr>
              <a:buSzPts val="2400"/>
              <a:buFont typeface="Times New Roman"/>
              <a:buChar char="●"/>
            </a:pPr>
            <a:r>
              <a:rPr lang="en-US" sz="2400" u="sng">
                <a:solidFill>
                  <a:schemeClr val="dk1"/>
                </a:solidFill>
                <a:latin typeface="Calibri"/>
                <a:ea typeface="Calibri"/>
                <a:cs typeface="Calibri"/>
                <a:sym typeface="Calibri"/>
              </a:rPr>
              <a:t>For each team:</a:t>
            </a:r>
            <a:endParaRPr sz="2400" u="sng">
              <a:solidFill>
                <a:schemeClr val="dk1"/>
              </a:solidFill>
              <a:latin typeface="Calibri"/>
              <a:ea typeface="Calibri"/>
              <a:cs typeface="Calibri"/>
              <a:sym typeface="Calibri"/>
            </a:endParaRPr>
          </a:p>
          <a:p>
            <a:pPr indent="-381000" lvl="0" marL="457200" marR="0" rtl="0" algn="l">
              <a:lnSpc>
                <a:spcPct val="117107"/>
              </a:lnSpc>
              <a:spcBef>
                <a:spcPts val="0"/>
              </a:spcBef>
              <a:spcAft>
                <a:spcPts val="0"/>
              </a:spcAft>
              <a:buClr>
                <a:schemeClr val="dk1"/>
              </a:buClr>
              <a:buSzPts val="2400"/>
              <a:buFont typeface="Times New Roman"/>
              <a:buChar char="●"/>
            </a:pPr>
            <a:r>
              <a:rPr b="1" lang="en-US" sz="2400">
                <a:solidFill>
                  <a:schemeClr val="dk1"/>
                </a:solidFill>
                <a:latin typeface="Calibri"/>
                <a:ea typeface="Calibri"/>
                <a:cs typeface="Calibri"/>
                <a:sym typeface="Calibri"/>
              </a:rPr>
              <a:t>Jetstream</a:t>
            </a:r>
            <a:r>
              <a:rPr lang="en-US" sz="2400">
                <a:solidFill>
                  <a:schemeClr val="dk1"/>
                </a:solidFill>
                <a:latin typeface="Calibri"/>
                <a:ea typeface="Calibri"/>
                <a:cs typeface="Calibri"/>
                <a:sym typeface="Calibri"/>
              </a:rPr>
              <a:t> SU usage should up to a maximum of </a:t>
            </a:r>
            <a:r>
              <a:rPr b="1" lang="en-US" sz="2400">
                <a:solidFill>
                  <a:srgbClr val="FF0000"/>
                </a:solidFill>
                <a:latin typeface="Calibri"/>
                <a:ea typeface="Calibri"/>
                <a:cs typeface="Calibri"/>
                <a:sym typeface="Calibri"/>
              </a:rPr>
              <a:t>10,000 Service Units (SU)</a:t>
            </a:r>
            <a:r>
              <a:rPr lang="en-US" sz="2400">
                <a:latin typeface="Calibri"/>
                <a:ea typeface="Calibri"/>
                <a:cs typeface="Calibri"/>
                <a:sym typeface="Calibri"/>
              </a:rPr>
              <a:t>,  1 hr on one core = 1 SU.</a:t>
            </a:r>
            <a:endParaRPr sz="2400">
              <a:latin typeface="Calibri"/>
              <a:ea typeface="Calibri"/>
              <a:cs typeface="Calibri"/>
              <a:sym typeface="Calibri"/>
            </a:endParaRPr>
          </a:p>
          <a:p>
            <a:pPr indent="-381000" lvl="0" marL="457200" marR="0" rtl="0" algn="l">
              <a:lnSpc>
                <a:spcPct val="117107"/>
              </a:lnSpc>
              <a:spcBef>
                <a:spcPts val="0"/>
              </a:spcBef>
              <a:spcAft>
                <a:spcPts val="0"/>
              </a:spcAft>
              <a:buClr>
                <a:schemeClr val="dk1"/>
              </a:buClr>
              <a:buSzPts val="2400"/>
              <a:buFont typeface="Times New Roman"/>
              <a:buChar char="●"/>
            </a:pPr>
            <a:r>
              <a:rPr b="1" lang="en-US" sz="2400">
                <a:solidFill>
                  <a:schemeClr val="dk1"/>
                </a:solidFill>
                <a:latin typeface="Calibri"/>
                <a:ea typeface="Calibri"/>
                <a:cs typeface="Calibri"/>
                <a:sym typeface="Calibri"/>
              </a:rPr>
              <a:t>Comet</a:t>
            </a:r>
            <a:r>
              <a:rPr lang="en-US" sz="2400">
                <a:solidFill>
                  <a:schemeClr val="dk1"/>
                </a:solidFill>
                <a:latin typeface="Calibri"/>
                <a:ea typeface="Calibri"/>
                <a:cs typeface="Calibri"/>
                <a:sym typeface="Calibri"/>
              </a:rPr>
              <a:t> SU Usage should be no more than </a:t>
            </a:r>
            <a:r>
              <a:rPr b="1" lang="en-US" sz="2400">
                <a:solidFill>
                  <a:srgbClr val="FF0000"/>
                </a:solidFill>
                <a:latin typeface="Calibri"/>
                <a:ea typeface="Calibri"/>
                <a:cs typeface="Calibri"/>
                <a:sym typeface="Calibri"/>
              </a:rPr>
              <a:t>6,000 Service Units (SU).</a:t>
            </a:r>
            <a:endParaRPr b="1" sz="2400">
              <a:solidFill>
                <a:srgbClr val="FF0000"/>
              </a:solidFill>
              <a:latin typeface="Calibri"/>
              <a:ea typeface="Calibri"/>
              <a:cs typeface="Calibri"/>
              <a:sym typeface="Calibri"/>
            </a:endParaRPr>
          </a:p>
          <a:p>
            <a:pPr indent="-381000" lvl="0" marL="457200" marR="0" rtl="0" algn="l">
              <a:lnSpc>
                <a:spcPct val="117107"/>
              </a:lnSpc>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P</a:t>
            </a:r>
            <a:r>
              <a:rPr b="1" lang="en-US" sz="2400">
                <a:solidFill>
                  <a:schemeClr val="dk1"/>
                </a:solidFill>
                <a:latin typeface="Calibri"/>
                <a:ea typeface="Calibri"/>
                <a:cs typeface="Calibri"/>
                <a:sym typeface="Calibri"/>
              </a:rPr>
              <a:t>lease keep track of your usage.</a:t>
            </a:r>
            <a:endParaRPr b="1" sz="2400">
              <a:solidFill>
                <a:schemeClr val="dk1"/>
              </a:solidFill>
              <a:latin typeface="Calibri"/>
              <a:ea typeface="Calibri"/>
              <a:cs typeface="Calibri"/>
              <a:sym typeface="Calibri"/>
            </a:endParaRPr>
          </a:p>
        </p:txBody>
      </p:sp>
      <p:sp>
        <p:nvSpPr>
          <p:cNvPr id="79" name="Shape 79"/>
          <p:cNvSpPr/>
          <p:nvPr/>
        </p:nvSpPr>
        <p:spPr>
          <a:xfrm>
            <a:off x="2577907" y="6455325"/>
            <a:ext cx="1804035" cy="380737"/>
          </a:xfrm>
          <a:custGeom>
            <a:pathLst>
              <a:path extrusionOk="0" h="516254" w="1804035">
                <a:moveTo>
                  <a:pt x="1539697" y="75537"/>
                </a:moveTo>
                <a:lnTo>
                  <a:pt x="1595139" y="92882"/>
                </a:lnTo>
                <a:lnTo>
                  <a:pt x="1644059" y="111256"/>
                </a:lnTo>
                <a:lnTo>
                  <a:pt x="1686456" y="130532"/>
                </a:lnTo>
                <a:lnTo>
                  <a:pt x="1722330" y="150580"/>
                </a:lnTo>
                <a:lnTo>
                  <a:pt x="1774511" y="192479"/>
                </a:lnTo>
                <a:lnTo>
                  <a:pt x="1800602" y="235923"/>
                </a:lnTo>
                <a:lnTo>
                  <a:pt x="1803863" y="257902"/>
                </a:lnTo>
                <a:lnTo>
                  <a:pt x="1800602" y="279882"/>
                </a:lnTo>
                <a:lnTo>
                  <a:pt x="1774511" y="323326"/>
                </a:lnTo>
                <a:lnTo>
                  <a:pt x="1722330" y="365224"/>
                </a:lnTo>
                <a:lnTo>
                  <a:pt x="1686456" y="385273"/>
                </a:lnTo>
                <a:lnTo>
                  <a:pt x="1644059" y="404548"/>
                </a:lnTo>
                <a:lnTo>
                  <a:pt x="1595139" y="422922"/>
                </a:lnTo>
                <a:lnTo>
                  <a:pt x="1539697" y="440267"/>
                </a:lnTo>
                <a:lnTo>
                  <a:pt x="1498109" y="451441"/>
                </a:lnTo>
                <a:lnTo>
                  <a:pt x="1454727" y="461721"/>
                </a:lnTo>
                <a:lnTo>
                  <a:pt x="1409703" y="471108"/>
                </a:lnTo>
                <a:lnTo>
                  <a:pt x="1363184" y="479600"/>
                </a:lnTo>
                <a:lnTo>
                  <a:pt x="1315320" y="487198"/>
                </a:lnTo>
                <a:lnTo>
                  <a:pt x="1266262" y="493903"/>
                </a:lnTo>
                <a:lnTo>
                  <a:pt x="1216157" y="499714"/>
                </a:lnTo>
                <a:lnTo>
                  <a:pt x="1165156" y="504630"/>
                </a:lnTo>
                <a:lnTo>
                  <a:pt x="1113407" y="508653"/>
                </a:lnTo>
                <a:lnTo>
                  <a:pt x="1061061" y="511782"/>
                </a:lnTo>
                <a:lnTo>
                  <a:pt x="1008267" y="514017"/>
                </a:lnTo>
                <a:lnTo>
                  <a:pt x="955174" y="515358"/>
                </a:lnTo>
                <a:lnTo>
                  <a:pt x="901932" y="515805"/>
                </a:lnTo>
                <a:lnTo>
                  <a:pt x="848689" y="515358"/>
                </a:lnTo>
                <a:lnTo>
                  <a:pt x="795596" y="514017"/>
                </a:lnTo>
                <a:lnTo>
                  <a:pt x="742802" y="511782"/>
                </a:lnTo>
                <a:lnTo>
                  <a:pt x="690457" y="508653"/>
                </a:lnTo>
                <a:lnTo>
                  <a:pt x="638708" y="504630"/>
                </a:lnTo>
                <a:lnTo>
                  <a:pt x="587707" y="499714"/>
                </a:lnTo>
                <a:lnTo>
                  <a:pt x="537603" y="493903"/>
                </a:lnTo>
                <a:lnTo>
                  <a:pt x="488544" y="487198"/>
                </a:lnTo>
                <a:lnTo>
                  <a:pt x="440681" y="479600"/>
                </a:lnTo>
                <a:lnTo>
                  <a:pt x="394162" y="471108"/>
                </a:lnTo>
                <a:lnTo>
                  <a:pt x="349138" y="461721"/>
                </a:lnTo>
                <a:lnTo>
                  <a:pt x="305757" y="451441"/>
                </a:lnTo>
                <a:lnTo>
                  <a:pt x="264170" y="440267"/>
                </a:lnTo>
                <a:lnTo>
                  <a:pt x="208727" y="422922"/>
                </a:lnTo>
                <a:lnTo>
                  <a:pt x="159806" y="404548"/>
                </a:lnTo>
                <a:lnTo>
                  <a:pt x="117409" y="385273"/>
                </a:lnTo>
                <a:lnTo>
                  <a:pt x="81534" y="365224"/>
                </a:lnTo>
                <a:lnTo>
                  <a:pt x="29352" y="323326"/>
                </a:lnTo>
                <a:lnTo>
                  <a:pt x="3261" y="279882"/>
                </a:lnTo>
                <a:lnTo>
                  <a:pt x="0" y="257902"/>
                </a:lnTo>
                <a:lnTo>
                  <a:pt x="3261" y="235923"/>
                </a:lnTo>
                <a:lnTo>
                  <a:pt x="29352" y="192479"/>
                </a:lnTo>
                <a:lnTo>
                  <a:pt x="81534" y="150580"/>
                </a:lnTo>
                <a:lnTo>
                  <a:pt x="117409" y="130532"/>
                </a:lnTo>
                <a:lnTo>
                  <a:pt x="159806" y="111256"/>
                </a:lnTo>
                <a:lnTo>
                  <a:pt x="208727" y="92882"/>
                </a:lnTo>
                <a:lnTo>
                  <a:pt x="264170" y="75537"/>
                </a:lnTo>
                <a:lnTo>
                  <a:pt x="305757" y="64363"/>
                </a:lnTo>
                <a:lnTo>
                  <a:pt x="349138" y="54083"/>
                </a:lnTo>
                <a:lnTo>
                  <a:pt x="394162" y="44697"/>
                </a:lnTo>
                <a:lnTo>
                  <a:pt x="440681" y="36204"/>
                </a:lnTo>
                <a:lnTo>
                  <a:pt x="488544" y="28606"/>
                </a:lnTo>
                <a:lnTo>
                  <a:pt x="537603" y="21901"/>
                </a:lnTo>
                <a:lnTo>
                  <a:pt x="587707" y="16090"/>
                </a:lnTo>
                <a:lnTo>
                  <a:pt x="638708" y="11174"/>
                </a:lnTo>
                <a:lnTo>
                  <a:pt x="690457" y="7151"/>
                </a:lnTo>
                <a:lnTo>
                  <a:pt x="742802" y="4022"/>
                </a:lnTo>
                <a:lnTo>
                  <a:pt x="795596" y="1787"/>
                </a:lnTo>
                <a:lnTo>
                  <a:pt x="848689" y="447"/>
                </a:lnTo>
                <a:lnTo>
                  <a:pt x="901932" y="0"/>
                </a:lnTo>
                <a:lnTo>
                  <a:pt x="955174" y="447"/>
                </a:lnTo>
                <a:lnTo>
                  <a:pt x="1008267" y="1787"/>
                </a:lnTo>
                <a:lnTo>
                  <a:pt x="1061061" y="4022"/>
                </a:lnTo>
                <a:lnTo>
                  <a:pt x="1113407" y="7151"/>
                </a:lnTo>
                <a:lnTo>
                  <a:pt x="1165156" y="11174"/>
                </a:lnTo>
                <a:lnTo>
                  <a:pt x="1216157" y="16090"/>
                </a:lnTo>
                <a:lnTo>
                  <a:pt x="1266262" y="21901"/>
                </a:lnTo>
                <a:lnTo>
                  <a:pt x="1315320" y="28606"/>
                </a:lnTo>
                <a:lnTo>
                  <a:pt x="1363184" y="36204"/>
                </a:lnTo>
                <a:lnTo>
                  <a:pt x="1409703" y="44697"/>
                </a:lnTo>
                <a:lnTo>
                  <a:pt x="1454727" y="54083"/>
                </a:lnTo>
                <a:lnTo>
                  <a:pt x="1498109" y="64363"/>
                </a:lnTo>
                <a:lnTo>
                  <a:pt x="1539697" y="75537"/>
                </a:lnTo>
                <a:close/>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84" name="Shape 84"/>
        <p:cNvGrpSpPr/>
        <p:nvPr/>
      </p:nvGrpSpPr>
      <p:grpSpPr>
        <a:xfrm>
          <a:off x="0" y="0"/>
          <a:ext cx="0" cy="0"/>
          <a:chOff x="0" y="0"/>
          <a:chExt cx="0" cy="0"/>
        </a:xfrm>
      </p:grpSpPr>
      <p:sp>
        <p:nvSpPr>
          <p:cNvPr id="85" name="Shape 85"/>
          <p:cNvSpPr txBox="1"/>
          <p:nvPr>
            <p:ph type="title"/>
          </p:nvPr>
        </p:nvSpPr>
        <p:spPr>
          <a:xfrm>
            <a:off x="1016372" y="749300"/>
            <a:ext cx="10972200" cy="1613400"/>
          </a:xfrm>
          <a:prstGeom prst="rect">
            <a:avLst/>
          </a:prstGeom>
          <a:noFill/>
          <a:ln>
            <a:noFill/>
          </a:ln>
        </p:spPr>
        <p:txBody>
          <a:bodyPr anchorCtr="0" anchor="t" bIns="0" lIns="0" spcFirstLastPara="1" rIns="0" wrap="square" tIns="12700">
            <a:noAutofit/>
          </a:bodyPr>
          <a:lstStyle/>
          <a:p>
            <a:pPr indent="0" lvl="0" marL="12700" marR="0" rtl="0" algn="ctr">
              <a:lnSpc>
                <a:spcPct val="100000"/>
              </a:lnSpc>
              <a:spcBef>
                <a:spcPts val="0"/>
              </a:spcBef>
              <a:spcAft>
                <a:spcPts val="0"/>
              </a:spcAft>
              <a:buNone/>
            </a:pPr>
            <a:r>
              <a:t/>
            </a:r>
            <a:endParaRPr>
              <a:latin typeface="Calibri"/>
              <a:ea typeface="Calibri"/>
              <a:cs typeface="Calibri"/>
              <a:sym typeface="Calibri"/>
            </a:endParaRPr>
          </a:p>
          <a:p>
            <a:pPr indent="0" lvl="0" marL="12700" marR="0" rtl="0" algn="ctr">
              <a:lnSpc>
                <a:spcPct val="100000"/>
              </a:lnSpc>
              <a:spcBef>
                <a:spcPts val="0"/>
              </a:spcBef>
              <a:spcAft>
                <a:spcPts val="0"/>
              </a:spcAft>
              <a:buNone/>
            </a:pPr>
            <a:r>
              <a:rPr b="1" lang="en-US">
                <a:latin typeface="Calibri"/>
                <a:ea typeface="Calibri"/>
                <a:cs typeface="Calibri"/>
                <a:sym typeface="Calibri"/>
              </a:rPr>
              <a:t>Comet</a:t>
            </a:r>
            <a:endParaRPr b="1">
              <a:latin typeface="Calibri"/>
              <a:ea typeface="Calibri"/>
              <a:cs typeface="Calibri"/>
              <a:sym typeface="Calibri"/>
            </a:endParaRPr>
          </a:p>
        </p:txBody>
      </p:sp>
      <p:sp>
        <p:nvSpPr>
          <p:cNvPr id="86" name="Shape 86"/>
          <p:cNvSpPr txBox="1"/>
          <p:nvPr/>
        </p:nvSpPr>
        <p:spPr>
          <a:xfrm>
            <a:off x="4005275" y="2362550"/>
            <a:ext cx="8010300" cy="4571700"/>
          </a:xfrm>
          <a:prstGeom prst="rect">
            <a:avLst/>
          </a:prstGeom>
          <a:noFill/>
          <a:ln>
            <a:noFill/>
          </a:ln>
        </p:spPr>
        <p:txBody>
          <a:bodyPr anchorCtr="0" anchor="t" bIns="0" lIns="0" spcFirstLastPara="1" rIns="0" wrap="square" tIns="43175">
            <a:noAutofit/>
          </a:bodyPr>
          <a:lstStyle/>
          <a:p>
            <a:pPr indent="-381000" lvl="0" marL="457200" marR="5080" rtl="0" algn="l">
              <a:lnSpc>
                <a:spcPct val="133333"/>
              </a:lnSpc>
              <a:spcBef>
                <a:spcPts val="34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Comet is a dedicated XSEDE cluster designed by Dell and SDSC delivering 2.76 peak petaflops. It features Intel next-gen processors with AVX2, Mellanox FDR InfiniBand interconnects, and Aeon storage.</a:t>
            </a:r>
            <a:endParaRPr sz="2400">
              <a:solidFill>
                <a:schemeClr val="dk1"/>
              </a:solidFill>
              <a:latin typeface="Calibri"/>
              <a:ea typeface="Calibri"/>
              <a:cs typeface="Calibri"/>
              <a:sym typeface="Calibri"/>
            </a:endParaRPr>
          </a:p>
          <a:p>
            <a:pPr indent="-381000" lvl="0" marL="457200" marR="5080" rtl="0" algn="l">
              <a:lnSpc>
                <a:spcPct val="133333"/>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designed and is operated on the principle that the majority of computational research is performed at modest scale. </a:t>
            </a:r>
            <a:endParaRPr sz="2400">
              <a:solidFill>
                <a:schemeClr val="dk1"/>
              </a:solidFill>
              <a:latin typeface="Calibri"/>
              <a:ea typeface="Calibri"/>
              <a:cs typeface="Calibri"/>
              <a:sym typeface="Calibri"/>
            </a:endParaRPr>
          </a:p>
          <a:p>
            <a:pPr indent="-381000" lvl="0" marL="457200" marR="5080" rtl="0" algn="l">
              <a:lnSpc>
                <a:spcPct val="133333"/>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an NSF-funded system operated by the San Diego Supercomputer Center at UC San Diego, and is available through the XSEDE program.</a:t>
            </a:r>
            <a:endParaRPr sz="2400">
              <a:solidFill>
                <a:schemeClr val="dk1"/>
              </a:solidFill>
              <a:latin typeface="Calibri"/>
              <a:ea typeface="Calibri"/>
              <a:cs typeface="Calibri"/>
              <a:sym typeface="Calibri"/>
            </a:endParaRPr>
          </a:p>
          <a:p>
            <a:pPr indent="0" lvl="0" marL="0" marR="5080" rtl="0" algn="l">
              <a:lnSpc>
                <a:spcPct val="133333"/>
              </a:lnSpc>
              <a:spcBef>
                <a:spcPts val="340"/>
              </a:spcBef>
              <a:spcAft>
                <a:spcPts val="0"/>
              </a:spcAft>
              <a:buNone/>
            </a:pPr>
            <a:r>
              <a:t/>
            </a:r>
            <a:endParaRPr sz="2400">
              <a:solidFill>
                <a:schemeClr val="dk1"/>
              </a:solidFill>
              <a:latin typeface="Calibri"/>
              <a:ea typeface="Calibri"/>
              <a:cs typeface="Calibri"/>
              <a:sym typeface="Calibri"/>
            </a:endParaRPr>
          </a:p>
          <a:p>
            <a:pPr indent="0" lvl="0" marL="0" marR="5080" rtl="0" algn="l">
              <a:lnSpc>
                <a:spcPct val="133333"/>
              </a:lnSpc>
              <a:spcBef>
                <a:spcPts val="340"/>
              </a:spcBef>
              <a:spcAft>
                <a:spcPts val="0"/>
              </a:spcAft>
              <a:buNone/>
            </a:pPr>
            <a:r>
              <a:t/>
            </a:r>
            <a:endParaRPr sz="2400">
              <a:solidFill>
                <a:schemeClr val="dk1"/>
              </a:solidFill>
              <a:latin typeface="Calibri"/>
              <a:ea typeface="Calibri"/>
              <a:cs typeface="Calibri"/>
              <a:sym typeface="Calibri"/>
            </a:endParaRPr>
          </a:p>
          <a:p>
            <a:pPr indent="0" lvl="0" marL="0" marR="5080" rtl="0" algn="l">
              <a:lnSpc>
                <a:spcPct val="133333"/>
              </a:lnSpc>
              <a:spcBef>
                <a:spcPts val="340"/>
              </a:spcBef>
              <a:spcAft>
                <a:spcPts val="0"/>
              </a:spcAft>
              <a:buNone/>
            </a:pPr>
            <a:r>
              <a:t/>
            </a:r>
            <a:endParaRPr sz="2400">
              <a:solidFill>
                <a:schemeClr val="dk1"/>
              </a:solidFill>
              <a:latin typeface="Calibri"/>
              <a:ea typeface="Calibri"/>
              <a:cs typeface="Calibri"/>
              <a:sym typeface="Calibri"/>
            </a:endParaRPr>
          </a:p>
          <a:p>
            <a:pPr indent="457200" lvl="0" marL="0" marR="5080" rtl="0" algn="l">
              <a:lnSpc>
                <a:spcPct val="133333"/>
              </a:lnSpc>
              <a:spcBef>
                <a:spcPts val="340"/>
              </a:spcBef>
              <a:spcAft>
                <a:spcPts val="0"/>
              </a:spcAft>
              <a:buNone/>
            </a:pPr>
            <a:r>
              <a:rPr b="1" lang="en-US" sz="2400">
                <a:solidFill>
                  <a:schemeClr val="dk1"/>
                </a:solidFill>
                <a:latin typeface="Calibri"/>
                <a:ea typeface="Calibri"/>
                <a:cs typeface="Calibri"/>
                <a:sym typeface="Calibri"/>
              </a:rPr>
              <a:t>Detailed Documentation: </a:t>
            </a:r>
            <a:r>
              <a:rPr lang="en-US" sz="2400" u="sng">
                <a:solidFill>
                  <a:schemeClr val="hlink"/>
                </a:solidFill>
                <a:latin typeface="Calibri"/>
                <a:ea typeface="Calibri"/>
                <a:cs typeface="Calibri"/>
                <a:sym typeface="Calibri"/>
                <a:hlinkClick r:id="rId3"/>
              </a:rPr>
              <a:t>Comet User Guide</a:t>
            </a:r>
            <a:endParaRPr sz="2400">
              <a:solidFill>
                <a:schemeClr val="dk1"/>
              </a:solidFill>
              <a:latin typeface="Calibri"/>
              <a:ea typeface="Calibri"/>
              <a:cs typeface="Calibri"/>
              <a:sym typeface="Calibri"/>
            </a:endParaRPr>
          </a:p>
        </p:txBody>
      </p:sp>
      <p:pic>
        <p:nvPicPr>
          <p:cNvPr id="87" name="Shape 87"/>
          <p:cNvPicPr preferRelativeResize="0"/>
          <p:nvPr/>
        </p:nvPicPr>
        <p:blipFill>
          <a:blip r:embed="rId4">
            <a:alphaModFix/>
          </a:blip>
          <a:stretch>
            <a:fillRect/>
          </a:stretch>
        </p:blipFill>
        <p:spPr>
          <a:xfrm>
            <a:off x="752000" y="1695800"/>
            <a:ext cx="3253275" cy="7505349"/>
          </a:xfrm>
          <a:prstGeom prst="rect">
            <a:avLst/>
          </a:prstGeom>
          <a:noFill/>
          <a:ln>
            <a:noFill/>
          </a:ln>
        </p:spPr>
      </p:pic>
      <p:pic>
        <p:nvPicPr>
          <p:cNvPr id="88" name="Shape 88"/>
          <p:cNvPicPr preferRelativeResize="0"/>
          <p:nvPr/>
        </p:nvPicPr>
        <p:blipFill>
          <a:blip r:embed="rId5">
            <a:alphaModFix/>
          </a:blip>
          <a:stretch>
            <a:fillRect/>
          </a:stretch>
        </p:blipFill>
        <p:spPr>
          <a:xfrm>
            <a:off x="2870326" y="749300"/>
            <a:ext cx="7264300" cy="94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92" name="Shape 92"/>
        <p:cNvGrpSpPr/>
        <p:nvPr/>
      </p:nvGrpSpPr>
      <p:grpSpPr>
        <a:xfrm>
          <a:off x="0" y="0"/>
          <a:ext cx="0" cy="0"/>
          <a:chOff x="0" y="0"/>
          <a:chExt cx="0" cy="0"/>
        </a:xfrm>
      </p:grpSpPr>
      <p:sp>
        <p:nvSpPr>
          <p:cNvPr id="93" name="Shape 93"/>
          <p:cNvSpPr txBox="1"/>
          <p:nvPr>
            <p:ph type="title"/>
          </p:nvPr>
        </p:nvSpPr>
        <p:spPr>
          <a:xfrm>
            <a:off x="2694941" y="835675"/>
            <a:ext cx="7603500" cy="817800"/>
          </a:xfrm>
          <a:prstGeom prst="rect">
            <a:avLst/>
          </a:prstGeom>
          <a:noFill/>
          <a:ln>
            <a:noFill/>
          </a:ln>
        </p:spPr>
        <p:txBody>
          <a:bodyPr anchorCtr="0" anchor="t" bIns="0" lIns="0" spcFirstLastPara="1" rIns="0" wrap="square" tIns="12700">
            <a:noAutofit/>
          </a:bodyPr>
          <a:lstStyle/>
          <a:p>
            <a:pPr indent="0" lvl="0" marL="17145" marR="0" rtl="0" algn="ctr">
              <a:lnSpc>
                <a:spcPct val="100000"/>
              </a:lnSpc>
              <a:spcBef>
                <a:spcPts val="0"/>
              </a:spcBef>
              <a:spcAft>
                <a:spcPts val="0"/>
              </a:spcAft>
              <a:buNone/>
            </a:pPr>
            <a:r>
              <a:rPr i="0" lang="en-US" sz="5200" u="none" cap="none" strike="noStrike">
                <a:solidFill>
                  <a:srgbClr val="0433FF"/>
                </a:solidFill>
                <a:latin typeface="Calibri"/>
                <a:ea typeface="Calibri"/>
                <a:cs typeface="Calibri"/>
                <a:sym typeface="Calibri"/>
              </a:rPr>
              <a:t>Logging In &amp; File Transfer</a:t>
            </a:r>
            <a:endParaRPr>
              <a:latin typeface="Calibri"/>
              <a:ea typeface="Calibri"/>
              <a:cs typeface="Calibri"/>
              <a:sym typeface="Calibri"/>
            </a:endParaRPr>
          </a:p>
        </p:txBody>
      </p:sp>
      <p:sp>
        <p:nvSpPr>
          <p:cNvPr id="94" name="Shape 94"/>
          <p:cNvSpPr txBox="1"/>
          <p:nvPr/>
        </p:nvSpPr>
        <p:spPr>
          <a:xfrm>
            <a:off x="698500" y="1653539"/>
            <a:ext cx="119380" cy="1244600"/>
          </a:xfrm>
          <a:prstGeom prst="rect">
            <a:avLst/>
          </a:prstGeom>
          <a:noFill/>
          <a:ln>
            <a:noFill/>
          </a:ln>
        </p:spPr>
        <p:txBody>
          <a:bodyPr anchorCtr="0" anchor="t" bIns="0" lIns="0" spcFirstLastPara="1" rIns="0" wrap="square" tIns="99050">
            <a:noAutofit/>
          </a:bodyPr>
          <a:lstStyle/>
          <a:p>
            <a:pPr indent="0" lvl="0" marL="12700" marR="0" rtl="0" algn="l">
              <a:lnSpc>
                <a:spcPct val="100000"/>
              </a:lnSpc>
              <a:spcBef>
                <a:spcPts val="0"/>
              </a:spcBef>
              <a:spcAft>
                <a:spcPts val="0"/>
              </a:spcAft>
              <a:buNone/>
            </a:pPr>
            <a:r>
              <a:rPr lang="en-U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a:p>
            <a:pPr indent="0" lvl="0" marL="12700" marR="0" rtl="0" algn="l">
              <a:lnSpc>
                <a:spcPct val="100000"/>
              </a:lnSpc>
              <a:spcBef>
                <a:spcPts val="680"/>
              </a:spcBef>
              <a:spcAft>
                <a:spcPts val="0"/>
              </a:spcAft>
              <a:buNone/>
            </a:pPr>
            <a:r>
              <a:rPr lang="en-U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a:p>
            <a:pPr indent="0" lvl="0" marL="12700" marR="0" rtl="0" algn="l">
              <a:lnSpc>
                <a:spcPct val="100000"/>
              </a:lnSpc>
              <a:spcBef>
                <a:spcPts val="680"/>
              </a:spcBef>
              <a:spcAft>
                <a:spcPts val="0"/>
              </a:spcAft>
              <a:buNone/>
            </a:pPr>
            <a:r>
              <a:rPr lang="en-U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p:txBody>
      </p:sp>
      <p:sp>
        <p:nvSpPr>
          <p:cNvPr id="95" name="Shape 95"/>
          <p:cNvSpPr txBox="1"/>
          <p:nvPr/>
        </p:nvSpPr>
        <p:spPr>
          <a:xfrm>
            <a:off x="1041400" y="1676400"/>
            <a:ext cx="9368790" cy="1264920"/>
          </a:xfrm>
          <a:prstGeom prst="rect">
            <a:avLst/>
          </a:prstGeom>
          <a:noFill/>
          <a:ln>
            <a:noFill/>
          </a:ln>
        </p:spPr>
        <p:txBody>
          <a:bodyPr anchorCtr="0" anchor="t" bIns="0" lIns="0" spcFirstLastPara="1" rIns="0" wrap="square" tIns="43175">
            <a:noAutofit/>
          </a:bodyPr>
          <a:lstStyle/>
          <a:p>
            <a:pPr indent="0" lvl="0" marL="0">
              <a:spcBef>
                <a:spcPts val="0"/>
              </a:spcBef>
              <a:spcAft>
                <a:spcPts val="0"/>
              </a:spcAft>
              <a:buNone/>
            </a:pPr>
            <a:r>
              <a:rPr lang="en-US" sz="2400">
                <a:latin typeface="Calibri"/>
                <a:ea typeface="Calibri"/>
                <a:cs typeface="Calibri"/>
                <a:sym typeface="Calibri"/>
              </a:rPr>
              <a:t>By default, XSEDE resources support</a:t>
            </a:r>
            <a:r>
              <a:rPr b="1" lang="en-US" sz="2400">
                <a:latin typeface="Calibri"/>
                <a:ea typeface="Calibri"/>
                <a:cs typeface="Calibri"/>
                <a:sym typeface="Calibri"/>
              </a:rPr>
              <a:t> Single Sign On (SSO) Hub</a:t>
            </a:r>
            <a:endParaRPr b="1" sz="2400">
              <a:latin typeface="Calibri"/>
              <a:ea typeface="Calibri"/>
              <a:cs typeface="Calibri"/>
              <a:sym typeface="Calibri"/>
            </a:endParaRPr>
          </a:p>
          <a:p>
            <a:pPr indent="0" lvl="0" marL="0" rtl="0">
              <a:spcBef>
                <a:spcPts val="0"/>
              </a:spcBef>
              <a:spcAft>
                <a:spcPts val="0"/>
              </a:spcAft>
              <a:buNone/>
            </a:pPr>
            <a:r>
              <a:rPr lang="en-US" sz="2400">
                <a:latin typeface="Calibri"/>
                <a:ea typeface="Calibri"/>
                <a:cs typeface="Calibri"/>
                <a:sym typeface="Calibri"/>
              </a:rPr>
              <a:t>also requires two factor authentication</a:t>
            </a:r>
            <a:endParaRPr sz="2400">
              <a:latin typeface="Calibri"/>
              <a:ea typeface="Calibri"/>
              <a:cs typeface="Calibri"/>
              <a:sym typeface="Calibri"/>
            </a:endParaRPr>
          </a:p>
          <a:p>
            <a:pPr indent="0" lvl="0" marL="0" rtl="0">
              <a:spcBef>
                <a:spcPts val="0"/>
              </a:spcBef>
              <a:spcAft>
                <a:spcPts val="0"/>
              </a:spcAft>
              <a:buNone/>
            </a:pPr>
            <a:r>
              <a:rPr lang="en-US" sz="2400">
                <a:latin typeface="Calibri"/>
                <a:ea typeface="Calibri"/>
                <a:cs typeface="Calibri"/>
                <a:sym typeface="Calibri"/>
              </a:rPr>
              <a:t>The central Hub is: </a:t>
            </a:r>
            <a:r>
              <a:rPr lang="en-US" sz="2400" u="sng">
                <a:solidFill>
                  <a:schemeClr val="hlink"/>
                </a:solidFill>
                <a:latin typeface="Calibri"/>
                <a:ea typeface="Calibri"/>
                <a:cs typeface="Calibri"/>
                <a:sym typeface="Calibri"/>
                <a:hlinkClick r:id="rId3"/>
              </a:rPr>
              <a:t>portal.xsede.org</a:t>
            </a:r>
            <a:endParaRPr sz="2400">
              <a:latin typeface="Calibri"/>
              <a:ea typeface="Calibri"/>
              <a:cs typeface="Calibri"/>
              <a:sym typeface="Calibri"/>
            </a:endParaRPr>
          </a:p>
        </p:txBody>
      </p:sp>
      <p:sp>
        <p:nvSpPr>
          <p:cNvPr id="96" name="Shape 96"/>
          <p:cNvSpPr txBox="1"/>
          <p:nvPr/>
        </p:nvSpPr>
        <p:spPr>
          <a:xfrm>
            <a:off x="1041400" y="5321300"/>
            <a:ext cx="5013900" cy="1917900"/>
          </a:xfrm>
          <a:prstGeom prst="rect">
            <a:avLst/>
          </a:prstGeom>
          <a:noFill/>
          <a:ln>
            <a:noFill/>
          </a:ln>
        </p:spPr>
        <p:txBody>
          <a:bodyPr anchorCtr="0" anchor="t" bIns="0" lIns="0" spcFirstLastPara="1" rIns="0" wrap="square" tIns="12700">
            <a:noAutofit/>
          </a:bodyPr>
          <a:lstStyle/>
          <a:p>
            <a:pPr indent="0" lvl="0" marL="22225" marR="0" rtl="0">
              <a:lnSpc>
                <a:spcPct val="100000"/>
              </a:lnSpc>
              <a:spcBef>
                <a:spcPts val="0"/>
              </a:spcBef>
              <a:spcAft>
                <a:spcPts val="0"/>
              </a:spcAft>
              <a:buNone/>
            </a:pPr>
            <a:r>
              <a:rPr lang="en-US" sz="2400">
                <a:solidFill>
                  <a:schemeClr val="dk1"/>
                </a:solidFill>
                <a:latin typeface="Calibri"/>
                <a:ea typeface="Calibri"/>
                <a:cs typeface="Calibri"/>
                <a:sym typeface="Calibri"/>
              </a:rPr>
              <a:t>For Linux and Mac, open a terminal:</a:t>
            </a:r>
            <a:endParaRPr sz="2400">
              <a:solidFill>
                <a:schemeClr val="dk1"/>
              </a:solidFill>
              <a:latin typeface="Calibri"/>
              <a:ea typeface="Calibri"/>
              <a:cs typeface="Calibri"/>
              <a:sym typeface="Calibri"/>
            </a:endParaRPr>
          </a:p>
          <a:p>
            <a:pPr indent="0" lvl="0" marL="20955" marR="0" rtl="0">
              <a:lnSpc>
                <a:spcPct val="100000"/>
              </a:lnSpc>
              <a:spcBef>
                <a:spcPts val="2140"/>
              </a:spcBef>
              <a:spcAft>
                <a:spcPts val="0"/>
              </a:spcAft>
              <a:buNone/>
            </a:pPr>
            <a:r>
              <a:rPr lang="en-US" sz="2400">
                <a:solidFill>
                  <a:srgbClr val="0365C0"/>
                </a:solidFill>
                <a:latin typeface="Calibri"/>
                <a:ea typeface="Calibri"/>
                <a:cs typeface="Calibri"/>
                <a:sym typeface="Calibri"/>
              </a:rPr>
              <a:t>$ ssh </a:t>
            </a:r>
            <a:r>
              <a:rPr lang="en-US" sz="2400" u="sng">
                <a:solidFill>
                  <a:schemeClr val="hlink"/>
                </a:solidFill>
                <a:latin typeface="Calibri"/>
                <a:ea typeface="Calibri"/>
                <a:cs typeface="Calibri"/>
                <a:sym typeface="Calibri"/>
                <a:hlinkClick r:id="rId4"/>
              </a:rPr>
              <a:t>your_user_name@login.xsede.org</a:t>
            </a:r>
            <a:endParaRPr sz="2400">
              <a:solidFill>
                <a:schemeClr val="dk1"/>
              </a:solidFill>
              <a:latin typeface="Calibri"/>
              <a:ea typeface="Calibri"/>
              <a:cs typeface="Calibri"/>
              <a:sym typeface="Calibri"/>
            </a:endParaRPr>
          </a:p>
          <a:p>
            <a:pPr indent="0" lvl="0" marL="0" marR="0" rtl="0">
              <a:lnSpc>
                <a:spcPct val="100000"/>
              </a:lnSpc>
              <a:spcBef>
                <a:spcPts val="2140"/>
              </a:spcBef>
              <a:spcAft>
                <a:spcPts val="0"/>
              </a:spcAft>
              <a:buNone/>
            </a:pPr>
            <a:r>
              <a:rPr lang="en-US" sz="2400">
                <a:solidFill>
                  <a:schemeClr val="dk1"/>
                </a:solidFill>
                <a:latin typeface="Calibri"/>
                <a:ea typeface="Calibri"/>
                <a:cs typeface="Calibri"/>
                <a:sym typeface="Calibri"/>
              </a:rPr>
              <a:t>For Windows, you may need a client (e.g. Putty, </a:t>
            </a:r>
            <a:r>
              <a:rPr lang="en-US" sz="2400">
                <a:solidFill>
                  <a:srgbClr val="0365C0"/>
                </a:solidFill>
                <a:latin typeface="Calibri"/>
                <a:ea typeface="Calibri"/>
                <a:cs typeface="Calibri"/>
                <a:sym typeface="Calibri"/>
              </a:rPr>
              <a:t>www.putty.org</a:t>
            </a: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
        <p:nvSpPr>
          <p:cNvPr id="97" name="Shape 97"/>
          <p:cNvSpPr/>
          <p:nvPr/>
        </p:nvSpPr>
        <p:spPr>
          <a:xfrm>
            <a:off x="8204200" y="5321300"/>
            <a:ext cx="4254500" cy="40767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Shape 98"/>
          <p:cNvSpPr txBox="1"/>
          <p:nvPr/>
        </p:nvSpPr>
        <p:spPr>
          <a:xfrm>
            <a:off x="5524500" y="7302500"/>
            <a:ext cx="2602230"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rgbClr val="0365C0"/>
                </a:solidFill>
                <a:latin typeface="Calibri"/>
                <a:ea typeface="Calibri"/>
                <a:cs typeface="Calibri"/>
                <a:sym typeface="Calibri"/>
              </a:rPr>
              <a:t>login.xsede.org</a:t>
            </a:r>
            <a:endParaRPr sz="2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02" name="Shape 102"/>
        <p:cNvGrpSpPr/>
        <p:nvPr/>
      </p:nvGrpSpPr>
      <p:grpSpPr>
        <a:xfrm>
          <a:off x="0" y="0"/>
          <a:ext cx="0" cy="0"/>
          <a:chOff x="0" y="0"/>
          <a:chExt cx="0" cy="0"/>
        </a:xfrm>
      </p:grpSpPr>
      <p:sp>
        <p:nvSpPr>
          <p:cNvPr id="103" name="Shape 103"/>
          <p:cNvSpPr txBox="1"/>
          <p:nvPr/>
        </p:nvSpPr>
        <p:spPr>
          <a:xfrm>
            <a:off x="3365500" y="3606800"/>
            <a:ext cx="6268720" cy="57404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3600" u="sng">
                <a:solidFill>
                  <a:srgbClr val="0365C0"/>
                </a:solidFill>
                <a:latin typeface="Arial"/>
                <a:ea typeface="Arial"/>
                <a:cs typeface="Arial"/>
                <a:sym typeface="Arial"/>
              </a:rPr>
              <a:t>https://portal.xsede.org/mfa</a:t>
            </a:r>
            <a:endParaRPr sz="3600">
              <a:solidFill>
                <a:schemeClr val="dk1"/>
              </a:solidFill>
              <a:latin typeface="Arial"/>
              <a:ea typeface="Arial"/>
              <a:cs typeface="Arial"/>
              <a:sym typeface="Arial"/>
            </a:endParaRPr>
          </a:p>
        </p:txBody>
      </p:sp>
      <p:sp>
        <p:nvSpPr>
          <p:cNvPr id="104" name="Shape 104"/>
          <p:cNvSpPr txBox="1"/>
          <p:nvPr>
            <p:ph type="title"/>
          </p:nvPr>
        </p:nvSpPr>
        <p:spPr>
          <a:xfrm>
            <a:off x="2768600" y="749300"/>
            <a:ext cx="7459345" cy="81788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5200" u="none" cap="none" strike="noStrike">
                <a:solidFill>
                  <a:srgbClr val="0433FF"/>
                </a:solidFill>
                <a:latin typeface="Arial"/>
                <a:ea typeface="Arial"/>
                <a:cs typeface="Arial"/>
                <a:sym typeface="Arial"/>
              </a:rPr>
              <a:t>Two factor Authentication</a:t>
            </a:r>
            <a:endParaRPr/>
          </a:p>
        </p:txBody>
      </p:sp>
      <p:sp>
        <p:nvSpPr>
          <p:cNvPr id="105" name="Shape 105"/>
          <p:cNvSpPr txBox="1"/>
          <p:nvPr/>
        </p:nvSpPr>
        <p:spPr>
          <a:xfrm>
            <a:off x="698500" y="4815840"/>
            <a:ext cx="119380" cy="1244600"/>
          </a:xfrm>
          <a:prstGeom prst="rect">
            <a:avLst/>
          </a:prstGeom>
          <a:noFill/>
          <a:ln>
            <a:noFill/>
          </a:ln>
        </p:spPr>
        <p:txBody>
          <a:bodyPr anchorCtr="0" anchor="t" bIns="0" lIns="0" spcFirstLastPara="1" rIns="0" wrap="square" tIns="99050">
            <a:noAutofit/>
          </a:bodyPr>
          <a:lstStyle/>
          <a:p>
            <a:pPr indent="0" lvl="0" marL="12700" marR="0" rtl="0" algn="l">
              <a:lnSpc>
                <a:spcPct val="100000"/>
              </a:lnSpc>
              <a:spcBef>
                <a:spcPts val="0"/>
              </a:spcBef>
              <a:spcAft>
                <a:spcPts val="0"/>
              </a:spcAft>
              <a:buNone/>
            </a:pPr>
            <a:r>
              <a:rPr lang="en-U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a:p>
            <a:pPr indent="0" lvl="0" marL="12700" marR="0" rtl="0" algn="l">
              <a:lnSpc>
                <a:spcPct val="100000"/>
              </a:lnSpc>
              <a:spcBef>
                <a:spcPts val="680"/>
              </a:spcBef>
              <a:spcAft>
                <a:spcPts val="0"/>
              </a:spcAft>
              <a:buNone/>
            </a:pPr>
            <a:r>
              <a:rPr lang="en-U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a:p>
            <a:pPr indent="0" lvl="0" marL="12700" marR="0" rtl="0" algn="l">
              <a:lnSpc>
                <a:spcPct val="100000"/>
              </a:lnSpc>
              <a:spcBef>
                <a:spcPts val="680"/>
              </a:spcBef>
              <a:spcAft>
                <a:spcPts val="0"/>
              </a:spcAft>
              <a:buNone/>
            </a:pPr>
            <a:r>
              <a:rPr lang="en-U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p:txBody>
      </p:sp>
      <p:sp>
        <p:nvSpPr>
          <p:cNvPr id="106" name="Shape 106"/>
          <p:cNvSpPr txBox="1"/>
          <p:nvPr/>
        </p:nvSpPr>
        <p:spPr>
          <a:xfrm>
            <a:off x="1041400" y="4838700"/>
            <a:ext cx="10560000" cy="2057400"/>
          </a:xfrm>
          <a:prstGeom prst="rect">
            <a:avLst/>
          </a:prstGeom>
          <a:noFill/>
          <a:ln>
            <a:noFill/>
          </a:ln>
        </p:spPr>
        <p:txBody>
          <a:bodyPr anchorCtr="0" anchor="t" bIns="0" lIns="0" spcFirstLastPara="1" rIns="0" wrap="square" tIns="12700">
            <a:noAutofit/>
          </a:bodyPr>
          <a:lstStyle/>
          <a:p>
            <a:pPr indent="0" lvl="0" marL="12700" marR="0" rtl="0" algn="l">
              <a:lnSpc>
                <a:spcPct val="117107"/>
              </a:lnSpc>
              <a:spcBef>
                <a:spcPts val="0"/>
              </a:spcBef>
              <a:spcAft>
                <a:spcPts val="0"/>
              </a:spcAft>
              <a:buNone/>
            </a:pPr>
            <a:r>
              <a:rPr lang="en-US" sz="2800">
                <a:solidFill>
                  <a:schemeClr val="dk1"/>
                </a:solidFill>
                <a:latin typeface="Calibri"/>
                <a:ea typeface="Calibri"/>
                <a:cs typeface="Calibri"/>
                <a:sym typeface="Calibri"/>
              </a:rPr>
              <a:t>It uses the DUO Mobile app</a:t>
            </a:r>
            <a:endParaRPr sz="2800">
              <a:solidFill>
                <a:schemeClr val="dk1"/>
              </a:solidFill>
              <a:latin typeface="Calibri"/>
              <a:ea typeface="Calibri"/>
              <a:cs typeface="Calibri"/>
              <a:sym typeface="Calibri"/>
            </a:endParaRPr>
          </a:p>
          <a:p>
            <a:pPr indent="0" lvl="0" marL="12700" marR="5080" rtl="0" algn="l">
              <a:lnSpc>
                <a:spcPct val="114285"/>
              </a:lnSpc>
              <a:spcBef>
                <a:spcPts val="160"/>
              </a:spcBef>
              <a:spcAft>
                <a:spcPts val="0"/>
              </a:spcAft>
              <a:buNone/>
            </a:pPr>
            <a:r>
              <a:rPr lang="en-US" sz="2800">
                <a:solidFill>
                  <a:schemeClr val="dk1"/>
                </a:solidFill>
                <a:latin typeface="Calibri"/>
                <a:ea typeface="Calibri"/>
                <a:cs typeface="Calibri"/>
                <a:sym typeface="Calibri"/>
              </a:rPr>
              <a:t>Download and install the Duo Mobile App on your iPhone or Android device. Search for "Duo Mobile" from your mobile device. You can identify the Duo Mobile app by its green logo.</a:t>
            </a:r>
            <a:endParaRPr sz="2800">
              <a:solidFill>
                <a:schemeClr val="dk1"/>
              </a:solidFill>
              <a:latin typeface="Calibri"/>
              <a:ea typeface="Calibri"/>
              <a:cs typeface="Calibri"/>
              <a:sym typeface="Calibri"/>
            </a:endParaRPr>
          </a:p>
          <a:p>
            <a:pPr indent="0" lvl="0" marL="12700" marR="5080" rtl="0" algn="l">
              <a:lnSpc>
                <a:spcPct val="114285"/>
              </a:lnSpc>
              <a:spcBef>
                <a:spcPts val="160"/>
              </a:spcBef>
              <a:spcAft>
                <a:spcPts val="0"/>
              </a:spcAft>
              <a:buNone/>
            </a:pPr>
            <a:r>
              <a:t/>
            </a:r>
            <a:endParaRPr sz="2800">
              <a:solidFill>
                <a:schemeClr val="dk1"/>
              </a:solidFill>
              <a:latin typeface="Calibri"/>
              <a:ea typeface="Calibri"/>
              <a:cs typeface="Calibri"/>
              <a:sym typeface="Calibri"/>
            </a:endParaRPr>
          </a:p>
        </p:txBody>
      </p:sp>
      <p:pic>
        <p:nvPicPr>
          <p:cNvPr descr="Duo Mobile logo" id="107" name="Shape 107"/>
          <p:cNvPicPr preferRelativeResize="0"/>
          <p:nvPr/>
        </p:nvPicPr>
        <p:blipFill>
          <a:blip r:embed="rId3">
            <a:alphaModFix/>
          </a:blip>
          <a:stretch>
            <a:fillRect/>
          </a:stretch>
        </p:blipFill>
        <p:spPr>
          <a:xfrm>
            <a:off x="5478950" y="4838703"/>
            <a:ext cx="1345391" cy="430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11" name="Shape 111"/>
        <p:cNvGrpSpPr/>
        <p:nvPr/>
      </p:nvGrpSpPr>
      <p:grpSpPr>
        <a:xfrm>
          <a:off x="0" y="0"/>
          <a:ext cx="0" cy="0"/>
          <a:chOff x="0" y="0"/>
          <a:chExt cx="0" cy="0"/>
        </a:xfrm>
      </p:grpSpPr>
      <p:sp>
        <p:nvSpPr>
          <p:cNvPr id="112" name="Shape 112"/>
          <p:cNvSpPr txBox="1"/>
          <p:nvPr>
            <p:ph type="title"/>
          </p:nvPr>
        </p:nvSpPr>
        <p:spPr>
          <a:xfrm>
            <a:off x="2700654" y="749300"/>
            <a:ext cx="7603490" cy="817880"/>
          </a:xfrm>
          <a:prstGeom prst="rect">
            <a:avLst/>
          </a:prstGeom>
          <a:noFill/>
          <a:ln>
            <a:noFill/>
          </a:ln>
        </p:spPr>
        <p:txBody>
          <a:bodyPr anchorCtr="0" anchor="t" bIns="0" lIns="0" spcFirstLastPara="1" rIns="0" wrap="square" tIns="12700">
            <a:noAutofit/>
          </a:bodyPr>
          <a:lstStyle/>
          <a:p>
            <a:pPr indent="0" lvl="0" marL="17145" marR="0" rtl="0" algn="l">
              <a:lnSpc>
                <a:spcPct val="100000"/>
              </a:lnSpc>
              <a:spcBef>
                <a:spcPts val="0"/>
              </a:spcBef>
              <a:spcAft>
                <a:spcPts val="0"/>
              </a:spcAft>
              <a:buNone/>
            </a:pPr>
            <a:r>
              <a:rPr b="0" i="0" lang="en-US" sz="5200" u="none" cap="none" strike="noStrike">
                <a:solidFill>
                  <a:srgbClr val="0433FF"/>
                </a:solidFill>
                <a:latin typeface="Arial"/>
                <a:ea typeface="Arial"/>
                <a:cs typeface="Arial"/>
                <a:sym typeface="Arial"/>
              </a:rPr>
              <a:t>Logging In &amp; File Transfer</a:t>
            </a:r>
            <a:endParaRPr b="0" i="0" sz="5200" u="none" cap="none" strike="noStrike">
              <a:solidFill>
                <a:srgbClr val="0433FF"/>
              </a:solidFill>
              <a:latin typeface="Arial"/>
              <a:ea typeface="Arial"/>
              <a:cs typeface="Arial"/>
              <a:sym typeface="Arial"/>
            </a:endParaRPr>
          </a:p>
          <a:p>
            <a:pPr indent="0" lvl="0" marL="474344" marR="0" rtl="0" algn="l">
              <a:lnSpc>
                <a:spcPct val="100000"/>
              </a:lnSpc>
              <a:spcBef>
                <a:spcPts val="0"/>
              </a:spcBef>
              <a:spcAft>
                <a:spcPts val="0"/>
              </a:spcAft>
              <a:buNone/>
            </a:pPr>
            <a:r>
              <a:rPr lang="en-US" sz="3000"/>
              <a:t>(to Single Sign on Hub)</a:t>
            </a:r>
            <a:endParaRPr sz="3000"/>
          </a:p>
        </p:txBody>
      </p:sp>
      <p:sp>
        <p:nvSpPr>
          <p:cNvPr id="113" name="Shape 113"/>
          <p:cNvSpPr/>
          <p:nvPr/>
        </p:nvSpPr>
        <p:spPr>
          <a:xfrm>
            <a:off x="2476500" y="2603500"/>
            <a:ext cx="7035800" cy="4546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Shape 114"/>
          <p:cNvSpPr/>
          <p:nvPr/>
        </p:nvSpPr>
        <p:spPr>
          <a:xfrm>
            <a:off x="2679230" y="5408079"/>
            <a:ext cx="6796405" cy="993140"/>
          </a:xfrm>
          <a:custGeom>
            <a:pathLst>
              <a:path extrusionOk="0" h="993139" w="6796405">
                <a:moveTo>
                  <a:pt x="0" y="0"/>
                </a:moveTo>
                <a:lnTo>
                  <a:pt x="6796024" y="0"/>
                </a:lnTo>
                <a:lnTo>
                  <a:pt x="6796024" y="992717"/>
                </a:lnTo>
                <a:lnTo>
                  <a:pt x="0" y="992717"/>
                </a:lnTo>
                <a:lnTo>
                  <a:pt x="0" y="0"/>
                </a:lnTo>
                <a:close/>
              </a:path>
            </a:pathLst>
          </a:custGeom>
          <a:noFill/>
          <a:ln cap="flat" cmpd="sng" w="25400">
            <a:solidFill>
              <a:srgbClr val="C8250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Shape 115"/>
          <p:cNvSpPr txBox="1"/>
          <p:nvPr/>
        </p:nvSpPr>
        <p:spPr>
          <a:xfrm>
            <a:off x="4559300" y="7493000"/>
            <a:ext cx="3028315" cy="1290320"/>
          </a:xfrm>
          <a:prstGeom prst="rect">
            <a:avLst/>
          </a:prstGeom>
          <a:noFill/>
          <a:ln>
            <a:noFill/>
          </a:ln>
        </p:spPr>
        <p:txBody>
          <a:bodyPr anchorCtr="0" anchor="t" bIns="0" lIns="0" spcFirstLastPara="1" rIns="0" wrap="square" tIns="12700">
            <a:noAutofit/>
          </a:bodyPr>
          <a:lstStyle/>
          <a:p>
            <a:pPr indent="0" lvl="0" marL="0" marR="0" rtl="0" algn="ctr">
              <a:lnSpc>
                <a:spcPct val="100000"/>
              </a:lnSpc>
              <a:spcBef>
                <a:spcPts val="0"/>
              </a:spcBef>
              <a:spcAft>
                <a:spcPts val="0"/>
              </a:spcAft>
              <a:buNone/>
            </a:pPr>
            <a:r>
              <a:rPr lang="en-US" sz="2800">
                <a:solidFill>
                  <a:schemeClr val="dk1"/>
                </a:solidFill>
                <a:latin typeface="Calibri"/>
                <a:ea typeface="Calibri"/>
                <a:cs typeface="Calibri"/>
                <a:sym typeface="Calibri"/>
              </a:rPr>
              <a:t>Next, login to </a:t>
            </a:r>
            <a:r>
              <a:rPr lang="en-US" sz="2800">
                <a:solidFill>
                  <a:schemeClr val="dk1"/>
                </a:solidFill>
                <a:latin typeface="Calibri"/>
                <a:ea typeface="Calibri"/>
                <a:cs typeface="Calibri"/>
                <a:sym typeface="Calibri"/>
              </a:rPr>
              <a:t>Comet</a:t>
            </a:r>
            <a:endParaRPr sz="2800">
              <a:solidFill>
                <a:schemeClr val="dk1"/>
              </a:solidFill>
              <a:latin typeface="Calibri"/>
              <a:ea typeface="Calibri"/>
              <a:cs typeface="Calibri"/>
              <a:sym typeface="Calibri"/>
            </a:endParaRPr>
          </a:p>
          <a:p>
            <a:pPr indent="0" lvl="0" marL="0" marR="0" rtl="0" algn="l">
              <a:lnSpc>
                <a:spcPct val="100000"/>
              </a:lnSpc>
              <a:spcBef>
                <a:spcPts val="20"/>
              </a:spcBef>
              <a:spcAft>
                <a:spcPts val="0"/>
              </a:spcAft>
              <a:buNone/>
            </a:pPr>
            <a:r>
              <a:t/>
            </a:r>
            <a:endParaRPr sz="2800">
              <a:solidFill>
                <a:schemeClr val="dk1"/>
              </a:solidFill>
              <a:latin typeface="Calibri"/>
              <a:ea typeface="Calibri"/>
              <a:cs typeface="Calibri"/>
              <a:sym typeface="Calibri"/>
            </a:endParaRPr>
          </a:p>
          <a:p>
            <a:pPr indent="0" lvl="0" marL="635" marR="0" rtl="0" algn="ctr">
              <a:lnSpc>
                <a:spcPct val="100000"/>
              </a:lnSpc>
              <a:spcBef>
                <a:spcPts val="0"/>
              </a:spcBef>
              <a:spcAft>
                <a:spcPts val="0"/>
              </a:spcAft>
              <a:buNone/>
            </a:pPr>
            <a:r>
              <a:rPr lang="en-US" sz="2800">
                <a:solidFill>
                  <a:srgbClr val="0365C0"/>
                </a:solidFill>
                <a:latin typeface="Calibri"/>
                <a:ea typeface="Calibri"/>
                <a:cs typeface="Calibri"/>
                <a:sym typeface="Calibri"/>
              </a:rPr>
              <a:t>$ gsissh comet</a:t>
            </a: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19" name="Shape 119"/>
        <p:cNvGrpSpPr/>
        <p:nvPr/>
      </p:nvGrpSpPr>
      <p:grpSpPr>
        <a:xfrm>
          <a:off x="0" y="0"/>
          <a:ext cx="0" cy="0"/>
          <a:chOff x="0" y="0"/>
          <a:chExt cx="0" cy="0"/>
        </a:xfrm>
      </p:grpSpPr>
      <p:sp>
        <p:nvSpPr>
          <p:cNvPr id="120" name="Shape 120"/>
          <p:cNvSpPr txBox="1"/>
          <p:nvPr>
            <p:ph type="title"/>
          </p:nvPr>
        </p:nvSpPr>
        <p:spPr>
          <a:xfrm>
            <a:off x="2700654" y="749300"/>
            <a:ext cx="7603490" cy="817880"/>
          </a:xfrm>
          <a:prstGeom prst="rect">
            <a:avLst/>
          </a:prstGeom>
          <a:noFill/>
          <a:ln>
            <a:noFill/>
          </a:ln>
        </p:spPr>
        <p:txBody>
          <a:bodyPr anchorCtr="0" anchor="t" bIns="0" lIns="0" spcFirstLastPara="1" rIns="0" wrap="square" tIns="12700">
            <a:noAutofit/>
          </a:bodyPr>
          <a:lstStyle/>
          <a:p>
            <a:pPr indent="0" lvl="0" marL="17145" marR="0" rtl="0" algn="l">
              <a:lnSpc>
                <a:spcPct val="100000"/>
              </a:lnSpc>
              <a:spcBef>
                <a:spcPts val="0"/>
              </a:spcBef>
              <a:spcAft>
                <a:spcPts val="0"/>
              </a:spcAft>
              <a:buNone/>
            </a:pPr>
            <a:r>
              <a:rPr i="0" lang="en-US" sz="5200" u="none" cap="none" strike="noStrike">
                <a:solidFill>
                  <a:srgbClr val="0433FF"/>
                </a:solidFill>
                <a:latin typeface="Calibri"/>
                <a:ea typeface="Calibri"/>
                <a:cs typeface="Calibri"/>
                <a:sym typeface="Calibri"/>
              </a:rPr>
              <a:t>Logging In &amp; File Transfer</a:t>
            </a:r>
            <a:endParaRPr>
              <a:latin typeface="Calibri"/>
              <a:ea typeface="Calibri"/>
              <a:cs typeface="Calibri"/>
              <a:sym typeface="Calibri"/>
            </a:endParaRPr>
          </a:p>
        </p:txBody>
      </p:sp>
      <p:sp>
        <p:nvSpPr>
          <p:cNvPr id="121" name="Shape 121"/>
          <p:cNvSpPr/>
          <p:nvPr/>
        </p:nvSpPr>
        <p:spPr>
          <a:xfrm>
            <a:off x="3098800" y="2857500"/>
            <a:ext cx="7023100" cy="51181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Shape 122"/>
          <p:cNvSpPr txBox="1"/>
          <p:nvPr/>
        </p:nvSpPr>
        <p:spPr>
          <a:xfrm>
            <a:off x="3378200" y="2260600"/>
            <a:ext cx="5951220"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chemeClr val="dk1"/>
                </a:solidFill>
                <a:latin typeface="Calibri"/>
                <a:ea typeface="Calibri"/>
                <a:cs typeface="Calibri"/>
                <a:sym typeface="Calibri"/>
              </a:rPr>
              <a:t>This is what you will see after logging in:</a:t>
            </a:r>
            <a:endParaRPr sz="2800">
              <a:solidFill>
                <a:schemeClr val="dk1"/>
              </a:solidFill>
              <a:latin typeface="Calibri"/>
              <a:ea typeface="Calibri"/>
              <a:cs typeface="Calibri"/>
              <a:sym typeface="Calibri"/>
            </a:endParaRPr>
          </a:p>
        </p:txBody>
      </p:sp>
      <p:sp>
        <p:nvSpPr>
          <p:cNvPr id="123" name="Shape 123"/>
          <p:cNvSpPr txBox="1"/>
          <p:nvPr/>
        </p:nvSpPr>
        <p:spPr>
          <a:xfrm>
            <a:off x="8343900" y="8445500"/>
            <a:ext cx="2916555"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rgbClr val="0365C0"/>
                </a:solidFill>
                <a:latin typeface="Calibri"/>
                <a:ea typeface="Calibri"/>
                <a:cs typeface="Calibri"/>
                <a:sym typeface="Calibri"/>
              </a:rPr>
              <a:t>$ show_accounts</a:t>
            </a:r>
            <a:endParaRPr sz="2800">
              <a:solidFill>
                <a:schemeClr val="dk1"/>
              </a:solidFill>
              <a:latin typeface="Calibri"/>
              <a:ea typeface="Calibri"/>
              <a:cs typeface="Calibri"/>
              <a:sym typeface="Calibri"/>
            </a:endParaRPr>
          </a:p>
        </p:txBody>
      </p:sp>
      <p:sp>
        <p:nvSpPr>
          <p:cNvPr id="124" name="Shape 124"/>
          <p:cNvSpPr txBox="1"/>
          <p:nvPr/>
        </p:nvSpPr>
        <p:spPr>
          <a:xfrm>
            <a:off x="1079500" y="8458200"/>
            <a:ext cx="6414135" cy="4521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800">
                <a:solidFill>
                  <a:schemeClr val="dk1"/>
                </a:solidFill>
                <a:latin typeface="Calibri"/>
                <a:ea typeface="Calibri"/>
                <a:cs typeface="Calibri"/>
                <a:sym typeface="Calibri"/>
              </a:rPr>
              <a:t>Check your usage after logging in each time:</a:t>
            </a:r>
            <a:endParaRPr sz="2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