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874" r:id="rId2"/>
    <p:sldId id="1085" r:id="rId3"/>
    <p:sldId id="884" r:id="rId4"/>
    <p:sldId id="1097" r:id="rId5"/>
    <p:sldId id="1120" r:id="rId6"/>
    <p:sldId id="1132" r:id="rId7"/>
    <p:sldId id="882" r:id="rId8"/>
    <p:sldId id="883" r:id="rId9"/>
    <p:sldId id="1147" r:id="rId10"/>
    <p:sldId id="1111" r:id="rId11"/>
    <p:sldId id="1149" r:id="rId12"/>
    <p:sldId id="1150" r:id="rId13"/>
    <p:sldId id="1151" r:id="rId14"/>
    <p:sldId id="1152" r:id="rId15"/>
    <p:sldId id="1148" r:id="rId16"/>
    <p:sldId id="1155" r:id="rId17"/>
    <p:sldId id="1154" r:id="rId18"/>
  </p:sldIdLst>
  <p:sldSz cx="9601200" cy="7315200"/>
  <p:notesSz cx="6934200" cy="9232900"/>
  <p:defaultTextStyle>
    <a:defPPr>
      <a:defRPr lang="en-US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9900CC"/>
    <a:srgbClr val="7030A0"/>
    <a:srgbClr val="3333FF"/>
    <a:srgbClr val="FF0000"/>
    <a:srgbClr val="FF9999"/>
    <a:srgbClr val="CCFFCC"/>
    <a:srgbClr val="008000"/>
    <a:srgbClr val="33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3" autoAdjust="0"/>
    <p:restoredTop sz="98122" autoAdjust="0"/>
  </p:normalViewPr>
  <p:slideViewPr>
    <p:cSldViewPr>
      <p:cViewPr varScale="1">
        <p:scale>
          <a:sx n="95" d="100"/>
          <a:sy n="95" d="100"/>
        </p:scale>
        <p:origin x="-672" y="-108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14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t" anchorCtr="0" compatLnSpc="1">
            <a:prstTxWarp prst="textNoShape">
              <a:avLst/>
            </a:prstTxWarp>
          </a:bodyPr>
          <a:lstStyle>
            <a:lvl1pPr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t" anchorCtr="0" compatLnSpc="1">
            <a:prstTxWarp prst="textNoShape">
              <a:avLst/>
            </a:prstTxWarp>
          </a:bodyPr>
          <a:lstStyle>
            <a:lvl1pPr algn="r"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725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b" anchorCtr="0" compatLnSpc="1">
            <a:prstTxWarp prst="textNoShape">
              <a:avLst/>
            </a:prstTxWarp>
          </a:bodyPr>
          <a:lstStyle>
            <a:lvl1pPr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b" anchorCtr="0" compatLnSpc="1">
            <a:prstTxWarp prst="textNoShape">
              <a:avLst/>
            </a:prstTxWarp>
          </a:bodyPr>
          <a:lstStyle>
            <a:lvl1pPr algn="r"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fld id="{3A9A1141-8DAC-4110-A9F5-E050614FCA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38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1038"/>
            <a:ext cx="457835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395788"/>
            <a:ext cx="5067300" cy="41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8791575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fld id="{99681EC2-E802-4654-8EE3-5B704E9B42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4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26315-41E7-43E2-8A27-00021651F71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52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1547E-5202-43B5-8448-C7E06769077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71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1038"/>
            <a:ext cx="4576762" cy="3487737"/>
          </a:xfrm>
          <a:ln/>
        </p:spPr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B345A-4D93-4054-8C4B-D35B682A218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7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541837" cy="3460750"/>
          </a:xfrm>
          <a:ln/>
        </p:spPr>
      </p:sp>
      <p:sp>
        <p:nvSpPr>
          <p:cNvPr id="172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4487"/>
          </a:xfrm>
        </p:spPr>
        <p:txBody>
          <a:bodyPr/>
          <a:lstStyle/>
          <a:p>
            <a:r>
              <a:rPr lang="en-US" dirty="0"/>
              <a:t>Data flows</a:t>
            </a:r>
          </a:p>
          <a:p>
            <a:pPr lvl="1"/>
            <a:r>
              <a:rPr lang="en-US" dirty="0"/>
              <a:t>Data flow view, cite, and differences</a:t>
            </a:r>
          </a:p>
          <a:p>
            <a:pPr lvl="1"/>
            <a:r>
              <a:rPr lang="en-US" dirty="0"/>
              <a:t>Data flow diagramming [DeMarco-78]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27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11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63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24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9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D24CA-A843-4656-95E1-160577C71B6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3738"/>
            <a:ext cx="4543425" cy="3462337"/>
          </a:xfrm>
          <a:ln/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29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1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1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5A901-F941-4A11-B36A-8E13BFCDF31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6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DF032-5093-4AE9-9E8A-4F5AB15C012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1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1936750"/>
            <a:ext cx="8162925" cy="1720850"/>
          </a:xfrm>
        </p:spPr>
        <p:txBody>
          <a:bodyPr/>
          <a:lstStyle>
            <a:lvl1pPr>
              <a:lnSpc>
                <a:spcPct val="130000"/>
              </a:lnSpc>
              <a:defRPr sz="4000">
                <a:latin typeface="Tahoma" pitchFamily="34" charset="0"/>
              </a:defRPr>
            </a:lvl1pPr>
          </a:lstStyle>
          <a:p>
            <a:pPr lvl="0"/>
            <a:r>
              <a:rPr lang="en-US" noProof="0" smtClean="0"/>
              <a:t>Click to</a:t>
            </a:r>
            <a:br>
              <a:rPr lang="en-US" noProof="0" smtClean="0"/>
            </a:br>
            <a:r>
              <a:rPr lang="en-US" noProof="0" smtClean="0"/>
              <a:t>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876800"/>
            <a:ext cx="8043863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038600" y="7024688"/>
            <a:ext cx="2000250" cy="290512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7024688"/>
            <a:ext cx="3038475" cy="29051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a typeface="SimSun" pitchFamily="2" charset="-122"/>
              </a:defRPr>
            </a:lvl1pPr>
          </a:lstStyle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00950" y="7024688"/>
            <a:ext cx="2000250" cy="29051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67B1BB3-6F9F-4A35-B90C-B40901F757D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0" y="3738563"/>
            <a:ext cx="4960938" cy="1619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DF585-2610-4B37-B46A-3F3E112C3A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1525" y="0"/>
            <a:ext cx="2319338" cy="701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338" y="0"/>
            <a:ext cx="6808787" cy="701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B57C7-2513-4BC6-8DFA-31C3CF4994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8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6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0182B-B1AA-4A15-A610-2875351EFE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3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38" y="838200"/>
            <a:ext cx="4564062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838200"/>
            <a:ext cx="4564063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2578B-4AD3-4BBE-9DDF-8B358CA85D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4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5E026-08BE-4E68-A364-72112457BB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6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D47C6-77D2-4FF5-9470-B7552E029C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0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8D883-2A1F-4183-929B-7394439675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7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391CE-13EB-4618-B66D-347F562D38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9771F-3054-4428-9C47-3DD76D6E37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0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146050" y="717550"/>
            <a:ext cx="4930775" cy="714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0338" y="0"/>
            <a:ext cx="9280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311" tIns="48657" rIns="97311" bIns="48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8" y="838200"/>
            <a:ext cx="92805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311" tIns="48657" rIns="97311" bIns="48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38600" y="7072313"/>
            <a:ext cx="20002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7311" tIns="48657" rIns="97311" bIns="48657" numCol="1" anchor="ctr" anchorCtr="0" compatLnSpc="1">
            <a:prstTxWarp prst="textNoShape">
              <a:avLst/>
            </a:prstTxWarp>
          </a:bodyPr>
          <a:lstStyle>
            <a:lvl1pPr algn="ct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969696"/>
                </a:solidFill>
                <a:ea typeface="SimSun" pitchFamily="2" charset="-122"/>
              </a:defRPr>
            </a:lvl1pPr>
          </a:lstStyle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072313"/>
            <a:ext cx="30416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7311" tIns="48657" rIns="97311" bIns="48657" numCol="1" anchor="ctr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969696"/>
                </a:solidFill>
                <a:ea typeface="DFKaiW5-GB" pitchFamily="65" charset="-122"/>
              </a:defRPr>
            </a:lvl1pPr>
          </a:lstStyle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00950" y="7072313"/>
            <a:ext cx="20002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7311" tIns="48657" rIns="97311" bIns="48657" numCol="1" anchor="ctr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969696"/>
                </a:solidFill>
              </a:defRPr>
            </a:lvl1pPr>
          </a:lstStyle>
          <a:p>
            <a:fld id="{9D5D25EB-DA1F-4BFC-A014-C46DB84F6DC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2pPr>
      <a:lvl3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3pPr>
      <a:lvl4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4pPr>
      <a:lvl5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5pPr>
      <a:lvl6pPr marL="4572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6pPr>
      <a:lvl7pPr marL="9144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7pPr>
      <a:lvl8pPr marL="13716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8pPr>
      <a:lvl9pPr marL="18288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9pPr>
    </p:titleStyle>
    <p:bodyStyle>
      <a:lvl1pPr marL="282575" indent="-282575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kumimoji="1" sz="2800">
          <a:solidFill>
            <a:srgbClr val="000066"/>
          </a:solidFill>
          <a:latin typeface="+mn-lt"/>
          <a:ea typeface="+mn-ea"/>
          <a:cs typeface="+mn-cs"/>
        </a:defRPr>
      </a:lvl1pPr>
      <a:lvl2pPr marL="682625" indent="-287338" algn="l" defTabSz="966788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kumimoji="1" sz="2800">
          <a:solidFill>
            <a:srgbClr val="000066"/>
          </a:solidFill>
          <a:latin typeface="+mn-lt"/>
        </a:defRPr>
      </a:lvl2pPr>
      <a:lvl3pPr marL="1030288" indent="-233363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l"/>
        <a:defRPr kumimoji="1" sz="2400">
          <a:solidFill>
            <a:srgbClr val="000066"/>
          </a:solidFill>
          <a:latin typeface="+mn-lt"/>
        </a:defRPr>
      </a:lvl3pPr>
      <a:lvl4pPr marL="1312863" indent="-168275" algn="l" defTabSz="966788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²"/>
        <a:defRPr kumimoji="1" sz="2400">
          <a:solidFill>
            <a:srgbClr val="000066"/>
          </a:solidFill>
          <a:latin typeface="+mn-lt"/>
        </a:defRPr>
      </a:lvl4pPr>
      <a:lvl5pPr marL="16621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5pPr>
      <a:lvl6pPr marL="21193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6pPr>
      <a:lvl7pPr marL="25765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7pPr>
      <a:lvl8pPr marL="30337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8pPr>
      <a:lvl9pPr marL="34909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9144000" cy="2403475"/>
          </a:xfrm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altLang="zh-CN" dirty="0">
                <a:latin typeface="Comic Sans MS" pitchFamily="66" charset="0"/>
                <a:ea typeface="SimSun" pitchFamily="2" charset="-122"/>
              </a:rPr>
              <a:t>Data Encapsulating Services</a:t>
            </a:r>
            <a:r>
              <a:rPr lang="en-US" altLang="zh-CN" dirty="0" smtClean="0">
                <a:latin typeface="Comic Sans MS" pitchFamily="66" charset="0"/>
                <a:ea typeface="SimSun" pitchFamily="2" charset="-122"/>
              </a:rPr>
              <a:t>:</a:t>
            </a:r>
            <a:br>
              <a:rPr lang="en-US" altLang="zh-CN" dirty="0" smtClean="0">
                <a:latin typeface="Comic Sans MS" pitchFamily="66" charset="0"/>
                <a:ea typeface="SimSun" pitchFamily="2" charset="-122"/>
              </a:rPr>
            </a:br>
            <a:r>
              <a:rPr lang="en-US" altLang="zh-CN" dirty="0" smtClean="0">
                <a:latin typeface="Comic Sans MS" pitchFamily="66" charset="0"/>
                <a:ea typeface="SimSun" pitchFamily="2" charset="-122"/>
              </a:rPr>
              <a:t>A </a:t>
            </a:r>
            <a:r>
              <a:rPr lang="en-US" altLang="zh-CN" dirty="0">
                <a:latin typeface="Comic Sans MS" pitchFamily="66" charset="0"/>
                <a:ea typeface="SimSun" pitchFamily="2" charset="-122"/>
              </a:rPr>
              <a:t>New Paradigm </a:t>
            </a:r>
            <a:r>
              <a:rPr lang="en-US" altLang="zh-CN" dirty="0" smtClean="0">
                <a:latin typeface="Comic Sans MS" pitchFamily="66" charset="0"/>
                <a:ea typeface="SimSun" pitchFamily="2" charset="-122"/>
              </a:rPr>
              <a:t>for</a:t>
            </a:r>
            <a:br>
              <a:rPr lang="en-US" altLang="zh-CN" dirty="0" smtClean="0">
                <a:latin typeface="Comic Sans MS" pitchFamily="66" charset="0"/>
                <a:ea typeface="SimSun" pitchFamily="2" charset="-122"/>
              </a:rPr>
            </a:br>
            <a:r>
              <a:rPr lang="en-US" altLang="zh-CN" dirty="0" smtClean="0">
                <a:latin typeface="Comic Sans MS" pitchFamily="66" charset="0"/>
                <a:ea typeface="SimSun" pitchFamily="2" charset="-122"/>
              </a:rPr>
              <a:t>Developing Enterprise </a:t>
            </a:r>
            <a:r>
              <a:rPr lang="en-US" altLang="zh-CN" dirty="0">
                <a:latin typeface="Comic Sans MS" pitchFamily="66" charset="0"/>
                <a:ea typeface="SimSun" pitchFamily="2" charset="-122"/>
              </a:rPr>
              <a:t>Systems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371975"/>
            <a:ext cx="8229600" cy="1800225"/>
          </a:xfrm>
        </p:spPr>
        <p:txBody>
          <a:bodyPr/>
          <a:lstStyle/>
          <a:p>
            <a:pPr algn="ctr"/>
            <a:r>
              <a:rPr lang="en-US" dirty="0"/>
              <a:t>Jianwen Su</a:t>
            </a:r>
            <a:endParaRPr lang="en-US" altLang="zh-CN" dirty="0">
              <a:ea typeface="SimSun" pitchFamily="2" charset="-122"/>
            </a:endParaRPr>
          </a:p>
          <a:p>
            <a:pPr algn="ctr"/>
            <a:r>
              <a:rPr lang="en-US" dirty="0"/>
              <a:t>University of California, Santa Barbara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major players</a:t>
            </a:r>
          </a:p>
          <a:p>
            <a:r>
              <a:rPr lang="en-US" dirty="0" smtClean="0"/>
              <a:t>Enterprise makes its own data</a:t>
            </a:r>
            <a:br>
              <a:rPr lang="en-US" dirty="0" smtClean="0"/>
            </a:br>
            <a:r>
              <a:rPr lang="en-US" dirty="0" smtClean="0"/>
              <a:t>management plan</a:t>
            </a:r>
          </a:p>
          <a:p>
            <a:r>
              <a:rPr lang="en-US" dirty="0">
                <a:solidFill>
                  <a:srgbClr val="FF0000"/>
                </a:solidFill>
              </a:rPr>
              <a:t>Bring Your Own Data (BYOD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Open Market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84856" y="4495800"/>
            <a:ext cx="3429000" cy="21336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848600" y="2344264"/>
            <a:ext cx="1371600" cy="8713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endCxn id="17" idx="1"/>
          </p:cNvCxnSpPr>
          <p:nvPr/>
        </p:nvCxnSpPr>
        <p:spPr bwMode="auto">
          <a:xfrm flipV="1">
            <a:off x="3258082" y="3956080"/>
            <a:ext cx="4590518" cy="13779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arrow" w="lg" len="lg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endCxn id="19" idx="1"/>
          </p:cNvCxnSpPr>
          <p:nvPr/>
        </p:nvCxnSpPr>
        <p:spPr bwMode="auto">
          <a:xfrm>
            <a:off x="3352800" y="6193728"/>
            <a:ext cx="449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18" idx="1"/>
          </p:cNvCxnSpPr>
          <p:nvPr/>
        </p:nvCxnSpPr>
        <p:spPr bwMode="auto">
          <a:xfrm flipV="1">
            <a:off x="3258082" y="5065936"/>
            <a:ext cx="4590518" cy="692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Rounded Rectangle 16"/>
          <p:cNvSpPr/>
          <p:nvPr/>
        </p:nvSpPr>
        <p:spPr bwMode="auto">
          <a:xfrm>
            <a:off x="7848600" y="3520408"/>
            <a:ext cx="1371600" cy="8713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848600" y="4630264"/>
            <a:ext cx="1371600" cy="8713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848600" y="5758056"/>
            <a:ext cx="1371600" cy="8713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10" idx="1"/>
          </p:cNvCxnSpPr>
          <p:nvPr/>
        </p:nvCxnSpPr>
        <p:spPr bwMode="auto">
          <a:xfrm flipV="1">
            <a:off x="3124200" y="2779936"/>
            <a:ext cx="4724400" cy="20938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Flowchart: Magnetic Disk 26"/>
          <p:cNvSpPr/>
          <p:nvPr/>
        </p:nvSpPr>
        <p:spPr bwMode="auto">
          <a:xfrm>
            <a:off x="381000" y="4695999"/>
            <a:ext cx="914400" cy="612648"/>
          </a:xfrm>
          <a:prstGeom prst="flowChartMagneticDisk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6052268"/>
            <a:ext cx="264848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Enterprise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641559">
            <a:off x="3814245" y="4174889"/>
            <a:ext cx="3608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needed for services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+ services states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6176" y="1378803"/>
            <a:ext cx="1776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BPaaS with</a:t>
            </a:r>
          </a:p>
          <a:p>
            <a:pPr algn="ctr"/>
            <a:r>
              <a:rPr lang="en-US" dirty="0" smtClean="0"/>
              <a:t>OpenAPI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019800"/>
            <a:ext cx="96012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4FAF33E0-30B9-47C1-817E-9676FF20D59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Artifacts (</a:t>
            </a:r>
            <a:r>
              <a:rPr lang="zh-CN" altLang="en-US" dirty="0" smtClean="0"/>
              <a:t>业务流程工单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hlink"/>
                </a:solidFill>
              </a:rPr>
              <a:t>business artifact</a:t>
            </a:r>
            <a:r>
              <a:rPr lang="en-US" dirty="0"/>
              <a:t> is a key conceptual business entity that is used in guiding the operation of the business</a:t>
            </a:r>
          </a:p>
          <a:p>
            <a:pPr lvl="1">
              <a:spcBef>
                <a:spcPts val="300"/>
              </a:spcBef>
            </a:pP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fedex package delivery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patient visit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application form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insurance claim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order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financial deal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registration</a:t>
            </a:r>
            <a:r>
              <a:rPr lang="en-US" dirty="0"/>
              <a:t>, …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both </a:t>
            </a:r>
            <a:r>
              <a:rPr lang="en-US" dirty="0">
                <a:latin typeface="Arial" charset="0"/>
              </a:rPr>
              <a:t>“</a:t>
            </a:r>
            <a:r>
              <a:rPr lang="en-US" dirty="0"/>
              <a:t>information carrier</a:t>
            </a:r>
            <a:r>
              <a:rPr lang="en-US" dirty="0">
                <a:latin typeface="Arial" charset="0"/>
              </a:rPr>
              <a:t>”</a:t>
            </a:r>
            <a:r>
              <a:rPr lang="en-US" dirty="0"/>
              <a:t> and </a:t>
            </a:r>
            <a:r>
              <a:rPr lang="en-US" dirty="0">
                <a:latin typeface="Arial" charset="0"/>
              </a:rPr>
              <a:t>“</a:t>
            </a:r>
            <a:r>
              <a:rPr lang="en-US" dirty="0"/>
              <a:t>road-maps</a:t>
            </a:r>
            <a:r>
              <a:rPr lang="en-US" dirty="0">
                <a:latin typeface="Arial" charset="0"/>
              </a:rPr>
              <a:t>”</a:t>
            </a:r>
            <a:r>
              <a:rPr lang="en-US" dirty="0"/>
              <a:t> 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Technically, it includes </a:t>
            </a:r>
            <a:r>
              <a:rPr lang="en-US" dirty="0"/>
              <a:t>two parts: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CC9900"/>
                </a:solidFill>
              </a:rPr>
              <a:t>Information model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data needed to move through workflow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CC9900"/>
                </a:solidFill>
              </a:rPr>
              <a:t>Lifecycle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possible ways to evolve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  <a:buFont typeface="Wingdings" pitchFamily="2" charset="2"/>
              <a:buChar char=""/>
            </a:pPr>
            <a:r>
              <a:rPr lang="en-US" dirty="0" smtClean="0"/>
              <a:t>Very </a:t>
            </a:r>
            <a:r>
              <a:rPr lang="en-US" dirty="0"/>
              <a:t>natural to business managers and BP </a:t>
            </a:r>
            <a:r>
              <a:rPr lang="en-US" dirty="0" smtClean="0"/>
              <a:t>modelers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439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C290-298E-463C-8594-654F80F4FA7E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719298" name="AutoShape 2"/>
          <p:cNvSpPr>
            <a:spLocks noChangeArrowheads="1"/>
          </p:cNvSpPr>
          <p:nvPr/>
        </p:nvSpPr>
        <p:spPr bwMode="auto">
          <a:xfrm>
            <a:off x="1817688" y="4984750"/>
            <a:ext cx="655637" cy="501650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Disagreed</a:t>
            </a:r>
            <a:br>
              <a:rPr lang="en-US" sz="1100" b="1" dirty="0"/>
            </a:br>
            <a:r>
              <a:rPr lang="en-US" sz="1100" b="1" dirty="0"/>
              <a:t>Receipts</a:t>
            </a:r>
          </a:p>
        </p:txBody>
      </p:sp>
      <p:sp>
        <p:nvSpPr>
          <p:cNvPr id="1719299" name="AutoShape 3"/>
          <p:cNvSpPr>
            <a:spLocks noChangeArrowheads="1"/>
          </p:cNvSpPr>
          <p:nvPr/>
        </p:nvSpPr>
        <p:spPr bwMode="auto">
          <a:xfrm>
            <a:off x="3273425" y="4123532"/>
            <a:ext cx="654050" cy="50323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Paid</a:t>
            </a:r>
            <a:br>
              <a:rPr lang="en-US" sz="1100" b="1" dirty="0"/>
            </a:br>
            <a:r>
              <a:rPr lang="en-US" sz="1100" b="1" dirty="0"/>
              <a:t>Receipts</a:t>
            </a:r>
          </a:p>
        </p:txBody>
      </p:sp>
      <p:sp>
        <p:nvSpPr>
          <p:cNvPr id="1719300" name="AutoShape 4"/>
          <p:cNvSpPr>
            <a:spLocks noChangeArrowheads="1"/>
          </p:cNvSpPr>
          <p:nvPr/>
        </p:nvSpPr>
        <p:spPr bwMode="auto">
          <a:xfrm>
            <a:off x="1828800" y="3047207"/>
            <a:ext cx="655637" cy="50323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Pending</a:t>
            </a:r>
            <a:br>
              <a:rPr lang="en-US" sz="1100" b="1" dirty="0"/>
            </a:br>
            <a:r>
              <a:rPr lang="en-US" sz="1100" b="1" dirty="0"/>
              <a:t>Receipts</a:t>
            </a:r>
          </a:p>
        </p:txBody>
      </p:sp>
      <p:sp>
        <p:nvSpPr>
          <p:cNvPr id="1719301" name="AutoShape 5"/>
          <p:cNvSpPr>
            <a:spLocks noChangeArrowheads="1"/>
          </p:cNvSpPr>
          <p:nvPr/>
        </p:nvSpPr>
        <p:spPr bwMode="auto">
          <a:xfrm>
            <a:off x="3352800" y="5903912"/>
            <a:ext cx="655638" cy="501650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Archived</a:t>
            </a:r>
            <a:br>
              <a:rPr lang="en-US" sz="1100" b="1" dirty="0"/>
            </a:br>
            <a:r>
              <a:rPr lang="en-US" sz="1100" b="1" dirty="0"/>
              <a:t>Receipts</a:t>
            </a:r>
          </a:p>
        </p:txBody>
      </p:sp>
      <p:sp>
        <p:nvSpPr>
          <p:cNvPr id="1719302" name="AutoShape 6"/>
          <p:cNvSpPr>
            <a:spLocks noChangeArrowheads="1"/>
          </p:cNvSpPr>
          <p:nvPr/>
        </p:nvSpPr>
        <p:spPr bwMode="auto">
          <a:xfrm>
            <a:off x="6975475" y="5903119"/>
            <a:ext cx="655637" cy="503237"/>
          </a:xfrm>
          <a:prstGeom prst="can">
            <a:avLst>
              <a:gd name="adj" fmla="val 25000"/>
            </a:avLst>
          </a:prstGeom>
          <a:solidFill>
            <a:srgbClr val="00FFFF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Archived</a:t>
            </a:r>
            <a:br>
              <a:rPr lang="en-US" sz="1100" b="1" dirty="0"/>
            </a:br>
            <a:r>
              <a:rPr lang="en-US" sz="1100" b="1" dirty="0"/>
              <a:t>KOs</a:t>
            </a:r>
          </a:p>
        </p:txBody>
      </p:sp>
      <p:sp>
        <p:nvSpPr>
          <p:cNvPr id="1719303" name="AutoShape 7"/>
          <p:cNvSpPr>
            <a:spLocks noChangeArrowheads="1"/>
          </p:cNvSpPr>
          <p:nvPr/>
        </p:nvSpPr>
        <p:spPr bwMode="auto">
          <a:xfrm>
            <a:off x="6976268" y="4016375"/>
            <a:ext cx="654050" cy="501650"/>
          </a:xfrm>
          <a:prstGeom prst="can">
            <a:avLst>
              <a:gd name="adj" fmla="val 25000"/>
            </a:avLst>
          </a:prstGeom>
          <a:solidFill>
            <a:srgbClr val="00FFFF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Ready</a:t>
            </a:r>
            <a:br>
              <a:rPr lang="en-US" sz="1100" b="1" dirty="0"/>
            </a:br>
            <a:r>
              <a:rPr lang="en-US" sz="1100" b="1" dirty="0"/>
              <a:t>KOs</a:t>
            </a:r>
          </a:p>
        </p:txBody>
      </p:sp>
      <p:sp>
        <p:nvSpPr>
          <p:cNvPr id="1719304" name="AutoShape 8"/>
          <p:cNvSpPr>
            <a:spLocks noChangeArrowheads="1"/>
          </p:cNvSpPr>
          <p:nvPr/>
        </p:nvSpPr>
        <p:spPr bwMode="auto">
          <a:xfrm>
            <a:off x="6976268" y="2007251"/>
            <a:ext cx="654050" cy="501650"/>
          </a:xfrm>
          <a:prstGeom prst="can">
            <a:avLst>
              <a:gd name="adj" fmla="val 25000"/>
            </a:avLst>
          </a:prstGeom>
          <a:solidFill>
            <a:srgbClr val="00FFFF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Pending</a:t>
            </a:r>
            <a:br>
              <a:rPr lang="en-US" sz="1100" b="1" dirty="0"/>
            </a:br>
            <a:r>
              <a:rPr lang="en-US" sz="1100" b="1" dirty="0"/>
              <a:t>KOs</a:t>
            </a:r>
          </a:p>
        </p:txBody>
      </p:sp>
      <p:sp>
        <p:nvSpPr>
          <p:cNvPr id="1719305" name="AutoShape 9"/>
          <p:cNvSpPr>
            <a:spLocks noChangeArrowheads="1"/>
          </p:cNvSpPr>
          <p:nvPr/>
        </p:nvSpPr>
        <p:spPr bwMode="auto">
          <a:xfrm>
            <a:off x="6757987" y="1039092"/>
            <a:ext cx="1090613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Add Item</a:t>
            </a:r>
          </a:p>
        </p:txBody>
      </p:sp>
      <p:sp>
        <p:nvSpPr>
          <p:cNvPr id="1719306" name="AutoShape 10"/>
          <p:cNvSpPr>
            <a:spLocks noChangeArrowheads="1"/>
          </p:cNvSpPr>
          <p:nvPr/>
        </p:nvSpPr>
        <p:spPr bwMode="auto">
          <a:xfrm>
            <a:off x="6757987" y="3011488"/>
            <a:ext cx="1090613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Prepare &amp;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Test Quality</a:t>
            </a:r>
          </a:p>
        </p:txBody>
      </p:sp>
      <p:sp>
        <p:nvSpPr>
          <p:cNvPr id="1719307" name="AutoShape 11"/>
          <p:cNvSpPr>
            <a:spLocks noChangeArrowheads="1"/>
          </p:cNvSpPr>
          <p:nvPr/>
        </p:nvSpPr>
        <p:spPr bwMode="auto">
          <a:xfrm>
            <a:off x="6757987" y="4876800"/>
            <a:ext cx="1090613" cy="573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Deliver</a:t>
            </a:r>
          </a:p>
        </p:txBody>
      </p:sp>
      <p:sp>
        <p:nvSpPr>
          <p:cNvPr id="1719308" name="AutoShape 12"/>
          <p:cNvSpPr>
            <a:spLocks noChangeArrowheads="1"/>
          </p:cNvSpPr>
          <p:nvPr/>
        </p:nvSpPr>
        <p:spPr bwMode="auto">
          <a:xfrm>
            <a:off x="1600200" y="4088606"/>
            <a:ext cx="1090613" cy="573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Payment</a:t>
            </a:r>
          </a:p>
        </p:txBody>
      </p:sp>
      <p:sp>
        <p:nvSpPr>
          <p:cNvPr id="1719309" name="AutoShape 13"/>
          <p:cNvSpPr>
            <a:spLocks noChangeArrowheads="1"/>
          </p:cNvSpPr>
          <p:nvPr/>
        </p:nvSpPr>
        <p:spPr bwMode="auto">
          <a:xfrm>
            <a:off x="1600200" y="5867400"/>
            <a:ext cx="1090613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Recalculate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Receipt</a:t>
            </a:r>
          </a:p>
        </p:txBody>
      </p:sp>
      <p:sp>
        <p:nvSpPr>
          <p:cNvPr id="1719310" name="AutoShape 14"/>
          <p:cNvSpPr>
            <a:spLocks noChangeArrowheads="1"/>
          </p:cNvSpPr>
          <p:nvPr/>
        </p:nvSpPr>
        <p:spPr bwMode="auto">
          <a:xfrm>
            <a:off x="2546350" y="1971533"/>
            <a:ext cx="1090613" cy="57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Prepare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Receipt</a:t>
            </a:r>
          </a:p>
        </p:txBody>
      </p:sp>
      <p:sp>
        <p:nvSpPr>
          <p:cNvPr id="1719311" name="AutoShape 15"/>
          <p:cNvSpPr>
            <a:spLocks noChangeArrowheads="1"/>
          </p:cNvSpPr>
          <p:nvPr/>
        </p:nvSpPr>
        <p:spPr bwMode="auto">
          <a:xfrm>
            <a:off x="3054350" y="1003300"/>
            <a:ext cx="1092200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Create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Guest Check</a:t>
            </a:r>
          </a:p>
        </p:txBody>
      </p:sp>
      <p:sp>
        <p:nvSpPr>
          <p:cNvPr id="1719312" name="AutoShape 16"/>
          <p:cNvSpPr>
            <a:spLocks noChangeArrowheads="1"/>
          </p:cNvSpPr>
          <p:nvPr/>
        </p:nvSpPr>
        <p:spPr bwMode="auto">
          <a:xfrm>
            <a:off x="4437063" y="4087813"/>
            <a:ext cx="1090612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Update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Cash Balance</a:t>
            </a:r>
          </a:p>
        </p:txBody>
      </p:sp>
      <p:sp>
        <p:nvSpPr>
          <p:cNvPr id="1719313" name="AutoShape 17"/>
          <p:cNvSpPr>
            <a:spLocks noChangeArrowheads="1"/>
          </p:cNvSpPr>
          <p:nvPr/>
        </p:nvSpPr>
        <p:spPr bwMode="auto">
          <a:xfrm>
            <a:off x="4637882" y="5903912"/>
            <a:ext cx="654050" cy="501650"/>
          </a:xfrm>
          <a:prstGeom prst="can">
            <a:avLst>
              <a:gd name="adj" fmla="val 25000"/>
            </a:avLst>
          </a:prstGeom>
          <a:solidFill>
            <a:srgbClr val="B2B2B2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Archived</a:t>
            </a:r>
            <a:br>
              <a:rPr lang="en-US" sz="1100" b="1" dirty="0"/>
            </a:br>
            <a:r>
              <a:rPr lang="en-US" sz="1100" b="1" dirty="0"/>
              <a:t>GCs</a:t>
            </a:r>
          </a:p>
        </p:txBody>
      </p:sp>
      <p:sp>
        <p:nvSpPr>
          <p:cNvPr id="1719314" name="AutoShape 18"/>
          <p:cNvSpPr>
            <a:spLocks noChangeArrowheads="1"/>
          </p:cNvSpPr>
          <p:nvPr/>
        </p:nvSpPr>
        <p:spPr bwMode="auto">
          <a:xfrm>
            <a:off x="3855244" y="3048000"/>
            <a:ext cx="654050" cy="501650"/>
          </a:xfrm>
          <a:prstGeom prst="can">
            <a:avLst>
              <a:gd name="adj" fmla="val 25000"/>
            </a:avLst>
          </a:prstGeom>
          <a:solidFill>
            <a:srgbClr val="B2B2B2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Closed</a:t>
            </a:r>
            <a:br>
              <a:rPr lang="en-US" sz="1100" b="1" dirty="0"/>
            </a:br>
            <a:r>
              <a:rPr lang="en-US" sz="1100" b="1" dirty="0"/>
              <a:t>GCs</a:t>
            </a:r>
          </a:p>
        </p:txBody>
      </p:sp>
      <p:sp>
        <p:nvSpPr>
          <p:cNvPr id="1719315" name="AutoShape 19"/>
          <p:cNvSpPr>
            <a:spLocks noChangeArrowheads="1"/>
          </p:cNvSpPr>
          <p:nvPr/>
        </p:nvSpPr>
        <p:spPr bwMode="auto">
          <a:xfrm>
            <a:off x="4873625" y="2007251"/>
            <a:ext cx="654050" cy="501650"/>
          </a:xfrm>
          <a:prstGeom prst="can">
            <a:avLst>
              <a:gd name="adj" fmla="val 25000"/>
            </a:avLst>
          </a:prstGeom>
          <a:solidFill>
            <a:srgbClr val="B2B2B2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Open</a:t>
            </a:r>
            <a:br>
              <a:rPr lang="en-US" sz="1100" b="1" dirty="0"/>
            </a:br>
            <a:r>
              <a:rPr lang="en-US" sz="1100" b="1" dirty="0"/>
              <a:t>GCs</a:t>
            </a:r>
          </a:p>
        </p:txBody>
      </p:sp>
      <p:sp>
        <p:nvSpPr>
          <p:cNvPr id="1719316" name="Rectangle 20"/>
          <p:cNvSpPr>
            <a:spLocks noChangeArrowheads="1"/>
          </p:cNvSpPr>
          <p:nvPr/>
        </p:nvSpPr>
        <p:spPr bwMode="auto">
          <a:xfrm>
            <a:off x="320675" y="1327150"/>
            <a:ext cx="1279525" cy="2984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49" tIns="0" rIns="0" bIns="0" anchor="ctr"/>
          <a:lstStyle/>
          <a:p>
            <a:pPr marL="288925" indent="-288925" defTabSz="966788"/>
            <a:r>
              <a:rPr lang="en-US" sz="1400" b="1" dirty="0"/>
              <a:t>Guest Check</a:t>
            </a:r>
          </a:p>
        </p:txBody>
      </p:sp>
      <p:sp>
        <p:nvSpPr>
          <p:cNvPr id="1719317" name="Text Box 21"/>
          <p:cNvSpPr txBox="1">
            <a:spLocks noChangeArrowheads="1"/>
          </p:cNvSpPr>
          <p:nvPr/>
        </p:nvSpPr>
        <p:spPr bwMode="auto">
          <a:xfrm>
            <a:off x="0" y="893763"/>
            <a:ext cx="1920875" cy="40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268" tIns="48637" rIns="97268" bIns="48637">
            <a:spAutoFit/>
          </a:bodyPr>
          <a:lstStyle>
            <a:lvl1pPr marL="682625" indent="-287338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2600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6788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49388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3575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000" i="1" dirty="0">
                <a:solidFill>
                  <a:srgbClr val="000066"/>
                </a:solidFill>
                <a:latin typeface="Book Antiqua" pitchFamily="18" charset="0"/>
              </a:rPr>
              <a:t>Artifacts</a:t>
            </a:r>
          </a:p>
        </p:txBody>
      </p:sp>
      <p:sp>
        <p:nvSpPr>
          <p:cNvPr id="1719318" name="Rectangle 22"/>
          <p:cNvSpPr>
            <a:spLocks noChangeArrowheads="1"/>
          </p:cNvSpPr>
          <p:nvPr/>
        </p:nvSpPr>
        <p:spPr bwMode="auto">
          <a:xfrm>
            <a:off x="320675" y="1787525"/>
            <a:ext cx="1279525" cy="2984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49" tIns="0" rIns="0" bIns="0" anchor="ctr"/>
          <a:lstStyle/>
          <a:p>
            <a:pPr marL="288925" indent="-288925" defTabSz="966788"/>
            <a:r>
              <a:rPr lang="en-US" sz="1400" b="1" dirty="0"/>
              <a:t>Kitchen Order</a:t>
            </a:r>
          </a:p>
        </p:txBody>
      </p:sp>
      <p:sp>
        <p:nvSpPr>
          <p:cNvPr id="1719319" name="Rectangle 23"/>
          <p:cNvSpPr>
            <a:spLocks noChangeArrowheads="1"/>
          </p:cNvSpPr>
          <p:nvPr/>
        </p:nvSpPr>
        <p:spPr bwMode="auto">
          <a:xfrm>
            <a:off x="320675" y="2276475"/>
            <a:ext cx="1279525" cy="2968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49" tIns="0" rIns="0" bIns="0" anchor="ctr"/>
          <a:lstStyle/>
          <a:p>
            <a:pPr marL="288925" indent="-288925" defTabSz="966788"/>
            <a:r>
              <a:rPr lang="en-US" sz="1400" b="1" dirty="0"/>
              <a:t>Receipt</a:t>
            </a:r>
          </a:p>
        </p:txBody>
      </p:sp>
      <p:sp>
        <p:nvSpPr>
          <p:cNvPr id="1719320" name="Rectangle 24"/>
          <p:cNvSpPr>
            <a:spLocks noChangeArrowheads="1"/>
          </p:cNvSpPr>
          <p:nvPr/>
        </p:nvSpPr>
        <p:spPr bwMode="auto">
          <a:xfrm>
            <a:off x="290513" y="2797175"/>
            <a:ext cx="1279525" cy="2984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49" tIns="0" rIns="0" bIns="0" anchor="ctr"/>
          <a:lstStyle/>
          <a:p>
            <a:pPr marL="288925" indent="-288925" defTabSz="966788"/>
            <a:r>
              <a:rPr lang="en-US" sz="1400" b="1" dirty="0"/>
              <a:t>Cash Balance</a:t>
            </a:r>
          </a:p>
        </p:txBody>
      </p:sp>
      <p:sp>
        <p:nvSpPr>
          <p:cNvPr id="1719321" name="Text Box 25"/>
          <p:cNvSpPr txBox="1"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268" tIns="48637" rIns="97268" bIns="48637"/>
          <a:lstStyle/>
          <a:p>
            <a:pPr eaLnBrk="1" hangingPunct="1">
              <a:spcBef>
                <a:spcPct val="50000"/>
              </a:spcBef>
            </a:pPr>
            <a:r>
              <a:rPr kumimoji="0" lang="en-US" dirty="0"/>
              <a:t>Example: </a:t>
            </a:r>
            <a:r>
              <a:rPr kumimoji="0" lang="en-US" dirty="0" smtClean="0"/>
              <a:t>Restaurant Processes</a:t>
            </a:r>
            <a:endParaRPr kumimoji="0" lang="en-US" dirty="0"/>
          </a:p>
        </p:txBody>
      </p:sp>
      <p:sp>
        <p:nvSpPr>
          <p:cNvPr id="1719322" name="AutoShape 26"/>
          <p:cNvSpPr>
            <a:spLocks noChangeArrowheads="1"/>
          </p:cNvSpPr>
          <p:nvPr/>
        </p:nvSpPr>
        <p:spPr bwMode="auto">
          <a:xfrm>
            <a:off x="5821363" y="5903912"/>
            <a:ext cx="655637" cy="5016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Cash</a:t>
            </a:r>
            <a:br>
              <a:rPr lang="en-US" sz="1100" b="1" dirty="0"/>
            </a:br>
            <a:r>
              <a:rPr lang="en-US" sz="1100" b="1" dirty="0"/>
              <a:t>Balance</a:t>
            </a:r>
          </a:p>
        </p:txBody>
      </p:sp>
      <p:sp>
        <p:nvSpPr>
          <p:cNvPr id="1719323" name="AutoShape 27"/>
          <p:cNvSpPr>
            <a:spLocks noChangeArrowheads="1"/>
          </p:cNvSpPr>
          <p:nvPr/>
        </p:nvSpPr>
        <p:spPr bwMode="auto">
          <a:xfrm>
            <a:off x="8510588" y="758031"/>
            <a:ext cx="1090612" cy="573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700" i="1" dirty="0">
                <a:latin typeface="Book Antiqua" pitchFamily="18" charset="0"/>
              </a:rPr>
              <a:t>Activity</a:t>
            </a:r>
          </a:p>
        </p:txBody>
      </p:sp>
      <p:sp>
        <p:nvSpPr>
          <p:cNvPr id="1719324" name="AutoShape 28"/>
          <p:cNvSpPr>
            <a:spLocks noChangeArrowheads="1"/>
          </p:cNvSpPr>
          <p:nvPr/>
        </p:nvSpPr>
        <p:spPr bwMode="auto">
          <a:xfrm>
            <a:off x="8728075" y="142875"/>
            <a:ext cx="655638" cy="503238"/>
          </a:xfrm>
          <a:prstGeom prst="can">
            <a:avLst>
              <a:gd name="adj" fmla="val 25000"/>
            </a:avLst>
          </a:prstGeom>
          <a:noFill/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i="1" dirty="0">
                <a:latin typeface="Book Antiqua" pitchFamily="18" charset="0"/>
              </a:rPr>
              <a:t>repository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grpSp>
        <p:nvGrpSpPr>
          <p:cNvPr id="32" name="Group 22"/>
          <p:cNvGrpSpPr>
            <a:grpSpLocks/>
          </p:cNvGrpSpPr>
          <p:nvPr/>
        </p:nvGrpSpPr>
        <p:grpSpPr bwMode="auto">
          <a:xfrm>
            <a:off x="3962400" y="990600"/>
            <a:ext cx="361950" cy="296863"/>
            <a:chOff x="192" y="784"/>
            <a:chExt cx="768" cy="176"/>
          </a:xfrm>
        </p:grpSpPr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92" y="784"/>
              <a:ext cx="768" cy="176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337" y="816"/>
              <a:ext cx="50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6678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sz="1200" b="1" dirty="0">
                  <a:solidFill>
                    <a:srgbClr val="000000"/>
                  </a:solidFill>
                </a:rPr>
                <a:t>GC</a:t>
              </a:r>
              <a:endParaRPr kumimoji="0" lang="en-US" sz="3400" b="1" dirty="0"/>
            </a:p>
          </p:txBody>
        </p:sp>
      </p:grpSp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7668418" y="1407210"/>
            <a:ext cx="360363" cy="296863"/>
            <a:chOff x="192" y="784"/>
            <a:chExt cx="768" cy="176"/>
          </a:xfrm>
        </p:grpSpPr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192" y="784"/>
              <a:ext cx="768" cy="176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337" y="816"/>
              <a:ext cx="488" cy="10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6678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sz="1200" b="1" dirty="0">
                  <a:solidFill>
                    <a:srgbClr val="000000"/>
                  </a:solidFill>
                </a:rPr>
                <a:t>KO</a:t>
              </a:r>
              <a:endParaRPr kumimoji="0" lang="en-US" sz="3400" b="1" dirty="0"/>
            </a:p>
          </p:txBody>
        </p:sp>
      </p:grpSp>
      <p:grpSp>
        <p:nvGrpSpPr>
          <p:cNvPr id="38" name="Group 28"/>
          <p:cNvGrpSpPr>
            <a:grpSpLocks/>
          </p:cNvGrpSpPr>
          <p:nvPr/>
        </p:nvGrpSpPr>
        <p:grpSpPr bwMode="auto">
          <a:xfrm>
            <a:off x="2422525" y="2141106"/>
            <a:ext cx="320675" cy="298450"/>
            <a:chOff x="192" y="784"/>
            <a:chExt cx="768" cy="176"/>
          </a:xfrm>
        </p:grpSpPr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192" y="784"/>
              <a:ext cx="768" cy="176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96629" tIns="48314" rIns="96629" bIns="48314"/>
            <a:lstStyle/>
            <a:p>
              <a:pPr defTabSz="96678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sz="2700" b="1" dirty="0">
                <a:solidFill>
                  <a:srgbClr val="000066"/>
                </a:solidFill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336" y="816"/>
              <a:ext cx="5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6678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sz="1200" b="1" dirty="0">
                  <a:solidFill>
                    <a:srgbClr val="000000"/>
                  </a:solidFill>
                </a:rPr>
                <a:t>RC</a:t>
              </a:r>
              <a:endParaRPr kumimoji="0" lang="en-US" sz="3400" b="1" dirty="0"/>
            </a:p>
          </p:txBody>
        </p:sp>
      </p:grpSp>
      <p:grpSp>
        <p:nvGrpSpPr>
          <p:cNvPr id="41" name="Group 31"/>
          <p:cNvGrpSpPr>
            <a:grpSpLocks/>
          </p:cNvGrpSpPr>
          <p:nvPr/>
        </p:nvGrpSpPr>
        <p:grpSpPr bwMode="auto">
          <a:xfrm>
            <a:off x="6005512" y="5721350"/>
            <a:ext cx="319088" cy="298450"/>
            <a:chOff x="192" y="784"/>
            <a:chExt cx="768" cy="176"/>
          </a:xfrm>
        </p:grpSpPr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192" y="784"/>
              <a:ext cx="768" cy="17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337" y="816"/>
              <a:ext cx="527" cy="10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6678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sz="1200" b="1" dirty="0">
                  <a:solidFill>
                    <a:srgbClr val="000000"/>
                  </a:solidFill>
                </a:rPr>
                <a:t>CB</a:t>
              </a:r>
              <a:endParaRPr kumimoji="0" lang="en-US" sz="3400" b="1" dirty="0"/>
            </a:p>
          </p:txBody>
        </p:sp>
      </p:grpSp>
      <p:cxnSp>
        <p:nvCxnSpPr>
          <p:cNvPr id="4" name="Straight Connector 3"/>
          <p:cNvCxnSpPr>
            <a:stCxn id="33" idx="3"/>
          </p:cNvCxnSpPr>
          <p:nvPr/>
        </p:nvCxnSpPr>
        <p:spPr bwMode="auto">
          <a:xfrm>
            <a:off x="4324350" y="1139032"/>
            <a:ext cx="583407" cy="9469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endCxn id="1719315" idx="4"/>
          </p:cNvCxnSpPr>
          <p:nvPr/>
        </p:nvCxnSpPr>
        <p:spPr bwMode="auto">
          <a:xfrm flipH="1">
            <a:off x="5527675" y="1523172"/>
            <a:ext cx="1230312" cy="7349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Elbow Connector 7"/>
          <p:cNvCxnSpPr>
            <a:stCxn id="1719315" idx="1"/>
            <a:endCxn id="1719305" idx="0"/>
          </p:cNvCxnSpPr>
          <p:nvPr/>
        </p:nvCxnSpPr>
        <p:spPr bwMode="auto">
          <a:xfrm rot="5400000" flipH="1" flipV="1">
            <a:off x="5767893" y="471850"/>
            <a:ext cx="968159" cy="2102644"/>
          </a:xfrm>
          <a:prstGeom prst="bentConnector3">
            <a:avLst>
              <a:gd name="adj1" fmla="val 123612"/>
            </a:avLst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5527675" y="2443921"/>
            <a:ext cx="1482725" cy="24328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19307" idx="1"/>
            <a:endCxn id="1719315" idx="3"/>
          </p:cNvCxnSpPr>
          <p:nvPr/>
        </p:nvCxnSpPr>
        <p:spPr bwMode="auto">
          <a:xfrm flipH="1" flipV="1">
            <a:off x="5200650" y="2508901"/>
            <a:ext cx="1557337" cy="26544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>
            <a:stCxn id="1719315" idx="2"/>
            <a:endCxn id="1719310" idx="3"/>
          </p:cNvCxnSpPr>
          <p:nvPr/>
        </p:nvCxnSpPr>
        <p:spPr bwMode="auto">
          <a:xfrm flipH="1">
            <a:off x="3636963" y="2258076"/>
            <a:ext cx="123666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3609831" y="2518750"/>
            <a:ext cx="352569" cy="52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1719312" idx="2"/>
            <a:endCxn id="1719313" idx="1"/>
          </p:cNvCxnSpPr>
          <p:nvPr/>
        </p:nvCxnSpPr>
        <p:spPr bwMode="auto">
          <a:xfrm flipH="1">
            <a:off x="4964907" y="4662488"/>
            <a:ext cx="17462" cy="12414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36" idx="1"/>
            <a:endCxn id="1719304" idx="1"/>
          </p:cNvCxnSpPr>
          <p:nvPr/>
        </p:nvCxnSpPr>
        <p:spPr bwMode="auto">
          <a:xfrm flipH="1">
            <a:off x="7303293" y="1555642"/>
            <a:ext cx="365125" cy="4516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9DEFB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7439817" y="2527986"/>
            <a:ext cx="1" cy="5016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9DEFB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7206060" y="2509838"/>
            <a:ext cx="0" cy="5016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9DEFB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719306" idx="2"/>
            <a:endCxn id="1719303" idx="1"/>
          </p:cNvCxnSpPr>
          <p:nvPr/>
        </p:nvCxnSpPr>
        <p:spPr bwMode="auto">
          <a:xfrm flipH="1">
            <a:off x="7303293" y="3586163"/>
            <a:ext cx="1" cy="4302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9DEFB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1719303" idx="3"/>
            <a:endCxn id="1719307" idx="0"/>
          </p:cNvCxnSpPr>
          <p:nvPr/>
        </p:nvCxnSpPr>
        <p:spPr bwMode="auto">
          <a:xfrm>
            <a:off x="7303293" y="4518025"/>
            <a:ext cx="1" cy="3587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9DEFB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1719307" idx="2"/>
            <a:endCxn id="1719302" idx="1"/>
          </p:cNvCxnSpPr>
          <p:nvPr/>
        </p:nvCxnSpPr>
        <p:spPr bwMode="auto">
          <a:xfrm>
            <a:off x="7303294" y="5449888"/>
            <a:ext cx="0" cy="4532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9DEFB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4324350" y="3549650"/>
            <a:ext cx="329009" cy="5738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>
            <a:stCxn id="39" idx="2"/>
          </p:cNvCxnSpPr>
          <p:nvPr/>
        </p:nvCxnSpPr>
        <p:spPr bwMode="auto">
          <a:xfrm flipH="1">
            <a:off x="2286000" y="2439556"/>
            <a:ext cx="296863" cy="6076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>
            <a:stCxn id="1719300" idx="3"/>
            <a:endCxn id="1719308" idx="0"/>
          </p:cNvCxnSpPr>
          <p:nvPr/>
        </p:nvCxnSpPr>
        <p:spPr bwMode="auto">
          <a:xfrm flipH="1">
            <a:off x="2145507" y="3550444"/>
            <a:ext cx="11112" cy="538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>
            <a:endCxn id="1719299" idx="2"/>
          </p:cNvCxnSpPr>
          <p:nvPr/>
        </p:nvCxnSpPr>
        <p:spPr bwMode="auto">
          <a:xfrm>
            <a:off x="2702288" y="4375150"/>
            <a:ext cx="571137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1719299" idx="4"/>
            <a:endCxn id="1719312" idx="1"/>
          </p:cNvCxnSpPr>
          <p:nvPr/>
        </p:nvCxnSpPr>
        <p:spPr bwMode="auto">
          <a:xfrm>
            <a:off x="3927475" y="4375151"/>
            <a:ext cx="5095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>
            <a:endCxn id="1719301" idx="1"/>
          </p:cNvCxnSpPr>
          <p:nvPr/>
        </p:nvCxnSpPr>
        <p:spPr bwMode="auto">
          <a:xfrm flipH="1">
            <a:off x="3680619" y="4662488"/>
            <a:ext cx="828675" cy="12414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42" idx="0"/>
          </p:cNvCxnSpPr>
          <p:nvPr/>
        </p:nvCxnSpPr>
        <p:spPr bwMode="auto">
          <a:xfrm flipH="1" flipV="1">
            <a:off x="5527675" y="4626769"/>
            <a:ext cx="637381" cy="10945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endCxn id="42" idx="1"/>
          </p:cNvCxnSpPr>
          <p:nvPr/>
        </p:nvCxnSpPr>
        <p:spPr bwMode="auto">
          <a:xfrm>
            <a:off x="5257800" y="4661694"/>
            <a:ext cx="747712" cy="12088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/>
          <p:nvPr/>
        </p:nvCxnSpPr>
        <p:spPr bwMode="auto">
          <a:xfrm>
            <a:off x="1981200" y="4661694"/>
            <a:ext cx="0" cy="323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8" name="Straight Connector 157"/>
          <p:cNvCxnSpPr>
            <a:stCxn id="1719298" idx="3"/>
            <a:endCxn id="1719309" idx="0"/>
          </p:cNvCxnSpPr>
          <p:nvPr/>
        </p:nvCxnSpPr>
        <p:spPr bwMode="auto">
          <a:xfrm>
            <a:off x="2145507" y="5486400"/>
            <a:ext cx="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1" name="Elbow Connector 160"/>
          <p:cNvCxnSpPr>
            <a:stCxn id="1719309" idx="1"/>
            <a:endCxn id="1719298" idx="2"/>
          </p:cNvCxnSpPr>
          <p:nvPr/>
        </p:nvCxnSpPr>
        <p:spPr bwMode="auto">
          <a:xfrm rot="10800000" flipH="1">
            <a:off x="1600200" y="5235576"/>
            <a:ext cx="217488" cy="919163"/>
          </a:xfrm>
          <a:prstGeom prst="bentConnector3">
            <a:avLst>
              <a:gd name="adj1" fmla="val -105109"/>
            </a:avLst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 flipV="1">
            <a:off x="2286000" y="4662488"/>
            <a:ext cx="0" cy="3222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6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SeGA separates data from execution engine</a:t>
            </a:r>
          </a:p>
          <a:p>
            <a:r>
              <a:rPr lang="en-US" dirty="0" smtClean="0"/>
              <a:t>Serves as a mediator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SeGA: A Service Wrapper/Mediator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44613" y="609600"/>
            <a:ext cx="345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[Sun-Xu-S.-Yang CoopIS 12]</a:t>
            </a:r>
            <a:endParaRPr lang="en-US" sz="2000" dirty="0">
              <a:solidFill>
                <a:schemeClr val="bg2"/>
              </a:solidFill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24590721" y="15276383"/>
            <a:ext cx="8419445" cy="11146287"/>
            <a:chOff x="18079517" y="9174736"/>
            <a:chExt cx="14930650" cy="17247935"/>
          </a:xfrm>
        </p:grpSpPr>
        <p:sp>
          <p:nvSpPr>
            <p:cNvPr id="69" name="Rectangle 68"/>
            <p:cNvSpPr/>
            <p:nvPr/>
          </p:nvSpPr>
          <p:spPr>
            <a:xfrm>
              <a:off x="22994173" y="10624013"/>
              <a:ext cx="7158929" cy="4233927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6000"/>
              </a:schemeClr>
            </a:solidFill>
            <a:ln w="1270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600" b="1" dirty="0" err="1" smtClean="0">
                  <a:solidFill>
                    <a:schemeClr val="tx1"/>
                  </a:solidFill>
                </a:rPr>
                <a:t>SeGA</a:t>
              </a:r>
              <a:endParaRPr lang="en-US" sz="6600" b="1" dirty="0" smtClean="0">
                <a:solidFill>
                  <a:schemeClr val="tx1"/>
                </a:solidFill>
              </a:endParaRPr>
            </a:p>
            <a:p>
              <a:endParaRPr lang="en-US" sz="4400" dirty="0" smtClean="0">
                <a:solidFill>
                  <a:schemeClr val="tx1"/>
                </a:solidFill>
              </a:endParaRPr>
            </a:p>
            <a:p>
              <a:endParaRPr lang="en-US" sz="4400" dirty="0">
                <a:solidFill>
                  <a:schemeClr val="tx1"/>
                </a:solidFill>
              </a:endParaRPr>
            </a:p>
            <a:p>
              <a:endParaRPr lang="en-US" sz="4400" dirty="0" smtClean="0">
                <a:solidFill>
                  <a:schemeClr val="tx1"/>
                </a:solidFill>
              </a:endParaRPr>
            </a:p>
            <a:p>
              <a:endParaRPr lang="en-US" sz="4400" dirty="0">
                <a:solidFill>
                  <a:schemeClr val="tx1"/>
                </a:solidFill>
              </a:endParaRPr>
            </a:p>
            <a:p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26038256" y="11047790"/>
              <a:ext cx="987790" cy="905023"/>
            </a:xfrm>
            <a:prstGeom prst="triangle">
              <a:avLst/>
            </a:prstGeom>
            <a:noFill/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28531254" y="11024271"/>
              <a:ext cx="987790" cy="905023"/>
            </a:xfrm>
            <a:prstGeom prst="triangle">
              <a:avLst/>
            </a:prstGeom>
            <a:noFill/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26038256" y="11976332"/>
              <a:ext cx="3480788" cy="1"/>
            </a:xfrm>
            <a:prstGeom prst="line">
              <a:avLst/>
            </a:prstGeom>
            <a:noFill/>
            <a:ln w="635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6038256" y="10977234"/>
              <a:ext cx="3480788" cy="1"/>
            </a:xfrm>
            <a:prstGeom prst="line">
              <a:avLst/>
            </a:prstGeom>
            <a:noFill/>
            <a:ln w="635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7274232" y="10293135"/>
              <a:ext cx="1505208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...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466830" y="13187948"/>
              <a:ext cx="2477346" cy="1082109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</a:rPr>
                <a:t>Dispatche</a:t>
              </a:r>
              <a:r>
                <a:rPr lang="en-US" sz="4000" dirty="0" smtClean="0">
                  <a:solidFill>
                    <a:schemeClr val="tx1"/>
                  </a:solidFill>
                </a:rPr>
                <a:t>r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6" name="Magnetic Disk 53"/>
            <p:cNvSpPr/>
            <p:nvPr/>
          </p:nvSpPr>
          <p:spPr>
            <a:xfrm>
              <a:off x="26743822" y="12835048"/>
              <a:ext cx="3104486" cy="1787799"/>
            </a:xfrm>
            <a:prstGeom prst="flowChartMagneticDisk">
              <a:avLst/>
            </a:prstGeom>
            <a:noFill/>
            <a:ln w="635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Artifact</a:t>
              </a:r>
            </a:p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Repository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6260701" y="11902395"/>
              <a:ext cx="28739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/>
                <a:t>Event Queue</a:t>
              </a:r>
              <a:endParaRPr lang="en-US" sz="4000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 flipV="1">
              <a:off x="29601360" y="11411867"/>
              <a:ext cx="2268617" cy="29162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Straight Arrow Connector 78"/>
            <p:cNvCxnSpPr>
              <a:stCxn id="76" idx="2"/>
              <a:endCxn id="75" idx="3"/>
            </p:cNvCxnSpPr>
            <p:nvPr/>
          </p:nvCxnSpPr>
          <p:spPr>
            <a:xfrm flipH="1">
              <a:off x="25944176" y="13728948"/>
              <a:ext cx="799646" cy="55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headEnd type="triangle" w="lg" len="lg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27941394" y="17344408"/>
              <a:ext cx="2557410" cy="1453662"/>
            </a:xfrm>
            <a:prstGeom prst="rect">
              <a:avLst/>
            </a:prstGeom>
            <a:noFill/>
            <a:ln w="635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Barcelona</a:t>
              </a:r>
            </a:p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Engine 1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7941394" y="18981954"/>
              <a:ext cx="2557410" cy="1453662"/>
            </a:xfrm>
            <a:prstGeom prst="rect">
              <a:avLst/>
            </a:prstGeom>
            <a:noFill/>
            <a:ln w="635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EZ-Flow</a:t>
              </a:r>
            </a:p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Engine 1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7941394" y="21753948"/>
              <a:ext cx="2557410" cy="1453662"/>
            </a:xfrm>
            <a:prstGeom prst="rect">
              <a:avLst/>
            </a:prstGeom>
            <a:noFill/>
            <a:ln w="635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Barcelona</a:t>
              </a:r>
            </a:p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Engine n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25103598" y="21628686"/>
              <a:ext cx="629806" cy="627034"/>
            </a:xfrm>
            <a:prstGeom prst="triangle">
              <a:avLst/>
            </a:prstGeom>
            <a:noFill/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84" name="Folded Corner 83"/>
            <p:cNvSpPr/>
            <p:nvPr/>
          </p:nvSpPr>
          <p:spPr>
            <a:xfrm flipV="1">
              <a:off x="26066211" y="21637726"/>
              <a:ext cx="350303" cy="617994"/>
            </a:xfrm>
            <a:prstGeom prst="foldedCorner">
              <a:avLst/>
            </a:prstGeom>
            <a:noFill/>
            <a:ln w="635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b="1">
                <a:solidFill>
                  <a:srgbClr val="FF6600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26752952" y="21536902"/>
              <a:ext cx="546188" cy="718818"/>
              <a:chOff x="25081837" y="8841211"/>
              <a:chExt cx="546188" cy="718818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5081837" y="8841211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5426435" y="9053647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5426435" y="9358447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9" name="Elbow Connector 88"/>
              <p:cNvCxnSpPr>
                <a:stCxn id="86" idx="2"/>
                <a:endCxn id="87" idx="1"/>
              </p:cNvCxnSpPr>
              <p:nvPr/>
            </p:nvCxnSpPr>
            <p:spPr>
              <a:xfrm rot="16200000" flipH="1">
                <a:off x="25248711" y="8976713"/>
                <a:ext cx="111645" cy="243803"/>
              </a:xfrm>
              <a:prstGeom prst="bentConnector2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0" name="Elbow Connector 89"/>
              <p:cNvCxnSpPr>
                <a:stCxn id="86" idx="2"/>
                <a:endCxn id="88" idx="1"/>
              </p:cNvCxnSpPr>
              <p:nvPr/>
            </p:nvCxnSpPr>
            <p:spPr>
              <a:xfrm rot="16200000" flipH="1">
                <a:off x="25096311" y="9129113"/>
                <a:ext cx="416445" cy="243803"/>
              </a:xfrm>
              <a:prstGeom prst="bentConnector2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1" name="Oval 90"/>
            <p:cNvSpPr/>
            <p:nvPr/>
          </p:nvSpPr>
          <p:spPr>
            <a:xfrm>
              <a:off x="31451222" y="17670735"/>
              <a:ext cx="818764" cy="823739"/>
            </a:xfrm>
            <a:prstGeom prst="ellipse">
              <a:avLst/>
            </a:prstGeom>
            <a:noFill/>
            <a:ln w="635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1484271" y="19269298"/>
              <a:ext cx="818764" cy="823739"/>
            </a:xfrm>
            <a:prstGeom prst="ellipse">
              <a:avLst/>
            </a:prstGeom>
            <a:noFill/>
            <a:ln w="635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31498447" y="22068909"/>
              <a:ext cx="818764" cy="823739"/>
            </a:xfrm>
            <a:prstGeom prst="ellipse">
              <a:avLst/>
            </a:prstGeom>
            <a:noFill/>
            <a:ln w="635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80" idx="3"/>
              <a:endCxn id="91" idx="2"/>
            </p:cNvCxnSpPr>
            <p:nvPr/>
          </p:nvCxnSpPr>
          <p:spPr>
            <a:xfrm>
              <a:off x="30498804" y="18071239"/>
              <a:ext cx="952418" cy="11366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Straight Arrow Connector 94"/>
            <p:cNvCxnSpPr>
              <a:stCxn id="81" idx="3"/>
              <a:endCxn id="92" idx="2"/>
            </p:cNvCxnSpPr>
            <p:nvPr/>
          </p:nvCxnSpPr>
          <p:spPr>
            <a:xfrm flipV="1">
              <a:off x="30498804" y="19681168"/>
              <a:ext cx="985467" cy="27617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Straight Arrow Connector 95"/>
            <p:cNvCxnSpPr>
              <a:stCxn id="82" idx="3"/>
              <a:endCxn id="93" idx="2"/>
            </p:cNvCxnSpPr>
            <p:nvPr/>
          </p:nvCxnSpPr>
          <p:spPr>
            <a:xfrm>
              <a:off x="30498804" y="22480779"/>
              <a:ext cx="999643" cy="0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31282194" y="20375612"/>
              <a:ext cx="122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accent3">
                      <a:lumMod val="75000"/>
                    </a:schemeClr>
                  </a:solidFill>
                </a:rPr>
                <a:t>. . .</a:t>
              </a:r>
              <a:endParaRPr lang="en-US" sz="60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566542" y="20435616"/>
              <a:ext cx="122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accent5"/>
                  </a:solidFill>
                </a:rPr>
                <a:t>. . .</a:t>
              </a:r>
              <a:endParaRPr lang="en-US" sz="6000" b="1" dirty="0">
                <a:solidFill>
                  <a:schemeClr val="accent5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5424132" y="20441844"/>
              <a:ext cx="122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. . .</a:t>
              </a:r>
              <a:endParaRPr lang="en-US" sz="6000" b="1" dirty="0"/>
            </a:p>
          </p:txBody>
        </p:sp>
        <p:cxnSp>
          <p:nvCxnSpPr>
            <p:cNvPr id="100" name="Straight Arrow Connector 99"/>
            <p:cNvCxnSpPr>
              <a:endCxn id="75" idx="0"/>
            </p:cNvCxnSpPr>
            <p:nvPr/>
          </p:nvCxnSpPr>
          <p:spPr>
            <a:xfrm flipH="1">
              <a:off x="24705503" y="11411867"/>
              <a:ext cx="1238673" cy="1776081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1" name="Elbow Connector 100"/>
            <p:cNvCxnSpPr>
              <a:stCxn id="75" idx="2"/>
              <a:endCxn id="80" idx="1"/>
            </p:cNvCxnSpPr>
            <p:nvPr/>
          </p:nvCxnSpPr>
          <p:spPr>
            <a:xfrm rot="16200000" flipH="1">
              <a:off x="24422857" y="14552702"/>
              <a:ext cx="3801182" cy="3235891"/>
            </a:xfrm>
            <a:prstGeom prst="bentConnector2">
              <a:avLst/>
            </a:prstGeom>
            <a:noFill/>
            <a:ln w="63500">
              <a:solidFill>
                <a:schemeClr val="tx1"/>
              </a:solidFill>
              <a:headEnd type="triangle" w="lg" len="lg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Elbow Connector 101"/>
            <p:cNvCxnSpPr>
              <a:stCxn id="75" idx="2"/>
              <a:endCxn id="81" idx="1"/>
            </p:cNvCxnSpPr>
            <p:nvPr/>
          </p:nvCxnSpPr>
          <p:spPr>
            <a:xfrm rot="16200000" flipH="1">
              <a:off x="23604084" y="15371475"/>
              <a:ext cx="5438728" cy="3235891"/>
            </a:xfrm>
            <a:prstGeom prst="bentConnector2">
              <a:avLst/>
            </a:prstGeom>
            <a:noFill/>
            <a:ln w="63500">
              <a:solidFill>
                <a:schemeClr val="tx1"/>
              </a:solidFill>
              <a:headEnd type="triangle" w="lg" len="lg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3" name="Elbow Connector 102"/>
            <p:cNvCxnSpPr>
              <a:stCxn id="75" idx="2"/>
              <a:endCxn id="82" idx="1"/>
            </p:cNvCxnSpPr>
            <p:nvPr/>
          </p:nvCxnSpPr>
          <p:spPr>
            <a:xfrm rot="16200000" flipH="1">
              <a:off x="22218087" y="16757472"/>
              <a:ext cx="8210722" cy="3235891"/>
            </a:xfrm>
            <a:prstGeom prst="bentConnector2">
              <a:avLst/>
            </a:prstGeom>
            <a:noFill/>
            <a:ln w="63500">
              <a:solidFill>
                <a:schemeClr val="tx1"/>
              </a:solidFill>
              <a:headEnd type="triangle" w="lg" len="lg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Folded Corner 103"/>
            <p:cNvSpPr/>
            <p:nvPr/>
          </p:nvSpPr>
          <p:spPr>
            <a:xfrm flipV="1">
              <a:off x="26066211" y="17249446"/>
              <a:ext cx="350303" cy="617994"/>
            </a:xfrm>
            <a:prstGeom prst="foldedCorner">
              <a:avLst/>
            </a:prstGeom>
            <a:noFill/>
            <a:ln w="635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b="1">
                <a:solidFill>
                  <a:srgbClr val="FF6600"/>
                </a:solidFill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26752952" y="17148622"/>
              <a:ext cx="546188" cy="718818"/>
              <a:chOff x="25081837" y="8841211"/>
              <a:chExt cx="546188" cy="718818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25081837" y="8841211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5426435" y="9053647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5426435" y="9358447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9" name="Elbow Connector 108"/>
              <p:cNvCxnSpPr>
                <a:stCxn id="106" idx="2"/>
                <a:endCxn id="107" idx="1"/>
              </p:cNvCxnSpPr>
              <p:nvPr/>
            </p:nvCxnSpPr>
            <p:spPr>
              <a:xfrm rot="16200000" flipH="1">
                <a:off x="25248711" y="8976713"/>
                <a:ext cx="111645" cy="243803"/>
              </a:xfrm>
              <a:prstGeom prst="bentConnector2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0" name="Elbow Connector 109"/>
              <p:cNvCxnSpPr>
                <a:stCxn id="106" idx="2"/>
                <a:endCxn id="108" idx="1"/>
              </p:cNvCxnSpPr>
              <p:nvPr/>
            </p:nvCxnSpPr>
            <p:spPr>
              <a:xfrm rot="16200000" flipH="1">
                <a:off x="25096311" y="9129113"/>
                <a:ext cx="416445" cy="243803"/>
              </a:xfrm>
              <a:prstGeom prst="bentConnector2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1" name="Isosceles Triangle 110"/>
            <p:cNvSpPr/>
            <p:nvPr/>
          </p:nvSpPr>
          <p:spPr>
            <a:xfrm>
              <a:off x="25103598" y="18889854"/>
              <a:ext cx="629806" cy="627034"/>
            </a:xfrm>
            <a:prstGeom prst="triangle">
              <a:avLst/>
            </a:prstGeom>
            <a:noFill/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112" name="Folded Corner 111"/>
            <p:cNvSpPr/>
            <p:nvPr/>
          </p:nvSpPr>
          <p:spPr>
            <a:xfrm flipV="1">
              <a:off x="26066211" y="18898894"/>
              <a:ext cx="350303" cy="617994"/>
            </a:xfrm>
            <a:prstGeom prst="foldedCorner">
              <a:avLst/>
            </a:prstGeom>
            <a:noFill/>
            <a:ln w="635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b="1">
                <a:solidFill>
                  <a:srgbClr val="FF6600"/>
                </a:solidFill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6752952" y="18798070"/>
              <a:ext cx="546188" cy="718818"/>
              <a:chOff x="25081837" y="8841211"/>
              <a:chExt cx="546188" cy="718818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25081837" y="8841211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5426435" y="9053647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5426435" y="9358447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7" name="Elbow Connector 116"/>
              <p:cNvCxnSpPr>
                <a:stCxn id="114" idx="2"/>
                <a:endCxn id="115" idx="1"/>
              </p:cNvCxnSpPr>
              <p:nvPr/>
            </p:nvCxnSpPr>
            <p:spPr>
              <a:xfrm rot="16200000" flipH="1">
                <a:off x="25248711" y="8976713"/>
                <a:ext cx="111645" cy="243803"/>
              </a:xfrm>
              <a:prstGeom prst="bentConnector2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8" name="Elbow Connector 117"/>
              <p:cNvCxnSpPr>
                <a:stCxn id="114" idx="2"/>
                <a:endCxn id="116" idx="1"/>
              </p:cNvCxnSpPr>
              <p:nvPr/>
            </p:nvCxnSpPr>
            <p:spPr>
              <a:xfrm rot="16200000" flipH="1">
                <a:off x="25096311" y="9129113"/>
                <a:ext cx="416445" cy="243803"/>
              </a:xfrm>
              <a:prstGeom prst="bentConnector2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9" name="Rectangular Callout 118"/>
            <p:cNvSpPr/>
            <p:nvPr/>
          </p:nvSpPr>
          <p:spPr>
            <a:xfrm>
              <a:off x="30591961" y="13254173"/>
              <a:ext cx="2289561" cy="1368674"/>
            </a:xfrm>
            <a:prstGeom prst="wedgeRectCallout">
              <a:avLst>
                <a:gd name="adj1" fmla="val 26391"/>
                <a:gd name="adj2" fmla="val -120263"/>
              </a:avLst>
            </a:prstGeom>
            <a:noFill/>
            <a:ln w="63500">
              <a:solidFill>
                <a:schemeClr val="accent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accent2"/>
                  </a:solidFill>
                </a:rPr>
                <a:t>Incoming event</a:t>
              </a:r>
              <a:endParaRPr lang="en-US" sz="4000" dirty="0">
                <a:solidFill>
                  <a:schemeClr val="accent2"/>
                </a:solidFill>
              </a:endParaRPr>
            </a:p>
          </p:txBody>
        </p:sp>
        <p:sp>
          <p:nvSpPr>
            <p:cNvPr id="120" name="Rectangular Callout 119"/>
            <p:cNvSpPr/>
            <p:nvPr/>
          </p:nvSpPr>
          <p:spPr>
            <a:xfrm>
              <a:off x="25601617" y="15385497"/>
              <a:ext cx="2068605" cy="1368674"/>
            </a:xfrm>
            <a:prstGeom prst="wedgeRectCallout">
              <a:avLst>
                <a:gd name="adj1" fmla="val -18929"/>
                <a:gd name="adj2" fmla="val 76621"/>
              </a:avLst>
            </a:prstGeom>
            <a:noFill/>
            <a:ln w="63500">
              <a:solidFill>
                <a:schemeClr val="accent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</a:rPr>
                <a:t>BP instance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1" name="Rectangular Callout 120"/>
            <p:cNvSpPr/>
            <p:nvPr/>
          </p:nvSpPr>
          <p:spPr>
            <a:xfrm>
              <a:off x="28152226" y="15385497"/>
              <a:ext cx="2013646" cy="1368674"/>
            </a:xfrm>
            <a:prstGeom prst="wedgeRectCallout">
              <a:avLst>
                <a:gd name="adj1" fmla="val -72243"/>
                <a:gd name="adj2" fmla="val 79520"/>
              </a:avLst>
            </a:prstGeom>
            <a:noFill/>
            <a:ln w="63500">
              <a:solidFill>
                <a:srgbClr val="00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00FF"/>
                  </a:solidFill>
                </a:rPr>
                <a:t>Schema</a:t>
              </a:r>
              <a:endParaRPr lang="en-US" sz="4000" dirty="0">
                <a:solidFill>
                  <a:srgbClr val="0000FF"/>
                </a:solidFill>
              </a:endParaRPr>
            </a:p>
          </p:txBody>
        </p:sp>
        <p:sp>
          <p:nvSpPr>
            <p:cNvPr id="122" name="Rectangular Callout 121"/>
            <p:cNvSpPr/>
            <p:nvPr/>
          </p:nvSpPr>
          <p:spPr>
            <a:xfrm>
              <a:off x="30591961" y="15385497"/>
              <a:ext cx="2289561" cy="1368674"/>
            </a:xfrm>
            <a:prstGeom prst="wedgeRectCallout">
              <a:avLst>
                <a:gd name="adj1" fmla="val 8792"/>
                <a:gd name="adj2" fmla="val 98401"/>
              </a:avLst>
            </a:prstGeom>
            <a:noFill/>
            <a:ln w="63500">
              <a:solidFill>
                <a:schemeClr val="accent3">
                  <a:lumMod val="7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accent3">
                      <a:lumMod val="75000"/>
                    </a:schemeClr>
                  </a:solidFill>
                </a:rPr>
                <a:t>Outgoing event</a:t>
              </a:r>
              <a:endParaRPr lang="en-US" sz="4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23" name="Rounded Rectangular Callout 122"/>
            <p:cNvSpPr/>
            <p:nvPr/>
          </p:nvSpPr>
          <p:spPr>
            <a:xfrm>
              <a:off x="24705502" y="9174736"/>
              <a:ext cx="8062087" cy="1024321"/>
            </a:xfrm>
            <a:prstGeom prst="wedgeRoundRectCallout">
              <a:avLst>
                <a:gd name="adj1" fmla="val 40122"/>
                <a:gd name="adj2" fmla="val 121789"/>
                <a:gd name="adj3" fmla="val 16667"/>
              </a:avLst>
            </a:prstGeom>
            <a:noFill/>
            <a:ln w="63500">
              <a:solidFill>
                <a:schemeClr val="bg2">
                  <a:lumMod val="1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 smtClean="0">
                  <a:solidFill>
                    <a:schemeClr val="bg2">
                      <a:lumMod val="10000"/>
                    </a:schemeClr>
                  </a:solidFill>
                </a:rPr>
                <a:t>1. </a:t>
              </a:r>
              <a:r>
                <a:rPr lang="en-US" sz="4000" dirty="0" err="1" smtClean="0">
                  <a:solidFill>
                    <a:schemeClr val="bg2">
                      <a:lumMod val="10000"/>
                    </a:schemeClr>
                  </a:solidFill>
                </a:rPr>
                <a:t>SeGA</a:t>
              </a:r>
              <a:r>
                <a:rPr lang="en-US" sz="4000" dirty="0" smtClean="0">
                  <a:solidFill>
                    <a:schemeClr val="bg2">
                      <a:lumMod val="10000"/>
                    </a:schemeClr>
                  </a:solidFill>
                </a:rPr>
                <a:t> receives incoming events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4" name="Rounded Rectangular Callout 123"/>
            <p:cNvSpPr/>
            <p:nvPr/>
          </p:nvSpPr>
          <p:spPr>
            <a:xfrm>
              <a:off x="18152427" y="10624013"/>
              <a:ext cx="4310524" cy="4981514"/>
            </a:xfrm>
            <a:prstGeom prst="wedgeRoundRectCallout">
              <a:avLst>
                <a:gd name="adj1" fmla="val 69412"/>
                <a:gd name="adj2" fmla="val 16654"/>
                <a:gd name="adj3" fmla="val 16667"/>
              </a:avLst>
            </a:prstGeom>
            <a:noFill/>
            <a:ln w="63500">
              <a:solidFill>
                <a:schemeClr val="bg2">
                  <a:lumMod val="1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 smtClean="0">
                  <a:solidFill>
                    <a:schemeClr val="bg2">
                      <a:lumMod val="10000"/>
                    </a:schemeClr>
                  </a:solidFill>
                </a:rPr>
                <a:t>2. </a:t>
              </a:r>
              <a:r>
                <a:rPr lang="en-US" sz="4000" dirty="0" smtClean="0">
                  <a:solidFill>
                    <a:schemeClr val="bg2">
                      <a:lumMod val="10000"/>
                    </a:schemeClr>
                  </a:solidFill>
                </a:rPr>
                <a:t>A dispatcher fetches the correlated BP instances according to the type of the incoming event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5" name="Rounded Rectangular Callout 124"/>
            <p:cNvSpPr/>
            <p:nvPr/>
          </p:nvSpPr>
          <p:spPr>
            <a:xfrm>
              <a:off x="18079517" y="16355076"/>
              <a:ext cx="5314403" cy="4278796"/>
            </a:xfrm>
            <a:prstGeom prst="wedgeRoundRectCallout">
              <a:avLst>
                <a:gd name="adj1" fmla="val 67919"/>
                <a:gd name="adj2" fmla="val -23536"/>
                <a:gd name="adj3" fmla="val 16667"/>
              </a:avLst>
            </a:prstGeom>
            <a:noFill/>
            <a:ln w="63500">
              <a:solidFill>
                <a:schemeClr val="bg2">
                  <a:lumMod val="1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 smtClean="0">
                  <a:solidFill>
                    <a:schemeClr val="bg2">
                      <a:lumMod val="10000"/>
                    </a:schemeClr>
                  </a:solidFill>
                </a:rPr>
                <a:t>3. </a:t>
              </a:r>
              <a:r>
                <a:rPr lang="en-US" sz="4000" dirty="0" smtClean="0">
                  <a:solidFill>
                    <a:schemeClr val="bg2">
                      <a:lumMod val="10000"/>
                    </a:schemeClr>
                  </a:solidFill>
                </a:rPr>
                <a:t>The dispatcher sends the incoming event, the BP instances, and their schemas to the corresponding engine 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6" name="Rounded Rectangular Callout 125"/>
            <p:cNvSpPr/>
            <p:nvPr/>
          </p:nvSpPr>
          <p:spPr>
            <a:xfrm>
              <a:off x="24328249" y="24075494"/>
              <a:ext cx="8182192" cy="2347177"/>
            </a:xfrm>
            <a:prstGeom prst="wedgeRoundRectCallout">
              <a:avLst>
                <a:gd name="adj1" fmla="val 16631"/>
                <a:gd name="adj2" fmla="val -76543"/>
                <a:gd name="adj3" fmla="val 16667"/>
              </a:avLst>
            </a:prstGeom>
            <a:noFill/>
            <a:ln w="63500">
              <a:solidFill>
                <a:schemeClr val="bg2">
                  <a:lumMod val="1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 smtClean="0">
                  <a:solidFill>
                    <a:schemeClr val="bg2">
                      <a:lumMod val="10000"/>
                    </a:schemeClr>
                  </a:solidFill>
                </a:rPr>
                <a:t>4. </a:t>
              </a:r>
              <a:r>
                <a:rPr lang="en-US" sz="4000" dirty="0" smtClean="0">
                  <a:solidFill>
                    <a:schemeClr val="bg2">
                      <a:lumMod val="10000"/>
                    </a:schemeClr>
                  </a:solidFill>
                </a:rPr>
                <a:t>The engine then processes the incoming event, updates the BP instances, and sends outgoing events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7" name="Rounded Rectangular Callout 126"/>
            <p:cNvSpPr/>
            <p:nvPr/>
          </p:nvSpPr>
          <p:spPr>
            <a:xfrm>
              <a:off x="18152427" y="21391275"/>
              <a:ext cx="5387312" cy="3755269"/>
            </a:xfrm>
            <a:prstGeom prst="wedgeRoundRectCallout">
              <a:avLst>
                <a:gd name="adj1" fmla="val 66121"/>
                <a:gd name="adj2" fmla="val -38977"/>
                <a:gd name="adj3" fmla="val 16667"/>
              </a:avLst>
            </a:prstGeom>
            <a:noFill/>
            <a:ln w="63500">
              <a:solidFill>
                <a:schemeClr val="bg2">
                  <a:lumMod val="1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 smtClean="0">
                  <a:solidFill>
                    <a:schemeClr val="bg2">
                      <a:lumMod val="10000"/>
                    </a:schemeClr>
                  </a:solidFill>
                </a:rPr>
                <a:t>5. </a:t>
              </a:r>
              <a:r>
                <a:rPr lang="en-US" sz="4000" dirty="0" smtClean="0">
                  <a:solidFill>
                    <a:schemeClr val="bg2">
                      <a:lumMod val="10000"/>
                    </a:schemeClr>
                  </a:solidFill>
                </a:rPr>
                <a:t>The dispatcher retrieve the updated BP instances from the engine and store them back to the repository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8" name="Isosceles Triangle 127"/>
            <p:cNvSpPr/>
            <p:nvPr/>
          </p:nvSpPr>
          <p:spPr>
            <a:xfrm>
              <a:off x="32022377" y="11200190"/>
              <a:ext cx="987790" cy="905023"/>
            </a:xfrm>
            <a:prstGeom prst="triangle">
              <a:avLst/>
            </a:prstGeom>
            <a:noFill/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129" name="Isosceles Triangle 128"/>
            <p:cNvSpPr/>
            <p:nvPr/>
          </p:nvSpPr>
          <p:spPr>
            <a:xfrm>
              <a:off x="25076930" y="17238106"/>
              <a:ext cx="629806" cy="627034"/>
            </a:xfrm>
            <a:prstGeom prst="triangle">
              <a:avLst/>
            </a:prstGeom>
            <a:noFill/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2173319" y="2167174"/>
            <a:ext cx="4913282" cy="1603355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SeGA</a:t>
            </a:r>
          </a:p>
        </p:txBody>
      </p:sp>
      <p:sp>
        <p:nvSpPr>
          <p:cNvPr id="133" name="Isosceles Triangle 132"/>
          <p:cNvSpPr/>
          <p:nvPr/>
        </p:nvSpPr>
        <p:spPr>
          <a:xfrm>
            <a:off x="5329362" y="2300936"/>
            <a:ext cx="296931" cy="272051"/>
          </a:xfrm>
          <a:prstGeom prst="triangl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34" name="Isosceles Triangle 133"/>
          <p:cNvSpPr/>
          <p:nvPr/>
        </p:nvSpPr>
        <p:spPr>
          <a:xfrm>
            <a:off x="6273440" y="2300936"/>
            <a:ext cx="296931" cy="272051"/>
          </a:xfrm>
          <a:prstGeom prst="triangl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>
              <a:solidFill>
                <a:schemeClr val="tx1"/>
              </a:solidFill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5329362" y="2300936"/>
            <a:ext cx="1318147" cy="0"/>
          </a:xfrm>
          <a:prstGeom prst="lin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329362" y="2590800"/>
            <a:ext cx="1318147" cy="0"/>
          </a:xfrm>
          <a:prstGeom prst="lin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7" name="TextBox 136"/>
          <p:cNvSpPr txBox="1"/>
          <p:nvPr/>
        </p:nvSpPr>
        <p:spPr>
          <a:xfrm>
            <a:off x="5797416" y="2249168"/>
            <a:ext cx="57001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...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2286000" y="3138116"/>
            <a:ext cx="1464948" cy="409786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Dispatche</a:t>
            </a:r>
            <a:r>
              <a:rPr lang="en-US" sz="1600" dirty="0" smtClean="0">
                <a:solidFill>
                  <a:schemeClr val="tx1"/>
                </a:solidFill>
              </a:rPr>
              <a:t>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9" name="Magnetic Disk 53"/>
          <p:cNvSpPr/>
          <p:nvPr/>
        </p:nvSpPr>
        <p:spPr>
          <a:xfrm>
            <a:off x="5410200" y="3004476"/>
            <a:ext cx="1175645" cy="677026"/>
          </a:xfrm>
          <a:prstGeom prst="flowChartMagneticDisk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Repository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5323490" y="2590800"/>
            <a:ext cx="138211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Event Queue</a:t>
            </a:r>
            <a:endParaRPr lang="en-US" sz="1600" dirty="0"/>
          </a:p>
        </p:txBody>
      </p:sp>
      <p:cxnSp>
        <p:nvCxnSpPr>
          <p:cNvPr id="141" name="Straight Arrow Connector 140"/>
          <p:cNvCxnSpPr/>
          <p:nvPr/>
        </p:nvCxnSpPr>
        <p:spPr>
          <a:xfrm flipH="1">
            <a:off x="6678682" y="2465529"/>
            <a:ext cx="1017518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2" name="Straight Arrow Connector 141"/>
          <p:cNvCxnSpPr>
            <a:stCxn id="139" idx="2"/>
            <a:endCxn id="138" idx="3"/>
          </p:cNvCxnSpPr>
          <p:nvPr/>
        </p:nvCxnSpPr>
        <p:spPr>
          <a:xfrm flipH="1">
            <a:off x="3750948" y="3342989"/>
            <a:ext cx="1659252" cy="20"/>
          </a:xfrm>
          <a:prstGeom prst="straightConnector1">
            <a:avLst/>
          </a:prstGeom>
          <a:noFill/>
          <a:ln w="1270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3" name="Rectangle 142"/>
          <p:cNvSpPr/>
          <p:nvPr/>
        </p:nvSpPr>
        <p:spPr>
          <a:xfrm>
            <a:off x="1442906" y="5562600"/>
            <a:ext cx="1147894" cy="669108"/>
          </a:xfrm>
          <a:prstGeom prst="rect">
            <a:avLst/>
          </a:prstGeom>
          <a:noFill/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Barcelona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Engine 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213240" y="4114800"/>
            <a:ext cx="968471" cy="550491"/>
          </a:xfrm>
          <a:prstGeom prst="rect">
            <a:avLst/>
          </a:prstGeom>
          <a:noFill/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EZ-Flow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Engine 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213240" y="5181600"/>
            <a:ext cx="968471" cy="550491"/>
          </a:xfrm>
          <a:prstGeom prst="rect">
            <a:avLst/>
          </a:prstGeom>
          <a:noFill/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Barcelona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Engine n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231" name="Group 230"/>
          <p:cNvGrpSpPr/>
          <p:nvPr/>
        </p:nvGrpSpPr>
        <p:grpSpPr>
          <a:xfrm rot="1686054">
            <a:off x="6111105" y="4751770"/>
            <a:ext cx="831434" cy="272211"/>
            <a:chOff x="6178966" y="5137989"/>
            <a:chExt cx="831434" cy="272211"/>
          </a:xfrm>
        </p:grpSpPr>
        <p:sp>
          <p:nvSpPr>
            <p:cNvPr id="146" name="Isosceles Triangle 145"/>
            <p:cNvSpPr/>
            <p:nvPr/>
          </p:nvSpPr>
          <p:spPr>
            <a:xfrm>
              <a:off x="6178966" y="5172747"/>
              <a:ext cx="238503" cy="237453"/>
            </a:xfrm>
            <a:prstGeom prst="triangle">
              <a:avLst/>
            </a:prstGeom>
            <a:no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147" name="Folded Corner 146"/>
            <p:cNvSpPr/>
            <p:nvPr/>
          </p:nvSpPr>
          <p:spPr>
            <a:xfrm flipV="1">
              <a:off x="6543500" y="5176170"/>
              <a:ext cx="132657" cy="234030"/>
            </a:xfrm>
            <a:prstGeom prst="foldedCorner">
              <a:avLst/>
            </a:prstGeom>
            <a:noFill/>
            <a:ln w="127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b="1">
                <a:solidFill>
                  <a:srgbClr val="FF6600"/>
                </a:solidFill>
              </a:endParaRP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6803563" y="5137989"/>
              <a:ext cx="206837" cy="272211"/>
              <a:chOff x="25081837" y="8841211"/>
              <a:chExt cx="546188" cy="718818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25081837" y="8841211"/>
                <a:ext cx="201590" cy="20158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25426435" y="9053647"/>
                <a:ext cx="201590" cy="20158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5426435" y="9358447"/>
                <a:ext cx="201590" cy="20158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1" name="Elbow Connector 190"/>
              <p:cNvCxnSpPr>
                <a:stCxn id="188" idx="2"/>
                <a:endCxn id="189" idx="1"/>
              </p:cNvCxnSpPr>
              <p:nvPr/>
            </p:nvCxnSpPr>
            <p:spPr>
              <a:xfrm rot="16200000" flipH="1">
                <a:off x="25248711" y="8976713"/>
                <a:ext cx="111645" cy="243803"/>
              </a:xfrm>
              <a:prstGeom prst="bentConnector2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2" name="Elbow Connector 191"/>
              <p:cNvCxnSpPr>
                <a:stCxn id="188" idx="2"/>
                <a:endCxn id="190" idx="1"/>
              </p:cNvCxnSpPr>
              <p:nvPr/>
            </p:nvCxnSpPr>
            <p:spPr>
              <a:xfrm rot="16200000" flipH="1">
                <a:off x="25096311" y="9129113"/>
                <a:ext cx="416445" cy="243803"/>
              </a:xfrm>
              <a:prstGeom prst="bentConnector2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49" name="Oval 148"/>
          <p:cNvSpPr/>
          <p:nvPr/>
        </p:nvSpPr>
        <p:spPr>
          <a:xfrm>
            <a:off x="754045" y="5741182"/>
            <a:ext cx="310060" cy="311944"/>
          </a:xfrm>
          <a:prstGeom prst="ellipse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8557584" y="4234073"/>
            <a:ext cx="310060" cy="311944"/>
          </a:xfrm>
          <a:prstGeom prst="ellipse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8557584" y="5300873"/>
            <a:ext cx="310060" cy="311944"/>
          </a:xfrm>
          <a:prstGeom prst="ellipse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1064105" y="5897154"/>
            <a:ext cx="378801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3" name="Straight Arrow Connector 152"/>
          <p:cNvCxnSpPr>
            <a:stCxn id="144" idx="3"/>
            <a:endCxn id="150" idx="2"/>
          </p:cNvCxnSpPr>
          <p:nvPr/>
        </p:nvCxnSpPr>
        <p:spPr>
          <a:xfrm flipV="1">
            <a:off x="8181711" y="4390045"/>
            <a:ext cx="375873" cy="1"/>
          </a:xfrm>
          <a:prstGeom prst="straightConnector1">
            <a:avLst/>
          </a:prstGeom>
          <a:noFill/>
          <a:ln w="12700">
            <a:solidFill>
              <a:schemeClr val="bg2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4" name="Straight Arrow Connector 153"/>
          <p:cNvCxnSpPr>
            <a:stCxn id="145" idx="3"/>
            <a:endCxn id="151" idx="2"/>
          </p:cNvCxnSpPr>
          <p:nvPr/>
        </p:nvCxnSpPr>
        <p:spPr>
          <a:xfrm flipV="1">
            <a:off x="8181711" y="5456845"/>
            <a:ext cx="375873" cy="1"/>
          </a:xfrm>
          <a:prstGeom prst="straightConnector1">
            <a:avLst/>
          </a:prstGeom>
          <a:noFill/>
          <a:ln w="12700">
            <a:solidFill>
              <a:schemeClr val="bg2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8" name="Straight Arrow Connector 157"/>
          <p:cNvCxnSpPr>
            <a:endCxn id="138" idx="0"/>
          </p:cNvCxnSpPr>
          <p:nvPr/>
        </p:nvCxnSpPr>
        <p:spPr>
          <a:xfrm flipH="1">
            <a:off x="3018474" y="2499017"/>
            <a:ext cx="2310888" cy="639099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9" name="Elbow Connector 158"/>
          <p:cNvCxnSpPr>
            <a:stCxn id="138" idx="2"/>
            <a:endCxn id="143" idx="0"/>
          </p:cNvCxnSpPr>
          <p:nvPr/>
        </p:nvCxnSpPr>
        <p:spPr>
          <a:xfrm rot="5400000">
            <a:off x="1510315" y="4054441"/>
            <a:ext cx="2014698" cy="100162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9900CC"/>
            </a:solidFill>
            <a:headEnd type="triangle" w="lg" len="lg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2" name="Folded Corner 161"/>
          <p:cNvSpPr/>
          <p:nvPr/>
        </p:nvSpPr>
        <p:spPr>
          <a:xfrm flipV="1">
            <a:off x="2428700" y="4718970"/>
            <a:ext cx="132657" cy="234030"/>
          </a:xfrm>
          <a:prstGeom prst="foldedCorner">
            <a:avLst/>
          </a:prstGeom>
          <a:noFill/>
          <a:ln w="127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400" b="1">
              <a:solidFill>
                <a:srgbClr val="FF6600"/>
              </a:solidFill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2688763" y="4680789"/>
            <a:ext cx="206837" cy="272211"/>
            <a:chOff x="25081837" y="8841211"/>
            <a:chExt cx="546188" cy="718818"/>
          </a:xfrm>
        </p:grpSpPr>
        <p:sp>
          <p:nvSpPr>
            <p:cNvPr id="183" name="Rectangle 182"/>
            <p:cNvSpPr/>
            <p:nvPr/>
          </p:nvSpPr>
          <p:spPr>
            <a:xfrm>
              <a:off x="25081837" y="8841211"/>
              <a:ext cx="201590" cy="201582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5426435" y="9053647"/>
              <a:ext cx="201590" cy="201582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5426435" y="9358447"/>
              <a:ext cx="201590" cy="201582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cxnSp>
          <p:nvCxnSpPr>
            <p:cNvPr id="186" name="Elbow Connector 185"/>
            <p:cNvCxnSpPr>
              <a:stCxn id="183" idx="2"/>
              <a:endCxn id="184" idx="1"/>
            </p:cNvCxnSpPr>
            <p:nvPr/>
          </p:nvCxnSpPr>
          <p:spPr>
            <a:xfrm rot="16200000" flipH="1">
              <a:off x="25248711" y="8976713"/>
              <a:ext cx="111645" cy="243803"/>
            </a:xfrm>
            <a:prstGeom prst="bentConnector2">
              <a:avLst/>
            </a:prstGeom>
            <a:noFill/>
            <a:ln w="127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7" name="Elbow Connector 186"/>
            <p:cNvCxnSpPr>
              <a:stCxn id="183" idx="2"/>
              <a:endCxn id="185" idx="1"/>
            </p:cNvCxnSpPr>
            <p:nvPr/>
          </p:nvCxnSpPr>
          <p:spPr>
            <a:xfrm rot="16200000" flipH="1">
              <a:off x="25096311" y="9129113"/>
              <a:ext cx="416445" cy="243803"/>
            </a:xfrm>
            <a:prstGeom prst="bentConnector2">
              <a:avLst/>
            </a:prstGeom>
            <a:noFill/>
            <a:ln w="127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32" name="Group 231"/>
          <p:cNvGrpSpPr/>
          <p:nvPr/>
        </p:nvGrpSpPr>
        <p:grpSpPr>
          <a:xfrm rot="949961">
            <a:off x="6178966" y="3918257"/>
            <a:ext cx="831434" cy="272211"/>
            <a:chOff x="6178966" y="4038600"/>
            <a:chExt cx="831434" cy="272211"/>
          </a:xfrm>
        </p:grpSpPr>
        <p:sp>
          <p:nvSpPr>
            <p:cNvPr id="164" name="Isosceles Triangle 163"/>
            <p:cNvSpPr/>
            <p:nvPr/>
          </p:nvSpPr>
          <p:spPr>
            <a:xfrm>
              <a:off x="6178966" y="4073358"/>
              <a:ext cx="238503" cy="237453"/>
            </a:xfrm>
            <a:prstGeom prst="triangle">
              <a:avLst/>
            </a:prstGeom>
            <a:no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165" name="Folded Corner 164"/>
            <p:cNvSpPr/>
            <p:nvPr/>
          </p:nvSpPr>
          <p:spPr>
            <a:xfrm flipV="1">
              <a:off x="6543500" y="4076781"/>
              <a:ext cx="132657" cy="234030"/>
            </a:xfrm>
            <a:prstGeom prst="foldedCorner">
              <a:avLst/>
            </a:prstGeom>
            <a:noFill/>
            <a:ln w="127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b="1">
                <a:solidFill>
                  <a:srgbClr val="FF6600"/>
                </a:solidFill>
              </a:endParaRP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803563" y="4038600"/>
              <a:ext cx="206837" cy="272211"/>
              <a:chOff x="25081837" y="8841211"/>
              <a:chExt cx="546188" cy="718818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25081837" y="8841211"/>
                <a:ext cx="201590" cy="20158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25426435" y="9053647"/>
                <a:ext cx="201590" cy="20158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25426435" y="9358447"/>
                <a:ext cx="201590" cy="20158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1" name="Elbow Connector 180"/>
              <p:cNvCxnSpPr>
                <a:stCxn id="178" idx="2"/>
                <a:endCxn id="179" idx="1"/>
              </p:cNvCxnSpPr>
              <p:nvPr/>
            </p:nvCxnSpPr>
            <p:spPr>
              <a:xfrm rot="16200000" flipH="1">
                <a:off x="25248711" y="8976713"/>
                <a:ext cx="111645" cy="243803"/>
              </a:xfrm>
              <a:prstGeom prst="bentConnector2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Elbow Connector 181"/>
              <p:cNvCxnSpPr>
                <a:stCxn id="178" idx="2"/>
                <a:endCxn id="180" idx="1"/>
              </p:cNvCxnSpPr>
              <p:nvPr/>
            </p:nvCxnSpPr>
            <p:spPr>
              <a:xfrm rot="16200000" flipH="1">
                <a:off x="25096311" y="9129113"/>
                <a:ext cx="416445" cy="243803"/>
              </a:xfrm>
              <a:prstGeom prst="bentConnector2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76" name="Isosceles Triangle 175"/>
          <p:cNvSpPr/>
          <p:nvPr/>
        </p:nvSpPr>
        <p:spPr>
          <a:xfrm>
            <a:off x="7848600" y="2286001"/>
            <a:ext cx="332675" cy="304800"/>
          </a:xfrm>
          <a:prstGeom prst="triangl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77" name="Isosceles Triangle 176"/>
          <p:cNvSpPr/>
          <p:nvPr/>
        </p:nvSpPr>
        <p:spPr>
          <a:xfrm>
            <a:off x="2054067" y="4714676"/>
            <a:ext cx="238503" cy="237453"/>
          </a:xfrm>
          <a:prstGeom prst="triangl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696200" y="1447800"/>
            <a:ext cx="1120820" cy="89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Incoming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event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to SeGA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28600" y="2819400"/>
            <a:ext cx="2036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Fetch correlated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instances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of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event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0" y="3886200"/>
            <a:ext cx="2733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end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event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the process </a:t>
            </a:r>
            <a:r>
              <a:rPr lang="en-US" sz="2000" dirty="0">
                <a:solidFill>
                  <a:srgbClr val="00B050"/>
                </a:solidFill>
              </a:rPr>
              <a:t>instances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&amp;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their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schemas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engine 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-5815" y="5250823"/>
            <a:ext cx="1225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Outgoing</a:t>
            </a:r>
            <a:b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event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113034" y="6229246"/>
            <a:ext cx="5296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Process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event,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update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instances, &amp;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emit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outgoing events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2955281" y="4563070"/>
            <a:ext cx="29883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Dispatcher retrieves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the updated instances &amp;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stores into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repository</a:t>
            </a:r>
          </a:p>
        </p:txBody>
      </p:sp>
      <p:cxnSp>
        <p:nvCxnSpPr>
          <p:cNvPr id="227" name="Straight Arrow Connector 226"/>
          <p:cNvCxnSpPr>
            <a:stCxn id="144" idx="1"/>
          </p:cNvCxnSpPr>
          <p:nvPr/>
        </p:nvCxnSpPr>
        <p:spPr>
          <a:xfrm flipH="1" flipV="1">
            <a:off x="3749674" y="3524628"/>
            <a:ext cx="3463566" cy="865418"/>
          </a:xfrm>
          <a:prstGeom prst="straightConnector1">
            <a:avLst/>
          </a:prstGeom>
          <a:noFill/>
          <a:ln w="12700">
            <a:solidFill>
              <a:schemeClr val="bg2"/>
            </a:solidFill>
            <a:headEnd type="triangle" w="lg" len="lg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29" name="Straight Arrow Connector 228"/>
          <p:cNvCxnSpPr>
            <a:stCxn id="145" idx="1"/>
          </p:cNvCxnSpPr>
          <p:nvPr/>
        </p:nvCxnSpPr>
        <p:spPr>
          <a:xfrm flipH="1" flipV="1">
            <a:off x="3513074" y="3547904"/>
            <a:ext cx="3700166" cy="1908942"/>
          </a:xfrm>
          <a:prstGeom prst="straightConnector1">
            <a:avLst/>
          </a:prstGeom>
          <a:noFill/>
          <a:ln w="12700">
            <a:solidFill>
              <a:schemeClr val="bg2"/>
            </a:solidFill>
            <a:headEnd type="triangle" w="lg" len="lg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61" name="Rectangle 260"/>
          <p:cNvSpPr/>
          <p:nvPr/>
        </p:nvSpPr>
        <p:spPr>
          <a:xfrm>
            <a:off x="3244410" y="377267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 . .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package </a:t>
            </a:r>
            <a:r>
              <a:rPr lang="en-US" dirty="0" smtClean="0">
                <a:solidFill>
                  <a:srgbClr val="002060"/>
                </a:solidFill>
              </a:rPr>
              <a:t>between </a:t>
            </a:r>
            <a:r>
              <a:rPr lang="en-US" dirty="0" smtClean="0"/>
              <a:t>SeGA &amp; services:</a:t>
            </a:r>
          </a:p>
          <a:p>
            <a:pPr lvl="1"/>
            <a:r>
              <a:rPr lang="en-US" dirty="0" smtClean="0"/>
              <a:t>Business data, enactment data, resource data, correlation data</a:t>
            </a:r>
          </a:p>
          <a:p>
            <a:r>
              <a:rPr lang="en-US" dirty="0" smtClean="0"/>
              <a:t>Data encapsulating services: Stateful services but the engine need not maintain state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Independence of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 and service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Encapsulating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84856" y="4495800"/>
            <a:ext cx="3429000" cy="21336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8" idx="3"/>
            <a:endCxn id="13" idx="1"/>
          </p:cNvCxnSpPr>
          <p:nvPr/>
        </p:nvCxnSpPr>
        <p:spPr bwMode="auto">
          <a:xfrm flipV="1">
            <a:off x="3613856" y="3983928"/>
            <a:ext cx="4310944" cy="1578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endCxn id="15" idx="1"/>
          </p:cNvCxnSpPr>
          <p:nvPr/>
        </p:nvCxnSpPr>
        <p:spPr bwMode="auto">
          <a:xfrm>
            <a:off x="3621176" y="6102320"/>
            <a:ext cx="43036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endCxn id="14" idx="1"/>
          </p:cNvCxnSpPr>
          <p:nvPr/>
        </p:nvCxnSpPr>
        <p:spPr bwMode="auto">
          <a:xfrm flipV="1">
            <a:off x="3612237" y="5050728"/>
            <a:ext cx="4312563" cy="816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Rounded Rectangle 12"/>
          <p:cNvSpPr/>
          <p:nvPr/>
        </p:nvSpPr>
        <p:spPr bwMode="auto">
          <a:xfrm>
            <a:off x="7924800" y="3548256"/>
            <a:ext cx="1371600" cy="871344"/>
          </a:xfrm>
          <a:prstGeom prst="roundRect">
            <a:avLst>
              <a:gd name="adj" fmla="val 6521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924800" y="4615056"/>
            <a:ext cx="1371600" cy="871344"/>
          </a:xfrm>
          <a:prstGeom prst="roundRect">
            <a:avLst>
              <a:gd name="adj" fmla="val 6521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924800" y="5666648"/>
            <a:ext cx="1371600" cy="871344"/>
          </a:xfrm>
          <a:prstGeom prst="roundRect">
            <a:avLst>
              <a:gd name="adj" fmla="val 6521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2755391" y="6161524"/>
            <a:ext cx="457200" cy="306324"/>
          </a:xfrm>
          <a:prstGeom prst="flowChartMagneticDisk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4612" y="5031635"/>
            <a:ext cx="158889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Enterprise</a:t>
            </a:r>
            <a:br>
              <a:rPr lang="en-US" dirty="0" smtClean="0"/>
            </a:b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898546" y="4490568"/>
            <a:ext cx="1713691" cy="2138832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SeGA</a:t>
            </a:r>
          </a:p>
        </p:txBody>
      </p:sp>
      <p:sp>
        <p:nvSpPr>
          <p:cNvPr id="28" name="Flowchart: Multidocument 27"/>
          <p:cNvSpPr/>
          <p:nvPr/>
        </p:nvSpPr>
        <p:spPr bwMode="auto">
          <a:xfrm>
            <a:off x="4876800" y="4503879"/>
            <a:ext cx="1060704" cy="758952"/>
          </a:xfrm>
          <a:prstGeom prst="flowChartMultidocumen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Design:</a:t>
            </a:r>
            <a:r>
              <a:rPr lang="en-US" dirty="0"/>
              <a:t> </a:t>
            </a:r>
            <a:r>
              <a:rPr lang="en-US" dirty="0" smtClean="0"/>
              <a:t>What are appropriate service designs? Choreography vs orchestration (Part II)? Design aid (analysis/model checking tool), interoperation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Runtime:</a:t>
            </a:r>
            <a:r>
              <a:rPr lang="en-US" dirty="0"/>
              <a:t> </a:t>
            </a:r>
            <a:r>
              <a:rPr lang="en-US" dirty="0" smtClean="0"/>
              <a:t>Enforcement of process/data constraints, KPI/monitoring techniques, resource planning and management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Transactions:</a:t>
            </a:r>
            <a:r>
              <a:rPr lang="en-US" dirty="0" smtClean="0"/>
              <a:t> What is the notion of workflow transaction?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Change/evolution: </a:t>
            </a:r>
            <a:r>
              <a:rPr lang="en-US" dirty="0" smtClean="0"/>
              <a:t>Process vs instance changes, long lasting vs temporary, longtail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Big data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monitoring to analytics to 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838200"/>
            <a:ext cx="9280525" cy="6172200"/>
          </a:xfrm>
        </p:spPr>
        <p:txBody>
          <a:bodyPr/>
          <a:lstStyle/>
          <a:p>
            <a:r>
              <a:rPr lang="en-US" altLang="zh-CN" dirty="0" smtClean="0"/>
              <a:t>Traditional and new service sectors and businesses</a:t>
            </a:r>
            <a:endParaRPr lang="en-US" dirty="0" smtClean="0"/>
          </a:p>
          <a:p>
            <a:pPr lvl="1"/>
            <a:r>
              <a:rPr lang="en-US" dirty="0" smtClean="0"/>
              <a:t>Housing management (</a:t>
            </a:r>
            <a:r>
              <a:rPr lang="zh-CN" altLang="en-US" dirty="0" smtClean="0"/>
              <a:t>房管</a:t>
            </a:r>
            <a:r>
              <a:rPr lang="en-US" dirty="0" smtClean="0"/>
              <a:t>)</a:t>
            </a:r>
          </a:p>
          <a:p>
            <a:pPr lvl="1"/>
            <a:r>
              <a:rPr lang="en-US" altLang="zh-CN" dirty="0" smtClean="0"/>
              <a:t>Social security (</a:t>
            </a:r>
            <a:r>
              <a:rPr lang="zh-CN" altLang="en-US" dirty="0" smtClean="0"/>
              <a:t>社保</a:t>
            </a:r>
            <a:r>
              <a:rPr lang="en-US" altLang="zh-CN" dirty="0" smtClean="0"/>
              <a:t>)</a:t>
            </a:r>
          </a:p>
          <a:p>
            <a:pPr lvl="1"/>
            <a:r>
              <a:rPr lang="en-US" dirty="0" smtClean="0"/>
              <a:t>Retail</a:t>
            </a:r>
          </a:p>
          <a:p>
            <a:pPr lvl="1"/>
            <a:r>
              <a:rPr lang="en-US" dirty="0" smtClean="0"/>
              <a:t>Auditing (</a:t>
            </a:r>
            <a:r>
              <a:rPr lang="zh-CN" altLang="en-US" dirty="0" smtClean="0"/>
              <a:t>审计</a:t>
            </a:r>
            <a:r>
              <a:rPr lang="en-US" dirty="0" smtClean="0"/>
              <a:t>)</a:t>
            </a:r>
          </a:p>
          <a:p>
            <a:pPr lvl="1"/>
            <a:r>
              <a:rPr lang="en-US" altLang="zh-CN" dirty="0" smtClean="0"/>
              <a:t>…</a:t>
            </a:r>
          </a:p>
          <a:p>
            <a:r>
              <a:rPr lang="en-US" dirty="0" smtClean="0"/>
              <a:t>May spawn new types of service businesses </a:t>
            </a:r>
            <a:r>
              <a:rPr lang="en-US" dirty="0"/>
              <a:t>such as </a:t>
            </a:r>
            <a:endParaRPr lang="en-US" dirty="0" smtClean="0"/>
          </a:p>
          <a:p>
            <a:pPr lvl="1"/>
            <a:r>
              <a:rPr lang="en-US" dirty="0" smtClean="0"/>
              <a:t>cloud platforms for BPaaS providers</a:t>
            </a:r>
          </a:p>
          <a:p>
            <a:pPr lvl="1"/>
            <a:r>
              <a:rPr lang="en-US" dirty="0" smtClean="0"/>
              <a:t>consulting businesses to analyze and improve business processes (big data)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Inclusion of persistent data is critical to capture business logics into services</a:t>
            </a:r>
          </a:p>
          <a:p>
            <a:r>
              <a:rPr lang="en-US" dirty="0"/>
              <a:t>Data encapsulating services </a:t>
            </a:r>
            <a:r>
              <a:rPr lang="en-US" dirty="0" smtClean="0"/>
              <a:t>enable separation of data and service management and support</a:t>
            </a:r>
          </a:p>
          <a:p>
            <a:pPr lvl="1"/>
            <a:r>
              <a:rPr lang="en-US" dirty="0" smtClean="0"/>
              <a:t>Independence of data and service management</a:t>
            </a:r>
          </a:p>
          <a:p>
            <a:r>
              <a:rPr lang="en-US" dirty="0" smtClean="0"/>
              <a:t>Many research challenges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0"/>
            <a:ext cx="8388961" cy="505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Hangzhou Housing Management Bureau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413000"/>
            <a:ext cx="5919787" cy="4902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9236" y="6019800"/>
            <a:ext cx="3062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workflow models</a:t>
            </a:r>
          </a:p>
          <a:p>
            <a:r>
              <a:rPr lang="en-US" dirty="0" smtClean="0"/>
              <a:t>300,000 cases/year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1" name="Rectangle 3"/>
          <p:cNvSpPr>
            <a:spLocks noGrp="1" noChangeArrowheads="1"/>
          </p:cNvSpPr>
          <p:nvPr>
            <p:ph idx="1"/>
          </p:nvPr>
        </p:nvSpPr>
        <p:spPr>
          <a:xfrm>
            <a:off x="160338" y="838200"/>
            <a:ext cx="9288462" cy="6172200"/>
          </a:xfrm>
        </p:spPr>
        <p:txBody>
          <a:bodyPr/>
          <a:lstStyle/>
          <a:p>
            <a:r>
              <a:rPr lang="en-US" i="1" dirty="0" smtClean="0">
                <a:solidFill>
                  <a:srgbClr val="9900CC"/>
                </a:solidFill>
                <a:latin typeface="Book Antiqua" pitchFamily="18" charset="0"/>
              </a:rPr>
              <a:t>Obtaining a Permit</a:t>
            </a:r>
            <a:r>
              <a:rPr lang="en-US" i="1" dirty="0" smtClean="0">
                <a:solidFill>
                  <a:srgbClr val="9900CC"/>
                </a:solidFill>
                <a:latin typeface="Book Antiqua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9900CC"/>
                </a:solidFill>
                <a:latin typeface="Book Antiqua" pitchFamily="18" charset="0"/>
                <a:cs typeface="Times New Roman" pitchFamily="18" charset="0"/>
              </a:rPr>
              <a:t>(</a:t>
            </a:r>
            <a:r>
              <a:rPr lang="zh-CN" altLang="en-US" dirty="0" smtClean="0">
                <a:solidFill>
                  <a:srgbClr val="9900CC"/>
                </a:solidFill>
                <a:latin typeface="Book Antiqua" pitchFamily="18" charset="0"/>
                <a:cs typeface="Times New Roman" pitchFamily="18" charset="0"/>
              </a:rPr>
              <a:t>商品房预售申请</a:t>
            </a:r>
            <a:r>
              <a:rPr lang="en-US" altLang="zh-CN" dirty="0" smtClean="0">
                <a:solidFill>
                  <a:srgbClr val="9900CC"/>
                </a:solidFill>
                <a:latin typeface="Book Antiqua" pitchFamily="18" charset="0"/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7A791C7F-4410-497E-986E-19B6584CF34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Permit for Selling an Unbuilt Appartment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103737"/>
            <a:ext cx="1362075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5" name="AutoShape 7"/>
          <p:cNvSpPr>
            <a:spLocks noChangeArrowheads="1"/>
          </p:cNvSpPr>
          <p:nvPr/>
        </p:nvSpPr>
        <p:spPr bwMode="auto">
          <a:xfrm>
            <a:off x="2205038" y="2548237"/>
            <a:ext cx="636588" cy="417513"/>
          </a:xfrm>
          <a:prstGeom prst="rightArrow">
            <a:avLst>
              <a:gd name="adj1" fmla="val 50000"/>
              <a:gd name="adj2" fmla="val 38118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39" tIns="48319" rIns="96639" bIns="48319" anchor="ctr"/>
          <a:lstStyle/>
          <a:p>
            <a:pPr algn="ctr" defTabSz="966788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900" dirty="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666056" name="AutoShape 8"/>
          <p:cNvSpPr>
            <a:spLocks noChangeArrowheads="1"/>
          </p:cNvSpPr>
          <p:nvPr/>
        </p:nvSpPr>
        <p:spPr bwMode="auto">
          <a:xfrm>
            <a:off x="4327526" y="2548237"/>
            <a:ext cx="638175" cy="417513"/>
          </a:xfrm>
          <a:prstGeom prst="rightArrow">
            <a:avLst>
              <a:gd name="adj1" fmla="val 50000"/>
              <a:gd name="adj2" fmla="val 38213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39" tIns="48319" rIns="96639" bIns="48319" anchor="ctr"/>
          <a:lstStyle/>
          <a:p>
            <a:pPr algn="ctr" defTabSz="966788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900" dirty="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666057" name="AutoShape 9"/>
          <p:cNvSpPr>
            <a:spLocks noChangeArrowheads="1"/>
          </p:cNvSpPr>
          <p:nvPr/>
        </p:nvSpPr>
        <p:spPr bwMode="auto">
          <a:xfrm>
            <a:off x="6502401" y="2548237"/>
            <a:ext cx="635000" cy="417513"/>
          </a:xfrm>
          <a:prstGeom prst="rightArrow">
            <a:avLst>
              <a:gd name="adj1" fmla="val 50000"/>
              <a:gd name="adj2" fmla="val 38023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39" tIns="48319" rIns="96639" bIns="48319" anchor="ctr"/>
          <a:lstStyle/>
          <a:p>
            <a:pPr algn="ctr" defTabSz="966788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900" dirty="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666058" name="AutoShape 10"/>
          <p:cNvSpPr>
            <a:spLocks noChangeArrowheads="1"/>
          </p:cNvSpPr>
          <p:nvPr/>
        </p:nvSpPr>
        <p:spPr bwMode="auto">
          <a:xfrm flipH="1">
            <a:off x="5432426" y="3463897"/>
            <a:ext cx="636588" cy="417513"/>
          </a:xfrm>
          <a:prstGeom prst="rightArrow">
            <a:avLst>
              <a:gd name="adj1" fmla="val 50000"/>
              <a:gd name="adj2" fmla="val 38118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39" tIns="48319" rIns="96639" bIns="48319" anchor="ctr"/>
          <a:lstStyle/>
          <a:p>
            <a:pPr algn="ctr" defTabSz="966788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900" dirty="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666059" name="AutoShape 11"/>
          <p:cNvSpPr>
            <a:spLocks noChangeArrowheads="1"/>
          </p:cNvSpPr>
          <p:nvPr/>
        </p:nvSpPr>
        <p:spPr bwMode="auto">
          <a:xfrm flipH="1">
            <a:off x="3233738" y="3463897"/>
            <a:ext cx="636588" cy="417513"/>
          </a:xfrm>
          <a:prstGeom prst="rightArrow">
            <a:avLst>
              <a:gd name="adj1" fmla="val 50000"/>
              <a:gd name="adj2" fmla="val 38118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39" tIns="48319" rIns="96639" bIns="48319" anchor="ctr"/>
          <a:lstStyle/>
          <a:p>
            <a:pPr algn="ctr" defTabSz="966788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900" dirty="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1666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375200"/>
            <a:ext cx="101758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6" y="2457750"/>
            <a:ext cx="12366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2389487"/>
            <a:ext cx="11001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3224185"/>
            <a:ext cx="89058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232122"/>
            <a:ext cx="6524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6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3243235"/>
            <a:ext cx="9461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9216" y="1602736"/>
            <a:ext cx="1635384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Application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zh-CN" alt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申请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5600" y="1524000"/>
            <a:ext cx="1617751" cy="1052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b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</a:p>
          <a:p>
            <a:pPr>
              <a:lnSpc>
                <a:spcPct val="80000"/>
              </a:lnSpc>
            </a:pPr>
            <a:r>
              <a:rPr lang="zh-CN" altLang="en-US" kern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初审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73663" y="1447800"/>
            <a:ext cx="1431802" cy="1052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b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</a:p>
          <a:p>
            <a:pPr>
              <a:lnSpc>
                <a:spcPct val="80000"/>
              </a:lnSpc>
            </a:pPr>
            <a:r>
              <a:rPr lang="zh-CN" altLang="en-US" kern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复审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61239" y="1833670"/>
            <a:ext cx="134684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Approval</a:t>
            </a:r>
          </a:p>
          <a:p>
            <a:pPr>
              <a:lnSpc>
                <a:spcPct val="80000"/>
              </a:lnSpc>
            </a:pPr>
            <a:r>
              <a:rPr lang="zh-CN" altLang="en-US" kern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审批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72200" y="4108002"/>
            <a:ext cx="215475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lic. fee payment</a:t>
            </a:r>
          </a:p>
          <a:p>
            <a:pPr>
              <a:lnSpc>
                <a:spcPct val="80000"/>
              </a:lnSpc>
            </a:pPr>
            <a:r>
              <a:rPr lang="zh-CN" altLang="en-US" kern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缴费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4108002"/>
            <a:ext cx="147989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Certificate</a:t>
            </a:r>
          </a:p>
          <a:p>
            <a:pPr>
              <a:lnSpc>
                <a:spcPct val="80000"/>
              </a:lnSpc>
            </a:pPr>
            <a:r>
              <a:rPr lang="zh-CN" alt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制证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32848" y="4108002"/>
            <a:ext cx="126028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Delivary</a:t>
            </a:r>
          </a:p>
          <a:p>
            <a:pPr>
              <a:lnSpc>
                <a:spcPct val="80000"/>
              </a:lnSpc>
            </a:pPr>
            <a:r>
              <a:rPr lang="zh-CN" altLang="en-US" kern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递交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ent-Up Arrow 3"/>
          <p:cNvSpPr/>
          <p:nvPr/>
        </p:nvSpPr>
        <p:spPr bwMode="auto">
          <a:xfrm rot="16200000" flipH="1">
            <a:off x="7430366" y="3188724"/>
            <a:ext cx="772971" cy="546099"/>
          </a:xfrm>
          <a:prstGeom prst="bentUpArrow">
            <a:avLst>
              <a:gd name="adj1" fmla="val 39587"/>
              <a:gd name="adj2" fmla="val 37364"/>
              <a:gd name="adj3" fmla="val 32704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6639" tIns="48319" rIns="96639" bIns="48319" anchor="ctr"/>
          <a:lstStyle/>
          <a:p>
            <a:pPr algn="ctr" defTabSz="966788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900" dirty="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44071" y="3470987"/>
            <a:ext cx="1174376" cy="273388"/>
          </a:xfrm>
          <a:custGeom>
            <a:avLst/>
            <a:gdLst>
              <a:gd name="connsiteX0" fmla="*/ 1174376 w 1174376"/>
              <a:gd name="connsiteY0" fmla="*/ 286870 h 286870"/>
              <a:gd name="connsiteX1" fmla="*/ 0 w 1174376"/>
              <a:gd name="connsiteY1" fmla="*/ 286870 h 286870"/>
              <a:gd name="connsiteX2" fmla="*/ 0 w 1174376"/>
              <a:gd name="connsiteY2" fmla="*/ 0 h 2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376" h="286870">
                <a:moveTo>
                  <a:pt x="1174376" y="286870"/>
                </a:moveTo>
                <a:lnTo>
                  <a:pt x="0" y="28687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76164" y="3917709"/>
            <a:ext cx="8077200" cy="3048000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 hoc design, developed over time, patches, multiple technologies, … a typical legacy system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Problems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Embedded business logic</a:t>
            </a:r>
            <a:r>
              <a:rPr lang="en-US" dirty="0"/>
              <a:t>, hard to </a:t>
            </a:r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hard to maintain, costly to add new functionality</a:t>
            </a:r>
          </a:p>
          <a:p>
            <a:pPr lvl="1"/>
            <a:r>
              <a:rPr lang="en-US" dirty="0" smtClean="0"/>
              <a:t>hard to change/evolve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altLang="zh-CN" dirty="0" smtClean="0"/>
              <a:t>Typical </a:t>
            </a:r>
            <a:r>
              <a:rPr lang="en-US" dirty="0" smtClean="0"/>
              <a:t>Housing Management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18" y="3993136"/>
            <a:ext cx="7931550" cy="28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5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OpenAPI approach towards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Business Process as a Service (BPaaS)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Enterprise may run virtual IT systems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4" name="Straight Arrow Connector 33"/>
          <p:cNvCxnSpPr>
            <a:stCxn id="24" idx="3"/>
          </p:cNvCxnSpPr>
          <p:nvPr/>
        </p:nvCxnSpPr>
        <p:spPr bwMode="auto">
          <a:xfrm flipV="1">
            <a:off x="3962400" y="3124200"/>
            <a:ext cx="762000" cy="1469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Rounded Rectangle 23"/>
          <p:cNvSpPr/>
          <p:nvPr/>
        </p:nvSpPr>
        <p:spPr bwMode="auto">
          <a:xfrm>
            <a:off x="304800" y="3902841"/>
            <a:ext cx="3657600" cy="1382696"/>
          </a:xfrm>
          <a:prstGeom prst="roundRect">
            <a:avLst>
              <a:gd name="adj" fmla="val 8794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208166" y="2209800"/>
            <a:ext cx="3240634" cy="2574921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15799" y="2209800"/>
            <a:ext cx="2209800" cy="1382696"/>
          </a:xfrm>
          <a:prstGeom prst="roundRect">
            <a:avLst>
              <a:gd name="adj" fmla="val 8794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Virtual Enterprise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178690" y="2209799"/>
            <a:ext cx="1764910" cy="3075737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Enterprise System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20608" y="3984052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17307" y="2630733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820456" y="2585696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473143" y="2368190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155939" y="3984052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584393" y="3837592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612144" y="441105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233245" y="332628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667144" y="322236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49208" y="4891968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480407" y="494777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385571" y="480663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893836" y="990599"/>
            <a:ext cx="1284854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Appraisal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24199" y="4545002"/>
            <a:ext cx="46794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6788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Tax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42803" y="4422290"/>
            <a:ext cx="54046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Title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304800" y="990599"/>
            <a:ext cx="1284854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HR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969717" y="990599"/>
            <a:ext cx="1448020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Accounting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964" y="2273550"/>
            <a:ext cx="84670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Assessor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 bwMode="auto">
          <a:xfrm>
            <a:off x="3536263" y="1657612"/>
            <a:ext cx="883337" cy="867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7" idx="3"/>
          </p:cNvCxnSpPr>
          <p:nvPr/>
        </p:nvCxnSpPr>
        <p:spPr bwMode="auto">
          <a:xfrm>
            <a:off x="1589654" y="1324106"/>
            <a:ext cx="2829946" cy="1419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29" idx="3"/>
          </p:cNvCxnSpPr>
          <p:nvPr/>
        </p:nvCxnSpPr>
        <p:spPr bwMode="auto">
          <a:xfrm>
            <a:off x="2525599" y="2901148"/>
            <a:ext cx="1970201" cy="1468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endCxn id="25" idx="1"/>
          </p:cNvCxnSpPr>
          <p:nvPr/>
        </p:nvCxnSpPr>
        <p:spPr bwMode="auto">
          <a:xfrm>
            <a:off x="5334000" y="2808748"/>
            <a:ext cx="874166" cy="688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endCxn id="28" idx="1"/>
          </p:cNvCxnSpPr>
          <p:nvPr/>
        </p:nvCxnSpPr>
        <p:spPr bwMode="auto">
          <a:xfrm flipV="1">
            <a:off x="5562600" y="1324106"/>
            <a:ext cx="2407117" cy="12011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6611251" y="5044368"/>
            <a:ext cx="2890535" cy="1089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Good idea but need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manage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enterprise data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and services are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separately modeled, designed, managed</a:t>
            </a:r>
          </a:p>
          <a:p>
            <a:pPr lvl="1"/>
            <a:r>
              <a:rPr lang="en-US" dirty="0" smtClean="0"/>
              <a:t>Adds difficulties in design, execution, maintenance, and making changes</a:t>
            </a:r>
          </a:p>
          <a:p>
            <a:r>
              <a:rPr lang="en-US" dirty="0" smtClean="0"/>
              <a:t>Furthermore, many issues can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smtClean="0"/>
              <a:t>t be addressed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Workflow transaction remains an art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Data consistency is a concern of DBMS even though violations are caused by service execution</a:t>
            </a:r>
          </a:p>
          <a:p>
            <a:pPr lvl="1"/>
            <a:r>
              <a:rPr lang="en-US" dirty="0" smtClean="0"/>
              <a:t>Business analytics is an after thought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Long tail </a:t>
            </a:r>
            <a:r>
              <a:rPr lang="en-US" dirty="0">
                <a:solidFill>
                  <a:srgbClr val="C00000"/>
                </a:solidFill>
              </a:rPr>
              <a:t>phenomenon is a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holy grail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”</a:t>
            </a:r>
          </a:p>
          <a:p>
            <a:pPr lvl="1"/>
            <a:r>
              <a:rPr lang="en-US" dirty="0" smtClean="0">
                <a:solidFill>
                  <a:srgbClr val="CC6600"/>
                </a:solidFill>
                <a:latin typeface="Arial" charset="0"/>
              </a:rPr>
              <a:t>Big data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 smtClean="0"/>
              <a:t>Current Practice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00600" y="838200"/>
            <a:ext cx="4800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311" tIns="48657" rIns="97311" bIns="48657" numCol="1" anchor="t" anchorCtr="0" compatLnSpc="1">
            <a:prstTxWarp prst="textNoShape">
              <a:avLst/>
            </a:prstTxWarp>
          </a:bodyPr>
          <a:lstStyle>
            <a:lvl1pPr marL="282575" indent="-282575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n"/>
              <a:defRPr kumimoji="1"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2625" indent="-287338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v"/>
              <a:defRPr kumimoji="1" sz="2800">
                <a:solidFill>
                  <a:srgbClr val="000066"/>
                </a:solidFill>
                <a:latin typeface="+mn-lt"/>
              </a:defRPr>
            </a:lvl2pPr>
            <a:lvl3pPr marL="1030288" indent="-233363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l"/>
              <a:defRPr kumimoji="1" sz="2400">
                <a:solidFill>
                  <a:srgbClr val="000066"/>
                </a:solidFill>
                <a:latin typeface="+mn-lt"/>
              </a:defRPr>
            </a:lvl3pPr>
            <a:lvl4pPr marL="1312863" indent="-168275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²"/>
              <a:defRPr kumimoji="1" sz="2400">
                <a:solidFill>
                  <a:srgbClr val="000066"/>
                </a:solidFill>
                <a:latin typeface="+mn-lt"/>
              </a:defRPr>
            </a:lvl4pPr>
            <a:lvl5pPr marL="16621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5pPr>
            <a:lvl6pPr marL="21193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6pPr>
            <a:lvl7pPr marL="25765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7pPr>
            <a:lvl8pPr marL="30337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8pPr>
            <a:lvl9pPr marL="34909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Mckinsey Global Institute, June 2011: 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Big data: The next frontier for innovation, competition, and productivity</a:t>
            </a:r>
          </a:p>
          <a:p>
            <a:pPr>
              <a:lnSpc>
                <a:spcPct val="100000"/>
              </a:lnSpc>
            </a:pPr>
            <a:endParaRPr lang="en-US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/>
              <a:t>Availability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/>
              <a:t>big data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/>
              <a:t> brings opportunities for improving productivity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59C42C5E-2ECF-44E7-BA08-488FBF4BF50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 smtClean="0"/>
              <a:t>Big Data—A Gowing Torrent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560546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74" y="5257800"/>
            <a:ext cx="531729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ent Arrow 6"/>
          <p:cNvSpPr/>
          <p:nvPr/>
        </p:nvSpPr>
        <p:spPr bwMode="auto">
          <a:xfrm flipV="1">
            <a:off x="2819400" y="6172200"/>
            <a:ext cx="1457574" cy="914400"/>
          </a:xfrm>
          <a:prstGeom prst="bentArrow">
            <a:avLst>
              <a:gd name="adj1" fmla="val 25000"/>
              <a:gd name="adj2" fmla="val 25000"/>
              <a:gd name="adj3" fmla="val 39141"/>
              <a:gd name="adj4" fmla="val 43750"/>
            </a:avLst>
          </a:prstGeom>
          <a:solidFill>
            <a:srgbClr val="FFCC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0200" y="4876800"/>
            <a:ext cx="2667000" cy="1295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2962-8CB8-4357-A818-576F0E31179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+ Biz </a:t>
            </a:r>
            <a:r>
              <a:rPr lang="en-US" dirty="0" smtClean="0"/>
              <a:t>Processes      Big Potential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5715000"/>
            <a:ext cx="1680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Source:</a:t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>MGI Analysis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9" y="3657600"/>
            <a:ext cx="6477001" cy="28956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7311" tIns="48657" rIns="97311" bIns="4865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82575" indent="-282575" defTabSz="966788">
              <a:lnSpc>
                <a:spcPct val="100000"/>
              </a:lnSpc>
              <a:buChar char="n"/>
              <a:defRPr sz="2800">
                <a:solidFill>
                  <a:srgbClr val="000066"/>
                </a:solidFill>
                <a:latin typeface="+mn-lt"/>
              </a:defRPr>
            </a:lvl1pPr>
            <a:lvl2pPr marL="682625" indent="-287338" defTabSz="966788">
              <a:buChar char="v"/>
              <a:defRPr sz="2800">
                <a:solidFill>
                  <a:srgbClr val="000066"/>
                </a:solidFill>
                <a:latin typeface="+mn-lt"/>
              </a:defRPr>
            </a:lvl2pPr>
            <a:lvl3pPr marL="1030288" indent="-233363" defTabSz="966788">
              <a:buChar char="l"/>
              <a:defRPr>
                <a:solidFill>
                  <a:srgbClr val="000066"/>
                </a:solidFill>
                <a:latin typeface="+mn-lt"/>
              </a:defRPr>
            </a:lvl3pPr>
            <a:lvl4pPr marL="1312863" indent="-168275" defTabSz="966788">
              <a:buSzPct val="90000"/>
              <a:buChar char="²"/>
              <a:defRPr>
                <a:solidFill>
                  <a:srgbClr val="000066"/>
                </a:solidFill>
                <a:latin typeface="+mn-lt"/>
              </a:defRPr>
            </a:lvl4pPr>
            <a:lvl5pPr marL="1662113" indent="-234950" defTabSz="966788">
              <a:buSzPct val="70000"/>
              <a:buChar char="u"/>
              <a:defRPr>
                <a:solidFill>
                  <a:srgbClr val="000066"/>
                </a:solidFill>
                <a:latin typeface="+mn-lt"/>
              </a:defRPr>
            </a:lvl5pPr>
            <a:lvl6pPr marL="21193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>
                <a:solidFill>
                  <a:srgbClr val="000066"/>
                </a:solidFill>
                <a:latin typeface="+mn-lt"/>
              </a:defRPr>
            </a:lvl6pPr>
            <a:lvl7pPr marL="25765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>
                <a:solidFill>
                  <a:srgbClr val="000066"/>
                </a:solidFill>
                <a:latin typeface="+mn-lt"/>
              </a:defRPr>
            </a:lvl7pPr>
            <a:lvl8pPr marL="30337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>
                <a:solidFill>
                  <a:srgbClr val="000066"/>
                </a:solidFill>
                <a:latin typeface="+mn-lt"/>
              </a:defRPr>
            </a:lvl8pPr>
            <a:lvl9pPr marL="34909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Two observations</a:t>
            </a:r>
          </a:p>
          <a:p>
            <a:r>
              <a:rPr lang="en-US" dirty="0" smtClean="0"/>
              <a:t>A </a:t>
            </a:r>
            <a:r>
              <a:rPr lang="en-US" dirty="0"/>
              <a:t>significant portion of big data </a:t>
            </a:r>
            <a:r>
              <a:rPr lang="en-US" dirty="0">
                <a:solidFill>
                  <a:srgbClr val="9900CC"/>
                </a:solidFill>
              </a:rPr>
              <a:t>generated </a:t>
            </a:r>
            <a:r>
              <a:rPr lang="en-US" dirty="0" smtClean="0">
                <a:solidFill>
                  <a:srgbClr val="9900CC"/>
                </a:solidFill>
              </a:rPr>
              <a:t>by biz processes</a:t>
            </a:r>
          </a:p>
          <a:p>
            <a:r>
              <a:rPr lang="en-US" dirty="0" smtClean="0"/>
              <a:t>Productivity growth only obtainable via </a:t>
            </a:r>
            <a:r>
              <a:rPr lang="en-US" dirty="0" smtClean="0">
                <a:solidFill>
                  <a:srgbClr val="9900CC"/>
                </a:solidFill>
              </a:rPr>
              <a:t>more efficient/effective biz processes</a:t>
            </a:r>
            <a:endParaRPr lang="en-US" dirty="0">
              <a:solidFill>
                <a:srgbClr val="9900CC"/>
              </a:solidFill>
            </a:endParaRPr>
          </a:p>
          <a:p>
            <a:endParaRPr lang="en-US" dirty="0"/>
          </a:p>
        </p:txBody>
      </p:sp>
      <p:pic>
        <p:nvPicPr>
          <p:cNvPr id="166401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4314"/>
            <a:ext cx="1842668" cy="227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401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44314"/>
            <a:ext cx="2199293" cy="233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401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4314"/>
            <a:ext cx="2408960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4017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52" y="844314"/>
            <a:ext cx="2381250" cy="220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4018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30" y="3294199"/>
            <a:ext cx="2092263" cy="235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5638800" y="304800"/>
            <a:ext cx="533400" cy="242316"/>
          </a:xfrm>
          <a:prstGeom prst="rightArrow">
            <a:avLst>
              <a:gd name="adj1" fmla="val 11883"/>
              <a:gd name="adj2" fmla="val 44282"/>
            </a:avLst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OpenAPI approach towards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Business Process as a Service (BPaaS)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Enterprise may run virtual IT systems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4" name="Straight Arrow Connector 33"/>
          <p:cNvCxnSpPr>
            <a:stCxn id="24" idx="3"/>
          </p:cNvCxnSpPr>
          <p:nvPr/>
        </p:nvCxnSpPr>
        <p:spPr bwMode="auto">
          <a:xfrm flipV="1">
            <a:off x="3962400" y="3124200"/>
            <a:ext cx="762000" cy="1469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Rounded Rectangle 23"/>
          <p:cNvSpPr/>
          <p:nvPr/>
        </p:nvSpPr>
        <p:spPr bwMode="auto">
          <a:xfrm>
            <a:off x="304800" y="3902841"/>
            <a:ext cx="3657600" cy="1382696"/>
          </a:xfrm>
          <a:prstGeom prst="roundRect">
            <a:avLst>
              <a:gd name="adj" fmla="val 8794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208166" y="2525252"/>
            <a:ext cx="3240634" cy="2574921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15799" y="2209800"/>
            <a:ext cx="2209800" cy="1382696"/>
          </a:xfrm>
          <a:prstGeom prst="roundRect">
            <a:avLst>
              <a:gd name="adj" fmla="val 8794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Virtual ES’s: Data Management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2012/11/16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浙江大学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178690" y="2209799"/>
            <a:ext cx="1764910" cy="3075737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Enterprise System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20608" y="3984052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17307" y="2630733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820456" y="2901148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473143" y="2683642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155939" y="3984052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584393" y="415304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612144" y="4726509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233245" y="3641736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667144" y="322236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49208" y="4891968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480407" y="494777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385571" y="480663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893836" y="990600"/>
            <a:ext cx="1284854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AppraisalPAL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24199" y="4545002"/>
            <a:ext cx="81368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6788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TaxPAL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42803" y="4737742"/>
            <a:ext cx="88620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TitlePAL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586910" y="990599"/>
            <a:ext cx="1284854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HR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969717" y="990600"/>
            <a:ext cx="1448020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AccountingPAL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964" y="2273550"/>
            <a:ext cx="119244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AssessorPAL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 bwMode="auto">
          <a:xfrm>
            <a:off x="3536263" y="1657613"/>
            <a:ext cx="883337" cy="8676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7" idx="3"/>
          </p:cNvCxnSpPr>
          <p:nvPr/>
        </p:nvCxnSpPr>
        <p:spPr bwMode="auto">
          <a:xfrm>
            <a:off x="1871764" y="1324106"/>
            <a:ext cx="2547836" cy="1419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29" idx="3"/>
          </p:cNvCxnSpPr>
          <p:nvPr/>
        </p:nvCxnSpPr>
        <p:spPr bwMode="auto">
          <a:xfrm>
            <a:off x="2525599" y="2901148"/>
            <a:ext cx="1970201" cy="1468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endCxn id="25" idx="1"/>
          </p:cNvCxnSpPr>
          <p:nvPr/>
        </p:nvCxnSpPr>
        <p:spPr bwMode="auto">
          <a:xfrm>
            <a:off x="5334000" y="3124200"/>
            <a:ext cx="874166" cy="688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endCxn id="28" idx="1"/>
          </p:cNvCxnSpPr>
          <p:nvPr/>
        </p:nvCxnSpPr>
        <p:spPr bwMode="auto">
          <a:xfrm flipV="1">
            <a:off x="5562600" y="1324107"/>
            <a:ext cx="2407117" cy="12011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" name="Flowchart: Magnetic Disk 35"/>
          <p:cNvSpPr/>
          <p:nvPr/>
        </p:nvSpPr>
        <p:spPr bwMode="auto">
          <a:xfrm>
            <a:off x="7174463" y="5561076"/>
            <a:ext cx="686937" cy="460248"/>
          </a:xfrm>
          <a:prstGeom prst="flowChartMagneticDisk">
            <a:avLst/>
          </a:prstGeom>
          <a:solidFill>
            <a:srgbClr val="CCFFCC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lowchart: Magnetic Disk 36"/>
          <p:cNvSpPr/>
          <p:nvPr/>
        </p:nvSpPr>
        <p:spPr bwMode="auto">
          <a:xfrm>
            <a:off x="7517932" y="6172200"/>
            <a:ext cx="686937" cy="460248"/>
          </a:xfrm>
          <a:prstGeom prst="flowChartMagneticDisk">
            <a:avLst/>
          </a:prstGeom>
          <a:solidFill>
            <a:srgbClr val="CCFFCC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Flowchart: Magnetic Disk 37"/>
          <p:cNvSpPr/>
          <p:nvPr/>
        </p:nvSpPr>
        <p:spPr bwMode="auto">
          <a:xfrm>
            <a:off x="6707165" y="6167587"/>
            <a:ext cx="686937" cy="460248"/>
          </a:xfrm>
          <a:prstGeom prst="flowChartMagneticDisk">
            <a:avLst/>
          </a:prstGeom>
          <a:solidFill>
            <a:srgbClr val="CCFFCC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13152019">
            <a:off x="5210956" y="5054377"/>
            <a:ext cx="1920444" cy="484632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48847" y="4362069"/>
            <a:ext cx="44114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Presentation">
  <a:themeElements>
    <a:clrScheme name="My Presentation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My Presentation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2583" tIns="51293" rIns="102583" bIns="51293" numCol="1" rtlCol="0" anchor="ctr" anchorCtr="0" compatLnSpc="1">
        <a:prstTxWarp prst="textNoShape">
          <a:avLst/>
        </a:prstTxWarp>
        <a:noAutofit/>
      </a:bodyPr>
      <a:lstStyle>
        <a:defPPr marL="288925" marR="0" indent="-288925" algn="l" defTabSz="966788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000066"/>
          </a:buClr>
          <a:buSzPct val="80000"/>
          <a:buFont typeface="Wingdings" pitchFamily="2" charset="2"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102583" tIns="51293" rIns="102583" bIns="51293" numCol="1" anchor="ctr" anchorCtr="0" compatLnSpc="1">
        <a:prstTxWarp prst="textNoShape">
          <a:avLst/>
        </a:prstTxWarp>
        <a:spAutoFit/>
      </a:bodyPr>
      <a:lstStyle>
        <a:defPPr marL="288925" marR="0" indent="-288925" algn="l" defTabSz="966788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000066"/>
          </a:buClr>
          <a:buSzPct val="80000"/>
          <a:buFont typeface="Wingdings" pitchFamily="2" charset="2"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y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y Presentation 2">
    <a:dk1>
      <a:srgbClr val="000000"/>
    </a:dk1>
    <a:lt1>
      <a:srgbClr val="FFFFFF"/>
    </a:lt1>
    <a:dk2>
      <a:srgbClr val="000000"/>
    </a:dk2>
    <a:lt2>
      <a:srgbClr val="868686"/>
    </a:lt2>
    <a:accent1>
      <a:srgbClr val="3366FF"/>
    </a:accent1>
    <a:accent2>
      <a:srgbClr val="009900"/>
    </a:accent2>
    <a:accent3>
      <a:srgbClr val="FFFFFF"/>
    </a:accent3>
    <a:accent4>
      <a:srgbClr val="000000"/>
    </a:accent4>
    <a:accent5>
      <a:srgbClr val="ADB8FF"/>
    </a:accent5>
    <a:accent6>
      <a:srgbClr val="008A00"/>
    </a:accent6>
    <a:hlink>
      <a:srgbClr val="FF0033"/>
    </a:hlink>
    <a:folHlink>
      <a:srgbClr val="CCCC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31247</TotalTime>
  <Pages>63</Pages>
  <Words>942</Words>
  <Application>Microsoft Office PowerPoint</Application>
  <PresentationFormat>Custom</PresentationFormat>
  <Paragraphs>293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My Presentation</vt:lpstr>
      <vt:lpstr>Data Encapsulating Services: A New Paradigm for Developing Enterprise Systems</vt:lpstr>
      <vt:lpstr>Hangzhou Housing Management Bureau</vt:lpstr>
      <vt:lpstr>Permit for Selling an Unbuilt Appartment</vt:lpstr>
      <vt:lpstr>A Typical Housing Management System</vt:lpstr>
      <vt:lpstr>Virtual Enterprise Systems</vt:lpstr>
      <vt:lpstr>Current Practice</vt:lpstr>
      <vt:lpstr>Big Data—A Gowing Torrent</vt:lpstr>
      <vt:lpstr>Big Data + Biz Processes      Big Potential</vt:lpstr>
      <vt:lpstr>Virtual ES’s: Data Management Problem</vt:lpstr>
      <vt:lpstr>An Open Market Model</vt:lpstr>
      <vt:lpstr>Business Artifacts (业务流程工单)</vt:lpstr>
      <vt:lpstr>Example: Restaurant Processes</vt:lpstr>
      <vt:lpstr>SeGA: A Service Wrapper/Mediator</vt:lpstr>
      <vt:lpstr>Data Encapsulating Services</vt:lpstr>
      <vt:lpstr>Research Challenges</vt:lpstr>
      <vt:lpstr>Potential Applications</vt:lpstr>
      <vt:lpstr>Conclusions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 Conversations: Analysis and Design </dc:title>
  <dc:subject/>
  <dc:creator>Jianwen Su</dc:creator>
  <cp:keywords/>
  <dc:description/>
  <cp:lastModifiedBy>Jianwen Su</cp:lastModifiedBy>
  <cp:revision>302</cp:revision>
  <cp:lastPrinted>2001-02-06T14:46:57Z</cp:lastPrinted>
  <dcterms:created xsi:type="dcterms:W3CDTF">2004-07-15T22:16:58Z</dcterms:created>
  <dcterms:modified xsi:type="dcterms:W3CDTF">2013-10-20T21:56:11Z</dcterms:modified>
</cp:coreProperties>
</file>