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1"/>
  </p:sldMasterIdLst>
  <p:notesMasterIdLst>
    <p:notesMasterId r:id="rId37"/>
  </p:notesMasterIdLst>
  <p:handoutMasterIdLst>
    <p:handoutMasterId r:id="rId38"/>
  </p:handoutMasterIdLst>
  <p:sldIdLst>
    <p:sldId id="874" r:id="rId2"/>
    <p:sldId id="1010" r:id="rId3"/>
    <p:sldId id="1024" r:id="rId4"/>
    <p:sldId id="1025" r:id="rId5"/>
    <p:sldId id="949" r:id="rId6"/>
    <p:sldId id="1033" r:id="rId7"/>
    <p:sldId id="1032" r:id="rId8"/>
    <p:sldId id="1026" r:id="rId9"/>
    <p:sldId id="1028" r:id="rId10"/>
    <p:sldId id="1056" r:id="rId11"/>
    <p:sldId id="1057" r:id="rId12"/>
    <p:sldId id="1027" r:id="rId13"/>
    <p:sldId id="1040" r:id="rId14"/>
    <p:sldId id="1039" r:id="rId15"/>
    <p:sldId id="1034" r:id="rId16"/>
    <p:sldId id="1035" r:id="rId17"/>
    <p:sldId id="1036" r:id="rId18"/>
    <p:sldId id="1037" r:id="rId19"/>
    <p:sldId id="1041" r:id="rId20"/>
    <p:sldId id="1038" r:id="rId21"/>
    <p:sldId id="1042" r:id="rId22"/>
    <p:sldId id="1043" r:id="rId23"/>
    <p:sldId id="1044" r:id="rId24"/>
    <p:sldId id="1045" r:id="rId25"/>
    <p:sldId id="1049" r:id="rId26"/>
    <p:sldId id="1050" r:id="rId27"/>
    <p:sldId id="1051" r:id="rId28"/>
    <p:sldId id="1046" r:id="rId29"/>
    <p:sldId id="1047" r:id="rId30"/>
    <p:sldId id="1052" r:id="rId31"/>
    <p:sldId id="1053" r:id="rId32"/>
    <p:sldId id="1054" r:id="rId33"/>
    <p:sldId id="1048" r:id="rId34"/>
    <p:sldId id="1055" r:id="rId35"/>
    <p:sldId id="1066" r:id="rId36"/>
  </p:sldIdLst>
  <p:sldSz cx="9601200" cy="7315200"/>
  <p:notesSz cx="6934200" cy="9232900"/>
  <p:defaultTextStyle>
    <a:defPPr>
      <a:defRPr lang="en-US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rgbClr val="000066"/>
      </a:buClr>
      <a:buSzPct val="80000"/>
      <a:buFont typeface="Wingdings" pitchFamily="2" charset="2"/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rgbClr val="000066"/>
      </a:buClr>
      <a:buSzPct val="80000"/>
      <a:buFont typeface="Wingdings" pitchFamily="2" charset="2"/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rgbClr val="000066"/>
      </a:buClr>
      <a:buSzPct val="80000"/>
      <a:buFont typeface="Wingdings" pitchFamily="2" charset="2"/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rgbClr val="000066"/>
      </a:buClr>
      <a:buSzPct val="80000"/>
      <a:buFont typeface="Wingdings" pitchFamily="2" charset="2"/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rgbClr val="000066"/>
      </a:buClr>
      <a:buSzPct val="80000"/>
      <a:buFont typeface="Wingdings" pitchFamily="2" charset="2"/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CC"/>
    <a:srgbClr val="FF0000"/>
    <a:srgbClr val="FFFF99"/>
    <a:srgbClr val="0000CC"/>
    <a:srgbClr val="006699"/>
    <a:srgbClr val="996633"/>
    <a:srgbClr val="00B400"/>
    <a:srgbClr val="009E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3" autoAdjust="0"/>
    <p:restoredTop sz="99690" autoAdjust="0"/>
  </p:normalViewPr>
  <p:slideViewPr>
    <p:cSldViewPr>
      <p:cViewPr varScale="1">
        <p:scale>
          <a:sx n="97" d="100"/>
          <a:sy n="97" d="100"/>
        </p:scale>
        <p:origin x="-192" y="-102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28" tIns="0" rIns="18928" bIns="0" numCol="1" anchor="t" anchorCtr="0" compatLnSpc="1">
            <a:prstTxWarp prst="textNoShape">
              <a:avLst/>
            </a:prstTxWarp>
          </a:bodyPr>
          <a:lstStyle>
            <a:lvl1pPr defTabSz="94138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28" tIns="0" rIns="18928" bIns="0" numCol="1" anchor="t" anchorCtr="0" compatLnSpc="1">
            <a:prstTxWarp prst="textNoShape">
              <a:avLst/>
            </a:prstTxWarp>
          </a:bodyPr>
          <a:lstStyle>
            <a:lvl1pPr algn="r" defTabSz="94138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772525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28" tIns="0" rIns="18928" bIns="0" numCol="1" anchor="b" anchorCtr="0" compatLnSpc="1">
            <a:prstTxWarp prst="textNoShape">
              <a:avLst/>
            </a:prstTxWarp>
          </a:bodyPr>
          <a:lstStyle>
            <a:lvl1pPr defTabSz="94138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28" tIns="0" rIns="18928" bIns="0" numCol="1" anchor="b" anchorCtr="0" compatLnSpc="1">
            <a:prstTxWarp prst="textNoShape">
              <a:avLst/>
            </a:prstTxWarp>
          </a:bodyPr>
          <a:lstStyle>
            <a:lvl1pPr algn="r" defTabSz="94138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00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EA3BA65-0AC5-49A6-A1F9-6D6DA948F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81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6" tIns="45423" rIns="90846" bIns="45423" numCol="1" anchor="t" anchorCtr="0" compatLnSpc="1">
            <a:prstTxWarp prst="textNoShape">
              <a:avLst/>
            </a:prstTxWarp>
          </a:bodyPr>
          <a:lstStyle>
            <a:lvl1pPr defTabSz="90805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3825" y="0"/>
            <a:ext cx="302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6" tIns="45423" rIns="90846" bIns="45423" numCol="1" anchor="t" anchorCtr="0" compatLnSpc="1">
            <a:prstTxWarp prst="textNoShape">
              <a:avLst/>
            </a:prstTxWarp>
          </a:bodyPr>
          <a:lstStyle>
            <a:lvl1pPr algn="r" defTabSz="90805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1038"/>
            <a:ext cx="4578350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395788"/>
            <a:ext cx="5067300" cy="416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6" tIns="45423" rIns="90846" bIns="45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1575"/>
            <a:ext cx="302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6" tIns="45423" rIns="90846" bIns="45423" numCol="1" anchor="b" anchorCtr="0" compatLnSpc="1">
            <a:prstTxWarp prst="textNoShape">
              <a:avLst/>
            </a:prstTxWarp>
          </a:bodyPr>
          <a:lstStyle>
            <a:lvl1pPr defTabSz="90805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3825" y="8791575"/>
            <a:ext cx="3025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46" tIns="45423" rIns="90846" bIns="45423" numCol="1" anchor="b" anchorCtr="0" compatLnSpc="1">
            <a:prstTxWarp prst="textNoShape">
              <a:avLst/>
            </a:prstTxWarp>
          </a:bodyPr>
          <a:lstStyle>
            <a:lvl1pPr algn="r" defTabSz="90805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099FC7C-2311-4410-83DF-DCD481D6E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56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A3F5FF4-78B9-4886-BFC9-A2011506BC9F}" type="slidenum">
              <a:rPr kumimoji="0" lang="en-US" sz="1200">
                <a:latin typeface="Times New Roman" pitchFamily="18" charset="0"/>
              </a:rPr>
              <a:pPr/>
              <a:t>1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268AA-921F-DE42-A81E-208B4DD3CC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51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268AA-921F-DE42-A81E-208B4DD3CC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32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3363C9A-BA7A-43C0-B27E-9F57F5D82E04}" type="slidenum">
              <a:rPr kumimoji="0" lang="en-US" sz="1200">
                <a:latin typeface="Times New Roman" pitchFamily="18" charset="0"/>
              </a:rPr>
              <a:pPr/>
              <a:t>12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FFA5494-8BB6-411E-8356-B4825107291E}" type="slidenum">
              <a:rPr kumimoji="0" lang="en-US" sz="1200">
                <a:latin typeface="Times New Roman" pitchFamily="18" charset="0"/>
              </a:rPr>
              <a:pPr/>
              <a:t>13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8655F2C-BCC9-437F-B4D7-000BC1013E0E}" type="slidenum">
              <a:rPr kumimoji="0" lang="en-US" sz="1200">
                <a:latin typeface="Times New Roman" pitchFamily="18" charset="0"/>
              </a:rPr>
              <a:pPr/>
              <a:t>14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BC166FD-E049-4A50-935C-CAA0CDE8A8F2}" type="slidenum">
              <a:rPr kumimoji="0" lang="en-US" sz="1200">
                <a:latin typeface="Times New Roman" pitchFamily="18" charset="0"/>
              </a:rPr>
              <a:pPr/>
              <a:t>15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9D0C89E-1234-4AEA-A24D-B1B868C3BAAD}" type="slidenum">
              <a:rPr kumimoji="0" lang="en-US" sz="1200">
                <a:latin typeface="Times New Roman" pitchFamily="18" charset="0"/>
              </a:rPr>
              <a:pPr/>
              <a:t>16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26E663C-E9D1-412D-95C7-D0B89495805A}" type="slidenum">
              <a:rPr kumimoji="0" lang="en-US" sz="1200">
                <a:latin typeface="Times New Roman" pitchFamily="18" charset="0"/>
              </a:rPr>
              <a:pPr/>
              <a:t>17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818B331-A7A3-4E0F-B3BC-8376E065ABD4}" type="slidenum">
              <a:rPr kumimoji="0" lang="en-US" sz="1200">
                <a:latin typeface="Times New Roman" pitchFamily="18" charset="0"/>
              </a:rPr>
              <a:pPr/>
              <a:t>18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D3283C8-0D82-41F7-B6B8-6453EC22A122}" type="slidenum">
              <a:rPr kumimoji="0" lang="en-US" sz="1200">
                <a:latin typeface="Times New Roman" pitchFamily="18" charset="0"/>
              </a:rPr>
              <a:pPr/>
              <a:t>19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A992BDD-4DD2-47F3-B4D0-DD00244DFB61}" type="slidenum">
              <a:rPr kumimoji="0" lang="en-US" sz="1200">
                <a:latin typeface="Times New Roman" pitchFamily="18" charset="0"/>
              </a:rPr>
              <a:pPr/>
              <a:t>2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38ACC8A-A5DA-410A-87B5-4EBC774D2C45}" type="slidenum">
              <a:rPr kumimoji="0" lang="en-US" sz="1200">
                <a:latin typeface="Times New Roman" pitchFamily="18" charset="0"/>
              </a:rPr>
              <a:pPr/>
              <a:t>20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77BB252-C505-4C2D-84E8-1BD08604A832}" type="slidenum">
              <a:rPr kumimoji="0" lang="en-US" sz="1200">
                <a:latin typeface="Times New Roman" pitchFamily="18" charset="0"/>
              </a:rPr>
              <a:pPr/>
              <a:t>21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62410D8-14EA-44C9-8B49-AD2D85D35069}" type="slidenum">
              <a:rPr kumimoji="0" lang="en-US" sz="1200">
                <a:latin typeface="Times New Roman" pitchFamily="18" charset="0"/>
              </a:rPr>
              <a:pPr/>
              <a:t>22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982A7A1-E40D-453F-A5D8-404FF9E5C28B}" type="slidenum">
              <a:rPr kumimoji="0" lang="en-US" sz="1200">
                <a:latin typeface="Times New Roman" pitchFamily="18" charset="0"/>
              </a:rPr>
              <a:pPr/>
              <a:t>23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90E0003-28DA-4357-A886-A32FB8F721AC}" type="slidenum">
              <a:rPr kumimoji="0" lang="en-US" sz="1200">
                <a:latin typeface="Times New Roman" pitchFamily="18" charset="0"/>
              </a:rPr>
              <a:pPr/>
              <a:t>24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D35A426-1624-47DF-A758-59883441DD01}" type="slidenum">
              <a:rPr kumimoji="0" lang="en-US" sz="1200">
                <a:latin typeface="Times New Roman" pitchFamily="18" charset="0"/>
              </a:rPr>
              <a:pPr/>
              <a:t>25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76996FD-C6A9-4E99-9123-1A514074785C}" type="slidenum">
              <a:rPr kumimoji="0" lang="en-US" sz="1200">
                <a:latin typeface="Times New Roman" pitchFamily="18" charset="0"/>
              </a:rPr>
              <a:pPr/>
              <a:t>26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25EB73F-A604-4D00-A548-749F3117EDBD}" type="slidenum">
              <a:rPr kumimoji="0" lang="en-US" sz="1200">
                <a:latin typeface="Times New Roman" pitchFamily="18" charset="0"/>
              </a:rPr>
              <a:pPr/>
              <a:t>27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6C611E4-2261-4226-9328-721FD970510E}" type="slidenum">
              <a:rPr kumimoji="0" lang="en-US" sz="1200">
                <a:latin typeface="Times New Roman" pitchFamily="18" charset="0"/>
              </a:rPr>
              <a:pPr/>
              <a:t>28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EC1B68A-F0AB-4142-8286-57BA7C1C8852}" type="slidenum">
              <a:rPr kumimoji="0" lang="en-US" sz="1200">
                <a:latin typeface="Times New Roman" pitchFamily="18" charset="0"/>
              </a:rPr>
              <a:pPr/>
              <a:t>29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D5E4B0F-CB82-4538-9787-224D519CCACE}" type="slidenum">
              <a:rPr kumimoji="0" lang="en-US" sz="1200">
                <a:latin typeface="Times New Roman" pitchFamily="18" charset="0"/>
              </a:rPr>
              <a:pPr/>
              <a:t>3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EB667EF-3562-4EEE-94C6-80115C9BD135}" type="slidenum">
              <a:rPr kumimoji="0" lang="en-US" sz="1200">
                <a:latin typeface="Times New Roman" pitchFamily="18" charset="0"/>
              </a:rPr>
              <a:pPr/>
              <a:t>30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86CB28E-D393-49BA-BAE6-A41F8A4F19F5}" type="slidenum">
              <a:rPr kumimoji="0" lang="en-US" sz="1200">
                <a:latin typeface="Times New Roman" pitchFamily="18" charset="0"/>
              </a:rPr>
              <a:pPr/>
              <a:t>31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7602D22-A78A-4DCF-AA99-3A55BD7BD3CB}" type="slidenum">
              <a:rPr kumimoji="0" lang="en-US" sz="1200">
                <a:latin typeface="Times New Roman" pitchFamily="18" charset="0"/>
              </a:rPr>
              <a:pPr/>
              <a:t>32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0B9004-F612-4E2E-BC14-4E216FB1AA42}" type="slidenum">
              <a:rPr kumimoji="0" lang="en-US" sz="1200">
                <a:latin typeface="Times New Roman" pitchFamily="18" charset="0"/>
              </a:rPr>
              <a:pPr/>
              <a:t>33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A108FA1-15B5-4D68-AF94-6126DE920946}" type="slidenum">
              <a:rPr kumimoji="0" lang="en-US" sz="1200">
                <a:latin typeface="Times New Roman" pitchFamily="18" charset="0"/>
              </a:rPr>
              <a:pPr/>
              <a:t>34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99FC7C-2311-4410-83DF-DCD481D6E6E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79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0B5E714-535D-4879-BE0C-BBA99079A954}" type="slidenum">
              <a:rPr kumimoji="0" lang="en-US" sz="1200">
                <a:latin typeface="Times New Roman" pitchFamily="18" charset="0"/>
              </a:rPr>
              <a:pPr/>
              <a:t>4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F532430-9BF5-47D0-ABC5-DADAA790B0E8}" type="slidenum">
              <a:rPr kumimoji="0" lang="en-US" sz="1200">
                <a:latin typeface="Times New Roman" pitchFamily="18" charset="0"/>
              </a:rPr>
              <a:pPr/>
              <a:t>5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AB3816-2ACE-488B-B200-30EAD4A6FD7A}" type="slidenum">
              <a:rPr kumimoji="0" lang="en-US" sz="1200">
                <a:latin typeface="Times New Roman" pitchFamily="18" charset="0"/>
              </a:rPr>
              <a:pPr/>
              <a:t>6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8E5EB84-B56B-4831-A608-6864A9587057}" type="slidenum">
              <a:rPr kumimoji="0" lang="en-US" sz="1200">
                <a:latin typeface="Times New Roman" pitchFamily="18" charset="0"/>
              </a:rPr>
              <a:pPr/>
              <a:t>7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BBD43D5-C4A1-4A7F-B473-4D744E8BE9B9}" type="slidenum">
              <a:rPr kumimoji="0" lang="en-US" sz="1200">
                <a:latin typeface="Times New Roman" pitchFamily="18" charset="0"/>
              </a:rPr>
              <a:pPr/>
              <a:t>8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05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9FF4967-91CD-471D-9668-F8FE466579A6}" type="slidenum">
              <a:rPr kumimoji="0" lang="en-US" sz="1200">
                <a:latin typeface="Times New Roman" pitchFamily="18" charset="0"/>
              </a:rPr>
              <a:pPr/>
              <a:t>9</a:t>
            </a:fld>
            <a:endParaRPr kumimoji="0" lang="en-US" sz="120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3738563"/>
            <a:ext cx="4960938" cy="161925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1936750"/>
            <a:ext cx="8162925" cy="1720850"/>
          </a:xfrm>
        </p:spPr>
        <p:txBody>
          <a:bodyPr/>
          <a:lstStyle>
            <a:lvl1pPr>
              <a:lnSpc>
                <a:spcPct val="130000"/>
              </a:lnSpc>
              <a:defRPr sz="4000">
                <a:latin typeface="Tahoma" pitchFamily="34" charset="0"/>
              </a:defRPr>
            </a:lvl1pPr>
          </a:lstStyle>
          <a:p>
            <a:pPr lvl="0"/>
            <a:r>
              <a:rPr lang="en-US" noProof="0" smtClean="0"/>
              <a:t>Click to</a:t>
            </a:r>
            <a:br>
              <a:rPr lang="en-US" noProof="0" smtClean="0"/>
            </a:br>
            <a:r>
              <a:rPr lang="en-US" noProof="0" smtClean="0"/>
              <a:t>edit Master title style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4876800"/>
            <a:ext cx="8043863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038600" y="7024688"/>
            <a:ext cx="2000250" cy="290512"/>
          </a:xfrm>
        </p:spPr>
        <p:txBody>
          <a:bodyPr/>
          <a:lstStyle>
            <a:lvl1pPr algn="l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2013/08/30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7024688"/>
            <a:ext cx="3038475" cy="290512"/>
          </a:xfrm>
        </p:spPr>
        <p:txBody>
          <a:bodyPr/>
          <a:lstStyle>
            <a:lvl1pPr>
              <a:defRPr sz="1400" smtClean="0">
                <a:solidFill>
                  <a:schemeClr val="tx1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r>
              <a:rPr lang="nl-NL" altLang="zh-CN" smtClean="0"/>
              <a:t>WS-FM '13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00950" y="7024688"/>
            <a:ext cx="2000250" cy="290512"/>
          </a:xfrm>
        </p:spPr>
        <p:txBody>
          <a:bodyPr/>
          <a:lstStyle>
            <a:lvl1pPr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F27797A-AC9B-40FC-89AD-4C5F61EA4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7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2013/08/30</a:t>
            </a: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zh-CN" smtClean="0"/>
              <a:t>WS-FM '13</a:t>
            </a: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B5883-8538-4BC8-BD81-5439D09A1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7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1525" y="0"/>
            <a:ext cx="2319338" cy="701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338" y="0"/>
            <a:ext cx="6808787" cy="701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2013/08/30</a:t>
            </a: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zh-CN" smtClean="0"/>
              <a:t>WS-FM '13</a:t>
            </a: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D90F3-27A7-40F7-9886-0A4FF464D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1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2013/08/30</a:t>
            </a: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zh-CN" smtClean="0"/>
              <a:t>WS-FM '13</a:t>
            </a: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E8833-3605-4DBA-865B-E37BD0210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5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2013/08/30</a:t>
            </a: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zh-CN" smtClean="0"/>
              <a:t>WS-FM '13</a:t>
            </a: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4B164-2DE6-4EB3-ADF9-80D311C5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1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338" y="838200"/>
            <a:ext cx="4564062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838200"/>
            <a:ext cx="4564063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2013/08/30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zh-CN" smtClean="0"/>
              <a:t>WS-FM '13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E0261-73A8-4430-882E-01944F560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8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2013/08/30</a:t>
            </a: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zh-CN" smtClean="0"/>
              <a:t>WS-FM '13</a:t>
            </a: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1052F-B0E0-4863-827E-D12318147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9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2013/08/30</a:t>
            </a: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zh-CN" smtClean="0"/>
              <a:t>WS-FM '13</a:t>
            </a: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89434-42C5-496D-AACE-3412F2B67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7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2013/08/30</a:t>
            </a: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zh-CN" smtClean="0"/>
              <a:t>WS-FM '13</a:t>
            </a: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41011-6017-46B2-AFE7-3445E34C2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7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2013/08/30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zh-CN" smtClean="0"/>
              <a:t>WS-FM '13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77043-BEB5-4102-AC7D-2D7708BA4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3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2013/08/30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zh-CN" smtClean="0"/>
              <a:t>WS-FM '13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AB88D-E4A8-45FC-8156-9D2B23070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8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6050" y="717550"/>
            <a:ext cx="4930775" cy="71438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0338" y="0"/>
            <a:ext cx="9280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7311" tIns="48657" rIns="97311" bIns="486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338" y="838200"/>
            <a:ext cx="9280525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7311" tIns="48657" rIns="97311" bIns="48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38600" y="7072313"/>
            <a:ext cx="2000250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7311" tIns="48657" rIns="97311" bIns="48657" numCol="1" anchor="ctr" anchorCtr="0" compatLnSpc="1">
            <a:prstTxWarp prst="textNoShape">
              <a:avLst/>
            </a:prstTxWarp>
          </a:bodyPr>
          <a:lstStyle>
            <a:lvl1pPr algn="ctr" defTabSz="96678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200" smtClean="0">
                <a:solidFill>
                  <a:srgbClr val="969696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r>
              <a:rPr lang="en-US" smtClean="0"/>
              <a:t>2013/08/30</a:t>
            </a:r>
            <a:endParaRPr lang="en-US" altLang="zh-CN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7072313"/>
            <a:ext cx="3041650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7311" tIns="48657" rIns="97311" bIns="48657" numCol="1" anchor="ctr" anchorCtr="0" compatLnSpc="1">
            <a:prstTxWarp prst="textNoShape">
              <a:avLst/>
            </a:prstTxWarp>
          </a:bodyPr>
          <a:lstStyle>
            <a:lvl1pPr defTabSz="96678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200" smtClean="0">
                <a:solidFill>
                  <a:srgbClr val="969696"/>
                </a:solidFill>
                <a:ea typeface="DFKaiW5-GB" pitchFamily="65" charset="-122"/>
              </a:defRPr>
            </a:lvl1pPr>
          </a:lstStyle>
          <a:p>
            <a:pPr>
              <a:defRPr/>
            </a:pPr>
            <a:r>
              <a:rPr lang="nl-NL" altLang="zh-CN" smtClean="0"/>
              <a:t>WS-FM '13</a:t>
            </a:r>
            <a:endParaRPr lang="en-US" altLang="zh-CN"/>
          </a:p>
        </p:txBody>
      </p:sp>
      <p:sp>
        <p:nvSpPr>
          <p:cNvPr id="288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00950" y="7072313"/>
            <a:ext cx="2000250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7311" tIns="48657" rIns="97311" bIns="48657" numCol="1" anchor="ctr" anchorCtr="0" compatLnSpc="1">
            <a:prstTxWarp prst="textNoShape">
              <a:avLst/>
            </a:prstTxWarp>
          </a:bodyPr>
          <a:lstStyle>
            <a:lvl1pPr algn="r" defTabSz="96678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D0CD3BF0-76C8-45DA-93B9-75B03212A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66788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+mj-lt"/>
          <a:ea typeface="+mj-ea"/>
          <a:cs typeface="+mj-cs"/>
        </a:defRPr>
      </a:lvl1pPr>
      <a:lvl2pPr algn="l" defTabSz="966788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omic Sans MS" pitchFamily="66" charset="0"/>
        </a:defRPr>
      </a:lvl2pPr>
      <a:lvl3pPr algn="l" defTabSz="966788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omic Sans MS" pitchFamily="66" charset="0"/>
        </a:defRPr>
      </a:lvl3pPr>
      <a:lvl4pPr algn="l" defTabSz="966788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omic Sans MS" pitchFamily="66" charset="0"/>
        </a:defRPr>
      </a:lvl4pPr>
      <a:lvl5pPr algn="l" defTabSz="966788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omic Sans MS" pitchFamily="66" charset="0"/>
        </a:defRPr>
      </a:lvl5pPr>
      <a:lvl6pPr marL="457200" algn="l" defTabSz="966788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omic Sans MS" pitchFamily="66" charset="0"/>
        </a:defRPr>
      </a:lvl6pPr>
      <a:lvl7pPr marL="914400" algn="l" defTabSz="966788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omic Sans MS" pitchFamily="66" charset="0"/>
        </a:defRPr>
      </a:lvl7pPr>
      <a:lvl8pPr marL="1371600" algn="l" defTabSz="966788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omic Sans MS" pitchFamily="66" charset="0"/>
        </a:defRPr>
      </a:lvl8pPr>
      <a:lvl9pPr marL="1828800" algn="l" defTabSz="966788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Comic Sans MS" pitchFamily="66" charset="0"/>
        </a:defRPr>
      </a:lvl9pPr>
    </p:titleStyle>
    <p:bodyStyle>
      <a:lvl1pPr marL="282575" indent="-282575" algn="l" defTabSz="966788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80000"/>
        <a:buFont typeface="Wingdings" pitchFamily="2" charset="2"/>
        <a:buChar char="n"/>
        <a:defRPr kumimoji="1" sz="2800">
          <a:solidFill>
            <a:srgbClr val="000066"/>
          </a:solidFill>
          <a:latin typeface="+mn-lt"/>
          <a:ea typeface="+mn-ea"/>
          <a:cs typeface="+mn-cs"/>
        </a:defRPr>
      </a:lvl1pPr>
      <a:lvl2pPr marL="682625" indent="-287338" algn="l" defTabSz="966788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v"/>
        <a:defRPr kumimoji="1" sz="2800">
          <a:solidFill>
            <a:srgbClr val="000066"/>
          </a:solidFill>
          <a:latin typeface="+mn-lt"/>
        </a:defRPr>
      </a:lvl2pPr>
      <a:lvl3pPr marL="1030288" indent="-233363" algn="l" defTabSz="966788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80000"/>
        <a:buFont typeface="Wingdings" pitchFamily="2" charset="2"/>
        <a:buChar char="l"/>
        <a:defRPr kumimoji="1" sz="2400">
          <a:solidFill>
            <a:srgbClr val="000066"/>
          </a:solidFill>
          <a:latin typeface="+mn-lt"/>
        </a:defRPr>
      </a:lvl3pPr>
      <a:lvl4pPr marL="1312863" indent="-168275" algn="l" defTabSz="966788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²"/>
        <a:defRPr kumimoji="1" sz="2400">
          <a:solidFill>
            <a:srgbClr val="000066"/>
          </a:solidFill>
          <a:latin typeface="+mn-lt"/>
        </a:defRPr>
      </a:lvl4pPr>
      <a:lvl5pPr marL="1662113" indent="-234950" algn="l" defTabSz="966788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u"/>
        <a:defRPr kumimoji="1" sz="2400">
          <a:solidFill>
            <a:srgbClr val="000066"/>
          </a:solidFill>
          <a:latin typeface="+mn-lt"/>
        </a:defRPr>
      </a:lvl5pPr>
      <a:lvl6pPr marL="2119313" indent="-234950" algn="l" defTabSz="966788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u"/>
        <a:defRPr kumimoji="1" sz="2400">
          <a:solidFill>
            <a:srgbClr val="000066"/>
          </a:solidFill>
          <a:latin typeface="+mn-lt"/>
        </a:defRPr>
      </a:lvl6pPr>
      <a:lvl7pPr marL="2576513" indent="-234950" algn="l" defTabSz="966788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u"/>
        <a:defRPr kumimoji="1" sz="2400">
          <a:solidFill>
            <a:srgbClr val="000066"/>
          </a:solidFill>
          <a:latin typeface="+mn-lt"/>
        </a:defRPr>
      </a:lvl7pPr>
      <a:lvl8pPr marL="3033713" indent="-234950" algn="l" defTabSz="966788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u"/>
        <a:defRPr kumimoji="1" sz="2400">
          <a:solidFill>
            <a:srgbClr val="000066"/>
          </a:solidFill>
          <a:latin typeface="+mn-lt"/>
        </a:defRPr>
      </a:lvl8pPr>
      <a:lvl9pPr marL="3490913" indent="-234950" algn="l" defTabSz="966788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u"/>
        <a:defRPr kumimoji="1" sz="24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2450" y="1177925"/>
            <a:ext cx="8286750" cy="2403475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ct val="40000"/>
              </a:spcBef>
            </a:pPr>
            <a:r>
              <a:rPr lang="en-US" altLang="zh-CN" sz="4800" dirty="0" smtClean="0">
                <a:latin typeface="Comic Sans MS" pitchFamily="66" charset="0"/>
                <a:ea typeface="SimSun" pitchFamily="2" charset="-122"/>
              </a:rPr>
              <a:t>Choreography Revisited</a:t>
            </a:r>
            <a:endParaRPr lang="zh-CN" altLang="en-US" sz="4800" dirty="0" smtClean="0"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371975"/>
            <a:ext cx="8229600" cy="180022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dirty="0" smtClean="0"/>
              <a:t>Jianwen Su</a:t>
            </a:r>
            <a:endParaRPr lang="en-US" altLang="zh-CN" dirty="0" smtClean="0">
              <a:ea typeface="SimSun" pitchFamily="2" charset="-122"/>
            </a:endParaRPr>
          </a:p>
          <a:p>
            <a:pPr algn="ctr">
              <a:lnSpc>
                <a:spcPct val="80000"/>
              </a:lnSpc>
            </a:pPr>
            <a:r>
              <a:rPr lang="en-US" dirty="0" smtClean="0"/>
              <a:t>University of California at Santa Barbara</a:t>
            </a:r>
          </a:p>
          <a:p>
            <a:pPr algn="ctr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" y="-80320"/>
            <a:ext cx="4432024" cy="866238"/>
          </a:xfrm>
        </p:spPr>
        <p:txBody>
          <a:bodyPr/>
          <a:lstStyle/>
          <a:p>
            <a:r>
              <a:rPr lang="en-US" dirty="0" smtClean="0"/>
              <a:t>What are Needed?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697801" y="1365015"/>
            <a:ext cx="651933" cy="662282"/>
          </a:xfrm>
          <a:prstGeom prst="ellipse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8331" rIns="0" bIns="48331" rtlCol="0" anchor="ctr"/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015212" y="3052655"/>
            <a:ext cx="651933" cy="662282"/>
          </a:xfrm>
          <a:prstGeom prst="ellipse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8331" rIns="0" bIns="48331" rtlCol="0" anchor="ctr"/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456578" y="3042044"/>
            <a:ext cx="651933" cy="662282"/>
          </a:xfrm>
          <a:prstGeom prst="ellipse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8331" rIns="0" bIns="48331" rtlCol="0" anchor="ctr"/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36324" y="3042044"/>
            <a:ext cx="651933" cy="662282"/>
          </a:xfrm>
          <a:prstGeom prst="ellipse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8331" rIns="0" bIns="48331" rtlCol="0" anchor="ctr"/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>
            <a:stCxn id="3" idx="4"/>
            <a:endCxn id="34" idx="0"/>
          </p:cNvCxnSpPr>
          <p:nvPr/>
        </p:nvCxnSpPr>
        <p:spPr>
          <a:xfrm>
            <a:off x="2023768" y="2027296"/>
            <a:ext cx="38522" cy="1014748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" idx="4"/>
            <a:endCxn id="31" idx="0"/>
          </p:cNvCxnSpPr>
          <p:nvPr/>
        </p:nvCxnSpPr>
        <p:spPr>
          <a:xfrm>
            <a:off x="2023768" y="2027296"/>
            <a:ext cx="758776" cy="1014748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" idx="4"/>
            <a:endCxn id="27" idx="0"/>
          </p:cNvCxnSpPr>
          <p:nvPr/>
        </p:nvCxnSpPr>
        <p:spPr>
          <a:xfrm flipH="1">
            <a:off x="1341179" y="2027296"/>
            <a:ext cx="682589" cy="1025359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4254744" y="1388513"/>
            <a:ext cx="651933" cy="662282"/>
          </a:xfrm>
          <a:prstGeom prst="ellipse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8331" rIns="0" bIns="48331" rtlCol="0" anchor="ctr"/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Straight Connector 69"/>
          <p:cNvCxnSpPr>
            <a:stCxn id="3" idx="6"/>
            <a:endCxn id="68" idx="2"/>
          </p:cNvCxnSpPr>
          <p:nvPr/>
        </p:nvCxnSpPr>
        <p:spPr>
          <a:xfrm>
            <a:off x="2349734" y="1696156"/>
            <a:ext cx="1905009" cy="23499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3951138" y="3041226"/>
            <a:ext cx="651933" cy="662282"/>
          </a:xfrm>
          <a:prstGeom prst="ellipse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8331" rIns="0" bIns="48331" rtlCol="0" anchor="ctr"/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4672250" y="3030615"/>
            <a:ext cx="651933" cy="662282"/>
          </a:xfrm>
          <a:prstGeom prst="ellipse">
            <a:avLst/>
          </a:prstGeom>
          <a:ln w="127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48331" rIns="0" bIns="48331" rtlCol="0" anchor="ctr"/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9" name="Straight Connector 78"/>
          <p:cNvCxnSpPr>
            <a:stCxn id="3" idx="5"/>
            <a:endCxn id="74" idx="1"/>
          </p:cNvCxnSpPr>
          <p:nvPr/>
        </p:nvCxnSpPr>
        <p:spPr>
          <a:xfrm>
            <a:off x="2254261" y="1930308"/>
            <a:ext cx="1792350" cy="1207907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3" idx="5"/>
            <a:endCxn id="76" idx="1"/>
          </p:cNvCxnSpPr>
          <p:nvPr/>
        </p:nvCxnSpPr>
        <p:spPr>
          <a:xfrm>
            <a:off x="2254261" y="1930308"/>
            <a:ext cx="2513462" cy="1197296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502866" y="886196"/>
            <a:ext cx="1115334" cy="485404"/>
          </a:xfrm>
          <a:prstGeom prst="rect">
            <a:avLst/>
          </a:prstGeom>
        </p:spPr>
        <p:txBody>
          <a:bodyPr wrap="none" lIns="96661" tIns="48331" rIns="96661" bIns="48331">
            <a:spAutoFit/>
          </a:bodyPr>
          <a:lstStyle/>
          <a:p>
            <a:r>
              <a:rPr lang="en-US" sz="2800" dirty="0"/>
              <a:t>Order</a:t>
            </a:r>
          </a:p>
        </p:txBody>
      </p:sp>
      <p:sp>
        <p:nvSpPr>
          <p:cNvPr id="93" name="Rectangle 92"/>
          <p:cNvSpPr/>
          <p:nvPr/>
        </p:nvSpPr>
        <p:spPr>
          <a:xfrm>
            <a:off x="-4756" y="2438400"/>
            <a:ext cx="1714857" cy="485404"/>
          </a:xfrm>
          <a:prstGeom prst="rect">
            <a:avLst/>
          </a:prstGeom>
        </p:spPr>
        <p:txBody>
          <a:bodyPr wrap="none" lIns="96661" tIns="48331" rIns="96661" bIns="48331">
            <a:spAutoFit/>
          </a:bodyPr>
          <a:lstStyle/>
          <a:p>
            <a:r>
              <a:rPr lang="en-US" sz="2800" dirty="0"/>
              <a:t>Purchase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567732" y="885725"/>
            <a:ext cx="1613868" cy="485404"/>
          </a:xfrm>
          <a:prstGeom prst="rect">
            <a:avLst/>
          </a:prstGeom>
        </p:spPr>
        <p:txBody>
          <a:bodyPr wrap="none" lIns="96661" tIns="48331" rIns="96661" bIns="48331">
            <a:spAutoFit/>
          </a:bodyPr>
          <a:lstStyle/>
          <a:p>
            <a:r>
              <a:rPr lang="en-US" sz="2800" dirty="0"/>
              <a:t>Payment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562275" y="3138215"/>
            <a:ext cx="1835082" cy="485404"/>
          </a:xfrm>
          <a:prstGeom prst="rect">
            <a:avLst/>
          </a:prstGeom>
        </p:spPr>
        <p:txBody>
          <a:bodyPr wrap="none" lIns="96661" tIns="48331" rIns="96661" bIns="48331">
            <a:spAutoFit/>
          </a:bodyPr>
          <a:lstStyle/>
          <a:p>
            <a:r>
              <a:rPr lang="en-US" sz="2800" dirty="0"/>
              <a:t>Fulfillment</a:t>
            </a:r>
          </a:p>
        </p:txBody>
      </p:sp>
      <p:cxnSp>
        <p:nvCxnSpPr>
          <p:cNvPr id="86" name="Curved Connector 85"/>
          <p:cNvCxnSpPr>
            <a:stCxn id="27" idx="5"/>
            <a:endCxn id="74" idx="4"/>
          </p:cNvCxnSpPr>
          <p:nvPr/>
        </p:nvCxnSpPr>
        <p:spPr>
          <a:xfrm rot="16200000" flipH="1">
            <a:off x="2881608" y="2308011"/>
            <a:ext cx="85560" cy="2705433"/>
          </a:xfrm>
          <a:prstGeom prst="curvedConnector3">
            <a:avLst>
              <a:gd name="adj1" fmla="val 604839"/>
            </a:avLst>
          </a:prstGeom>
          <a:ln>
            <a:solidFill>
              <a:schemeClr val="accent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Curved Connector 99"/>
          <p:cNvCxnSpPr>
            <a:stCxn id="31" idx="5"/>
            <a:endCxn id="74" idx="3"/>
          </p:cNvCxnSpPr>
          <p:nvPr/>
        </p:nvCxnSpPr>
        <p:spPr>
          <a:xfrm rot="5400000" flipH="1" flipV="1">
            <a:off x="3529415" y="3090141"/>
            <a:ext cx="818" cy="1033574"/>
          </a:xfrm>
          <a:prstGeom prst="curvedConnector3">
            <a:avLst>
              <a:gd name="adj1" fmla="val -29329465"/>
            </a:avLst>
          </a:prstGeom>
          <a:ln>
            <a:solidFill>
              <a:schemeClr val="accent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Curved Connector 103"/>
          <p:cNvCxnSpPr>
            <a:stCxn id="34" idx="4"/>
            <a:endCxn id="76" idx="4"/>
          </p:cNvCxnSpPr>
          <p:nvPr/>
        </p:nvCxnSpPr>
        <p:spPr>
          <a:xfrm rot="5400000" flipH="1" flipV="1">
            <a:off x="3524539" y="2230648"/>
            <a:ext cx="11429" cy="2935926"/>
          </a:xfrm>
          <a:prstGeom prst="curvedConnector3">
            <a:avLst>
              <a:gd name="adj1" fmla="val -6798609"/>
            </a:avLst>
          </a:prstGeom>
          <a:ln>
            <a:solidFill>
              <a:schemeClr val="accent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24183" y="1128199"/>
            <a:ext cx="4146348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srgbClr val="CC00CC"/>
                </a:solidFill>
                <a:latin typeface="Tahoma"/>
              </a:rPr>
              <a:t>Data</a:t>
            </a:r>
            <a:r>
              <a:rPr lang="en-US" sz="2800" dirty="0" smtClean="0">
                <a:solidFill>
                  <a:srgbClr val="CC00CC"/>
                </a:solidFill>
                <a:latin typeface="Tahoma"/>
              </a:rPr>
              <a:t>: </a:t>
            </a:r>
            <a:r>
              <a:rPr lang="en-US" sz="2800" i="1" dirty="0" smtClean="0">
                <a:solidFill>
                  <a:srgbClr val="000000"/>
                </a:solidFill>
                <a:latin typeface="Book Antiqua" pitchFamily="18" charset="0"/>
              </a:rPr>
              <a:t>if </a:t>
            </a:r>
            <a:r>
              <a:rPr lang="en-US" sz="2800" i="1" dirty="0">
                <a:solidFill>
                  <a:srgbClr val="000000"/>
                </a:solidFill>
                <a:latin typeface="Book Antiqua" pitchFamily="18" charset="0"/>
              </a:rPr>
              <a:t>the amount is less 10, then a fulfillment instance can ship even the check is not </a:t>
            </a:r>
            <a:r>
              <a:rPr lang="en-US" sz="2800" i="1" dirty="0" smtClean="0">
                <a:solidFill>
                  <a:srgbClr val="000000"/>
                </a:solidFill>
                <a:latin typeface="Book Antiqua" pitchFamily="18" charset="0"/>
              </a:rPr>
              <a:t>received</a:t>
            </a:r>
            <a:endParaRPr lang="en-US" sz="2800" i="1" dirty="0">
              <a:solidFill>
                <a:srgbClr val="000000"/>
              </a:solidFill>
              <a:latin typeface="Book Antiqua" pitchFamily="18" charset="0"/>
            </a:endParaRPr>
          </a:p>
        </p:txBody>
      </p:sp>
      <p:cxnSp>
        <p:nvCxnSpPr>
          <p:cNvPr id="10" name="Straight Connector 9"/>
          <p:cNvCxnSpPr>
            <a:stCxn id="8" idx="1"/>
          </p:cNvCxnSpPr>
          <p:nvPr/>
        </p:nvCxnSpPr>
        <p:spPr bwMode="auto">
          <a:xfrm flipH="1">
            <a:off x="3951138" y="1949963"/>
            <a:ext cx="1373045" cy="7311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" name="Rectangle 10"/>
          <p:cNvSpPr/>
          <p:nvPr/>
        </p:nvSpPr>
        <p:spPr bwMode="auto">
          <a:xfrm>
            <a:off x="852671" y="2923804"/>
            <a:ext cx="2455187" cy="939172"/>
          </a:xfrm>
          <a:prstGeom prst="rect">
            <a:avLst/>
          </a:prstGeom>
          <a:noFill/>
          <a:ln w="12700">
            <a:prstDash val="dash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661" tIns="48331" rIns="96661" bIns="48331" rtlCol="0" anchor="ctr"/>
          <a:lstStyle/>
          <a:p>
            <a:pPr algn="ctr"/>
            <a:endParaRPr lang="en-US" sz="30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780970" y="2923804"/>
            <a:ext cx="1781305" cy="939172"/>
          </a:xfrm>
          <a:prstGeom prst="rect">
            <a:avLst/>
          </a:prstGeom>
          <a:noFill/>
          <a:ln w="12700">
            <a:prstDash val="dash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661" tIns="48331" rIns="96661" bIns="48331" rtlCol="0" anchor="ctr"/>
          <a:lstStyle/>
          <a:p>
            <a:pPr algn="ctr"/>
            <a:endParaRPr lang="en-US" sz="30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6205" y="4953000"/>
            <a:ext cx="6269529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>
                <a:solidFill>
                  <a:srgbClr val="CC00CC"/>
                </a:solidFill>
                <a:latin typeface="Tahoma"/>
              </a:rPr>
              <a:t>Instance-level </a:t>
            </a:r>
            <a:r>
              <a:rPr lang="en-US" sz="2800" dirty="0" smtClean="0">
                <a:solidFill>
                  <a:srgbClr val="CC00CC"/>
                </a:solidFill>
                <a:latin typeface="Tahoma"/>
              </a:rPr>
              <a:t>correlation: </a:t>
            </a:r>
            <a:r>
              <a:rPr lang="en-US" sz="2800" i="1" dirty="0" smtClean="0">
                <a:solidFill>
                  <a:srgbClr val="000000"/>
                </a:solidFill>
                <a:latin typeface="Book Antiqua" pitchFamily="18" charset="0"/>
              </a:rPr>
              <a:t>Which </a:t>
            </a:r>
            <a:r>
              <a:rPr lang="en-US" sz="2800" i="1" dirty="0">
                <a:solidFill>
                  <a:srgbClr val="000000"/>
                </a:solidFill>
                <a:latin typeface="Book Antiqua" pitchFamily="18" charset="0"/>
              </a:rPr>
              <a:t>instances are correlated during the runtime? Who sends messages to whom?</a:t>
            </a:r>
          </a:p>
        </p:txBody>
      </p:sp>
      <p:cxnSp>
        <p:nvCxnSpPr>
          <p:cNvPr id="16" name="Straight Connector 15"/>
          <p:cNvCxnSpPr>
            <a:stCxn id="14" idx="0"/>
          </p:cNvCxnSpPr>
          <p:nvPr/>
        </p:nvCxnSpPr>
        <p:spPr bwMode="auto">
          <a:xfrm flipH="1" flipV="1">
            <a:off x="3581400" y="4343400"/>
            <a:ext cx="19957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038600" y="7072313"/>
            <a:ext cx="2000250" cy="242887"/>
          </a:xfrm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7072313"/>
            <a:ext cx="3041650" cy="242887"/>
          </a:xfrm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00950" y="7072313"/>
            <a:ext cx="2000250" cy="242887"/>
          </a:xfrm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0D67D25-B025-4443-9D58-E621790D47DE}" type="slidenum">
              <a:rPr kumimoji="0" lang="en-US" sz="1200">
                <a:solidFill>
                  <a:srgbClr val="969696"/>
                </a:solidFill>
              </a:rPr>
              <a:pPr/>
              <a:t>10</a:t>
            </a:fld>
            <a:endParaRPr kumimoji="0" lang="en-US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1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08" y="-66570"/>
            <a:ext cx="9400085" cy="866238"/>
          </a:xfrm>
        </p:spPr>
        <p:txBody>
          <a:bodyPr/>
          <a:lstStyle/>
          <a:p>
            <a:r>
              <a:rPr lang="en-US" dirty="0" smtClean="0"/>
              <a:t>Existing Choreography Languages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910380"/>
              </p:ext>
            </p:extLst>
          </p:nvPr>
        </p:nvGraphicFramePr>
        <p:xfrm>
          <a:off x="148740" y="862703"/>
          <a:ext cx="9376260" cy="5409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453"/>
                <a:gridCol w="1850961"/>
                <a:gridCol w="1708213"/>
                <a:gridCol w="1635633"/>
              </a:tblGrid>
              <a:tr h="127897"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 marL="96012" marR="96012" marT="48768" marB="4876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</a:rPr>
                        <a:t>Instance</a:t>
                      </a:r>
                      <a:br>
                        <a:rPr lang="en-US" sz="2400" b="0" i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2400" b="0" i="0" dirty="0" smtClean="0">
                          <a:solidFill>
                            <a:srgbClr val="FF0000"/>
                          </a:solidFill>
                        </a:rPr>
                        <a:t>correlation</a:t>
                      </a:r>
                      <a:endParaRPr lang="en-US" sz="2400" b="0" i="0" dirty="0">
                        <a:solidFill>
                          <a:srgbClr val="FF0000"/>
                        </a:solidFill>
                      </a:endParaRPr>
                    </a:p>
                  </a:txBody>
                  <a:tcPr marL="96012" marR="96012" marT="48768" marB="4876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Schema</a:t>
                      </a:r>
                      <a:br>
                        <a:rPr lang="en-US" sz="2400" b="0" dirty="0" smtClean="0">
                          <a:solidFill>
                            <a:schemeClr val="bg2"/>
                          </a:solidFill>
                        </a:rPr>
                      </a:br>
                      <a:r>
                        <a:rPr lang="en-US" sz="2400" b="0" dirty="0" smtClean="0">
                          <a:solidFill>
                            <a:schemeClr val="bg2"/>
                          </a:solidFill>
                        </a:rPr>
                        <a:t>correlation</a:t>
                      </a:r>
                      <a:endParaRPr lang="en-US" sz="2400" b="0" dirty="0">
                        <a:solidFill>
                          <a:schemeClr val="bg2"/>
                        </a:solidFill>
                      </a:endParaRPr>
                    </a:p>
                  </a:txBody>
                  <a:tcPr marL="96012" marR="96012" marT="48768" marB="4876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solidFill>
                            <a:srgbClr val="FF0000"/>
                          </a:solidFill>
                        </a:rPr>
                        <a:t>Data</a:t>
                      </a:r>
                      <a:endParaRPr lang="en-US" sz="2400" b="0" i="0" dirty="0">
                        <a:solidFill>
                          <a:srgbClr val="FF0000"/>
                        </a:solidFill>
                      </a:endParaRPr>
                    </a:p>
                  </a:txBody>
                  <a:tcPr marL="96012" marR="96012" marT="48768" marB="48768" anchor="ctr">
                    <a:noFill/>
                  </a:tcPr>
                </a:tc>
              </a:tr>
              <a:tr h="137041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Conversation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model</a:t>
                      </a:r>
                    </a:p>
                    <a:p>
                      <a:r>
                        <a:rPr lang="en-US" sz="20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[Fu et al 2004]</a:t>
                      </a:r>
                      <a:endParaRPr lang="en-US" sz="20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96012" marR="96012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+mn-lt"/>
                          <a:ea typeface="Zapf Dingbats"/>
                          <a:cs typeface="Symbol" charset="2"/>
                          <a:sym typeface="Zapf Dingbats"/>
                        </a:rPr>
                        <a:t>no</a:t>
                      </a:r>
                      <a:endParaRPr lang="en-US" sz="2800" b="0" dirty="0">
                        <a:latin typeface="+mn-lt"/>
                        <a:cs typeface="Symbol" charset="2"/>
                      </a:endParaRPr>
                    </a:p>
                  </a:txBody>
                  <a:tcPr marL="96012" marR="96012" marT="48768" marB="4876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bg2"/>
                          </a:solidFill>
                          <a:latin typeface="+mn-lt"/>
                          <a:ea typeface="Zapf Dingbats"/>
                          <a:cs typeface="Arial"/>
                          <a:sym typeface="Zapf Dingbats"/>
                        </a:rPr>
                        <a:t>yes</a:t>
                      </a:r>
                    </a:p>
                  </a:txBody>
                  <a:tcPr marL="96012" marR="96012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+mn-lt"/>
                          <a:ea typeface="Zapf Dingbats"/>
                          <a:cs typeface="Symbol" charset="2"/>
                          <a:sym typeface="Zapf Dingbats"/>
                        </a:rPr>
                        <a:t>no</a:t>
                      </a:r>
                      <a:endParaRPr lang="en-US" sz="2800" b="0" dirty="0">
                        <a:latin typeface="+mn-lt"/>
                        <a:cs typeface="Symbol" charset="2"/>
                      </a:endParaRPr>
                    </a:p>
                  </a:txBody>
                  <a:tcPr marL="96012" marR="96012" marT="48768" marB="48768" anchor="ctr"/>
                </a:tc>
              </a:tr>
              <a:tr h="715264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WS-CDL</a:t>
                      </a:r>
                    </a:p>
                    <a:p>
                      <a:r>
                        <a:rPr lang="en-US" sz="2000" b="0" dirty="0" smtClean="0">
                          <a:solidFill>
                            <a:srgbClr val="7F7F7F"/>
                          </a:solidFill>
                        </a:rPr>
                        <a:t>[W3C</a:t>
                      </a:r>
                      <a:r>
                        <a:rPr lang="en-US" sz="2000" b="0" baseline="0" dirty="0" smtClean="0">
                          <a:solidFill>
                            <a:srgbClr val="7F7F7F"/>
                          </a:solidFill>
                        </a:rPr>
                        <a:t> 2005</a:t>
                      </a:r>
                      <a:r>
                        <a:rPr lang="en-US" sz="2000" b="0" dirty="0" smtClean="0">
                          <a:solidFill>
                            <a:srgbClr val="7F7F7F"/>
                          </a:solidFill>
                        </a:rPr>
                        <a:t>]</a:t>
                      </a:r>
                    </a:p>
                  </a:txBody>
                  <a:tcPr marL="96012" marR="96012" marT="48768" marB="4876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n-lt"/>
                          <a:ea typeface="Zapf Dingbats"/>
                          <a:cs typeface="Symbol" charset="2"/>
                          <a:sym typeface="Zapf Dingbats"/>
                        </a:rPr>
                        <a:t>no</a:t>
                      </a:r>
                      <a:endParaRPr lang="en-US" sz="2800" b="0" dirty="0" smtClean="0">
                        <a:latin typeface="+mn-lt"/>
                        <a:cs typeface="Symbol" charset="2"/>
                      </a:endParaRPr>
                    </a:p>
                  </a:txBody>
                  <a:tcPr marL="96012" marR="96012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2"/>
                          </a:solidFill>
                          <a:latin typeface="+mn-lt"/>
                          <a:cs typeface="Arial"/>
                          <a:sym typeface="Zapf Dingbats"/>
                        </a:rPr>
                        <a:t>yes</a:t>
                      </a:r>
                      <a:endParaRPr lang="en-US" sz="2800" b="0" dirty="0">
                        <a:solidFill>
                          <a:schemeClr val="bg2"/>
                        </a:solidFill>
                        <a:latin typeface="+mn-lt"/>
                        <a:cs typeface="Arial"/>
                      </a:endParaRPr>
                    </a:p>
                  </a:txBody>
                  <a:tcPr marL="96012" marR="96012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+mn-lt"/>
                          <a:cs typeface="Arial"/>
                        </a:rPr>
                        <a:t>message</a:t>
                      </a:r>
                    </a:p>
                    <a:p>
                      <a:pPr algn="ctr"/>
                      <a:r>
                        <a:rPr lang="en-US" sz="2400" b="0" dirty="0" smtClean="0">
                          <a:latin typeface="+mn-lt"/>
                          <a:cs typeface="Arial"/>
                        </a:rPr>
                        <a:t>variables</a:t>
                      </a:r>
                      <a:r>
                        <a:rPr lang="en-US" sz="2400" b="0" baseline="30000" dirty="0" smtClean="0">
                          <a:latin typeface="+mn-lt"/>
                          <a:cs typeface="Arial"/>
                        </a:rPr>
                        <a:t>*</a:t>
                      </a:r>
                      <a:endParaRPr lang="en-US" sz="2400" b="0" baseline="30000" dirty="0" smtClean="0">
                        <a:latin typeface="Arial"/>
                        <a:cs typeface="Arial"/>
                      </a:endParaRPr>
                    </a:p>
                  </a:txBody>
                  <a:tcPr marL="96012" marR="96012" marT="48768" marB="48768" anchor="ctr"/>
                </a:tc>
              </a:tr>
              <a:tr h="715264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Let’s Dance</a:t>
                      </a:r>
                    </a:p>
                    <a:p>
                      <a:r>
                        <a:rPr lang="en-US" sz="20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[Zaha et</a:t>
                      </a:r>
                      <a:r>
                        <a:rPr lang="en-US" sz="20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al 2006</a:t>
                      </a:r>
                      <a:r>
                        <a:rPr lang="en-US" sz="20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]</a:t>
                      </a:r>
                    </a:p>
                  </a:txBody>
                  <a:tcPr marL="96012" marR="96012" marT="48768" marB="4876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n-lt"/>
                          <a:ea typeface="Zapf Dingbats"/>
                          <a:cs typeface="Symbol" charset="2"/>
                          <a:sym typeface="Zapf Dingbats"/>
                        </a:rPr>
                        <a:t>no</a:t>
                      </a:r>
                      <a:endParaRPr lang="en-US" sz="2800" b="0" dirty="0" smtClean="0">
                        <a:latin typeface="+mn-lt"/>
                        <a:cs typeface="Symbol" charset="2"/>
                      </a:endParaRPr>
                    </a:p>
                  </a:txBody>
                  <a:tcPr marL="96012" marR="96012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2"/>
                          </a:solidFill>
                          <a:latin typeface="+mn-lt"/>
                          <a:ea typeface="Zapf Dingbats"/>
                          <a:cs typeface="Arial"/>
                          <a:sym typeface="Zapf Dingbats"/>
                        </a:rPr>
                        <a:t>yes</a:t>
                      </a:r>
                      <a:endParaRPr lang="en-US" sz="2800" b="0" dirty="0">
                        <a:solidFill>
                          <a:schemeClr val="bg2"/>
                        </a:solidFill>
                        <a:latin typeface="+mn-lt"/>
                        <a:cs typeface="Arial"/>
                      </a:endParaRPr>
                    </a:p>
                  </a:txBody>
                  <a:tcPr marL="96012" marR="96012" marT="48768" marB="4876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n-lt"/>
                          <a:ea typeface="Zapf Dingbats"/>
                          <a:cs typeface="Symbol" charset="2"/>
                          <a:sym typeface="Zapf Dingbats"/>
                        </a:rPr>
                        <a:t>no</a:t>
                      </a:r>
                      <a:endParaRPr lang="en-US" sz="2800" b="0" dirty="0" smtClean="0">
                        <a:latin typeface="+mn-lt"/>
                        <a:cs typeface="Symbol" charset="2"/>
                      </a:endParaRPr>
                    </a:p>
                  </a:txBody>
                  <a:tcPr marL="96012" marR="96012" marT="48768" marB="48768" anchor="ctr"/>
                </a:tc>
              </a:tr>
              <a:tr h="772091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BPEL4Chor</a:t>
                      </a:r>
                    </a:p>
                    <a:p>
                      <a:r>
                        <a:rPr lang="en-US" sz="2000" b="0" dirty="0" smtClean="0">
                          <a:solidFill>
                            <a:srgbClr val="7F7F7F"/>
                          </a:solidFill>
                        </a:rPr>
                        <a:t>[Decker</a:t>
                      </a:r>
                      <a:r>
                        <a:rPr lang="en-US" sz="2000" b="0" baseline="0" dirty="0" smtClean="0">
                          <a:solidFill>
                            <a:srgbClr val="7F7F7F"/>
                          </a:solidFill>
                        </a:rPr>
                        <a:t> et al 2007</a:t>
                      </a:r>
                      <a:r>
                        <a:rPr lang="en-US" sz="2000" b="0" dirty="0" smtClean="0">
                          <a:solidFill>
                            <a:srgbClr val="7F7F7F"/>
                          </a:solidFill>
                        </a:rPr>
                        <a:t>]</a:t>
                      </a:r>
                    </a:p>
                  </a:txBody>
                  <a:tcPr marL="96012" marR="96012" marT="48768" marB="4876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1-to-m only</a:t>
                      </a:r>
                    </a:p>
                  </a:txBody>
                  <a:tcPr marL="96012" marR="96012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2"/>
                          </a:solidFill>
                          <a:latin typeface="+mn-lt"/>
                          <a:ea typeface="Zapf Dingbats"/>
                          <a:cs typeface="Arial"/>
                          <a:sym typeface="Zapf Dingbats"/>
                        </a:rPr>
                        <a:t>yes</a:t>
                      </a:r>
                      <a:endParaRPr lang="en-US" sz="2800" b="0" dirty="0">
                        <a:solidFill>
                          <a:schemeClr val="bg2"/>
                        </a:solidFill>
                        <a:latin typeface="+mn-lt"/>
                        <a:cs typeface="Arial"/>
                      </a:endParaRPr>
                    </a:p>
                  </a:txBody>
                  <a:tcPr marL="96012" marR="96012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atin typeface="+mn-lt"/>
                          <a:cs typeface="Arial"/>
                        </a:rPr>
                        <a:t>message</a:t>
                      </a:r>
                    </a:p>
                    <a:p>
                      <a:pPr algn="ctr"/>
                      <a:r>
                        <a:rPr lang="en-US" sz="2400" b="0" dirty="0" smtClean="0">
                          <a:latin typeface="+mn-lt"/>
                          <a:cs typeface="Arial"/>
                        </a:rPr>
                        <a:t>variables</a:t>
                      </a:r>
                      <a:r>
                        <a:rPr lang="en-US" sz="2400" b="0" baseline="30000" dirty="0" smtClean="0">
                          <a:latin typeface="+mn-lt"/>
                          <a:cs typeface="Arial"/>
                        </a:rPr>
                        <a:t>*</a:t>
                      </a:r>
                    </a:p>
                  </a:txBody>
                  <a:tcPr marL="96012" marR="96012" marT="48768" marB="48768" anchor="ctr"/>
                </a:tc>
              </a:tr>
              <a:tr h="715264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Artifact-centric choreography</a:t>
                      </a:r>
                    </a:p>
                    <a:p>
                      <a:r>
                        <a:rPr lang="en-US" sz="2000" b="0" dirty="0" smtClean="0">
                          <a:solidFill>
                            <a:srgbClr val="7F7F7F"/>
                          </a:solidFill>
                        </a:rPr>
                        <a:t>[Lohmann-Wolf 2010]</a:t>
                      </a:r>
                    </a:p>
                  </a:txBody>
                  <a:tcPr marL="96012" marR="96012" marT="48768" marB="4876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n-lt"/>
                          <a:ea typeface="Zapf Dingbats"/>
                          <a:cs typeface="Symbol" charset="2"/>
                          <a:sym typeface="Zapf Dingbats"/>
                        </a:rPr>
                        <a:t>no</a:t>
                      </a:r>
                      <a:endParaRPr lang="en-US" sz="2800" b="0" dirty="0" smtClean="0">
                        <a:latin typeface="+mn-lt"/>
                        <a:cs typeface="Symbol" charset="2"/>
                      </a:endParaRPr>
                    </a:p>
                  </a:txBody>
                  <a:tcPr marL="96012" marR="96012" marT="48768" marB="487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bg2"/>
                          </a:solidFill>
                          <a:latin typeface="+mn-lt"/>
                          <a:ea typeface="Zapf Dingbats"/>
                          <a:cs typeface="Arial"/>
                          <a:sym typeface="Zapf Dingbats"/>
                        </a:rPr>
                        <a:t>yes</a:t>
                      </a:r>
                      <a:endParaRPr lang="en-US" sz="2800" b="0" dirty="0">
                        <a:solidFill>
                          <a:schemeClr val="bg2"/>
                        </a:solidFill>
                        <a:latin typeface="+mn-lt"/>
                        <a:cs typeface="Arial"/>
                      </a:endParaRPr>
                    </a:p>
                  </a:txBody>
                  <a:tcPr marL="96012" marR="96012" marT="48768" marB="4876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+mn-lt"/>
                          <a:ea typeface="Zapf Dingbats"/>
                          <a:cs typeface="Symbol" charset="2"/>
                          <a:sym typeface="Zapf Dingbats"/>
                        </a:rPr>
                        <a:t>no</a:t>
                      </a:r>
                      <a:endParaRPr lang="en-US" sz="2800" b="0" dirty="0" smtClean="0">
                        <a:latin typeface="+mn-lt"/>
                        <a:cs typeface="Symbol" charset="2"/>
                      </a:endParaRPr>
                    </a:p>
                  </a:txBody>
                  <a:tcPr marL="96012" marR="96012" marT="48768" marB="48768" anchor="ctr"/>
                </a:tc>
              </a:tr>
              <a:tr h="617728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CC00CC"/>
                          </a:solidFill>
                        </a:rPr>
                        <a:t>Our model</a:t>
                      </a:r>
                      <a:endParaRPr lang="en-US" sz="2800" b="0" dirty="0">
                        <a:solidFill>
                          <a:srgbClr val="CC00CC"/>
                        </a:solidFill>
                      </a:endParaRPr>
                    </a:p>
                  </a:txBody>
                  <a:tcPr marL="96012" marR="96012" marT="48768" marB="48768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rgbClr val="CC00CC"/>
                          </a:solidFill>
                          <a:latin typeface="+mn-lt"/>
                          <a:ea typeface="Zapf Dingbats"/>
                          <a:cs typeface="Arial"/>
                          <a:sym typeface="Zapf Dingbats"/>
                        </a:rPr>
                        <a:t>yes</a:t>
                      </a:r>
                      <a:endParaRPr lang="en-US" sz="2800" b="0" dirty="0" smtClean="0">
                        <a:solidFill>
                          <a:srgbClr val="CC00CC"/>
                        </a:solidFill>
                        <a:latin typeface="+mn-lt"/>
                        <a:cs typeface="Arial"/>
                      </a:endParaRPr>
                    </a:p>
                  </a:txBody>
                  <a:tcPr marL="96012" marR="96012" marT="48768" marB="48768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bg2"/>
                          </a:solidFill>
                          <a:latin typeface="+mn-lt"/>
                          <a:ea typeface="Zapf Dingbats"/>
                          <a:cs typeface="Arial"/>
                          <a:sym typeface="Zapf Dingbats"/>
                        </a:rPr>
                        <a:t>yes</a:t>
                      </a:r>
                      <a:endParaRPr lang="en-US" sz="2800" b="0" dirty="0" smtClean="0">
                        <a:solidFill>
                          <a:schemeClr val="bg2"/>
                        </a:solidFill>
                        <a:latin typeface="+mn-lt"/>
                        <a:cs typeface="Arial"/>
                      </a:endParaRPr>
                    </a:p>
                  </a:txBody>
                  <a:tcPr marL="96012" marR="96012" marT="48768" marB="48768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rgbClr val="CC00CC"/>
                          </a:solidFill>
                          <a:latin typeface="Arial"/>
                          <a:ea typeface="Zapf Dingbats"/>
                          <a:cs typeface="Arial"/>
                          <a:sym typeface="Zapf Dingbats"/>
                        </a:rPr>
                        <a:t>yes</a:t>
                      </a:r>
                      <a:endParaRPr lang="en-US" sz="2800" b="0" dirty="0" smtClean="0">
                        <a:solidFill>
                          <a:srgbClr val="CC00CC"/>
                        </a:solidFill>
                        <a:latin typeface="Arial"/>
                        <a:cs typeface="Arial"/>
                      </a:endParaRPr>
                    </a:p>
                  </a:txBody>
                  <a:tcPr marL="96012" marR="96012" marT="48768" marB="48768" anchor="ctr"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6400800"/>
            <a:ext cx="9372600" cy="430005"/>
          </a:xfrm>
          <a:prstGeom prst="rect">
            <a:avLst/>
          </a:prstGeom>
          <a:noFill/>
        </p:spPr>
        <p:txBody>
          <a:bodyPr wrap="square" lIns="96661" tIns="48331" rIns="96661" bIns="48331" rtlCol="0">
            <a:spAutoFit/>
          </a:bodyPr>
          <a:lstStyle/>
          <a:p>
            <a:pPr algn="r"/>
            <a:r>
              <a:rPr lang="en-US" dirty="0" smtClean="0"/>
              <a:t>*no clear linkage between variables and processes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038600" y="7072313"/>
            <a:ext cx="2000250" cy="242887"/>
          </a:xfrm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7072313"/>
            <a:ext cx="3041650" cy="242887"/>
          </a:xfrm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00950" y="7072313"/>
            <a:ext cx="2000250" cy="242887"/>
          </a:xfrm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0D67D25-B025-4443-9D58-E621790D47DE}" type="slidenum">
              <a:rPr kumimoji="0" lang="en-US" sz="1200">
                <a:solidFill>
                  <a:srgbClr val="969696"/>
                </a:solidFill>
              </a:rPr>
              <a:pPr/>
              <a:t>11</a:t>
            </a:fld>
            <a:endParaRPr kumimoji="0" lang="en-US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0D67D25-B025-4443-9D58-E621790D47DE}" type="slidenum">
              <a:rPr kumimoji="0" lang="en-US" sz="1200">
                <a:solidFill>
                  <a:srgbClr val="969696"/>
                </a:solidFill>
              </a:rPr>
              <a:pPr/>
              <a:t>12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838200"/>
            <a:ext cx="9280525" cy="6172200"/>
          </a:xfrm>
        </p:spPr>
        <p:txBody>
          <a:bodyPr/>
          <a:lstStyle/>
          <a:p>
            <a:pPr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Choreography &amp; Biz Processes</a:t>
            </a:r>
          </a:p>
          <a:p>
            <a:pPr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Key Aspects of Choreography Specification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Weaknesses of existing choreography languages</a:t>
            </a:r>
          </a:p>
          <a:p>
            <a:pPr>
              <a:buClr>
                <a:schemeClr val="hlink"/>
              </a:buClr>
            </a:pPr>
            <a:r>
              <a:rPr lang="en-US" dirty="0" smtClean="0">
                <a:solidFill>
                  <a:schemeClr val="hlink"/>
                </a:solidFill>
              </a:rPr>
              <a:t>Ingredients of Our Approach</a:t>
            </a:r>
          </a:p>
          <a:p>
            <a:pPr lvl="1"/>
            <a:r>
              <a:rPr lang="en-US" dirty="0" smtClean="0"/>
              <a:t>Artifacts as Biz Processes   </a:t>
            </a:r>
            <a:r>
              <a:rPr lang="en-US" i="1" dirty="0" smtClean="0">
                <a:solidFill>
                  <a:srgbClr val="CC00CC"/>
                </a:solidFill>
                <a:latin typeface="Book Antiqua" pitchFamily="18" charset="0"/>
              </a:rPr>
              <a:t>who</a:t>
            </a:r>
          </a:p>
          <a:p>
            <a:pPr lvl="1"/>
            <a:r>
              <a:rPr lang="en-US" dirty="0" smtClean="0"/>
              <a:t>Correlations  </a:t>
            </a:r>
            <a:r>
              <a:rPr lang="en-US" i="1" dirty="0" smtClean="0">
                <a:solidFill>
                  <a:srgbClr val="CC00CC"/>
                </a:solidFill>
                <a:latin typeface="Book Antiqua" pitchFamily="18" charset="0"/>
              </a:rPr>
              <a:t>to whom</a:t>
            </a:r>
          </a:p>
          <a:p>
            <a:pPr lvl="1"/>
            <a:r>
              <a:rPr lang="en-US" dirty="0" smtClean="0"/>
              <a:t>Message Diagrams  </a:t>
            </a:r>
            <a:r>
              <a:rPr lang="en-US" i="1" dirty="0" smtClean="0">
                <a:solidFill>
                  <a:srgbClr val="CC00CC"/>
                </a:solidFill>
                <a:latin typeface="Book Antiqua" pitchFamily="18" charset="0"/>
              </a:rPr>
              <a:t>sends what</a:t>
            </a:r>
            <a:r>
              <a:rPr lang="en-US" i="1" dirty="0">
                <a:solidFill>
                  <a:srgbClr val="CC00CC"/>
                </a:solidFill>
                <a:latin typeface="Book Antiqua" pitchFamily="18" charset="0"/>
              </a:rPr>
              <a:t>	</a:t>
            </a:r>
            <a:r>
              <a:rPr lang="en-US" i="1" dirty="0" smtClean="0">
                <a:solidFill>
                  <a:srgbClr val="CC00CC"/>
                </a:solidFill>
                <a:latin typeface="Book Antiqua" pitchFamily="18" charset="0"/>
              </a:rPr>
              <a:t>                at what time</a:t>
            </a:r>
          </a:p>
          <a:p>
            <a:r>
              <a:rPr lang="en-US" dirty="0" smtClean="0"/>
              <a:t>Snapshots and Temporal (Choreography) Constraints</a:t>
            </a:r>
          </a:p>
          <a:p>
            <a:r>
              <a:rPr lang="en-US" dirty="0" smtClean="0"/>
              <a:t>Realization</a:t>
            </a:r>
          </a:p>
          <a:p>
            <a:r>
              <a:rPr lang="en-US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F852AB0-0ACE-400B-8458-14DD41484AF9}" type="slidenum">
              <a:rPr kumimoji="0" lang="en-US" sz="1200">
                <a:solidFill>
                  <a:srgbClr val="969696"/>
                </a:solidFill>
              </a:rPr>
              <a:pPr/>
              <a:t>13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 Types of Data in Biz Processes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838200"/>
            <a:ext cx="9440862" cy="6172200"/>
          </a:xfrm>
        </p:spPr>
        <p:txBody>
          <a:bodyPr/>
          <a:lstStyle/>
          <a:p>
            <a:r>
              <a:rPr lang="en-US" smtClean="0"/>
              <a:t>Essential </a:t>
            </a:r>
            <a:r>
              <a:rPr lang="en-US" smtClean="0">
                <a:solidFill>
                  <a:srgbClr val="CC00CC"/>
                </a:solidFill>
              </a:rPr>
              <a:t>business data</a:t>
            </a:r>
            <a:r>
              <a:rPr lang="en-US" smtClean="0"/>
              <a:t> for the process logic: 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items</a:t>
            </a:r>
            <a:r>
              <a:rPr lang="en-US" smtClean="0"/>
              <a:t>, 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shipping addresses</a:t>
            </a:r>
            <a:r>
              <a:rPr lang="en-US" smtClean="0"/>
              <a:t>, ...</a:t>
            </a:r>
          </a:p>
          <a:p>
            <a:r>
              <a:rPr lang="en-US" smtClean="0"/>
              <a:t>Current </a:t>
            </a:r>
            <a:r>
              <a:rPr lang="en-US" smtClean="0">
                <a:solidFill>
                  <a:srgbClr val="CC00CC"/>
                </a:solidFill>
              </a:rPr>
              <a:t>execution</a:t>
            </a:r>
            <a:r>
              <a:rPr lang="en-US" smtClean="0"/>
              <a:t> or </a:t>
            </a:r>
            <a:r>
              <a:rPr lang="en-US" smtClean="0">
                <a:solidFill>
                  <a:srgbClr val="CC00CC"/>
                </a:solidFill>
              </a:rPr>
              <a:t>enactment states</a:t>
            </a:r>
            <a:r>
              <a:rPr lang="en-US" smtClean="0"/>
              <a:t>: 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order sent</a:t>
            </a:r>
            <a:r>
              <a:rPr lang="en-US" smtClean="0"/>
              <a:t>, 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shipping request made</a:t>
            </a:r>
            <a:r>
              <a:rPr lang="en-US" smtClean="0"/>
              <a:t>, ...</a:t>
            </a:r>
          </a:p>
          <a:p>
            <a:r>
              <a:rPr lang="en-US" smtClean="0">
                <a:solidFill>
                  <a:srgbClr val="CC00CC"/>
                </a:solidFill>
              </a:rPr>
              <a:t>Resource usage and states</a:t>
            </a:r>
            <a:r>
              <a:rPr lang="en-US" smtClean="0"/>
              <a:t>: 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cargo space reserved</a:t>
            </a:r>
            <a:r>
              <a:rPr lang="en-US" smtClean="0"/>
              <a:t>,</a:t>
            </a:r>
            <a:br>
              <a:rPr lang="en-US" smtClean="0"/>
            </a:b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truck schedule to be determined</a:t>
            </a:r>
            <a:r>
              <a:rPr lang="en-US" smtClean="0"/>
              <a:t>, ...</a:t>
            </a:r>
          </a:p>
          <a:p>
            <a:r>
              <a:rPr lang="en-US" smtClean="0">
                <a:solidFill>
                  <a:srgbClr val="CC00CC"/>
                </a:solidFill>
              </a:rPr>
              <a:t>Correlation between processes instances</a:t>
            </a:r>
            <a:r>
              <a:rPr lang="en-US" smtClean="0"/>
              <a:t>: 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warehouse fulfillment process instances for a customer order instance</a:t>
            </a:r>
            <a:r>
              <a:rPr lang="en-US" smtClean="0"/>
              <a:t>, ...</a:t>
            </a:r>
            <a:endParaRPr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mtClean="0"/>
          </a:p>
          <a:p>
            <a:r>
              <a:rPr lang="en-US" smtClean="0"/>
              <a:t>All data should be persistent (maintained properly)</a:t>
            </a:r>
          </a:p>
          <a:p>
            <a:r>
              <a:rPr lang="en-US" smtClean="0"/>
              <a:t>Traditional biz process modeling languages are weak in modeling related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405C5E7-3CBC-4149-90D1-1A62F0D1FFEB}" type="slidenum">
              <a:rPr kumimoji="0" lang="en-US" sz="1200">
                <a:solidFill>
                  <a:srgbClr val="969696"/>
                </a:solidFill>
              </a:rPr>
              <a:pPr/>
              <a:t>14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BP Models: Data Abstraction to Artifacts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Four classes of Biz process models: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CC0099"/>
                </a:solidFill>
              </a:rPr>
              <a:t>Data agnostic </a:t>
            </a:r>
            <a:r>
              <a:rPr lang="en-US" dirty="0" smtClean="0"/>
              <a:t>models: data mostly not present</a:t>
            </a:r>
          </a:p>
          <a:p>
            <a:pPr lvl="1">
              <a:lnSpc>
                <a:spcPct val="90000"/>
              </a:lnSpc>
            </a:pPr>
            <a:r>
              <a:rPr lang="en-US" baseline="-25000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WF nets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F0"/>
                </a:solidFill>
              </a:rPr>
              <a:t>Petri nets</a:t>
            </a:r>
            <a:r>
              <a:rPr lang="en-US" dirty="0" smtClean="0"/>
              <a:t>), </a:t>
            </a:r>
            <a:r>
              <a:rPr lang="en-US" dirty="0" smtClean="0">
                <a:solidFill>
                  <a:srgbClr val="00B0F0"/>
                </a:solidFill>
              </a:rPr>
              <a:t>BPMN</a:t>
            </a:r>
            <a:r>
              <a:rPr lang="en-US" dirty="0" smtClean="0"/>
              <a:t>, …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CC0099"/>
                </a:solidFill>
              </a:rPr>
              <a:t>Data-aware</a:t>
            </a:r>
            <a:r>
              <a:rPr lang="en-US" dirty="0" smtClean="0"/>
              <a:t> models: data (variables) present, but storage and management hidden</a:t>
            </a:r>
          </a:p>
          <a:p>
            <a:pPr lvl="1">
              <a:lnSpc>
                <a:spcPct val="90000"/>
              </a:lnSpc>
            </a:pPr>
            <a:r>
              <a:rPr lang="en-US" baseline="-25000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BPEL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YAWL</a:t>
            </a:r>
            <a:r>
              <a:rPr lang="en-US" dirty="0" smtClean="0"/>
              <a:t>, …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CC0099"/>
                </a:solidFill>
              </a:rPr>
              <a:t>Storage-aware</a:t>
            </a:r>
            <a:r>
              <a:rPr lang="en-US" dirty="0" smtClean="0"/>
              <a:t> models: schemas for persistent stores, data mappings to/from BPs defined/managed manually </a:t>
            </a:r>
          </a:p>
          <a:p>
            <a:pPr lvl="1">
              <a:lnSpc>
                <a:spcPct val="90000"/>
              </a:lnSpc>
            </a:pPr>
            <a:r>
              <a:rPr lang="en-US" baseline="30000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jBPM</a:t>
            </a:r>
            <a:r>
              <a:rPr lang="en-US" dirty="0" smtClean="0"/>
              <a:t>, …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CC0099"/>
                </a:solidFill>
              </a:rPr>
              <a:t>Artifact-centric</a:t>
            </a:r>
            <a:r>
              <a:rPr lang="en-US" dirty="0" smtClean="0"/>
              <a:t> models: logical modeling for biz data, automated: modeling other 3 types, data-storage mapping</a:t>
            </a:r>
          </a:p>
          <a:p>
            <a:pPr lvl="1">
              <a:lnSpc>
                <a:spcPct val="90000"/>
              </a:lnSpc>
            </a:pPr>
            <a:r>
              <a:rPr lang="en-US" baseline="-25000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GSM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EZ-Flow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9532519-C2F2-45BE-BF36-C7B21A8619CD}" type="slidenum">
              <a:rPr kumimoji="0" lang="en-US" sz="1200">
                <a:solidFill>
                  <a:srgbClr val="969696"/>
                </a:solidFill>
              </a:rPr>
              <a:pPr/>
              <a:t>15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Artifacts As Process Models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Should support: instances, process contents, messages</a:t>
            </a:r>
          </a:p>
          <a:p>
            <a:r>
              <a:rPr lang="en-US" smtClean="0"/>
              <a:t>Artifact class or interface, data attributes, attribute types may be relational or other artifact classes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Store: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Order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  <a:p>
            <a:pPr>
              <a:buFont typeface="Wingdings" pitchFamily="2" charset="2"/>
              <a:buNone/>
            </a:pPr>
            <a:r>
              <a:rPr lang="en-US" smtClean="0"/>
              <a:t>	Bank: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Payment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	Seller: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Purchase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mtClean="0"/>
              <a:t>	Warehouse: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Fulfillment</a:t>
            </a:r>
          </a:p>
        </p:txBody>
      </p:sp>
      <p:grpSp>
        <p:nvGrpSpPr>
          <p:cNvPr id="15367" name="Group 63"/>
          <p:cNvGrpSpPr>
            <a:grpSpLocks/>
          </p:cNvGrpSpPr>
          <p:nvPr/>
        </p:nvGrpSpPr>
        <p:grpSpPr bwMode="auto">
          <a:xfrm>
            <a:off x="1600200" y="2743200"/>
            <a:ext cx="7391400" cy="1125538"/>
            <a:chOff x="960" y="1546"/>
            <a:chExt cx="4656" cy="709"/>
          </a:xfrm>
        </p:grpSpPr>
        <p:sp>
          <p:nvSpPr>
            <p:cNvPr id="15375" name="Rectangle 9"/>
            <p:cNvSpPr>
              <a:spLocks noChangeArrowheads="1"/>
            </p:cNvSpPr>
            <p:nvPr/>
          </p:nvSpPr>
          <p:spPr bwMode="auto">
            <a:xfrm>
              <a:off x="960" y="1546"/>
              <a:ext cx="576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ID</a:t>
              </a:r>
            </a:p>
          </p:txBody>
        </p:sp>
        <p:sp>
          <p:nvSpPr>
            <p:cNvPr id="15376" name="Rectangle 10"/>
            <p:cNvSpPr>
              <a:spLocks noChangeArrowheads="1"/>
            </p:cNvSpPr>
            <p:nvPr/>
          </p:nvSpPr>
          <p:spPr bwMode="auto">
            <a:xfrm>
              <a:off x="1536" y="1546"/>
              <a:ext cx="576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CN</a:t>
              </a:r>
              <a:r>
                <a:rPr lang="en-US" sz="2000" i="1">
                  <a:latin typeface="Book Antiqua" pitchFamily="18" charset="0"/>
                </a:rPr>
                <a:t>ame</a:t>
              </a:r>
            </a:p>
          </p:txBody>
        </p:sp>
        <p:sp>
          <p:nvSpPr>
            <p:cNvPr id="15377" name="Rectangle 11"/>
            <p:cNvSpPr>
              <a:spLocks noChangeArrowheads="1"/>
            </p:cNvSpPr>
            <p:nvPr/>
          </p:nvSpPr>
          <p:spPr bwMode="auto">
            <a:xfrm>
              <a:off x="2112" y="1546"/>
              <a:ext cx="576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000" i="1">
                  <a:latin typeface="Book Antiqua" pitchFamily="18" charset="0"/>
                </a:rPr>
                <a:t>ddr</a:t>
              </a:r>
            </a:p>
          </p:txBody>
        </p:sp>
        <p:sp>
          <p:nvSpPr>
            <p:cNvPr id="15378" name="Rectangle 12"/>
            <p:cNvSpPr>
              <a:spLocks noChangeArrowheads="1"/>
            </p:cNvSpPr>
            <p:nvPr/>
          </p:nvSpPr>
          <p:spPr bwMode="auto">
            <a:xfrm>
              <a:off x="2688" y="1546"/>
              <a:ext cx="1968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Cart</a:t>
              </a:r>
              <a:endParaRPr lang="en-US" sz="2000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79" name="Rectangle 31"/>
            <p:cNvSpPr>
              <a:spLocks noChangeArrowheads="1"/>
            </p:cNvSpPr>
            <p:nvPr/>
          </p:nvSpPr>
          <p:spPr bwMode="auto">
            <a:xfrm>
              <a:off x="2880" y="1978"/>
              <a:ext cx="336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Book Antiqua" pitchFamily="18" charset="0"/>
                </a:rPr>
                <a:t>IN</a:t>
              </a:r>
              <a:r>
                <a:rPr lang="en-US" sz="2000" i="1">
                  <a:latin typeface="Book Antiqua" pitchFamily="18" charset="0"/>
                </a:rPr>
                <a:t>o</a:t>
              </a:r>
            </a:p>
          </p:txBody>
        </p:sp>
        <p:sp>
          <p:nvSpPr>
            <p:cNvPr id="15380" name="Rectangle 32"/>
            <p:cNvSpPr>
              <a:spLocks noChangeArrowheads="1"/>
            </p:cNvSpPr>
            <p:nvPr/>
          </p:nvSpPr>
          <p:spPr bwMode="auto">
            <a:xfrm>
              <a:off x="3216" y="1978"/>
              <a:ext cx="576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Book Antiqua" pitchFamily="18" charset="0"/>
                </a:rPr>
                <a:t>V</a:t>
              </a:r>
              <a:r>
                <a:rPr lang="en-US" sz="2000" i="1">
                  <a:latin typeface="Book Antiqua" pitchFamily="18" charset="0"/>
                </a:rPr>
                <a:t>endor</a:t>
              </a:r>
            </a:p>
          </p:txBody>
        </p:sp>
        <p:sp>
          <p:nvSpPr>
            <p:cNvPr id="15381" name="Rectangle 33"/>
            <p:cNvSpPr>
              <a:spLocks noChangeArrowheads="1"/>
            </p:cNvSpPr>
            <p:nvPr/>
          </p:nvSpPr>
          <p:spPr bwMode="auto">
            <a:xfrm>
              <a:off x="3792" y="1978"/>
              <a:ext cx="624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Book Antiqua" pitchFamily="18" charset="0"/>
                </a:rPr>
                <a:t>WH</a:t>
              </a:r>
              <a:r>
                <a:rPr lang="en-US" sz="2000" i="1">
                  <a:latin typeface="Book Antiqua" pitchFamily="18" charset="0"/>
                </a:rPr>
                <a:t>ouse</a:t>
              </a:r>
            </a:p>
          </p:txBody>
        </p:sp>
        <p:sp>
          <p:nvSpPr>
            <p:cNvPr id="15382" name="Rectangle 34"/>
            <p:cNvSpPr>
              <a:spLocks noChangeArrowheads="1"/>
            </p:cNvSpPr>
            <p:nvPr/>
          </p:nvSpPr>
          <p:spPr bwMode="auto">
            <a:xfrm>
              <a:off x="4416" y="1978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Book Antiqua" pitchFamily="18" charset="0"/>
                </a:rPr>
                <a:t>P</a:t>
              </a:r>
              <a:r>
                <a:rPr lang="en-US" sz="2000" i="1">
                  <a:latin typeface="Book Antiqua" pitchFamily="18" charset="0"/>
                </a:rPr>
                <a:t>rice</a:t>
              </a:r>
            </a:p>
          </p:txBody>
        </p:sp>
        <p:sp>
          <p:nvSpPr>
            <p:cNvPr id="15383" name="Rectangle 27"/>
            <p:cNvSpPr>
              <a:spLocks noChangeArrowheads="1"/>
            </p:cNvSpPr>
            <p:nvPr/>
          </p:nvSpPr>
          <p:spPr bwMode="auto">
            <a:xfrm>
              <a:off x="2832" y="1930"/>
              <a:ext cx="336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Book Antiqua" pitchFamily="18" charset="0"/>
                </a:rPr>
                <a:t>IN</a:t>
              </a:r>
              <a:r>
                <a:rPr lang="en-US" sz="2000" i="1">
                  <a:latin typeface="Book Antiqua" pitchFamily="18" charset="0"/>
                </a:rPr>
                <a:t>o</a:t>
              </a:r>
            </a:p>
          </p:txBody>
        </p:sp>
        <p:sp>
          <p:nvSpPr>
            <p:cNvPr id="15384" name="Rectangle 28"/>
            <p:cNvSpPr>
              <a:spLocks noChangeArrowheads="1"/>
            </p:cNvSpPr>
            <p:nvPr/>
          </p:nvSpPr>
          <p:spPr bwMode="auto">
            <a:xfrm>
              <a:off x="3168" y="1930"/>
              <a:ext cx="576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Book Antiqua" pitchFamily="18" charset="0"/>
                </a:rPr>
                <a:t>V</a:t>
              </a:r>
              <a:r>
                <a:rPr lang="en-US" sz="2000" i="1">
                  <a:latin typeface="Book Antiqua" pitchFamily="18" charset="0"/>
                </a:rPr>
                <a:t>endor</a:t>
              </a:r>
            </a:p>
          </p:txBody>
        </p:sp>
        <p:sp>
          <p:nvSpPr>
            <p:cNvPr id="15385" name="Rectangle 29"/>
            <p:cNvSpPr>
              <a:spLocks noChangeArrowheads="1"/>
            </p:cNvSpPr>
            <p:nvPr/>
          </p:nvSpPr>
          <p:spPr bwMode="auto">
            <a:xfrm>
              <a:off x="3744" y="1930"/>
              <a:ext cx="624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Book Antiqua" pitchFamily="18" charset="0"/>
                </a:rPr>
                <a:t>WH</a:t>
              </a:r>
              <a:r>
                <a:rPr lang="en-US" sz="2000" i="1">
                  <a:latin typeface="Book Antiqua" pitchFamily="18" charset="0"/>
                </a:rPr>
                <a:t>ouse</a:t>
              </a:r>
            </a:p>
          </p:txBody>
        </p:sp>
        <p:sp>
          <p:nvSpPr>
            <p:cNvPr id="15386" name="Rectangle 30"/>
            <p:cNvSpPr>
              <a:spLocks noChangeArrowheads="1"/>
            </p:cNvSpPr>
            <p:nvPr/>
          </p:nvSpPr>
          <p:spPr bwMode="auto">
            <a:xfrm>
              <a:off x="4368" y="1930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Book Antiqua" pitchFamily="18" charset="0"/>
                </a:rPr>
                <a:t>P</a:t>
              </a:r>
              <a:r>
                <a:rPr lang="en-US" sz="2000" i="1">
                  <a:latin typeface="Book Antiqua" pitchFamily="18" charset="0"/>
                </a:rPr>
                <a:t>rice</a:t>
              </a:r>
            </a:p>
          </p:txBody>
        </p:sp>
        <p:sp>
          <p:nvSpPr>
            <p:cNvPr id="15387" name="Rectangle 23"/>
            <p:cNvSpPr>
              <a:spLocks noChangeArrowheads="1"/>
            </p:cNvSpPr>
            <p:nvPr/>
          </p:nvSpPr>
          <p:spPr bwMode="auto">
            <a:xfrm>
              <a:off x="2784" y="1882"/>
              <a:ext cx="336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Book Antiqua" pitchFamily="18" charset="0"/>
                </a:rPr>
                <a:t>IN</a:t>
              </a:r>
              <a:r>
                <a:rPr lang="en-US" sz="2000" i="1">
                  <a:latin typeface="Book Antiqua" pitchFamily="18" charset="0"/>
                </a:rPr>
                <a:t>o</a:t>
              </a:r>
            </a:p>
          </p:txBody>
        </p:sp>
        <p:sp>
          <p:nvSpPr>
            <p:cNvPr id="15388" name="Rectangle 24"/>
            <p:cNvSpPr>
              <a:spLocks noChangeArrowheads="1"/>
            </p:cNvSpPr>
            <p:nvPr/>
          </p:nvSpPr>
          <p:spPr bwMode="auto">
            <a:xfrm>
              <a:off x="3120" y="1882"/>
              <a:ext cx="576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Book Antiqua" pitchFamily="18" charset="0"/>
                </a:rPr>
                <a:t>V</a:t>
              </a:r>
              <a:r>
                <a:rPr lang="en-US" sz="2000" i="1">
                  <a:latin typeface="Book Antiqua" pitchFamily="18" charset="0"/>
                </a:rPr>
                <a:t>endor</a:t>
              </a:r>
            </a:p>
          </p:txBody>
        </p:sp>
        <p:sp>
          <p:nvSpPr>
            <p:cNvPr id="15389" name="Rectangle 25"/>
            <p:cNvSpPr>
              <a:spLocks noChangeArrowheads="1"/>
            </p:cNvSpPr>
            <p:nvPr/>
          </p:nvSpPr>
          <p:spPr bwMode="auto">
            <a:xfrm>
              <a:off x="3696" y="1882"/>
              <a:ext cx="624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Book Antiqua" pitchFamily="18" charset="0"/>
                </a:rPr>
                <a:t>WH</a:t>
              </a:r>
              <a:r>
                <a:rPr lang="en-US" sz="2000" i="1">
                  <a:latin typeface="Book Antiqua" pitchFamily="18" charset="0"/>
                </a:rPr>
                <a:t>ouse</a:t>
              </a:r>
            </a:p>
          </p:txBody>
        </p:sp>
        <p:sp>
          <p:nvSpPr>
            <p:cNvPr id="15390" name="Rectangle 26"/>
            <p:cNvSpPr>
              <a:spLocks noChangeArrowheads="1"/>
            </p:cNvSpPr>
            <p:nvPr/>
          </p:nvSpPr>
          <p:spPr bwMode="auto">
            <a:xfrm>
              <a:off x="4320" y="1882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Book Antiqua" pitchFamily="18" charset="0"/>
                </a:rPr>
                <a:t>P</a:t>
              </a:r>
              <a:r>
                <a:rPr lang="en-US" sz="2000" i="1">
                  <a:latin typeface="Book Antiqua" pitchFamily="18" charset="0"/>
                </a:rPr>
                <a:t>rice</a:t>
              </a:r>
            </a:p>
          </p:txBody>
        </p:sp>
        <p:sp>
          <p:nvSpPr>
            <p:cNvPr id="15391" name="Rectangle 19"/>
            <p:cNvSpPr>
              <a:spLocks noChangeArrowheads="1"/>
            </p:cNvSpPr>
            <p:nvPr/>
          </p:nvSpPr>
          <p:spPr bwMode="auto">
            <a:xfrm>
              <a:off x="2736" y="1834"/>
              <a:ext cx="336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Book Antiqua" pitchFamily="18" charset="0"/>
                </a:rPr>
                <a:t>IN</a:t>
              </a:r>
              <a:r>
                <a:rPr lang="en-US" sz="2000" i="1">
                  <a:latin typeface="Book Antiqua" pitchFamily="18" charset="0"/>
                </a:rPr>
                <a:t>o</a:t>
              </a:r>
            </a:p>
          </p:txBody>
        </p:sp>
        <p:sp>
          <p:nvSpPr>
            <p:cNvPr id="15392" name="Rectangle 20"/>
            <p:cNvSpPr>
              <a:spLocks noChangeArrowheads="1"/>
            </p:cNvSpPr>
            <p:nvPr/>
          </p:nvSpPr>
          <p:spPr bwMode="auto">
            <a:xfrm>
              <a:off x="3072" y="1834"/>
              <a:ext cx="576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Book Antiqua" pitchFamily="18" charset="0"/>
                </a:rPr>
                <a:t>V</a:t>
              </a:r>
              <a:r>
                <a:rPr lang="en-US" sz="2000" i="1">
                  <a:latin typeface="Book Antiqua" pitchFamily="18" charset="0"/>
                </a:rPr>
                <a:t>endor</a:t>
              </a:r>
            </a:p>
          </p:txBody>
        </p:sp>
        <p:sp>
          <p:nvSpPr>
            <p:cNvPr id="15393" name="Rectangle 21"/>
            <p:cNvSpPr>
              <a:spLocks noChangeArrowheads="1"/>
            </p:cNvSpPr>
            <p:nvPr/>
          </p:nvSpPr>
          <p:spPr bwMode="auto">
            <a:xfrm>
              <a:off x="3648" y="1834"/>
              <a:ext cx="624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Book Antiqua" pitchFamily="18" charset="0"/>
                </a:rPr>
                <a:t>WH</a:t>
              </a:r>
              <a:r>
                <a:rPr lang="en-US" sz="2000" i="1">
                  <a:latin typeface="Book Antiqua" pitchFamily="18" charset="0"/>
                </a:rPr>
                <a:t>ouse</a:t>
              </a:r>
            </a:p>
          </p:txBody>
        </p:sp>
        <p:sp>
          <p:nvSpPr>
            <p:cNvPr id="15394" name="Rectangle 22"/>
            <p:cNvSpPr>
              <a:spLocks noChangeArrowheads="1"/>
            </p:cNvSpPr>
            <p:nvPr/>
          </p:nvSpPr>
          <p:spPr bwMode="auto">
            <a:xfrm>
              <a:off x="4272" y="1834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Book Antiqua" pitchFamily="18" charset="0"/>
                </a:rPr>
                <a:t>P</a:t>
              </a:r>
              <a:r>
                <a:rPr lang="en-US" sz="2000" i="1">
                  <a:latin typeface="Book Antiqua" pitchFamily="18" charset="0"/>
                </a:rPr>
                <a:t>rice</a:t>
              </a:r>
            </a:p>
          </p:txBody>
        </p:sp>
        <p:sp>
          <p:nvSpPr>
            <p:cNvPr id="15395" name="Rectangle 15"/>
            <p:cNvSpPr>
              <a:spLocks noChangeArrowheads="1"/>
            </p:cNvSpPr>
            <p:nvPr/>
          </p:nvSpPr>
          <p:spPr bwMode="auto">
            <a:xfrm>
              <a:off x="2688" y="1786"/>
              <a:ext cx="336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IN</a:t>
              </a:r>
              <a:r>
                <a:rPr lang="en-US" sz="2000" i="1">
                  <a:latin typeface="Book Antiqua" pitchFamily="18" charset="0"/>
                </a:rPr>
                <a:t>o</a:t>
              </a:r>
            </a:p>
          </p:txBody>
        </p:sp>
        <p:sp>
          <p:nvSpPr>
            <p:cNvPr id="15396" name="Rectangle 16"/>
            <p:cNvSpPr>
              <a:spLocks noChangeArrowheads="1"/>
            </p:cNvSpPr>
            <p:nvPr/>
          </p:nvSpPr>
          <p:spPr bwMode="auto">
            <a:xfrm>
              <a:off x="3024" y="1786"/>
              <a:ext cx="576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i="1">
                  <a:latin typeface="Book Antiqua" pitchFamily="18" charset="0"/>
                </a:rPr>
                <a:t>eller</a:t>
              </a:r>
            </a:p>
          </p:txBody>
        </p:sp>
        <p:sp>
          <p:nvSpPr>
            <p:cNvPr id="15397" name="Rectangle 17"/>
            <p:cNvSpPr>
              <a:spLocks noChangeArrowheads="1"/>
            </p:cNvSpPr>
            <p:nvPr/>
          </p:nvSpPr>
          <p:spPr bwMode="auto">
            <a:xfrm>
              <a:off x="3600" y="1786"/>
              <a:ext cx="624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WH</a:t>
              </a:r>
              <a:r>
                <a:rPr lang="en-US" sz="2000" i="1">
                  <a:latin typeface="Book Antiqua" pitchFamily="18" charset="0"/>
                </a:rPr>
                <a:t>ouse</a:t>
              </a:r>
            </a:p>
          </p:txBody>
        </p:sp>
        <p:sp>
          <p:nvSpPr>
            <p:cNvPr id="15398" name="Rectangle 18"/>
            <p:cNvSpPr>
              <a:spLocks noChangeArrowheads="1"/>
            </p:cNvSpPr>
            <p:nvPr/>
          </p:nvSpPr>
          <p:spPr bwMode="auto">
            <a:xfrm>
              <a:off x="4224" y="1786"/>
              <a:ext cx="432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2000" i="1">
                  <a:latin typeface="Book Antiqua" pitchFamily="18" charset="0"/>
                </a:rPr>
                <a:t>rice</a:t>
              </a:r>
            </a:p>
          </p:txBody>
        </p:sp>
        <p:sp>
          <p:nvSpPr>
            <p:cNvPr id="15399" name="Rectangle 35"/>
            <p:cNvSpPr>
              <a:spLocks noChangeArrowheads="1"/>
            </p:cNvSpPr>
            <p:nvPr/>
          </p:nvSpPr>
          <p:spPr bwMode="auto">
            <a:xfrm>
              <a:off x="4656" y="1546"/>
              <a:ext cx="960" cy="2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 marL="288925" indent="-288925" algn="ctr" defTabSz="966788"/>
              <a:r>
                <a:rPr lang="en-US" sz="2000" i="1">
                  <a:latin typeface="Times New Roman" pitchFamily="18" charset="0"/>
                  <a:cs typeface="Times New Roman" pitchFamily="18" charset="0"/>
                </a:rPr>
                <a:t>…</a:t>
              </a:r>
            </a:p>
          </p:txBody>
        </p:sp>
      </p:grpSp>
      <p:sp>
        <p:nvSpPr>
          <p:cNvPr id="15368" name="Rectangle 37"/>
          <p:cNvSpPr>
            <a:spLocks noChangeArrowheads="1"/>
          </p:cNvSpPr>
          <p:nvPr/>
        </p:nvSpPr>
        <p:spPr bwMode="auto">
          <a:xfrm>
            <a:off x="1600200" y="4217988"/>
            <a:ext cx="914400" cy="439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288925" indent="-288925" algn="ctr" defTabSz="966788"/>
            <a:r>
              <a:rPr lang="en-US" sz="2000">
                <a:latin typeface="Times New Roman" pitchFamily="18" charset="0"/>
                <a:cs typeface="Times New Roman" pitchFamily="18" charset="0"/>
              </a:rPr>
              <a:t>ID</a:t>
            </a:r>
          </a:p>
        </p:txBody>
      </p:sp>
      <p:sp>
        <p:nvSpPr>
          <p:cNvPr id="15369" name="Rectangle 38"/>
          <p:cNvSpPr>
            <a:spLocks noChangeArrowheads="1"/>
          </p:cNvSpPr>
          <p:nvPr/>
        </p:nvSpPr>
        <p:spPr bwMode="auto">
          <a:xfrm>
            <a:off x="2514600" y="4217988"/>
            <a:ext cx="914400" cy="439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288925" indent="-288925" algn="ctr" defTabSz="966788"/>
            <a:r>
              <a:rPr lang="en-US" sz="2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i="1">
                <a:latin typeface="Book Antiqua" pitchFamily="18" charset="0"/>
              </a:rPr>
              <a:t>rd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ID</a:t>
            </a:r>
          </a:p>
        </p:txBody>
      </p:sp>
      <p:sp>
        <p:nvSpPr>
          <p:cNvPr id="15370" name="Rectangle 61"/>
          <p:cNvSpPr>
            <a:spLocks noChangeArrowheads="1"/>
          </p:cNvSpPr>
          <p:nvPr/>
        </p:nvSpPr>
        <p:spPr bwMode="auto">
          <a:xfrm>
            <a:off x="3429000" y="4217988"/>
            <a:ext cx="1828800" cy="439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288925" indent="-288925" algn="ctr" defTabSz="966788"/>
            <a:r>
              <a:rPr lang="en-US" sz="2000" i="1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15371" name="Rectangle 64"/>
          <p:cNvSpPr>
            <a:spLocks noChangeArrowheads="1"/>
          </p:cNvSpPr>
          <p:nvPr/>
        </p:nvSpPr>
        <p:spPr bwMode="auto">
          <a:xfrm>
            <a:off x="1600200" y="5208588"/>
            <a:ext cx="914400" cy="439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288925" indent="-288925" algn="ctr" defTabSz="966788"/>
            <a:r>
              <a:rPr lang="en-US" sz="2000">
                <a:latin typeface="Times New Roman" pitchFamily="18" charset="0"/>
                <a:cs typeface="Times New Roman" pitchFamily="18" charset="0"/>
              </a:rPr>
              <a:t>ID</a:t>
            </a:r>
          </a:p>
        </p:txBody>
      </p:sp>
      <p:sp>
        <p:nvSpPr>
          <p:cNvPr id="15372" name="Rectangle 68"/>
          <p:cNvSpPr>
            <a:spLocks noChangeArrowheads="1"/>
          </p:cNvSpPr>
          <p:nvPr/>
        </p:nvSpPr>
        <p:spPr bwMode="auto">
          <a:xfrm>
            <a:off x="2514600" y="5208588"/>
            <a:ext cx="4495800" cy="439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288925" indent="-288925" algn="ctr" defTabSz="966788"/>
            <a:r>
              <a:rPr lang="en-US" sz="2000" i="1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15373" name="Rectangle 69"/>
          <p:cNvSpPr>
            <a:spLocks noChangeArrowheads="1"/>
          </p:cNvSpPr>
          <p:nvPr/>
        </p:nvSpPr>
        <p:spPr bwMode="auto">
          <a:xfrm>
            <a:off x="1600200" y="6199188"/>
            <a:ext cx="914400" cy="439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288925" indent="-288925" algn="ctr" defTabSz="966788"/>
            <a:r>
              <a:rPr lang="en-US" sz="2000">
                <a:latin typeface="Times New Roman" pitchFamily="18" charset="0"/>
                <a:cs typeface="Times New Roman" pitchFamily="18" charset="0"/>
              </a:rPr>
              <a:t>ID</a:t>
            </a:r>
          </a:p>
        </p:txBody>
      </p:sp>
      <p:sp>
        <p:nvSpPr>
          <p:cNvPr id="15374" name="Rectangle 73"/>
          <p:cNvSpPr>
            <a:spLocks noChangeArrowheads="1"/>
          </p:cNvSpPr>
          <p:nvPr/>
        </p:nvSpPr>
        <p:spPr bwMode="auto">
          <a:xfrm>
            <a:off x="2514600" y="6199188"/>
            <a:ext cx="4876800" cy="439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marL="288925" indent="-288925" algn="ctr" defTabSz="966788"/>
            <a:r>
              <a:rPr lang="en-US" sz="2000" i="1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0" y="4953000"/>
            <a:ext cx="1905000" cy="108952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Lifecycle specifications not shown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0A023FF-9F25-4C41-82D6-F1C862D5E4DA}" type="slidenum">
              <a:rPr kumimoji="0" lang="en-US" sz="1200">
                <a:solidFill>
                  <a:srgbClr val="969696"/>
                </a:solidFill>
              </a:rPr>
              <a:pPr/>
              <a:t>16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Correlation Diagrams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process instances are </a:t>
            </a:r>
            <a:r>
              <a:rPr lang="en-US" dirty="0" smtClean="0">
                <a:solidFill>
                  <a:schemeClr val="accent2"/>
                </a:solidFill>
              </a:rPr>
              <a:t>correlated</a:t>
            </a:r>
            <a:r>
              <a:rPr lang="en-US" dirty="0" smtClean="0"/>
              <a:t> if they are involved in a common collaborative BP instance</a:t>
            </a:r>
          </a:p>
          <a:p>
            <a:pPr lvl="1">
              <a:spcBef>
                <a:spcPct val="0"/>
              </a:spcBef>
            </a:pPr>
            <a:r>
              <a:rPr lang="en-US" i="1" dirty="0" smtClean="0">
                <a:solidFill>
                  <a:srgbClr val="996633"/>
                </a:solidFill>
                <a:latin typeface="Book Antiqua" pitchFamily="18" charset="0"/>
              </a:rPr>
              <a:t>Messaging only between correlated instances</a:t>
            </a:r>
          </a:p>
          <a:p>
            <a:r>
              <a:rPr lang="en-US" dirty="0" smtClean="0"/>
              <a:t>Correlations of a CBP are defined in a diagram, with one BP as the </a:t>
            </a:r>
            <a:r>
              <a:rPr lang="en-US" dirty="0" smtClean="0">
                <a:solidFill>
                  <a:srgbClr val="0000CC"/>
                </a:solidFill>
              </a:rPr>
              <a:t>root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CC"/>
                </a:solidFill>
              </a:rPr>
              <a:t>primary</a:t>
            </a:r>
            <a:r>
              <a:rPr lang="en-US" dirty="0" smtClean="0"/>
              <a:t> process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Directed edge indicates creation of BP instance(s)</a:t>
            </a:r>
          </a:p>
          <a:p>
            <a:pPr lvl="1"/>
            <a:r>
              <a:rPr lang="en-US" dirty="0" smtClean="0"/>
              <a:t>Cardinality constraints are also defined</a:t>
            </a:r>
          </a:p>
          <a:p>
            <a:pPr lvl="1"/>
            <a:r>
              <a:rPr lang="en-US" dirty="0" smtClean="0"/>
              <a:t>Some syntactic restrictions (acyclic, </a:t>
            </a:r>
            <a:r>
              <a:rPr lang="en-US" dirty="0" smtClean="0">
                <a:latin typeface="Arial" charset="0"/>
              </a:rPr>
              <a:t>“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1</a:t>
            </a:r>
            <a:r>
              <a:rPr lang="en-US" dirty="0" smtClean="0">
                <a:latin typeface="Arial" charset="0"/>
              </a:rPr>
              <a:t>”</a:t>
            </a:r>
            <a:r>
              <a:rPr lang="en-US" dirty="0" smtClean="0"/>
              <a:t> on root, …)</a:t>
            </a:r>
          </a:p>
        </p:txBody>
      </p:sp>
      <p:grpSp>
        <p:nvGrpSpPr>
          <p:cNvPr id="16391" name="Group 23"/>
          <p:cNvGrpSpPr>
            <a:grpSpLocks/>
          </p:cNvGrpSpPr>
          <p:nvPr/>
        </p:nvGrpSpPr>
        <p:grpSpPr bwMode="auto">
          <a:xfrm>
            <a:off x="1925638" y="3048000"/>
            <a:ext cx="5922962" cy="2182813"/>
            <a:chOff x="928" y="2016"/>
            <a:chExt cx="3731" cy="1375"/>
          </a:xfrm>
        </p:grpSpPr>
        <p:sp>
          <p:nvSpPr>
            <p:cNvPr id="16392" name="Rectangle 6"/>
            <p:cNvSpPr>
              <a:spLocks noChangeArrowheads="1"/>
            </p:cNvSpPr>
            <p:nvPr/>
          </p:nvSpPr>
          <p:spPr bwMode="auto">
            <a:xfrm>
              <a:off x="3360" y="2131"/>
              <a:ext cx="1248" cy="3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pPr marL="288925" indent="-288925" algn="ctr" defTabSz="966788"/>
              <a:r>
                <a:rPr lang="en-US" sz="2800" i="1">
                  <a:latin typeface="Book Antiqua" pitchFamily="18" charset="0"/>
                </a:rPr>
                <a:t>Payment</a:t>
              </a:r>
            </a:p>
          </p:txBody>
        </p:sp>
        <p:sp>
          <p:nvSpPr>
            <p:cNvPr id="16393" name="Rectangle 7"/>
            <p:cNvSpPr>
              <a:spLocks noChangeArrowheads="1"/>
            </p:cNvSpPr>
            <p:nvPr/>
          </p:nvSpPr>
          <p:spPr bwMode="auto">
            <a:xfrm>
              <a:off x="1008" y="2899"/>
              <a:ext cx="1248" cy="3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pPr marL="288925" indent="-288925" algn="ctr" defTabSz="966788"/>
              <a:r>
                <a:rPr lang="en-US" sz="2800" i="1">
                  <a:latin typeface="Book Antiqua" pitchFamily="18" charset="0"/>
                </a:rPr>
                <a:t>Purchase</a:t>
              </a:r>
            </a:p>
          </p:txBody>
        </p:sp>
        <p:sp>
          <p:nvSpPr>
            <p:cNvPr id="16394" name="Rectangle 8"/>
            <p:cNvSpPr>
              <a:spLocks noChangeArrowheads="1"/>
            </p:cNvSpPr>
            <p:nvPr/>
          </p:nvSpPr>
          <p:spPr bwMode="auto">
            <a:xfrm>
              <a:off x="3360" y="2899"/>
              <a:ext cx="1248" cy="3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pPr marL="288925" indent="-288925" algn="ctr" defTabSz="966788"/>
              <a:r>
                <a:rPr lang="en-US" sz="2800" i="1">
                  <a:latin typeface="Book Antiqua" pitchFamily="18" charset="0"/>
                </a:rPr>
                <a:t>Fulfillment</a:t>
              </a:r>
            </a:p>
          </p:txBody>
        </p:sp>
        <p:cxnSp>
          <p:nvCxnSpPr>
            <p:cNvPr id="16395" name="AutoShape 9"/>
            <p:cNvCxnSpPr>
              <a:cxnSpLocks noChangeShapeType="1"/>
              <a:stCxn id="16398" idx="3"/>
              <a:endCxn id="16392" idx="1"/>
            </p:cNvCxnSpPr>
            <p:nvPr/>
          </p:nvCxnSpPr>
          <p:spPr bwMode="auto">
            <a:xfrm>
              <a:off x="2274" y="2290"/>
              <a:ext cx="108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396" name="AutoShape 10"/>
            <p:cNvCxnSpPr>
              <a:cxnSpLocks noChangeShapeType="1"/>
              <a:stCxn id="16398" idx="0"/>
              <a:endCxn id="16394" idx="1"/>
            </p:cNvCxnSpPr>
            <p:nvPr/>
          </p:nvCxnSpPr>
          <p:spPr bwMode="auto">
            <a:xfrm>
              <a:off x="1632" y="2101"/>
              <a:ext cx="1722" cy="95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397" name="AutoShape 11"/>
            <p:cNvCxnSpPr>
              <a:cxnSpLocks noChangeShapeType="1"/>
              <a:stCxn id="16398" idx="2"/>
              <a:endCxn id="16393" idx="0"/>
            </p:cNvCxnSpPr>
            <p:nvPr/>
          </p:nvCxnSpPr>
          <p:spPr bwMode="auto">
            <a:xfrm>
              <a:off x="1632" y="2479"/>
              <a:ext cx="0" cy="41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6398" name="Rectangle 5"/>
            <p:cNvSpPr>
              <a:spLocks noChangeArrowheads="1"/>
            </p:cNvSpPr>
            <p:nvPr/>
          </p:nvSpPr>
          <p:spPr bwMode="auto">
            <a:xfrm>
              <a:off x="1008" y="2119"/>
              <a:ext cx="1248" cy="34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pPr marL="288925" indent="-288925" algn="ctr" defTabSz="966788"/>
              <a:r>
                <a:rPr lang="en-US" sz="2800" i="1">
                  <a:solidFill>
                    <a:srgbClr val="0000CC"/>
                  </a:solidFill>
                  <a:latin typeface="Book Antiqua" pitchFamily="18" charset="0"/>
                </a:rPr>
                <a:t>Order</a:t>
              </a:r>
            </a:p>
          </p:txBody>
        </p:sp>
        <p:sp>
          <p:nvSpPr>
            <p:cNvPr id="16399" name="Text Box 12"/>
            <p:cNvSpPr txBox="1">
              <a:spLocks noChangeArrowheads="1"/>
            </p:cNvSpPr>
            <p:nvPr/>
          </p:nvSpPr>
          <p:spPr bwMode="auto">
            <a:xfrm>
              <a:off x="1646" y="2419"/>
              <a:ext cx="22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1</a:t>
              </a:r>
            </a:p>
          </p:txBody>
        </p:sp>
        <p:sp>
          <p:nvSpPr>
            <p:cNvPr id="16400" name="Text Box 13"/>
            <p:cNvSpPr txBox="1">
              <a:spLocks noChangeArrowheads="1"/>
            </p:cNvSpPr>
            <p:nvPr/>
          </p:nvSpPr>
          <p:spPr bwMode="auto">
            <a:xfrm>
              <a:off x="1632" y="2676"/>
              <a:ext cx="279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m</a:t>
              </a:r>
            </a:p>
          </p:txBody>
        </p:sp>
        <p:sp>
          <p:nvSpPr>
            <p:cNvPr id="16401" name="Text Box 14"/>
            <p:cNvSpPr txBox="1">
              <a:spLocks noChangeArrowheads="1"/>
            </p:cNvSpPr>
            <p:nvPr/>
          </p:nvSpPr>
          <p:spPr bwMode="auto">
            <a:xfrm>
              <a:off x="2976" y="2896"/>
              <a:ext cx="279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m</a:t>
              </a:r>
            </a:p>
          </p:txBody>
        </p:sp>
        <p:sp>
          <p:nvSpPr>
            <p:cNvPr id="16402" name="Text Box 15"/>
            <p:cNvSpPr txBox="1">
              <a:spLocks noChangeArrowheads="1"/>
            </p:cNvSpPr>
            <p:nvPr/>
          </p:nvSpPr>
          <p:spPr bwMode="auto">
            <a:xfrm>
              <a:off x="2208" y="2448"/>
              <a:ext cx="22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1</a:t>
              </a:r>
            </a:p>
          </p:txBody>
        </p:sp>
        <p:sp>
          <p:nvSpPr>
            <p:cNvPr id="16403" name="Text Box 16"/>
            <p:cNvSpPr txBox="1">
              <a:spLocks noChangeArrowheads="1"/>
            </p:cNvSpPr>
            <p:nvPr/>
          </p:nvSpPr>
          <p:spPr bwMode="auto">
            <a:xfrm>
              <a:off x="2256" y="2016"/>
              <a:ext cx="22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1</a:t>
              </a:r>
            </a:p>
          </p:txBody>
        </p:sp>
        <p:sp>
          <p:nvSpPr>
            <p:cNvPr id="16404" name="Text Box 17"/>
            <p:cNvSpPr txBox="1">
              <a:spLocks noChangeArrowheads="1"/>
            </p:cNvSpPr>
            <p:nvPr/>
          </p:nvSpPr>
          <p:spPr bwMode="auto">
            <a:xfrm>
              <a:off x="3118" y="2016"/>
              <a:ext cx="22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1</a:t>
              </a:r>
            </a:p>
          </p:txBody>
        </p:sp>
        <p:sp>
          <p:nvSpPr>
            <p:cNvPr id="16405" name="Rectangle 18"/>
            <p:cNvSpPr>
              <a:spLocks noChangeArrowheads="1"/>
            </p:cNvSpPr>
            <p:nvPr/>
          </p:nvSpPr>
          <p:spPr bwMode="auto">
            <a:xfrm>
              <a:off x="960" y="2439"/>
              <a:ext cx="448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/>
            <a:p>
              <a:pPr marL="288925" indent="-288925" defTabSz="966788"/>
              <a:r>
                <a:rPr lang="en-US" sz="1800">
                  <a:solidFill>
                    <a:srgbClr val="4D4D4D"/>
                  </a:solidFill>
                  <a:latin typeface="Tahoma" pitchFamily="34" charset="0"/>
                </a:rPr>
                <a:t>store</a:t>
              </a:r>
            </a:p>
          </p:txBody>
        </p:sp>
        <p:sp>
          <p:nvSpPr>
            <p:cNvPr id="16406" name="Rectangle 19"/>
            <p:cNvSpPr>
              <a:spLocks noChangeArrowheads="1"/>
            </p:cNvSpPr>
            <p:nvPr/>
          </p:nvSpPr>
          <p:spPr bwMode="auto">
            <a:xfrm>
              <a:off x="4221" y="2419"/>
              <a:ext cx="438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/>
            <a:p>
              <a:pPr marL="288925" indent="-288925" defTabSz="966788"/>
              <a:r>
                <a:rPr lang="en-US" sz="1800">
                  <a:solidFill>
                    <a:srgbClr val="4D4D4D"/>
                  </a:solidFill>
                  <a:latin typeface="Tahoma" pitchFamily="34" charset="0"/>
                </a:rPr>
                <a:t>bank</a:t>
              </a:r>
            </a:p>
          </p:txBody>
        </p:sp>
        <p:sp>
          <p:nvSpPr>
            <p:cNvPr id="16407" name="Rectangle 20"/>
            <p:cNvSpPr>
              <a:spLocks noChangeArrowheads="1"/>
            </p:cNvSpPr>
            <p:nvPr/>
          </p:nvSpPr>
          <p:spPr bwMode="auto">
            <a:xfrm>
              <a:off x="3840" y="3171"/>
              <a:ext cx="819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/>
            <a:p>
              <a:pPr marL="288925" indent="-288925" defTabSz="966788"/>
              <a:r>
                <a:rPr lang="en-US" sz="1800">
                  <a:solidFill>
                    <a:srgbClr val="4D4D4D"/>
                  </a:solidFill>
                  <a:latin typeface="Tahoma" pitchFamily="34" charset="0"/>
                </a:rPr>
                <a:t>warehouse</a:t>
              </a:r>
            </a:p>
          </p:txBody>
        </p:sp>
        <p:sp>
          <p:nvSpPr>
            <p:cNvPr id="16408" name="Rectangle 21"/>
            <p:cNvSpPr>
              <a:spLocks noChangeArrowheads="1"/>
            </p:cNvSpPr>
            <p:nvPr/>
          </p:nvSpPr>
          <p:spPr bwMode="auto">
            <a:xfrm>
              <a:off x="928" y="3171"/>
              <a:ext cx="464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/>
            <a:p>
              <a:pPr marL="288925" indent="-288925" defTabSz="966788"/>
              <a:r>
                <a:rPr lang="en-US" sz="1800">
                  <a:solidFill>
                    <a:srgbClr val="4D4D4D"/>
                  </a:solidFill>
                  <a:latin typeface="Tahoma" pitchFamily="34" charset="0"/>
                </a:rPr>
                <a:t>seller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7A3DDBC-67EE-44C3-B2EF-3214F90769ED}" type="slidenum">
              <a:rPr kumimoji="0" lang="en-US" sz="1200">
                <a:solidFill>
                  <a:srgbClr val="969696"/>
                </a:solidFill>
              </a:rPr>
              <a:pPr/>
              <a:t>17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Referencing Correlated BP Instances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Skolem notations reference</a:t>
            </a:r>
            <a:br>
              <a:rPr lang="en-US" smtClean="0"/>
            </a:br>
            <a:r>
              <a:rPr lang="en-US" smtClean="0"/>
              <a:t>correlated instances</a:t>
            </a:r>
          </a:p>
          <a:p>
            <a:r>
              <a:rPr lang="en-US" i="1" smtClean="0">
                <a:solidFill>
                  <a:schemeClr val="hlink"/>
                </a:solidFill>
                <a:latin typeface="Book Antiqua" pitchFamily="18" charset="0"/>
              </a:rPr>
              <a:t>Fulfillment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</a:t>
            </a:r>
            <a:r>
              <a:rPr lang="en-US" i="1" smtClean="0">
                <a:solidFill>
                  <a:srgbClr val="0000CC"/>
                </a:solidFill>
                <a:latin typeface="Book Antiqua" pitchFamily="18" charset="0"/>
              </a:rPr>
              <a:t>o</a:t>
            </a:r>
            <a:r>
              <a:rPr lang="en-US" baseline="-25000" smtClean="0">
                <a:solidFill>
                  <a:srgbClr val="0000CC"/>
                </a:solidFill>
                <a:latin typeface="Symbol" pitchFamily="18" charset="2"/>
              </a:rPr>
              <a:t>5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</a:t>
            </a:r>
            <a:r>
              <a:rPr lang="en-US" smtClean="0"/>
              <a:t> is the set of</a:t>
            </a:r>
            <a:br>
              <a:rPr lang="en-US" smtClean="0"/>
            </a:br>
            <a:r>
              <a:rPr lang="en-US" smtClean="0"/>
              <a:t>all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Fulfillment</a:t>
            </a:r>
            <a:r>
              <a:rPr lang="en-US" smtClean="0"/>
              <a:t> instances </a:t>
            </a:r>
            <a:r>
              <a:rPr lang="en-US" sz="2400" smtClean="0">
                <a:latin typeface="Book Antiqua" pitchFamily="18" charset="0"/>
              </a:rPr>
              <a:t>ID</a:t>
            </a:r>
            <a:r>
              <a:rPr lang="en-US" smtClean="0"/>
              <a:t>s that</a:t>
            </a:r>
            <a:br>
              <a:rPr lang="en-US" smtClean="0"/>
            </a:br>
            <a:r>
              <a:rPr lang="en-US" smtClean="0"/>
              <a:t>are correlated to an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Order</a:t>
            </a:r>
            <a:r>
              <a:rPr lang="en-US" smtClean="0"/>
              <a:t> instance with </a:t>
            </a:r>
            <a:r>
              <a:rPr lang="en-US" sz="2400" smtClean="0">
                <a:latin typeface="Book Antiqua" pitchFamily="18" charset="0"/>
              </a:rPr>
              <a:t>ID</a:t>
            </a:r>
            <a:r>
              <a:rPr lang="en-US" smtClean="0"/>
              <a:t> </a:t>
            </a:r>
            <a:r>
              <a:rPr lang="en-US" i="1" smtClean="0">
                <a:solidFill>
                  <a:srgbClr val="0000CC"/>
                </a:solidFill>
                <a:latin typeface="Book Antiqua" pitchFamily="18" charset="0"/>
              </a:rPr>
              <a:t>o</a:t>
            </a:r>
            <a:r>
              <a:rPr lang="en-US" baseline="-25000" smtClean="0">
                <a:solidFill>
                  <a:srgbClr val="0000CC"/>
                </a:solidFill>
                <a:latin typeface="Symbol" pitchFamily="18" charset="2"/>
              </a:rPr>
              <a:t>5</a:t>
            </a:r>
            <a:endParaRPr lang="en-US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US" i="1" smtClean="0">
                <a:solidFill>
                  <a:schemeClr val="hlink"/>
                </a:solidFill>
                <a:latin typeface="Book Antiqua" pitchFamily="18" charset="0"/>
              </a:rPr>
              <a:t>Order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</a:t>
            </a:r>
            <a:r>
              <a:rPr lang="en-US" i="1" smtClean="0">
                <a:solidFill>
                  <a:srgbClr val="0000CC"/>
                </a:solidFill>
                <a:latin typeface="Book Antiqua" pitchFamily="18" charset="0"/>
              </a:rPr>
              <a:t>o</a:t>
            </a:r>
            <a:r>
              <a:rPr lang="en-US" baseline="-25000" smtClean="0">
                <a:solidFill>
                  <a:srgbClr val="0000CC"/>
                </a:solidFill>
                <a:latin typeface="Symbol" pitchFamily="18" charset="2"/>
              </a:rPr>
              <a:t>7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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 </a:t>
            </a:r>
            <a:r>
              <a:rPr lang="en-US" smtClean="0"/>
              <a:t>is the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Order</a:t>
            </a:r>
            <a:r>
              <a:rPr lang="en-US" smtClean="0"/>
              <a:t> instance correlated to a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Payment</a:t>
            </a:r>
            <a:r>
              <a:rPr lang="en-US" smtClean="0"/>
              <a:t> instance with </a:t>
            </a:r>
            <a:r>
              <a:rPr lang="en-US" sz="2400" smtClean="0">
                <a:latin typeface="Book Antiqua" pitchFamily="18" charset="0"/>
              </a:rPr>
              <a:t>ID</a:t>
            </a:r>
            <a:r>
              <a:rPr lang="en-US" smtClean="0"/>
              <a:t> </a:t>
            </a:r>
            <a:r>
              <a:rPr lang="en-US" i="1" smtClean="0">
                <a:solidFill>
                  <a:srgbClr val="0000CC"/>
                </a:solidFill>
                <a:latin typeface="Book Antiqua" pitchFamily="18" charset="0"/>
              </a:rPr>
              <a:t>o</a:t>
            </a:r>
            <a:r>
              <a:rPr lang="en-US" baseline="-25000" smtClean="0">
                <a:solidFill>
                  <a:srgbClr val="0000CC"/>
                </a:solidFill>
                <a:latin typeface="Symbol" pitchFamily="18" charset="2"/>
              </a:rPr>
              <a:t>7</a:t>
            </a:r>
            <a:endParaRPr lang="en-US" smtClean="0">
              <a:solidFill>
                <a:srgbClr val="0000CC"/>
              </a:solidFill>
            </a:endParaRPr>
          </a:p>
          <a:p>
            <a:r>
              <a:rPr lang="en-US" smtClean="0"/>
              <a:t>Path expressions used to access contents of artifact attributes, </a:t>
            </a:r>
            <a:r>
              <a:rPr lang="en-US" i="1" smtClean="0">
                <a:solidFill>
                  <a:schemeClr val="hlink"/>
                </a:solidFill>
                <a:latin typeface="Book Antiqua" pitchFamily="18" charset="0"/>
              </a:rPr>
              <a:t>o</a:t>
            </a:r>
            <a:r>
              <a:rPr lang="en-US" baseline="-25000" smtClean="0">
                <a:solidFill>
                  <a:schemeClr val="hlink"/>
                </a:solidFill>
                <a:latin typeface="Symbol" pitchFamily="18" charset="2"/>
              </a:rPr>
              <a:t>5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</a:rPr>
              <a:t>.</a:t>
            </a:r>
            <a:r>
              <a:rPr lang="en-US" smtClean="0">
                <a:solidFill>
                  <a:schemeClr val="hlink"/>
                </a:solidFill>
                <a:latin typeface="Times New Roman" pitchFamily="18" charset="0"/>
              </a:rPr>
              <a:t>Cart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</a:rPr>
              <a:t>.</a:t>
            </a:r>
            <a:r>
              <a:rPr lang="en-US" smtClean="0">
                <a:solidFill>
                  <a:schemeClr val="hlink"/>
                </a:solidFill>
                <a:latin typeface="Times New Roman" pitchFamily="18" charset="0"/>
              </a:rPr>
              <a:t>Seller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mtClean="0"/>
              <a:t>denotes all sellers of items in the cart of order </a:t>
            </a:r>
            <a:r>
              <a:rPr lang="en-US" i="1" smtClean="0">
                <a:solidFill>
                  <a:srgbClr val="0000CC"/>
                </a:solidFill>
                <a:latin typeface="Book Antiqua" pitchFamily="18" charset="0"/>
              </a:rPr>
              <a:t>o</a:t>
            </a:r>
            <a:r>
              <a:rPr lang="en-US" baseline="-25000" smtClean="0">
                <a:solidFill>
                  <a:srgbClr val="0000CC"/>
                </a:solidFill>
                <a:latin typeface="Symbol" pitchFamily="18" charset="2"/>
              </a:rPr>
              <a:t>5</a:t>
            </a:r>
            <a:endParaRPr lang="en-US" smtClean="0">
              <a:solidFill>
                <a:srgbClr val="0000CC"/>
              </a:solidFill>
              <a:latin typeface="Times New Roman" pitchFamily="18" charset="0"/>
            </a:endParaRPr>
          </a:p>
          <a:p>
            <a:endParaRPr lang="en-US" smtClean="0"/>
          </a:p>
          <a:p>
            <a:endParaRPr lang="en-US" smtClean="0"/>
          </a:p>
        </p:txBody>
      </p:sp>
      <p:grpSp>
        <p:nvGrpSpPr>
          <p:cNvPr id="17415" name="Group 22"/>
          <p:cNvGrpSpPr>
            <a:grpSpLocks/>
          </p:cNvGrpSpPr>
          <p:nvPr/>
        </p:nvGrpSpPr>
        <p:grpSpPr bwMode="auto">
          <a:xfrm>
            <a:off x="5629275" y="762000"/>
            <a:ext cx="3971925" cy="1568450"/>
            <a:chOff x="1389" y="2084"/>
            <a:chExt cx="2502" cy="988"/>
          </a:xfrm>
        </p:grpSpPr>
        <p:sp>
          <p:nvSpPr>
            <p:cNvPr id="17418" name="Rectangle 5"/>
            <p:cNvSpPr>
              <a:spLocks noChangeArrowheads="1"/>
            </p:cNvSpPr>
            <p:nvPr/>
          </p:nvSpPr>
          <p:spPr bwMode="auto">
            <a:xfrm>
              <a:off x="2976" y="2165"/>
              <a:ext cx="915" cy="24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pPr marL="288925" indent="-288925" algn="ctr" defTabSz="966788"/>
              <a:r>
                <a:rPr lang="en-US" sz="2000" i="1">
                  <a:latin typeface="Book Antiqua" pitchFamily="18" charset="0"/>
                </a:rPr>
                <a:t>Payment</a:t>
              </a:r>
            </a:p>
          </p:txBody>
        </p:sp>
        <p:sp>
          <p:nvSpPr>
            <p:cNvPr id="17419" name="Rectangle 6"/>
            <p:cNvSpPr>
              <a:spLocks noChangeArrowheads="1"/>
            </p:cNvSpPr>
            <p:nvPr/>
          </p:nvSpPr>
          <p:spPr bwMode="auto">
            <a:xfrm>
              <a:off x="1389" y="2823"/>
              <a:ext cx="915" cy="24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pPr marL="288925" indent="-288925" algn="ctr" defTabSz="966788"/>
              <a:r>
                <a:rPr lang="en-US" sz="2000" i="1">
                  <a:latin typeface="Book Antiqua" pitchFamily="18" charset="0"/>
                </a:rPr>
                <a:t>Purchase</a:t>
              </a:r>
            </a:p>
          </p:txBody>
        </p:sp>
        <p:sp>
          <p:nvSpPr>
            <p:cNvPr id="17420" name="Rectangle 7"/>
            <p:cNvSpPr>
              <a:spLocks noChangeArrowheads="1"/>
            </p:cNvSpPr>
            <p:nvPr/>
          </p:nvSpPr>
          <p:spPr bwMode="auto">
            <a:xfrm>
              <a:off x="2976" y="2823"/>
              <a:ext cx="915" cy="24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pPr marL="288925" indent="-288925" algn="ctr" defTabSz="966788"/>
              <a:r>
                <a:rPr lang="en-US" sz="2000" i="1">
                  <a:latin typeface="Book Antiqua" pitchFamily="18" charset="0"/>
                </a:rPr>
                <a:t>Fulfillment</a:t>
              </a:r>
            </a:p>
          </p:txBody>
        </p:sp>
        <p:cxnSp>
          <p:nvCxnSpPr>
            <p:cNvPr id="17421" name="AutoShape 8"/>
            <p:cNvCxnSpPr>
              <a:cxnSpLocks noChangeShapeType="1"/>
              <a:stCxn id="17424" idx="3"/>
              <a:endCxn id="17418" idx="1"/>
            </p:cNvCxnSpPr>
            <p:nvPr/>
          </p:nvCxnSpPr>
          <p:spPr bwMode="auto">
            <a:xfrm>
              <a:off x="2316" y="2290"/>
              <a:ext cx="65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7422" name="AutoShape 9"/>
            <p:cNvCxnSpPr>
              <a:cxnSpLocks noChangeShapeType="1"/>
              <a:stCxn id="17424" idx="0"/>
              <a:endCxn id="17420" idx="1"/>
            </p:cNvCxnSpPr>
            <p:nvPr/>
          </p:nvCxnSpPr>
          <p:spPr bwMode="auto">
            <a:xfrm>
              <a:off x="1847" y="2147"/>
              <a:ext cx="1123" cy="80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7423" name="AutoShape 10"/>
            <p:cNvCxnSpPr>
              <a:cxnSpLocks noChangeShapeType="1"/>
              <a:stCxn id="17424" idx="2"/>
              <a:endCxn id="17419" idx="0"/>
            </p:cNvCxnSpPr>
            <p:nvPr/>
          </p:nvCxnSpPr>
          <p:spPr bwMode="auto">
            <a:xfrm>
              <a:off x="1847" y="2432"/>
              <a:ext cx="0" cy="3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7424" name="Rectangle 11"/>
            <p:cNvSpPr>
              <a:spLocks noChangeArrowheads="1"/>
            </p:cNvSpPr>
            <p:nvPr/>
          </p:nvSpPr>
          <p:spPr bwMode="auto">
            <a:xfrm>
              <a:off x="1389" y="2159"/>
              <a:ext cx="915" cy="26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pPr marL="288925" indent="-288925" algn="ctr" defTabSz="966788"/>
              <a:r>
                <a:rPr lang="en-US" sz="2000" i="1">
                  <a:latin typeface="Book Antiqua" pitchFamily="18" charset="0"/>
                </a:rPr>
                <a:t>Order</a:t>
              </a:r>
            </a:p>
          </p:txBody>
        </p:sp>
        <p:sp>
          <p:nvSpPr>
            <p:cNvPr id="17425" name="Text Box 12"/>
            <p:cNvSpPr txBox="1">
              <a:spLocks noChangeArrowheads="1"/>
            </p:cNvSpPr>
            <p:nvPr/>
          </p:nvSpPr>
          <p:spPr bwMode="auto">
            <a:xfrm>
              <a:off x="1884" y="2421"/>
              <a:ext cx="20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800">
                  <a:latin typeface="Symbol" pitchFamily="18" charset="2"/>
                </a:rPr>
                <a:t>1</a:t>
              </a:r>
            </a:p>
          </p:txBody>
        </p:sp>
        <p:sp>
          <p:nvSpPr>
            <p:cNvPr id="17426" name="Text Box 13"/>
            <p:cNvSpPr txBox="1">
              <a:spLocks noChangeArrowheads="1"/>
            </p:cNvSpPr>
            <p:nvPr/>
          </p:nvSpPr>
          <p:spPr bwMode="auto">
            <a:xfrm>
              <a:off x="1870" y="2612"/>
              <a:ext cx="24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800" i="1">
                  <a:latin typeface="Book Antiqua" pitchFamily="18" charset="0"/>
                </a:rPr>
                <a:t>m</a:t>
              </a:r>
            </a:p>
          </p:txBody>
        </p:sp>
        <p:sp>
          <p:nvSpPr>
            <p:cNvPr id="17427" name="Text Box 14"/>
            <p:cNvSpPr txBox="1">
              <a:spLocks noChangeArrowheads="1"/>
            </p:cNvSpPr>
            <p:nvPr/>
          </p:nvSpPr>
          <p:spPr bwMode="auto">
            <a:xfrm>
              <a:off x="2688" y="2640"/>
              <a:ext cx="24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800" i="1">
                  <a:latin typeface="Book Antiqua" pitchFamily="18" charset="0"/>
                </a:rPr>
                <a:t>m</a:t>
              </a:r>
            </a:p>
          </p:txBody>
        </p:sp>
        <p:sp>
          <p:nvSpPr>
            <p:cNvPr id="17428" name="Text Box 15"/>
            <p:cNvSpPr txBox="1">
              <a:spLocks noChangeArrowheads="1"/>
            </p:cNvSpPr>
            <p:nvPr/>
          </p:nvSpPr>
          <p:spPr bwMode="auto">
            <a:xfrm>
              <a:off x="2400" y="2400"/>
              <a:ext cx="20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800">
                  <a:latin typeface="Symbol" pitchFamily="18" charset="2"/>
                </a:rPr>
                <a:t>1</a:t>
              </a:r>
            </a:p>
          </p:txBody>
        </p:sp>
        <p:sp>
          <p:nvSpPr>
            <p:cNvPr id="17429" name="Text Box 16"/>
            <p:cNvSpPr txBox="1">
              <a:spLocks noChangeArrowheads="1"/>
            </p:cNvSpPr>
            <p:nvPr/>
          </p:nvSpPr>
          <p:spPr bwMode="auto">
            <a:xfrm>
              <a:off x="2784" y="2084"/>
              <a:ext cx="20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800">
                  <a:latin typeface="Symbol" pitchFamily="18" charset="2"/>
                </a:rPr>
                <a:t>1</a:t>
              </a:r>
            </a:p>
          </p:txBody>
        </p:sp>
        <p:sp>
          <p:nvSpPr>
            <p:cNvPr id="17430" name="Text Box 17"/>
            <p:cNvSpPr txBox="1">
              <a:spLocks noChangeArrowheads="1"/>
            </p:cNvSpPr>
            <p:nvPr/>
          </p:nvSpPr>
          <p:spPr bwMode="auto">
            <a:xfrm>
              <a:off x="2294" y="2084"/>
              <a:ext cx="20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800">
                  <a:latin typeface="Symbol" pitchFamily="18" charset="2"/>
                </a:rPr>
                <a:t>1</a:t>
              </a:r>
            </a:p>
          </p:txBody>
        </p:sp>
      </p:grpSp>
      <p:sp>
        <p:nvSpPr>
          <p:cNvPr id="17416" name="Rectangle 23"/>
          <p:cNvSpPr>
            <a:spLocks noChangeArrowheads="1"/>
          </p:cNvSpPr>
          <p:nvPr/>
        </p:nvSpPr>
        <p:spPr bwMode="auto">
          <a:xfrm>
            <a:off x="5692775" y="1219200"/>
            <a:ext cx="236538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marL="288925" indent="-288925" defTabSz="966788"/>
            <a:r>
              <a:rPr lang="en-US" i="1">
                <a:solidFill>
                  <a:srgbClr val="0000CC"/>
                </a:solidFill>
                <a:latin typeface="Book Antiqua" pitchFamily="18" charset="0"/>
              </a:rPr>
              <a:t>o</a:t>
            </a:r>
            <a:r>
              <a:rPr lang="en-US" baseline="-25000">
                <a:solidFill>
                  <a:srgbClr val="0000CC"/>
                </a:solidFill>
                <a:latin typeface="Symbol" pitchFamily="18" charset="2"/>
              </a:rPr>
              <a:t>5</a:t>
            </a:r>
          </a:p>
        </p:txBody>
      </p:sp>
      <p:sp>
        <p:nvSpPr>
          <p:cNvPr id="17417" name="Rectangle 24"/>
          <p:cNvSpPr>
            <a:spLocks noChangeArrowheads="1"/>
          </p:cNvSpPr>
          <p:nvPr/>
        </p:nvSpPr>
        <p:spPr bwMode="auto">
          <a:xfrm>
            <a:off x="9288463" y="1219200"/>
            <a:ext cx="236537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marL="288925" indent="-288925" defTabSz="966788"/>
            <a:r>
              <a:rPr lang="en-US" i="1">
                <a:solidFill>
                  <a:srgbClr val="0000CC"/>
                </a:solidFill>
                <a:latin typeface="Book Antiqua" pitchFamily="18" charset="0"/>
              </a:rPr>
              <a:t>o</a:t>
            </a:r>
            <a:r>
              <a:rPr lang="en-US" baseline="-25000">
                <a:solidFill>
                  <a:srgbClr val="0000CC"/>
                </a:solidFill>
                <a:latin typeface="Symbol" pitchFamily="18" charset="2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E15FA69-F1DC-40FD-8784-274412F7A48E}" type="slidenum">
              <a:rPr kumimoji="0" lang="en-US" sz="1200">
                <a:solidFill>
                  <a:srgbClr val="969696"/>
                </a:solidFill>
              </a:rPr>
              <a:pPr/>
              <a:t>18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00CC"/>
                </a:solidFill>
              </a:rPr>
              <a:t>Derived </a:t>
            </a:r>
            <a:r>
              <a:rPr lang="en-US" dirty="0" smtClean="0"/>
              <a:t>Correlations</a:t>
            </a:r>
            <a:endParaRPr lang="en-US" dirty="0" smtClean="0">
              <a:solidFill>
                <a:srgbClr val="CC00CC"/>
              </a:solidFill>
            </a:endParaRP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i="1" smtClean="0">
                <a:solidFill>
                  <a:srgbClr val="0000CC"/>
                </a:solidFill>
                <a:latin typeface="Book Antiqua" pitchFamily="18" charset="0"/>
              </a:rPr>
              <a:t>Purchase</a:t>
            </a:r>
            <a:r>
              <a:rPr lang="en-US" smtClean="0"/>
              <a:t> instance and </a:t>
            </a:r>
            <a:br>
              <a:rPr lang="en-US" smtClean="0"/>
            </a:br>
            <a:r>
              <a:rPr lang="en-US" smtClean="0"/>
              <a:t>a </a:t>
            </a:r>
            <a:r>
              <a:rPr lang="en-US" i="1" smtClean="0">
                <a:solidFill>
                  <a:schemeClr val="accent2"/>
                </a:solidFill>
                <a:latin typeface="Book Antiqua" pitchFamily="18" charset="0"/>
              </a:rPr>
              <a:t>Fulfillment</a:t>
            </a:r>
            <a:r>
              <a:rPr lang="en-US" smtClean="0"/>
              <a:t> instance is</a:t>
            </a:r>
            <a:br>
              <a:rPr lang="en-US" smtClean="0"/>
            </a:br>
            <a:r>
              <a:rPr lang="en-US" smtClean="0">
                <a:solidFill>
                  <a:schemeClr val="hlink"/>
                </a:solidFill>
              </a:rPr>
              <a:t>correlated</a:t>
            </a:r>
            <a:r>
              <a:rPr lang="en-US" smtClean="0"/>
              <a:t> if</a:t>
            </a:r>
            <a:br>
              <a:rPr lang="en-US" smtClean="0"/>
            </a:br>
            <a:r>
              <a:rPr lang="en-US" smtClean="0"/>
              <a:t>both correlated to the same</a:t>
            </a:r>
            <a:br>
              <a:rPr lang="en-US" smtClean="0"/>
            </a:b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Order</a:t>
            </a:r>
            <a:r>
              <a:rPr lang="en-US" smtClean="0"/>
              <a:t> instance and share at least one item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z="2400" smtClean="0">
                <a:solidFill>
                  <a:schemeClr val="hlink"/>
                </a:solidFill>
                <a:latin typeface="Times New Roman" pitchFamily="18" charset="0"/>
              </a:rPr>
              <a:t>CORRELATE 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(</a:t>
            </a:r>
            <a:r>
              <a:rPr lang="en-US" i="1" smtClean="0">
                <a:solidFill>
                  <a:srgbClr val="0000CC"/>
                </a:solidFill>
                <a:latin typeface="Book Antiqua" pitchFamily="18" charset="0"/>
              </a:rPr>
              <a:t>Purchase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, </a:t>
            </a:r>
            <a:r>
              <a:rPr lang="en-US" i="1" smtClean="0">
                <a:solidFill>
                  <a:schemeClr val="accent2"/>
                </a:solidFill>
                <a:latin typeface="Book Antiqua" pitchFamily="18" charset="0"/>
              </a:rPr>
              <a:t>Fulfillment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)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if</a:t>
            </a:r>
            <a:r>
              <a:rPr lang="en-US" smtClean="0">
                <a:solidFill>
                  <a:schemeClr val="tx1"/>
                </a:solidFill>
              </a:rPr>
              <a:t/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		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Order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</a:t>
            </a:r>
            <a:r>
              <a:rPr lang="en-US" i="1" smtClean="0">
                <a:solidFill>
                  <a:srgbClr val="0000CC"/>
                </a:solidFill>
                <a:latin typeface="Book Antiqua" pitchFamily="18" charset="0"/>
              </a:rPr>
              <a:t>Purchase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 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=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Order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</a:t>
            </a:r>
            <a:r>
              <a:rPr lang="en-US" i="1" smtClean="0">
                <a:solidFill>
                  <a:schemeClr val="accent2"/>
                </a:solidFill>
                <a:latin typeface="Book Antiqua" pitchFamily="18" charset="0"/>
              </a:rPr>
              <a:t>Fulfillment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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</a:t>
            </a:r>
            <a:r>
              <a:rPr lang="en-US" smtClean="0">
                <a:solidFill>
                  <a:schemeClr val="tx1"/>
                </a:solidFill>
              </a:rPr>
              <a:t/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		</a:t>
            </a:r>
            <a:r>
              <a:rPr lang="en-US" i="1" smtClean="0">
                <a:solidFill>
                  <a:srgbClr val="0000CC"/>
                </a:solidFill>
                <a:latin typeface="Book Antiqua" pitchFamily="18" charset="0"/>
              </a:rPr>
              <a:t>Purchase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.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Items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.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INo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sz="2000" b="1" smtClean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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i="1" smtClean="0">
                <a:solidFill>
                  <a:schemeClr val="accent2"/>
                </a:solidFill>
                <a:latin typeface="Book Antiqua" pitchFamily="18" charset="0"/>
              </a:rPr>
              <a:t>Fulfillment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.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Items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.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</a:rPr>
              <a:t>INo</a:t>
            </a:r>
          </a:p>
          <a:p>
            <a:endParaRPr lang="en-US" smtClean="0"/>
          </a:p>
          <a:p>
            <a:r>
              <a:rPr lang="en-US" smtClean="0"/>
              <a:t>Derived correlations have no cardinality constraints specified, nor instance creation </a:t>
            </a:r>
          </a:p>
        </p:txBody>
      </p:sp>
      <p:grpSp>
        <p:nvGrpSpPr>
          <p:cNvPr id="18439" name="Group 4"/>
          <p:cNvGrpSpPr>
            <a:grpSpLocks/>
          </p:cNvGrpSpPr>
          <p:nvPr/>
        </p:nvGrpSpPr>
        <p:grpSpPr bwMode="auto">
          <a:xfrm>
            <a:off x="5629275" y="762000"/>
            <a:ext cx="3971925" cy="1568450"/>
            <a:chOff x="1389" y="2084"/>
            <a:chExt cx="2502" cy="988"/>
          </a:xfrm>
        </p:grpSpPr>
        <p:sp>
          <p:nvSpPr>
            <p:cNvPr id="18442" name="Rectangle 5"/>
            <p:cNvSpPr>
              <a:spLocks noChangeArrowheads="1"/>
            </p:cNvSpPr>
            <p:nvPr/>
          </p:nvSpPr>
          <p:spPr bwMode="auto">
            <a:xfrm>
              <a:off x="2976" y="2165"/>
              <a:ext cx="915" cy="24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pPr marL="288925" indent="-288925" algn="ctr" defTabSz="966788"/>
              <a:r>
                <a:rPr lang="en-US" sz="2000" i="1">
                  <a:latin typeface="Book Antiqua" pitchFamily="18" charset="0"/>
                </a:rPr>
                <a:t>Payment</a:t>
              </a:r>
            </a:p>
          </p:txBody>
        </p:sp>
        <p:sp>
          <p:nvSpPr>
            <p:cNvPr id="18443" name="Rectangle 6"/>
            <p:cNvSpPr>
              <a:spLocks noChangeArrowheads="1"/>
            </p:cNvSpPr>
            <p:nvPr/>
          </p:nvSpPr>
          <p:spPr bwMode="auto">
            <a:xfrm>
              <a:off x="1389" y="2823"/>
              <a:ext cx="915" cy="24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pPr marL="288925" indent="-288925" algn="ctr" defTabSz="966788"/>
              <a:r>
                <a:rPr lang="en-US" sz="2000" i="1">
                  <a:solidFill>
                    <a:srgbClr val="0000CC"/>
                  </a:solidFill>
                  <a:latin typeface="Book Antiqua" pitchFamily="18" charset="0"/>
                </a:rPr>
                <a:t>Purchase</a:t>
              </a:r>
            </a:p>
          </p:txBody>
        </p:sp>
        <p:sp>
          <p:nvSpPr>
            <p:cNvPr id="18444" name="Rectangle 7"/>
            <p:cNvSpPr>
              <a:spLocks noChangeArrowheads="1"/>
            </p:cNvSpPr>
            <p:nvPr/>
          </p:nvSpPr>
          <p:spPr bwMode="auto">
            <a:xfrm>
              <a:off x="2976" y="2823"/>
              <a:ext cx="915" cy="24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pPr marL="288925" indent="-288925" algn="ctr" defTabSz="966788"/>
              <a:r>
                <a:rPr lang="en-US" sz="2000" i="1">
                  <a:solidFill>
                    <a:schemeClr val="accent2"/>
                  </a:solidFill>
                  <a:latin typeface="Book Antiqua" pitchFamily="18" charset="0"/>
                </a:rPr>
                <a:t>Fulfillment</a:t>
              </a:r>
            </a:p>
          </p:txBody>
        </p:sp>
        <p:cxnSp>
          <p:nvCxnSpPr>
            <p:cNvPr id="18445" name="AutoShape 8"/>
            <p:cNvCxnSpPr>
              <a:cxnSpLocks noChangeShapeType="1"/>
              <a:stCxn id="18448" idx="3"/>
              <a:endCxn id="18442" idx="1"/>
            </p:cNvCxnSpPr>
            <p:nvPr/>
          </p:nvCxnSpPr>
          <p:spPr bwMode="auto">
            <a:xfrm>
              <a:off x="2316" y="2290"/>
              <a:ext cx="65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8446" name="AutoShape 9"/>
            <p:cNvCxnSpPr>
              <a:cxnSpLocks noChangeShapeType="1"/>
              <a:stCxn id="18448" idx="0"/>
              <a:endCxn id="18444" idx="1"/>
            </p:cNvCxnSpPr>
            <p:nvPr/>
          </p:nvCxnSpPr>
          <p:spPr bwMode="auto">
            <a:xfrm>
              <a:off x="1847" y="2147"/>
              <a:ext cx="1123" cy="80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8447" name="AutoShape 10"/>
            <p:cNvCxnSpPr>
              <a:cxnSpLocks noChangeShapeType="1"/>
              <a:stCxn id="18448" idx="2"/>
              <a:endCxn id="18443" idx="0"/>
            </p:cNvCxnSpPr>
            <p:nvPr/>
          </p:nvCxnSpPr>
          <p:spPr bwMode="auto">
            <a:xfrm>
              <a:off x="1847" y="2432"/>
              <a:ext cx="0" cy="3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8448" name="Rectangle 11"/>
            <p:cNvSpPr>
              <a:spLocks noChangeArrowheads="1"/>
            </p:cNvSpPr>
            <p:nvPr/>
          </p:nvSpPr>
          <p:spPr bwMode="auto">
            <a:xfrm>
              <a:off x="1389" y="2159"/>
              <a:ext cx="915" cy="26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pPr marL="288925" indent="-288925" algn="ctr" defTabSz="966788"/>
              <a:r>
                <a:rPr lang="en-US" sz="2000" i="1">
                  <a:latin typeface="Book Antiqua" pitchFamily="18" charset="0"/>
                </a:rPr>
                <a:t>Order</a:t>
              </a:r>
            </a:p>
          </p:txBody>
        </p:sp>
        <p:sp>
          <p:nvSpPr>
            <p:cNvPr id="18449" name="Text Box 12"/>
            <p:cNvSpPr txBox="1">
              <a:spLocks noChangeArrowheads="1"/>
            </p:cNvSpPr>
            <p:nvPr/>
          </p:nvSpPr>
          <p:spPr bwMode="auto">
            <a:xfrm>
              <a:off x="1884" y="2421"/>
              <a:ext cx="20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800">
                  <a:latin typeface="Symbol" pitchFamily="18" charset="2"/>
                </a:rPr>
                <a:t>1</a:t>
              </a:r>
            </a:p>
          </p:txBody>
        </p:sp>
        <p:sp>
          <p:nvSpPr>
            <p:cNvPr id="18450" name="Text Box 13"/>
            <p:cNvSpPr txBox="1">
              <a:spLocks noChangeArrowheads="1"/>
            </p:cNvSpPr>
            <p:nvPr/>
          </p:nvSpPr>
          <p:spPr bwMode="auto">
            <a:xfrm>
              <a:off x="1870" y="2612"/>
              <a:ext cx="24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800" i="1">
                  <a:latin typeface="Book Antiqua" pitchFamily="18" charset="0"/>
                </a:rPr>
                <a:t>m</a:t>
              </a:r>
            </a:p>
          </p:txBody>
        </p:sp>
        <p:sp>
          <p:nvSpPr>
            <p:cNvPr id="18451" name="Text Box 14"/>
            <p:cNvSpPr txBox="1">
              <a:spLocks noChangeArrowheads="1"/>
            </p:cNvSpPr>
            <p:nvPr/>
          </p:nvSpPr>
          <p:spPr bwMode="auto">
            <a:xfrm>
              <a:off x="2688" y="2640"/>
              <a:ext cx="24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800" i="1">
                  <a:latin typeface="Book Antiqua" pitchFamily="18" charset="0"/>
                </a:rPr>
                <a:t>m</a:t>
              </a:r>
            </a:p>
          </p:txBody>
        </p:sp>
        <p:sp>
          <p:nvSpPr>
            <p:cNvPr id="18452" name="Text Box 15"/>
            <p:cNvSpPr txBox="1">
              <a:spLocks noChangeArrowheads="1"/>
            </p:cNvSpPr>
            <p:nvPr/>
          </p:nvSpPr>
          <p:spPr bwMode="auto">
            <a:xfrm>
              <a:off x="2400" y="2400"/>
              <a:ext cx="20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800">
                  <a:latin typeface="Symbol" pitchFamily="18" charset="2"/>
                </a:rPr>
                <a:t>1</a:t>
              </a:r>
            </a:p>
          </p:txBody>
        </p:sp>
        <p:sp>
          <p:nvSpPr>
            <p:cNvPr id="18453" name="Text Box 16"/>
            <p:cNvSpPr txBox="1">
              <a:spLocks noChangeArrowheads="1"/>
            </p:cNvSpPr>
            <p:nvPr/>
          </p:nvSpPr>
          <p:spPr bwMode="auto">
            <a:xfrm>
              <a:off x="2784" y="2084"/>
              <a:ext cx="20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800">
                  <a:latin typeface="Symbol" pitchFamily="18" charset="2"/>
                </a:rPr>
                <a:t>1</a:t>
              </a:r>
            </a:p>
          </p:txBody>
        </p:sp>
        <p:sp>
          <p:nvSpPr>
            <p:cNvPr id="18454" name="Text Box 17"/>
            <p:cNvSpPr txBox="1">
              <a:spLocks noChangeArrowheads="1"/>
            </p:cNvSpPr>
            <p:nvPr/>
          </p:nvSpPr>
          <p:spPr bwMode="auto">
            <a:xfrm>
              <a:off x="2294" y="2084"/>
              <a:ext cx="20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800">
                  <a:latin typeface="Symbol" pitchFamily="18" charset="2"/>
                </a:rPr>
                <a:t>1</a:t>
              </a:r>
            </a:p>
          </p:txBody>
        </p:sp>
      </p:grpSp>
      <p:cxnSp>
        <p:nvCxnSpPr>
          <p:cNvPr id="18440" name="AutoShape 18"/>
          <p:cNvCxnSpPr>
            <a:cxnSpLocks noChangeShapeType="1"/>
          </p:cNvCxnSpPr>
          <p:nvPr/>
        </p:nvCxnSpPr>
        <p:spPr bwMode="auto">
          <a:xfrm>
            <a:off x="7091363" y="2209800"/>
            <a:ext cx="1047750" cy="0"/>
          </a:xfrm>
          <a:prstGeom prst="straightConnector1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441" name="Rectangle 19"/>
          <p:cNvSpPr>
            <a:spLocks noChangeArrowheads="1"/>
          </p:cNvSpPr>
          <p:nvPr/>
        </p:nvSpPr>
        <p:spPr bwMode="auto">
          <a:xfrm>
            <a:off x="990600" y="3048000"/>
            <a:ext cx="7848600" cy="1447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583" tIns="51293" rIns="102583" bIns="51293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A2F3E76-3B57-4EFA-87A1-7A93ED75A265}" type="slidenum">
              <a:rPr kumimoji="0" lang="en-US" sz="1200">
                <a:solidFill>
                  <a:srgbClr val="969696"/>
                </a:solidFill>
              </a:rPr>
              <a:pPr/>
              <a:t>19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“Managing” Correlations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Correlations are generated at runtime</a:t>
            </a:r>
          </a:p>
          <a:p>
            <a:r>
              <a:rPr lang="en-US" smtClean="0"/>
              <a:t>Some correlations are generated within collaborative BP execution, e.g., creating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Fulfillments</a:t>
            </a:r>
            <a:r>
              <a:rPr lang="en-US" smtClean="0"/>
              <a:t> by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Order</a:t>
            </a:r>
          </a:p>
          <a:p>
            <a:r>
              <a:rPr lang="en-US" smtClean="0"/>
              <a:t>Some correlations are obtained through external means, e.g.,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Payment</a:t>
            </a:r>
            <a:r>
              <a:rPr lang="en-US" smtClean="0"/>
              <a:t> &amp;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Order</a:t>
            </a:r>
          </a:p>
          <a:p>
            <a:r>
              <a:rPr lang="en-US" smtClean="0"/>
              <a:t>Need to know messaging </a:t>
            </a:r>
            <a:r>
              <a:rPr lang="en-US" smtClean="0">
                <a:latin typeface="Arial" charset="0"/>
              </a:rPr>
              <a:t>“</a:t>
            </a:r>
            <a:r>
              <a:rPr lang="en-US" smtClean="0"/>
              <a:t>patterns</a:t>
            </a:r>
            <a:r>
              <a:rPr lang="en-US" smtClean="0">
                <a:latin typeface="Arial" charset="0"/>
              </a:rPr>
              <a:t>”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Runtime management of BP instance correlations using Petri nets:</a:t>
            </a:r>
            <a:r>
              <a:rPr lang="en-US" smtClean="0">
                <a:latin typeface="Arial" charset="0"/>
              </a:rPr>
              <a:t> </a:t>
            </a:r>
            <a:r>
              <a:rPr lang="en-US" sz="2400" smtClean="0">
                <a:solidFill>
                  <a:schemeClr val="bg2"/>
                </a:solidFill>
                <a:latin typeface="Arial" charset="0"/>
              </a:rPr>
              <a:t>[Zhao-Liu CAiSE 07]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dirty="0" smtClean="0">
                <a:solidFill>
                  <a:srgbClr val="969696"/>
                </a:solidFill>
              </a:rPr>
              <a:t>2013/08/30</a:t>
            </a:r>
            <a:endParaRPr kumimoji="0" lang="en-US" altLang="zh-CN" sz="1200" dirty="0">
              <a:solidFill>
                <a:srgbClr val="969696"/>
              </a:solidFill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dirty="0" smtClean="0">
                <a:solidFill>
                  <a:srgbClr val="969696"/>
                </a:solidFill>
              </a:rPr>
              <a:t>WS-FM '13</a:t>
            </a:r>
            <a:endParaRPr kumimoji="0" lang="en-US" altLang="zh-CN" sz="1200" dirty="0">
              <a:solidFill>
                <a:srgbClr val="969696"/>
              </a:solidFill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6238D43-BCD7-44C8-9B3D-54E241E41B11}" type="slidenum">
              <a:rPr kumimoji="0" lang="en-US" sz="1200">
                <a:solidFill>
                  <a:srgbClr val="969696"/>
                </a:solidFill>
              </a:rPr>
              <a:pPr/>
              <a:t>2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</a:t>
            </a:r>
          </a:p>
        </p:txBody>
      </p:sp>
      <p:sp>
        <p:nvSpPr>
          <p:cNvPr id="4102" name="Rectangle 15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Foundation for Science, Technology, Engineering</a:t>
            </a:r>
          </a:p>
          <a:p>
            <a:pPr lvl="1"/>
            <a:r>
              <a:rPr lang="en-US" dirty="0" smtClean="0"/>
              <a:t>Modeling &amp; abstraction</a:t>
            </a:r>
          </a:p>
          <a:p>
            <a:pPr lvl="1"/>
            <a:r>
              <a:rPr lang="en-US" dirty="0" smtClean="0"/>
              <a:t>Algorithmic thinking</a:t>
            </a:r>
          </a:p>
          <a:p>
            <a:r>
              <a:rPr lang="en-US" dirty="0" smtClean="0"/>
              <a:t>This talk concerns </a:t>
            </a:r>
            <a:r>
              <a:rPr lang="en-US" dirty="0" smtClean="0">
                <a:solidFill>
                  <a:srgbClr val="CC00CC"/>
                </a:solidFill>
              </a:rPr>
              <a:t>business processes</a:t>
            </a:r>
          </a:p>
          <a:p>
            <a:pPr lvl="1"/>
            <a:r>
              <a:rPr lang="en-US" dirty="0" smtClean="0"/>
              <a:t>Retail industry, legal &amp; government, health care, …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BPs could be helped by CS in</a:t>
            </a:r>
          </a:p>
          <a:p>
            <a:pPr lvl="1"/>
            <a:r>
              <a:rPr lang="en-US" dirty="0" smtClean="0"/>
              <a:t>Management of data and processes</a:t>
            </a:r>
          </a:p>
          <a:p>
            <a:pPr lvl="1"/>
            <a:r>
              <a:rPr lang="en-US" dirty="0" smtClean="0"/>
              <a:t>Techniques for modeling &amp; design, automation</a:t>
            </a:r>
          </a:p>
          <a:p>
            <a:pPr lvl="1"/>
            <a:r>
              <a:rPr lang="en-US" dirty="0" smtClean="0"/>
              <a:t>Business informatics (as a new sector?)</a:t>
            </a:r>
          </a:p>
          <a:p>
            <a:r>
              <a:rPr lang="en-US" dirty="0" smtClean="0">
                <a:solidFill>
                  <a:schemeClr val="hlink"/>
                </a:solidFill>
              </a:rPr>
              <a:t>Focus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CC"/>
                </a:solidFill>
              </a:rPr>
              <a:t>collaboration </a:t>
            </a:r>
            <a:r>
              <a:rPr lang="en-US" dirty="0" smtClean="0"/>
              <a:t>between </a:t>
            </a:r>
            <a:r>
              <a:rPr lang="en-US" dirty="0" smtClean="0">
                <a:solidFill>
                  <a:srgbClr val="0000CC"/>
                </a:solidFill>
              </a:rPr>
              <a:t>business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4694C03-3786-4C5E-942A-586E1DB32005}" type="slidenum">
              <a:rPr kumimoji="0" lang="en-US" sz="1200">
                <a:solidFill>
                  <a:srgbClr val="969696"/>
                </a:solidFill>
              </a:rPr>
              <a:pPr/>
              <a:t>20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Messages Diagrams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4D4D4D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 </a:t>
            </a:r>
            <a:r>
              <a:rPr lang="en-US" smtClean="0">
                <a:solidFill>
                  <a:srgbClr val="CC00CC"/>
                </a:solidFill>
              </a:rPr>
              <a:t>message diagram</a:t>
            </a:r>
            <a:r>
              <a:rPr lang="en-US" smtClean="0"/>
              <a:t> defines message types and sender/receiver of each type</a:t>
            </a:r>
            <a:endParaRPr lang="en-US" smtClean="0">
              <a:latin typeface="Arial" charset="0"/>
            </a:endParaRPr>
          </a:p>
          <a:p>
            <a:pPr lvl="1"/>
            <a:r>
              <a:rPr lang="en-US" smtClean="0">
                <a:latin typeface="Arial" charset="0"/>
              </a:rPr>
              <a:t>“</a:t>
            </a:r>
            <a:r>
              <a:rPr lang="en-US" smtClean="0">
                <a:solidFill>
                  <a:srgbClr val="4D4D4D"/>
                </a:solidFill>
              </a:rPr>
              <a:t>External</a:t>
            </a:r>
            <a:r>
              <a:rPr lang="en-US" smtClean="0">
                <a:latin typeface="Arial" charset="0"/>
              </a:rPr>
              <a:t>”</a:t>
            </a:r>
            <a:r>
              <a:rPr lang="en-US" smtClean="0"/>
              <a:t> denotes the environment</a:t>
            </a:r>
          </a:p>
          <a:p>
            <a:pPr lvl="1"/>
            <a:r>
              <a:rPr lang="en-US" smtClean="0">
                <a:latin typeface="Arial" charset="0"/>
              </a:rPr>
              <a:t>“</a:t>
            </a:r>
            <a:r>
              <a:rPr lang="en-US" smtClean="0">
                <a:solidFill>
                  <a:schemeClr val="hlink"/>
                </a:solidFill>
              </a:rPr>
              <a:t>+</a:t>
            </a:r>
            <a:r>
              <a:rPr lang="en-US" smtClean="0">
                <a:latin typeface="Arial" charset="0"/>
              </a:rPr>
              <a:t>”</a:t>
            </a:r>
            <a:r>
              <a:rPr lang="en-US" smtClean="0"/>
              <a:t> means creation of new BP instance</a:t>
            </a:r>
          </a:p>
          <a:p>
            <a:r>
              <a:rPr lang="en-US" smtClean="0"/>
              <a:t>Message may have data attributes</a:t>
            </a:r>
          </a:p>
          <a:p>
            <a:pPr lvl="1"/>
            <a:r>
              <a:rPr lang="en-US" smtClean="0"/>
              <a:t>Path expressions are used to access data contents</a:t>
            </a:r>
          </a:p>
        </p:txBody>
      </p:sp>
      <p:grpSp>
        <p:nvGrpSpPr>
          <p:cNvPr id="20487" name="Group 46"/>
          <p:cNvGrpSpPr>
            <a:grpSpLocks/>
          </p:cNvGrpSpPr>
          <p:nvPr/>
        </p:nvGrpSpPr>
        <p:grpSpPr bwMode="auto">
          <a:xfrm>
            <a:off x="609600" y="914400"/>
            <a:ext cx="8229600" cy="2971800"/>
            <a:chOff x="336" y="624"/>
            <a:chExt cx="5184" cy="1872"/>
          </a:xfrm>
        </p:grpSpPr>
        <p:sp>
          <p:nvSpPr>
            <p:cNvPr id="20488" name="Rectangle 6"/>
            <p:cNvSpPr>
              <a:spLocks noChangeArrowheads="1"/>
            </p:cNvSpPr>
            <p:nvPr/>
          </p:nvSpPr>
          <p:spPr bwMode="auto">
            <a:xfrm>
              <a:off x="4502" y="2053"/>
              <a:ext cx="1018" cy="2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 anchor="ctr"/>
            <a:lstStyle/>
            <a:p>
              <a:pPr marL="288925" indent="-288925" algn="ctr" defTabSz="966788"/>
              <a:r>
                <a:rPr lang="en-US" i="1">
                  <a:latin typeface="Book Antiqua" pitchFamily="18" charset="0"/>
                </a:rPr>
                <a:t>Fulfillment</a:t>
              </a:r>
            </a:p>
          </p:txBody>
        </p:sp>
        <p:sp>
          <p:nvSpPr>
            <p:cNvPr id="20489" name="Rectangle 7"/>
            <p:cNvSpPr>
              <a:spLocks noChangeArrowheads="1"/>
            </p:cNvSpPr>
            <p:nvPr/>
          </p:nvSpPr>
          <p:spPr bwMode="auto">
            <a:xfrm>
              <a:off x="4502" y="1110"/>
              <a:ext cx="1018" cy="2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 anchor="ctr"/>
            <a:lstStyle/>
            <a:p>
              <a:pPr marL="288925" indent="-288925" algn="ctr" defTabSz="966788"/>
              <a:r>
                <a:rPr lang="en-US" i="1">
                  <a:latin typeface="Book Antiqua" pitchFamily="18" charset="0"/>
                </a:rPr>
                <a:t>Payment</a:t>
              </a:r>
            </a:p>
          </p:txBody>
        </p:sp>
        <p:sp>
          <p:nvSpPr>
            <p:cNvPr id="20490" name="Rectangle 8"/>
            <p:cNvSpPr>
              <a:spLocks noChangeArrowheads="1"/>
            </p:cNvSpPr>
            <p:nvPr/>
          </p:nvSpPr>
          <p:spPr bwMode="auto">
            <a:xfrm>
              <a:off x="2064" y="2053"/>
              <a:ext cx="1018" cy="2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 anchor="ctr"/>
            <a:lstStyle/>
            <a:p>
              <a:pPr marL="288925" indent="-288925" algn="ctr" defTabSz="966788"/>
              <a:r>
                <a:rPr lang="en-US" i="1">
                  <a:latin typeface="Book Antiqua" pitchFamily="18" charset="0"/>
                </a:rPr>
                <a:t>Purchase</a:t>
              </a:r>
            </a:p>
          </p:txBody>
        </p:sp>
        <p:cxnSp>
          <p:nvCxnSpPr>
            <p:cNvPr id="20491" name="AutoShape 10"/>
            <p:cNvCxnSpPr>
              <a:cxnSpLocks noChangeShapeType="1"/>
              <a:stCxn id="20489" idx="1"/>
              <a:endCxn id="20495" idx="3"/>
            </p:cNvCxnSpPr>
            <p:nvPr/>
          </p:nvCxnSpPr>
          <p:spPr bwMode="auto">
            <a:xfrm flipH="1">
              <a:off x="3089" y="1252"/>
              <a:ext cx="140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4057" y="733"/>
              <a:ext cx="935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ayment</a:t>
              </a:r>
              <a:r>
                <a:rPr lang="en-US" i="1">
                  <a:latin typeface="Book Antiqua" pitchFamily="18" charset="0"/>
                </a:rPr>
                <a:t>R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eq</a:t>
              </a:r>
              <a:r>
                <a:rPr lang="en-US" b="1" baseline="30000">
                  <a:solidFill>
                    <a:schemeClr val="hlink"/>
                  </a:solidFill>
                </a:rPr>
                <a:t>+</a:t>
              </a:r>
            </a:p>
          </p:txBody>
        </p:sp>
        <p:sp>
          <p:nvSpPr>
            <p:cNvPr id="20493" name="Text Box 14"/>
            <p:cNvSpPr txBox="1">
              <a:spLocks noChangeArrowheads="1"/>
            </p:cNvSpPr>
            <p:nvPr/>
          </p:nvSpPr>
          <p:spPr bwMode="auto">
            <a:xfrm>
              <a:off x="1214" y="945"/>
              <a:ext cx="754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O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rder</a:t>
              </a:r>
              <a:r>
                <a:rPr lang="en-US" i="1">
                  <a:latin typeface="Book Antiqua" pitchFamily="18" charset="0"/>
                </a:rPr>
                <a:t>R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eq</a:t>
              </a:r>
              <a:r>
                <a:rPr lang="en-US" b="1" baseline="30000">
                  <a:solidFill>
                    <a:schemeClr val="hlink"/>
                  </a:solidFill>
                </a:rPr>
                <a:t>+</a:t>
              </a:r>
            </a:p>
          </p:txBody>
        </p:sp>
        <p:cxnSp>
          <p:nvCxnSpPr>
            <p:cNvPr id="20494" name="AutoShape 15"/>
            <p:cNvCxnSpPr>
              <a:cxnSpLocks noChangeShapeType="1"/>
              <a:stCxn id="20495" idx="2"/>
              <a:endCxn id="20490" idx="0"/>
            </p:cNvCxnSpPr>
            <p:nvPr/>
          </p:nvCxnSpPr>
          <p:spPr bwMode="auto">
            <a:xfrm>
              <a:off x="2573" y="1411"/>
              <a:ext cx="0" cy="63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0495" name="Rectangle 5"/>
            <p:cNvSpPr>
              <a:spLocks noChangeArrowheads="1"/>
            </p:cNvSpPr>
            <p:nvPr/>
          </p:nvSpPr>
          <p:spPr bwMode="auto">
            <a:xfrm>
              <a:off x="2069" y="1104"/>
              <a:ext cx="1008" cy="29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pPr marL="288925" indent="-288925" algn="ctr" defTabSz="966788"/>
              <a:r>
                <a:rPr lang="en-US" i="1">
                  <a:latin typeface="Book Antiqua" pitchFamily="18" charset="0"/>
                </a:rPr>
                <a:t>Order</a:t>
              </a:r>
            </a:p>
          </p:txBody>
        </p:sp>
        <p:sp>
          <p:nvSpPr>
            <p:cNvPr id="20496" name="Text Box 18"/>
            <p:cNvSpPr txBox="1">
              <a:spLocks noChangeArrowheads="1"/>
            </p:cNvSpPr>
            <p:nvPr/>
          </p:nvSpPr>
          <p:spPr bwMode="auto">
            <a:xfrm>
              <a:off x="2753" y="768"/>
              <a:ext cx="1039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O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rder</a:t>
              </a:r>
              <a:r>
                <a:rPr lang="en-US" i="1">
                  <a:latin typeface="Book Antiqua" pitchFamily="18" charset="0"/>
                </a:rPr>
                <a:t>C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omplete</a:t>
              </a:r>
            </a:p>
          </p:txBody>
        </p:sp>
        <p:sp>
          <p:nvSpPr>
            <p:cNvPr id="20497" name="Text Box 19"/>
            <p:cNvSpPr txBox="1">
              <a:spLocks noChangeArrowheads="1"/>
            </p:cNvSpPr>
            <p:nvPr/>
          </p:nvSpPr>
          <p:spPr bwMode="auto">
            <a:xfrm>
              <a:off x="1722" y="729"/>
              <a:ext cx="534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I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n</a:t>
              </a:r>
              <a:r>
                <a:rPr lang="en-US" i="1">
                  <a:latin typeface="Book Antiqua" pitchFamily="18" charset="0"/>
                </a:rPr>
                <a:t>V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oice</a:t>
              </a:r>
            </a:p>
          </p:txBody>
        </p:sp>
        <p:cxnSp>
          <p:nvCxnSpPr>
            <p:cNvPr id="20498" name="AutoShape 21"/>
            <p:cNvCxnSpPr>
              <a:cxnSpLocks noChangeShapeType="1"/>
              <a:stCxn id="20490" idx="3"/>
              <a:endCxn id="20488" idx="1"/>
            </p:cNvCxnSpPr>
            <p:nvPr/>
          </p:nvCxnSpPr>
          <p:spPr bwMode="auto">
            <a:xfrm>
              <a:off x="3088" y="2195"/>
              <a:ext cx="140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0499" name="Text Box 22"/>
            <p:cNvSpPr txBox="1">
              <a:spLocks noChangeArrowheads="1"/>
            </p:cNvSpPr>
            <p:nvPr/>
          </p:nvSpPr>
          <p:spPr bwMode="auto">
            <a:xfrm>
              <a:off x="1968" y="1645"/>
              <a:ext cx="998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roc</a:t>
              </a:r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urchase</a:t>
              </a:r>
              <a:r>
                <a:rPr lang="en-US" b="1" baseline="30000">
                  <a:solidFill>
                    <a:schemeClr val="hlink"/>
                  </a:solidFill>
                </a:rPr>
                <a:t>+</a:t>
              </a:r>
            </a:p>
          </p:txBody>
        </p:sp>
        <p:sp>
          <p:nvSpPr>
            <p:cNvPr id="20500" name="Text Box 24"/>
            <p:cNvSpPr txBox="1">
              <a:spLocks noChangeArrowheads="1"/>
            </p:cNvSpPr>
            <p:nvPr/>
          </p:nvSpPr>
          <p:spPr bwMode="auto">
            <a:xfrm>
              <a:off x="4080" y="1488"/>
              <a:ext cx="868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R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eq</a:t>
              </a:r>
              <a:r>
                <a:rPr lang="en-US" i="1">
                  <a:latin typeface="Book Antiqua" pitchFamily="18" charset="0"/>
                </a:rPr>
                <a:t>S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hipping</a:t>
              </a:r>
            </a:p>
          </p:txBody>
        </p:sp>
        <p:sp>
          <p:nvSpPr>
            <p:cNvPr id="20501" name="Text Box 25"/>
            <p:cNvSpPr txBox="1">
              <a:spLocks noChangeArrowheads="1"/>
            </p:cNvSpPr>
            <p:nvPr/>
          </p:nvSpPr>
          <p:spPr bwMode="auto">
            <a:xfrm>
              <a:off x="3168" y="2001"/>
              <a:ext cx="1232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urchase</a:t>
              </a:r>
              <a:r>
                <a:rPr lang="en-US" i="1">
                  <a:latin typeface="Book Antiqua" pitchFamily="18" charset="0"/>
                </a:rPr>
                <a:t>C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omplete</a:t>
              </a:r>
            </a:p>
          </p:txBody>
        </p:sp>
        <p:sp>
          <p:nvSpPr>
            <p:cNvPr id="20502" name="Text Box 27"/>
            <p:cNvSpPr txBox="1">
              <a:spLocks noChangeArrowheads="1"/>
            </p:cNvSpPr>
            <p:nvPr/>
          </p:nvSpPr>
          <p:spPr bwMode="auto">
            <a:xfrm>
              <a:off x="3140" y="2289"/>
              <a:ext cx="1228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S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hipping</a:t>
              </a:r>
              <a:r>
                <a:rPr lang="en-US" i="1">
                  <a:latin typeface="Book Antiqua" pitchFamily="18" charset="0"/>
                </a:rPr>
                <a:t>C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omplete</a:t>
              </a:r>
            </a:p>
          </p:txBody>
        </p:sp>
        <p:sp>
          <p:nvSpPr>
            <p:cNvPr id="20503" name="Text Box 30"/>
            <p:cNvSpPr txBox="1">
              <a:spLocks noChangeArrowheads="1"/>
            </p:cNvSpPr>
            <p:nvPr/>
          </p:nvSpPr>
          <p:spPr bwMode="auto">
            <a:xfrm>
              <a:off x="3330" y="1728"/>
              <a:ext cx="1134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roc</a:t>
              </a:r>
              <a:r>
                <a:rPr lang="en-US" i="1">
                  <a:latin typeface="Book Antiqua" pitchFamily="18" charset="0"/>
                </a:rPr>
                <a:t>F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ulfillment</a:t>
              </a:r>
              <a:r>
                <a:rPr lang="en-US" b="1" baseline="30000">
                  <a:solidFill>
                    <a:schemeClr val="hlink"/>
                  </a:solidFill>
                </a:rPr>
                <a:t>+</a:t>
              </a:r>
            </a:p>
          </p:txBody>
        </p:sp>
        <p:sp>
          <p:nvSpPr>
            <p:cNvPr id="20504" name="Text Box 31"/>
            <p:cNvSpPr txBox="1">
              <a:spLocks noChangeArrowheads="1"/>
            </p:cNvSpPr>
            <p:nvPr/>
          </p:nvSpPr>
          <p:spPr bwMode="auto">
            <a:xfrm>
              <a:off x="3357" y="1056"/>
              <a:ext cx="1011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O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rder</a:t>
              </a:r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ayment</a:t>
              </a:r>
            </a:p>
          </p:txBody>
        </p:sp>
        <p:sp>
          <p:nvSpPr>
            <p:cNvPr id="20505" name="Text Box 34"/>
            <p:cNvSpPr txBox="1">
              <a:spLocks noChangeArrowheads="1"/>
            </p:cNvSpPr>
            <p:nvPr/>
          </p:nvSpPr>
          <p:spPr bwMode="auto">
            <a:xfrm>
              <a:off x="336" y="1111"/>
              <a:ext cx="847" cy="283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solidFill>
                    <a:srgbClr val="4D4D4D"/>
                  </a:solidFill>
                </a:rPr>
                <a:t>External</a:t>
              </a:r>
            </a:p>
          </p:txBody>
        </p:sp>
        <p:sp>
          <p:nvSpPr>
            <p:cNvPr id="20506" name="Line 36"/>
            <p:cNvSpPr>
              <a:spLocks noChangeShapeType="1"/>
            </p:cNvSpPr>
            <p:nvPr/>
          </p:nvSpPr>
          <p:spPr bwMode="auto">
            <a:xfrm>
              <a:off x="1200" y="1152"/>
              <a:ext cx="8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0507" name="Freeform 38"/>
            <p:cNvSpPr>
              <a:spLocks/>
            </p:cNvSpPr>
            <p:nvPr/>
          </p:nvSpPr>
          <p:spPr bwMode="auto">
            <a:xfrm>
              <a:off x="1008" y="912"/>
              <a:ext cx="1392" cy="192"/>
            </a:xfrm>
            <a:custGeom>
              <a:avLst/>
              <a:gdLst>
                <a:gd name="T0" fmla="*/ 1392 w 1392"/>
                <a:gd name="T1" fmla="*/ 192 h 192"/>
                <a:gd name="T2" fmla="*/ 1392 w 1392"/>
                <a:gd name="T3" fmla="*/ 0 h 192"/>
                <a:gd name="T4" fmla="*/ 0 w 1392"/>
                <a:gd name="T5" fmla="*/ 0 h 192"/>
                <a:gd name="T6" fmla="*/ 0 w 1392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92" h="192">
                  <a:moveTo>
                    <a:pt x="1392" y="192"/>
                  </a:moveTo>
                  <a:lnTo>
                    <a:pt x="1392" y="0"/>
                  </a:lnTo>
                  <a:lnTo>
                    <a:pt x="0" y="0"/>
                  </a:lnTo>
                  <a:lnTo>
                    <a:pt x="0" y="19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0508" name="Freeform 41"/>
            <p:cNvSpPr>
              <a:spLocks/>
            </p:cNvSpPr>
            <p:nvPr/>
          </p:nvSpPr>
          <p:spPr bwMode="auto">
            <a:xfrm>
              <a:off x="528" y="624"/>
              <a:ext cx="4464" cy="480"/>
            </a:xfrm>
            <a:custGeom>
              <a:avLst/>
              <a:gdLst>
                <a:gd name="T0" fmla="*/ 0 w 4464"/>
                <a:gd name="T1" fmla="*/ 480 h 576"/>
                <a:gd name="T2" fmla="*/ 0 w 4464"/>
                <a:gd name="T3" fmla="*/ 0 h 576"/>
                <a:gd name="T4" fmla="*/ 4464 w 4464"/>
                <a:gd name="T5" fmla="*/ 0 h 576"/>
                <a:gd name="T6" fmla="*/ 4464 w 4464"/>
                <a:gd name="T7" fmla="*/ 480 h 5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64" h="576">
                  <a:moveTo>
                    <a:pt x="0" y="576"/>
                  </a:moveTo>
                  <a:lnTo>
                    <a:pt x="0" y="0"/>
                  </a:lnTo>
                  <a:lnTo>
                    <a:pt x="4464" y="0"/>
                  </a:lnTo>
                  <a:lnTo>
                    <a:pt x="4464" y="57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0509" name="Freeform 42"/>
            <p:cNvSpPr>
              <a:spLocks/>
            </p:cNvSpPr>
            <p:nvPr/>
          </p:nvSpPr>
          <p:spPr bwMode="auto">
            <a:xfrm>
              <a:off x="768" y="720"/>
              <a:ext cx="1968" cy="384"/>
            </a:xfrm>
            <a:custGeom>
              <a:avLst/>
              <a:gdLst>
                <a:gd name="T0" fmla="*/ 1968 w 1920"/>
                <a:gd name="T1" fmla="*/ 384 h 384"/>
                <a:gd name="T2" fmla="*/ 1968 w 1920"/>
                <a:gd name="T3" fmla="*/ 0 h 384"/>
                <a:gd name="T4" fmla="*/ 0 w 1920"/>
                <a:gd name="T5" fmla="*/ 0 h 384"/>
                <a:gd name="T6" fmla="*/ 0 w 1920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0" h="384">
                  <a:moveTo>
                    <a:pt x="1920" y="384"/>
                  </a:moveTo>
                  <a:lnTo>
                    <a:pt x="1920" y="0"/>
                  </a:ln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0510" name="Freeform 43"/>
            <p:cNvSpPr>
              <a:spLocks/>
            </p:cNvSpPr>
            <p:nvPr/>
          </p:nvSpPr>
          <p:spPr bwMode="auto">
            <a:xfrm>
              <a:off x="1728" y="1332"/>
              <a:ext cx="3270" cy="1152"/>
            </a:xfrm>
            <a:custGeom>
              <a:avLst/>
              <a:gdLst>
                <a:gd name="T0" fmla="*/ 3270 w 3270"/>
                <a:gd name="T1" fmla="*/ 1008 h 1152"/>
                <a:gd name="T2" fmla="*/ 3270 w 3270"/>
                <a:gd name="T3" fmla="*/ 1152 h 1152"/>
                <a:gd name="T4" fmla="*/ 0 w 3270"/>
                <a:gd name="T5" fmla="*/ 1152 h 1152"/>
                <a:gd name="T6" fmla="*/ 0 w 3270"/>
                <a:gd name="T7" fmla="*/ 0 h 1152"/>
                <a:gd name="T8" fmla="*/ 321 w 3270"/>
                <a:gd name="T9" fmla="*/ 3 h 1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70" h="1152">
                  <a:moveTo>
                    <a:pt x="3270" y="1008"/>
                  </a:moveTo>
                  <a:lnTo>
                    <a:pt x="3270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321" y="3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0511" name="Freeform 44"/>
            <p:cNvSpPr>
              <a:spLocks/>
            </p:cNvSpPr>
            <p:nvPr/>
          </p:nvSpPr>
          <p:spPr bwMode="auto">
            <a:xfrm>
              <a:off x="3072" y="1344"/>
              <a:ext cx="2112" cy="705"/>
            </a:xfrm>
            <a:custGeom>
              <a:avLst/>
              <a:gdLst>
                <a:gd name="T0" fmla="*/ 0 w 2112"/>
                <a:gd name="T1" fmla="*/ 0 h 705"/>
                <a:gd name="T2" fmla="*/ 816 w 2112"/>
                <a:gd name="T3" fmla="*/ 0 h 705"/>
                <a:gd name="T4" fmla="*/ 816 w 2112"/>
                <a:gd name="T5" fmla="*/ 336 h 705"/>
                <a:gd name="T6" fmla="*/ 2112 w 2112"/>
                <a:gd name="T7" fmla="*/ 336 h 705"/>
                <a:gd name="T8" fmla="*/ 2112 w 2112"/>
                <a:gd name="T9" fmla="*/ 705 h 7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12" h="705">
                  <a:moveTo>
                    <a:pt x="0" y="0"/>
                  </a:moveTo>
                  <a:lnTo>
                    <a:pt x="816" y="0"/>
                  </a:lnTo>
                  <a:lnTo>
                    <a:pt x="816" y="336"/>
                  </a:lnTo>
                  <a:lnTo>
                    <a:pt x="2112" y="336"/>
                  </a:lnTo>
                  <a:lnTo>
                    <a:pt x="2112" y="705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0512" name="Freeform 45"/>
            <p:cNvSpPr>
              <a:spLocks/>
            </p:cNvSpPr>
            <p:nvPr/>
          </p:nvSpPr>
          <p:spPr bwMode="auto">
            <a:xfrm>
              <a:off x="2996" y="1401"/>
              <a:ext cx="1804" cy="663"/>
            </a:xfrm>
            <a:custGeom>
              <a:avLst/>
              <a:gdLst>
                <a:gd name="T0" fmla="*/ 0 w 1804"/>
                <a:gd name="T1" fmla="*/ 0 h 663"/>
                <a:gd name="T2" fmla="*/ 0 w 1804"/>
                <a:gd name="T3" fmla="*/ 521 h 663"/>
                <a:gd name="T4" fmla="*/ 1804 w 1804"/>
                <a:gd name="T5" fmla="*/ 519 h 663"/>
                <a:gd name="T6" fmla="*/ 1804 w 1804"/>
                <a:gd name="T7" fmla="*/ 663 h 6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04" h="663">
                  <a:moveTo>
                    <a:pt x="0" y="0"/>
                  </a:moveTo>
                  <a:lnTo>
                    <a:pt x="0" y="521"/>
                  </a:lnTo>
                  <a:lnTo>
                    <a:pt x="1804" y="519"/>
                  </a:lnTo>
                  <a:lnTo>
                    <a:pt x="1804" y="663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1480F1C-33E0-4577-9390-FD1D70335981}" type="slidenum">
              <a:rPr kumimoji="0" lang="en-US" sz="1200">
                <a:solidFill>
                  <a:srgbClr val="969696"/>
                </a:solidFill>
              </a:rPr>
              <a:pPr/>
              <a:t>21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Choreography &amp; Biz Processes</a:t>
            </a:r>
          </a:p>
          <a:p>
            <a:pPr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Key Aspects of Choreography Specification</a:t>
            </a:r>
          </a:p>
          <a:p>
            <a:pPr lvl="1"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Weaknesses of existing choreography languages</a:t>
            </a:r>
          </a:p>
          <a:p>
            <a:pPr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Ingredients of Our Approach</a:t>
            </a:r>
          </a:p>
          <a:p>
            <a:pPr lvl="1"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Artifacts as Biz Processes</a:t>
            </a:r>
          </a:p>
          <a:p>
            <a:pPr lvl="1"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Correlations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Message Diagrams</a:t>
            </a:r>
          </a:p>
          <a:p>
            <a:pPr>
              <a:buClr>
                <a:schemeClr val="hlink"/>
              </a:buClr>
            </a:pPr>
            <a:r>
              <a:rPr lang="en-US" dirty="0" smtClean="0">
                <a:solidFill>
                  <a:schemeClr val="hlink"/>
                </a:solidFill>
              </a:rPr>
              <a:t>Snapshots and Temporal (Choreography) Constraints</a:t>
            </a:r>
          </a:p>
          <a:p>
            <a:r>
              <a:rPr lang="en-US" dirty="0" smtClean="0"/>
              <a:t>Realization</a:t>
            </a:r>
          </a:p>
          <a:p>
            <a:r>
              <a:rPr lang="en-US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A8BC43E-672E-4C6E-8963-43097CC1A013}" type="slidenum">
              <a:rPr kumimoji="0" lang="en-US" sz="1200">
                <a:solidFill>
                  <a:srgbClr val="969696"/>
                </a:solidFill>
              </a:rPr>
              <a:pPr/>
              <a:t>22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Snapshots (States)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system snapshot is a triple    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(</a:t>
            </a:r>
            <a:r>
              <a:rPr lang="en-US" b="1" smtClean="0">
                <a:solidFill>
                  <a:srgbClr val="0000CC"/>
                </a:solidFill>
                <a:latin typeface="Times New Roman" pitchFamily="18" charset="0"/>
              </a:rPr>
              <a:t>A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, </a:t>
            </a:r>
            <a:r>
              <a:rPr lang="en-US" b="1" smtClean="0">
                <a:solidFill>
                  <a:srgbClr val="CC0099"/>
                </a:solidFill>
                <a:latin typeface="Times New Roman" pitchFamily="18" charset="0"/>
              </a:rPr>
              <a:t>M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, </a:t>
            </a:r>
            <a:r>
              <a:rPr lang="en-US" i="1" smtClean="0">
                <a:solidFill>
                  <a:schemeClr val="hlink"/>
                </a:solidFill>
                <a:latin typeface="Book Antiqua" pitchFamily="18" charset="0"/>
              </a:rPr>
              <a:t>m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)</a:t>
            </a:r>
          </a:p>
          <a:p>
            <a:pPr lvl="1">
              <a:buFont typeface="Wingdings" pitchFamily="2" charset="2"/>
              <a:buNone/>
            </a:pPr>
            <a:r>
              <a:rPr lang="en-US" b="1" smtClean="0">
                <a:solidFill>
                  <a:srgbClr val="0000CC"/>
                </a:solidFill>
                <a:latin typeface="Times New Roman" pitchFamily="18" charset="0"/>
              </a:rPr>
              <a:t>	A</a:t>
            </a:r>
            <a:r>
              <a:rPr lang="en-US" smtClean="0"/>
              <a:t> : a set of </a:t>
            </a:r>
            <a:r>
              <a:rPr lang="en-US" smtClean="0">
                <a:latin typeface="Arial" charset="0"/>
              </a:rPr>
              <a:t>“</a:t>
            </a:r>
            <a:r>
              <a:rPr lang="en-US" smtClean="0"/>
              <a:t>active</a:t>
            </a:r>
            <a:r>
              <a:rPr lang="en-US" smtClean="0">
                <a:latin typeface="Arial" charset="0"/>
              </a:rPr>
              <a:t>”</a:t>
            </a:r>
            <a:r>
              <a:rPr lang="en-US" smtClean="0"/>
              <a:t> artifact instances,</a:t>
            </a:r>
            <a:br>
              <a:rPr lang="en-US" smtClean="0"/>
            </a:br>
            <a:r>
              <a:rPr lang="en-US" b="1" smtClean="0">
                <a:solidFill>
                  <a:srgbClr val="CC0099"/>
                </a:solidFill>
                <a:latin typeface="Times New Roman" pitchFamily="18" charset="0"/>
              </a:rPr>
              <a:t>M</a:t>
            </a:r>
            <a:r>
              <a:rPr lang="en-US" smtClean="0"/>
              <a:t> : a set of messages that are already sent, and</a:t>
            </a:r>
            <a:br>
              <a:rPr lang="en-US" smtClean="0"/>
            </a:br>
            <a:r>
              <a:rPr lang="en-US" i="1" smtClean="0">
                <a:solidFill>
                  <a:schemeClr val="hlink"/>
                </a:solidFill>
                <a:latin typeface="Book Antiqua" pitchFamily="18" charset="0"/>
              </a:rPr>
              <a:t>m</a:t>
            </a:r>
            <a:r>
              <a:rPr lang="en-US" smtClean="0"/>
              <a:t> : the current message sent</a:t>
            </a:r>
          </a:p>
          <a:p>
            <a:pPr lvl="1"/>
            <a:r>
              <a:rPr lang="en-US" smtClean="0"/>
              <a:t>Note that data contents are included</a:t>
            </a:r>
          </a:p>
          <a:p>
            <a:r>
              <a:rPr lang="en-US" smtClean="0"/>
              <a:t>Also </a:t>
            </a:r>
            <a:r>
              <a:rPr lang="en-US" smtClean="0">
                <a:latin typeface="Arial" charset="0"/>
              </a:rPr>
              <a:t>“</a:t>
            </a:r>
            <a:r>
              <a:rPr lang="en-US" smtClean="0"/>
              <a:t>tracked</a:t>
            </a:r>
            <a:r>
              <a:rPr lang="en-US" smtClean="0">
                <a:latin typeface="Arial" charset="0"/>
              </a:rPr>
              <a:t>”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Artifact instance </a:t>
            </a:r>
            <a:r>
              <a:rPr lang="en-US" smtClean="0">
                <a:solidFill>
                  <a:srgbClr val="996633"/>
                </a:solidFill>
              </a:rPr>
              <a:t>correlations</a:t>
            </a:r>
          </a:p>
          <a:p>
            <a:pPr lvl="1"/>
            <a:r>
              <a:rPr lang="en-US" smtClean="0">
                <a:solidFill>
                  <a:srgbClr val="996633"/>
                </a:solidFill>
              </a:rPr>
              <a:t>Message-artifact dependencies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(a message creates an artifact instance)</a:t>
            </a:r>
          </a:p>
          <a:p>
            <a:pPr lvl="1"/>
            <a:r>
              <a:rPr lang="en-US" smtClean="0">
                <a:solidFill>
                  <a:srgbClr val="996633"/>
                </a:solidFill>
              </a:rPr>
              <a:t>Message-message dependencies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(a message replies to the previous message)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F937D05-9A89-4E3F-A385-B6FDACFCCB8B}" type="slidenum">
              <a:rPr kumimoji="0" lang="en-US" sz="1200">
                <a:solidFill>
                  <a:srgbClr val="969696"/>
                </a:solidFill>
              </a:rPr>
              <a:pPr/>
              <a:t>23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Message Predicates and Data Atoms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6699"/>
                </a:solidFill>
              </a:rPr>
              <a:t>Message predicates</a:t>
            </a:r>
            <a:r>
              <a:rPr lang="en-US" smtClean="0"/>
              <a:t>: </a:t>
            </a:r>
            <a:r>
              <a:rPr lang="en-US" i="1" smtClean="0">
                <a:solidFill>
                  <a:schemeClr val="hlink"/>
                </a:solidFill>
                <a:latin typeface="Book Antiqua" pitchFamily="18" charset="0"/>
              </a:rPr>
              <a:t>M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(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</a:rPr>
              <a:t>m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, </a:t>
            </a:r>
            <a:r>
              <a:rPr lang="en-US" i="1" smtClean="0">
                <a:solidFill>
                  <a:srgbClr val="0000CC"/>
                </a:solidFill>
                <a:latin typeface="Book Antiqua" pitchFamily="18" charset="0"/>
              </a:rPr>
              <a:t>a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, </a:t>
            </a:r>
            <a:r>
              <a:rPr lang="en-US" i="1" smtClean="0">
                <a:solidFill>
                  <a:schemeClr val="accent2"/>
                </a:solidFill>
                <a:latin typeface="Book Antiqua" pitchFamily="18" charset="0"/>
              </a:rPr>
              <a:t>b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i="1" baseline="-25000" smtClean="0">
                <a:latin typeface="Book Antiqua" pitchFamily="18" charset="0"/>
              </a:rPr>
              <a:t> </a:t>
            </a:r>
            <a:r>
              <a:rPr lang="en-US" i="1" smtClean="0">
                <a:solidFill>
                  <a:schemeClr val="hlink"/>
                </a:solidFill>
                <a:latin typeface="Book Antiqua" pitchFamily="18" charset="0"/>
              </a:rPr>
              <a:t>M</a:t>
            </a:r>
            <a:r>
              <a:rPr lang="en-US" smtClean="0"/>
              <a:t>: message type, 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</a:rPr>
              <a:t>m</a:t>
            </a:r>
            <a:r>
              <a:rPr lang="en-US" smtClean="0"/>
              <a:t> message instance 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</a:rPr>
              <a:t>ID</a:t>
            </a:r>
            <a:r>
              <a:rPr lang="en-US" smtClean="0"/>
              <a:t>,</a:t>
            </a:r>
            <a:br>
              <a:rPr lang="en-US" smtClean="0"/>
            </a:br>
            <a:r>
              <a:rPr lang="en-US" i="1" smtClean="0">
                <a:solidFill>
                  <a:srgbClr val="0000CC"/>
                </a:solidFill>
                <a:latin typeface="Book Antiqua" pitchFamily="18" charset="0"/>
              </a:rPr>
              <a:t>a</a:t>
            </a:r>
            <a:r>
              <a:rPr lang="en-US" smtClean="0"/>
              <a:t>, </a:t>
            </a:r>
            <a:r>
              <a:rPr lang="en-US" i="1" smtClean="0">
                <a:solidFill>
                  <a:schemeClr val="accent2"/>
                </a:solidFill>
                <a:latin typeface="Book Antiqua" pitchFamily="18" charset="0"/>
              </a:rPr>
              <a:t>b</a:t>
            </a:r>
            <a:r>
              <a:rPr lang="en-US" smtClean="0"/>
              <a:t>: 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</a:rPr>
              <a:t>ID</a:t>
            </a:r>
            <a:r>
              <a:rPr lang="en-US" smtClean="0"/>
              <a:t> of artifact instance (</a:t>
            </a:r>
            <a:r>
              <a:rPr lang="en-US" smtClean="0">
                <a:solidFill>
                  <a:srgbClr val="0000CC"/>
                </a:solidFill>
              </a:rPr>
              <a:t>sender</a:t>
            </a:r>
            <a:r>
              <a:rPr lang="en-US" smtClean="0"/>
              <a:t>, </a:t>
            </a:r>
            <a:r>
              <a:rPr lang="en-US" smtClean="0">
                <a:solidFill>
                  <a:schemeClr val="accent2"/>
                </a:solidFill>
              </a:rPr>
              <a:t>receiver</a:t>
            </a:r>
            <a:r>
              <a:rPr lang="en-US" smtClean="0"/>
              <a:t>)</a:t>
            </a:r>
          </a:p>
          <a:p>
            <a:pPr>
              <a:lnSpc>
                <a:spcPct val="90000"/>
              </a:lnSpc>
            </a:pPr>
            <a:r>
              <a:rPr lang="en-US" smtClean="0"/>
              <a:t>With a </a:t>
            </a:r>
            <a:r>
              <a:rPr lang="en-US" smtClean="0">
                <a:solidFill>
                  <a:srgbClr val="CC00CC"/>
                </a:solidFill>
              </a:rPr>
              <a:t>data atom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>	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ProcPurchase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(m,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a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,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b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) 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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en-US" smtClean="0">
                <a:solidFill>
                  <a:srgbClr val="CC00CC"/>
                </a:solidFill>
                <a:latin typeface="Symbol" pitchFamily="18" charset="2"/>
              </a:rPr>
              <a:t>m.</a:t>
            </a:r>
            <a:r>
              <a:rPr lang="en-US" smtClean="0">
                <a:solidFill>
                  <a:srgbClr val="CC00CC"/>
                </a:solidFill>
                <a:latin typeface="Times New Roman" pitchFamily="18" charset="0"/>
              </a:rPr>
              <a:t>cart</a:t>
            </a:r>
            <a:r>
              <a:rPr lang="en-US" smtClean="0">
                <a:solidFill>
                  <a:srgbClr val="CC00CC"/>
                </a:solidFill>
                <a:latin typeface="Symbol" pitchFamily="18" charset="2"/>
              </a:rPr>
              <a:t>.</a:t>
            </a:r>
            <a:r>
              <a:rPr lang="en-US" smtClean="0">
                <a:solidFill>
                  <a:srgbClr val="CC00CC"/>
                </a:solidFill>
                <a:latin typeface="Times New Roman" pitchFamily="18" charset="0"/>
              </a:rPr>
              <a:t>price</a:t>
            </a:r>
            <a:r>
              <a:rPr lang="en-US" smtClean="0">
                <a:solidFill>
                  <a:srgbClr val="CC00CC"/>
                </a:solidFill>
                <a:latin typeface="Symbol" pitchFamily="18" charset="2"/>
              </a:rPr>
              <a:t>&gt;100</a:t>
            </a:r>
            <a:endParaRPr lang="en-US" smtClean="0">
              <a:solidFill>
                <a:srgbClr val="CC00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mtClean="0"/>
              <a:t>data atoms can involve artifacts (e.g.,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a</a:t>
            </a:r>
            <a:r>
              <a:rPr lang="en-US" smtClean="0"/>
              <a:t>,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b</a:t>
            </a:r>
            <a:r>
              <a:rPr lang="en-US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Message-message dependencies</a:t>
            </a:r>
          </a:p>
          <a:p>
            <a:pPr>
              <a:lnSpc>
                <a:spcPct val="90000"/>
              </a:lnSpc>
            </a:pPr>
            <a:r>
              <a:rPr lang="en-US" i="1" smtClean="0">
                <a:solidFill>
                  <a:schemeClr val="hlink"/>
                </a:solidFill>
                <a:latin typeface="Book Antiqua" pitchFamily="18" charset="0"/>
              </a:rPr>
              <a:t>M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[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</a:rPr>
              <a:t>g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]</a:t>
            </a:r>
            <a:r>
              <a:rPr lang="en-US" smtClean="0"/>
              <a:t>: 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</a:rPr>
              <a:t>ID</a:t>
            </a:r>
            <a:r>
              <a:rPr lang="en-US" smtClean="0"/>
              <a:t> of the message of type </a:t>
            </a:r>
            <a:r>
              <a:rPr lang="en-US" i="1" smtClean="0">
                <a:solidFill>
                  <a:schemeClr val="hlink"/>
                </a:solidFill>
                <a:latin typeface="Book Antiqua" pitchFamily="18" charset="0"/>
              </a:rPr>
              <a:t>M</a:t>
            </a:r>
            <a:r>
              <a:rPr lang="en-US" smtClean="0"/>
              <a:t> in response to 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</a:rPr>
              <a:t>g</a:t>
            </a:r>
          </a:p>
          <a:p>
            <a:pPr>
              <a:lnSpc>
                <a:spcPct val="90000"/>
              </a:lnSpc>
            </a:pPr>
            <a:r>
              <a:rPr lang="en-US" i="1" smtClean="0">
                <a:solidFill>
                  <a:schemeClr val="hlink"/>
                </a:solidFill>
                <a:latin typeface="Book Antiqua" pitchFamily="18" charset="0"/>
              </a:rPr>
              <a:t>M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(</a:t>
            </a:r>
            <a:r>
              <a:rPr lang="en-US" i="1" smtClean="0">
                <a:solidFill>
                  <a:schemeClr val="hlink"/>
                </a:solidFill>
                <a:latin typeface="Book Antiqua" pitchFamily="18" charset="0"/>
              </a:rPr>
              <a:t>M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[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</a:rPr>
              <a:t>g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],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a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,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b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) </a:t>
            </a:r>
            <a:r>
              <a:rPr lang="en-US" smtClean="0"/>
              <a:t>abbreviated as </a:t>
            </a:r>
            <a:r>
              <a:rPr lang="en-US" i="1" smtClean="0">
                <a:solidFill>
                  <a:schemeClr val="hlink"/>
                </a:solidFill>
                <a:latin typeface="Book Antiqua" pitchFamily="18" charset="0"/>
              </a:rPr>
              <a:t>M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[</a:t>
            </a:r>
            <a:r>
              <a:rPr lang="en-US" smtClean="0">
                <a:solidFill>
                  <a:schemeClr val="hlink"/>
                </a:solidFill>
                <a:latin typeface="Symbol" pitchFamily="18" charset="2"/>
              </a:rPr>
              <a:t>g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](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a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, </a:t>
            </a:r>
            <a:r>
              <a:rPr lang="en-US" i="1" smtClean="0">
                <a:solidFill>
                  <a:schemeClr val="tx1"/>
                </a:solidFill>
                <a:latin typeface="Book Antiqua" pitchFamily="18" charset="0"/>
              </a:rPr>
              <a:t>b</a:t>
            </a:r>
            <a:r>
              <a:rPr lang="en-US" smtClean="0">
                <a:solidFill>
                  <a:schemeClr val="tx1"/>
                </a:solidFill>
                <a:latin typeface="Symbol" pitchFamily="18" charset="2"/>
              </a:rPr>
              <a:t>)</a:t>
            </a:r>
            <a:r>
              <a:rPr lang="en-US" smtClean="0"/>
              <a:t> 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A </a:t>
            </a:r>
            <a:r>
              <a:rPr lang="en-US" smtClean="0">
                <a:solidFill>
                  <a:srgbClr val="FF0000"/>
                </a:solidFill>
              </a:rPr>
              <a:t>snapshot formula</a:t>
            </a:r>
            <a:r>
              <a:rPr lang="en-US" smtClean="0"/>
              <a:t>: a message predicate with one or more data atoms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B1B2687-1C96-43B0-B571-3752DDE2F826}" type="slidenum">
              <a:rPr kumimoji="0" lang="en-US" sz="1200">
                <a:solidFill>
                  <a:srgbClr val="969696"/>
                </a:solidFill>
              </a:rPr>
              <a:pPr/>
              <a:t>24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Choreography Constraints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 form: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  <a:latin typeface="Symbol" pitchFamily="18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i="1" dirty="0" smtClean="0">
                <a:solidFill>
                  <a:srgbClr val="0000CC"/>
                </a:solidFill>
                <a:latin typeface="Book Antiqua" pitchFamily="18" charset="0"/>
              </a:rPr>
              <a:t>op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 y</a:t>
            </a:r>
            <a:r>
              <a:rPr lang="en-US" baseline="-25000" dirty="0" smtClean="0">
                <a:solidFill>
                  <a:srgbClr val="FF0000"/>
                </a:solidFill>
                <a:latin typeface="Symbol" pitchFamily="18" charset="2"/>
              </a:rPr>
              <a:t>2</a:t>
            </a:r>
          </a:p>
          <a:p>
            <a:pPr lvl="1"/>
            <a:r>
              <a:rPr lang="en-US" baseline="30000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  <a:latin typeface="Symbol" pitchFamily="18" charset="2"/>
              </a:rPr>
              <a:t>1</a:t>
            </a:r>
            <a:r>
              <a:rPr lang="en-US" dirty="0" smtClean="0"/>
              <a:t>,</a:t>
            </a:r>
            <a:r>
              <a:rPr lang="en-US" baseline="-25000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  <a:latin typeface="Symbol" pitchFamily="18" charset="2"/>
              </a:rPr>
              <a:t>2 </a:t>
            </a:r>
            <a:r>
              <a:rPr lang="en-US" dirty="0" smtClean="0"/>
              <a:t>: snapshot formulas</a:t>
            </a:r>
          </a:p>
          <a:p>
            <a:pPr lvl="1"/>
            <a:r>
              <a:rPr lang="en-US" baseline="30000" dirty="0" smtClean="0"/>
              <a:t> </a:t>
            </a:r>
            <a:r>
              <a:rPr lang="en-US" i="1" dirty="0" smtClean="0">
                <a:solidFill>
                  <a:srgbClr val="0000CC"/>
                </a:solidFill>
                <a:latin typeface="Book Antiqua" pitchFamily="18" charset="0"/>
              </a:rPr>
              <a:t>op </a:t>
            </a:r>
            <a:r>
              <a:rPr lang="en-US" dirty="0" smtClean="0"/>
              <a:t>: binary operators from DecSerFlow:</a:t>
            </a:r>
          </a:p>
          <a:p>
            <a:pPr lvl="1">
              <a:buFont typeface="Wingdings" pitchFamily="2" charset="2"/>
              <a:buNone/>
            </a:pPr>
            <a:r>
              <a:rPr lang="en-US" baseline="30000" dirty="0" smtClean="0"/>
              <a:t>						</a:t>
            </a:r>
            <a:r>
              <a:rPr lang="en-US" baseline="30000" dirty="0" smtClean="0">
                <a:solidFill>
                  <a:schemeClr val="bg2"/>
                </a:solidFill>
              </a:rPr>
              <a:t>[van der Aalst et al, 2006]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	 (co-)exists,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SUCC</a:t>
            </a:r>
            <a:r>
              <a:rPr lang="en-US" dirty="0" smtClean="0"/>
              <a:t>ession (resp., prec.), etc.</a:t>
            </a:r>
            <a:br>
              <a:rPr lang="en-US" dirty="0" smtClean="0"/>
            </a:br>
            <a:r>
              <a:rPr lang="en-US" dirty="0" smtClean="0"/>
              <a:t> (11 kinds)</a:t>
            </a:r>
          </a:p>
          <a:p>
            <a:r>
              <a:rPr lang="en-US" dirty="0" smtClean="0"/>
              <a:t>Examples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	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B23DB53-72AF-48B7-A888-893D3455897E}" type="slidenum">
              <a:rPr kumimoji="0" lang="en-US" sz="1200">
                <a:solidFill>
                  <a:srgbClr val="969696"/>
                </a:solidFill>
              </a:rPr>
              <a:pPr/>
              <a:t>25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Messages Diagram for the Example</a:t>
            </a:r>
          </a:p>
        </p:txBody>
      </p:sp>
      <p:grpSp>
        <p:nvGrpSpPr>
          <p:cNvPr id="25606" name="Group 31"/>
          <p:cNvGrpSpPr>
            <a:grpSpLocks/>
          </p:cNvGrpSpPr>
          <p:nvPr/>
        </p:nvGrpSpPr>
        <p:grpSpPr bwMode="auto">
          <a:xfrm>
            <a:off x="685800" y="1676400"/>
            <a:ext cx="8229600" cy="2971800"/>
            <a:chOff x="336" y="624"/>
            <a:chExt cx="5184" cy="1872"/>
          </a:xfrm>
        </p:grpSpPr>
        <p:sp>
          <p:nvSpPr>
            <p:cNvPr id="25607" name="Rectangle 32"/>
            <p:cNvSpPr>
              <a:spLocks noChangeArrowheads="1"/>
            </p:cNvSpPr>
            <p:nvPr/>
          </p:nvSpPr>
          <p:spPr bwMode="auto">
            <a:xfrm>
              <a:off x="4502" y="2053"/>
              <a:ext cx="1018" cy="2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 anchor="ctr"/>
            <a:lstStyle/>
            <a:p>
              <a:pPr marL="288925" indent="-288925" algn="ctr" defTabSz="966788"/>
              <a:r>
                <a:rPr lang="en-US" i="1">
                  <a:latin typeface="Book Antiqua" pitchFamily="18" charset="0"/>
                </a:rPr>
                <a:t>Fulfillment</a:t>
              </a:r>
            </a:p>
          </p:txBody>
        </p:sp>
        <p:sp>
          <p:nvSpPr>
            <p:cNvPr id="25608" name="Rectangle 33"/>
            <p:cNvSpPr>
              <a:spLocks noChangeArrowheads="1"/>
            </p:cNvSpPr>
            <p:nvPr/>
          </p:nvSpPr>
          <p:spPr bwMode="auto">
            <a:xfrm>
              <a:off x="4502" y="1110"/>
              <a:ext cx="1018" cy="2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 anchor="ctr"/>
            <a:lstStyle/>
            <a:p>
              <a:pPr marL="288925" indent="-288925" algn="ctr" defTabSz="966788"/>
              <a:r>
                <a:rPr lang="en-US" i="1">
                  <a:latin typeface="Book Antiqua" pitchFamily="18" charset="0"/>
                </a:rPr>
                <a:t>Payment</a:t>
              </a:r>
            </a:p>
          </p:txBody>
        </p:sp>
        <p:sp>
          <p:nvSpPr>
            <p:cNvPr id="25609" name="Rectangle 34"/>
            <p:cNvSpPr>
              <a:spLocks noChangeArrowheads="1"/>
            </p:cNvSpPr>
            <p:nvPr/>
          </p:nvSpPr>
          <p:spPr bwMode="auto">
            <a:xfrm>
              <a:off x="2064" y="2053"/>
              <a:ext cx="1018" cy="2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 anchor="ctr"/>
            <a:lstStyle/>
            <a:p>
              <a:pPr marL="288925" indent="-288925" algn="ctr" defTabSz="966788"/>
              <a:r>
                <a:rPr lang="en-US" i="1">
                  <a:latin typeface="Book Antiqua" pitchFamily="18" charset="0"/>
                </a:rPr>
                <a:t>Purchase</a:t>
              </a:r>
            </a:p>
          </p:txBody>
        </p:sp>
        <p:cxnSp>
          <p:nvCxnSpPr>
            <p:cNvPr id="25610" name="AutoShape 35"/>
            <p:cNvCxnSpPr>
              <a:cxnSpLocks noChangeShapeType="1"/>
              <a:stCxn id="25608" idx="1"/>
              <a:endCxn id="25614" idx="3"/>
            </p:cNvCxnSpPr>
            <p:nvPr/>
          </p:nvCxnSpPr>
          <p:spPr bwMode="auto">
            <a:xfrm flipH="1">
              <a:off x="3089" y="1252"/>
              <a:ext cx="140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5611" name="Text Box 36"/>
            <p:cNvSpPr txBox="1">
              <a:spLocks noChangeArrowheads="1"/>
            </p:cNvSpPr>
            <p:nvPr/>
          </p:nvSpPr>
          <p:spPr bwMode="auto">
            <a:xfrm>
              <a:off x="4057" y="733"/>
              <a:ext cx="935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ayment</a:t>
              </a:r>
              <a:r>
                <a:rPr lang="en-US" i="1">
                  <a:latin typeface="Book Antiqua" pitchFamily="18" charset="0"/>
                </a:rPr>
                <a:t>R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eq</a:t>
              </a:r>
              <a:r>
                <a:rPr lang="en-US" b="1" baseline="30000">
                  <a:solidFill>
                    <a:schemeClr val="hlink"/>
                  </a:solidFill>
                </a:rPr>
                <a:t>+</a:t>
              </a:r>
            </a:p>
          </p:txBody>
        </p:sp>
        <p:sp>
          <p:nvSpPr>
            <p:cNvPr id="25612" name="Text Box 37"/>
            <p:cNvSpPr txBox="1">
              <a:spLocks noChangeArrowheads="1"/>
            </p:cNvSpPr>
            <p:nvPr/>
          </p:nvSpPr>
          <p:spPr bwMode="auto">
            <a:xfrm>
              <a:off x="1214" y="945"/>
              <a:ext cx="754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O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rder</a:t>
              </a:r>
              <a:r>
                <a:rPr lang="en-US" i="1">
                  <a:latin typeface="Book Antiqua" pitchFamily="18" charset="0"/>
                </a:rPr>
                <a:t>R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eq</a:t>
              </a:r>
              <a:r>
                <a:rPr lang="en-US" b="1" baseline="30000">
                  <a:solidFill>
                    <a:schemeClr val="hlink"/>
                  </a:solidFill>
                </a:rPr>
                <a:t>+</a:t>
              </a:r>
            </a:p>
          </p:txBody>
        </p:sp>
        <p:cxnSp>
          <p:nvCxnSpPr>
            <p:cNvPr id="25613" name="AutoShape 38"/>
            <p:cNvCxnSpPr>
              <a:cxnSpLocks noChangeShapeType="1"/>
              <a:stCxn id="25614" idx="2"/>
              <a:endCxn id="25609" idx="0"/>
            </p:cNvCxnSpPr>
            <p:nvPr/>
          </p:nvCxnSpPr>
          <p:spPr bwMode="auto">
            <a:xfrm>
              <a:off x="2573" y="1411"/>
              <a:ext cx="0" cy="63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5614" name="Rectangle 39"/>
            <p:cNvSpPr>
              <a:spLocks noChangeArrowheads="1"/>
            </p:cNvSpPr>
            <p:nvPr/>
          </p:nvSpPr>
          <p:spPr bwMode="auto">
            <a:xfrm>
              <a:off x="2069" y="1104"/>
              <a:ext cx="1008" cy="29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pPr marL="288925" indent="-288925" algn="ctr" defTabSz="966788"/>
              <a:r>
                <a:rPr lang="en-US" i="1">
                  <a:latin typeface="Book Antiqua" pitchFamily="18" charset="0"/>
                </a:rPr>
                <a:t>Order</a:t>
              </a:r>
            </a:p>
          </p:txBody>
        </p:sp>
        <p:sp>
          <p:nvSpPr>
            <p:cNvPr id="25615" name="Text Box 40"/>
            <p:cNvSpPr txBox="1">
              <a:spLocks noChangeArrowheads="1"/>
            </p:cNvSpPr>
            <p:nvPr/>
          </p:nvSpPr>
          <p:spPr bwMode="auto">
            <a:xfrm>
              <a:off x="2753" y="768"/>
              <a:ext cx="1039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O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rder</a:t>
              </a:r>
              <a:r>
                <a:rPr lang="en-US" i="1">
                  <a:latin typeface="Book Antiqua" pitchFamily="18" charset="0"/>
                </a:rPr>
                <a:t>C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omplete</a:t>
              </a:r>
            </a:p>
          </p:txBody>
        </p:sp>
        <p:sp>
          <p:nvSpPr>
            <p:cNvPr id="25616" name="Text Box 41"/>
            <p:cNvSpPr txBox="1">
              <a:spLocks noChangeArrowheads="1"/>
            </p:cNvSpPr>
            <p:nvPr/>
          </p:nvSpPr>
          <p:spPr bwMode="auto">
            <a:xfrm>
              <a:off x="1722" y="729"/>
              <a:ext cx="534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I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n</a:t>
              </a:r>
              <a:r>
                <a:rPr lang="en-US" i="1">
                  <a:latin typeface="Book Antiqua" pitchFamily="18" charset="0"/>
                </a:rPr>
                <a:t>V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oice</a:t>
              </a:r>
            </a:p>
          </p:txBody>
        </p:sp>
        <p:cxnSp>
          <p:nvCxnSpPr>
            <p:cNvPr id="25617" name="AutoShape 42"/>
            <p:cNvCxnSpPr>
              <a:cxnSpLocks noChangeShapeType="1"/>
              <a:stCxn id="25609" idx="3"/>
              <a:endCxn id="25607" idx="1"/>
            </p:cNvCxnSpPr>
            <p:nvPr/>
          </p:nvCxnSpPr>
          <p:spPr bwMode="auto">
            <a:xfrm>
              <a:off x="3088" y="2195"/>
              <a:ext cx="140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5618" name="Text Box 43"/>
            <p:cNvSpPr txBox="1">
              <a:spLocks noChangeArrowheads="1"/>
            </p:cNvSpPr>
            <p:nvPr/>
          </p:nvSpPr>
          <p:spPr bwMode="auto">
            <a:xfrm>
              <a:off x="1968" y="1645"/>
              <a:ext cx="998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roc</a:t>
              </a:r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urchase</a:t>
              </a:r>
              <a:r>
                <a:rPr lang="en-US" b="1" baseline="30000">
                  <a:solidFill>
                    <a:schemeClr val="hlink"/>
                  </a:solidFill>
                </a:rPr>
                <a:t>+</a:t>
              </a:r>
            </a:p>
          </p:txBody>
        </p:sp>
        <p:sp>
          <p:nvSpPr>
            <p:cNvPr id="25619" name="Text Box 44"/>
            <p:cNvSpPr txBox="1">
              <a:spLocks noChangeArrowheads="1"/>
            </p:cNvSpPr>
            <p:nvPr/>
          </p:nvSpPr>
          <p:spPr bwMode="auto">
            <a:xfrm>
              <a:off x="4080" y="1488"/>
              <a:ext cx="868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R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eq</a:t>
              </a:r>
              <a:r>
                <a:rPr lang="en-US" i="1">
                  <a:latin typeface="Book Antiqua" pitchFamily="18" charset="0"/>
                </a:rPr>
                <a:t>S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hipping</a:t>
              </a:r>
            </a:p>
          </p:txBody>
        </p:sp>
        <p:sp>
          <p:nvSpPr>
            <p:cNvPr id="25620" name="Text Box 45"/>
            <p:cNvSpPr txBox="1">
              <a:spLocks noChangeArrowheads="1"/>
            </p:cNvSpPr>
            <p:nvPr/>
          </p:nvSpPr>
          <p:spPr bwMode="auto">
            <a:xfrm>
              <a:off x="3168" y="2001"/>
              <a:ext cx="1232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urchase</a:t>
              </a:r>
              <a:r>
                <a:rPr lang="en-US" i="1">
                  <a:latin typeface="Book Antiqua" pitchFamily="18" charset="0"/>
                </a:rPr>
                <a:t>C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omplete</a:t>
              </a:r>
            </a:p>
          </p:txBody>
        </p:sp>
        <p:sp>
          <p:nvSpPr>
            <p:cNvPr id="25621" name="Text Box 46"/>
            <p:cNvSpPr txBox="1">
              <a:spLocks noChangeArrowheads="1"/>
            </p:cNvSpPr>
            <p:nvPr/>
          </p:nvSpPr>
          <p:spPr bwMode="auto">
            <a:xfrm>
              <a:off x="3140" y="2289"/>
              <a:ext cx="1228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S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hipping</a:t>
              </a:r>
              <a:r>
                <a:rPr lang="en-US" i="1">
                  <a:latin typeface="Book Antiqua" pitchFamily="18" charset="0"/>
                </a:rPr>
                <a:t>C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omplete</a:t>
              </a:r>
            </a:p>
          </p:txBody>
        </p:sp>
        <p:sp>
          <p:nvSpPr>
            <p:cNvPr id="25622" name="Text Box 47"/>
            <p:cNvSpPr txBox="1">
              <a:spLocks noChangeArrowheads="1"/>
            </p:cNvSpPr>
            <p:nvPr/>
          </p:nvSpPr>
          <p:spPr bwMode="auto">
            <a:xfrm>
              <a:off x="3330" y="1728"/>
              <a:ext cx="1134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roc</a:t>
              </a:r>
              <a:r>
                <a:rPr lang="en-US" i="1">
                  <a:latin typeface="Book Antiqua" pitchFamily="18" charset="0"/>
                </a:rPr>
                <a:t>F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ulfillment</a:t>
              </a:r>
              <a:r>
                <a:rPr lang="en-US" b="1" baseline="30000">
                  <a:solidFill>
                    <a:schemeClr val="hlink"/>
                  </a:solidFill>
                </a:rPr>
                <a:t>+</a:t>
              </a:r>
            </a:p>
          </p:txBody>
        </p:sp>
        <p:sp>
          <p:nvSpPr>
            <p:cNvPr id="25623" name="Text Box 48"/>
            <p:cNvSpPr txBox="1">
              <a:spLocks noChangeArrowheads="1"/>
            </p:cNvSpPr>
            <p:nvPr/>
          </p:nvSpPr>
          <p:spPr bwMode="auto">
            <a:xfrm>
              <a:off x="3357" y="1056"/>
              <a:ext cx="1011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O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rder</a:t>
              </a:r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ayment</a:t>
              </a:r>
            </a:p>
          </p:txBody>
        </p:sp>
        <p:sp>
          <p:nvSpPr>
            <p:cNvPr id="25624" name="Text Box 49"/>
            <p:cNvSpPr txBox="1">
              <a:spLocks noChangeArrowheads="1"/>
            </p:cNvSpPr>
            <p:nvPr/>
          </p:nvSpPr>
          <p:spPr bwMode="auto">
            <a:xfrm>
              <a:off x="336" y="1111"/>
              <a:ext cx="847" cy="283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solidFill>
                    <a:srgbClr val="4D4D4D"/>
                  </a:solidFill>
                </a:rPr>
                <a:t>External</a:t>
              </a:r>
            </a:p>
          </p:txBody>
        </p:sp>
        <p:sp>
          <p:nvSpPr>
            <p:cNvPr id="25625" name="Line 50"/>
            <p:cNvSpPr>
              <a:spLocks noChangeShapeType="1"/>
            </p:cNvSpPr>
            <p:nvPr/>
          </p:nvSpPr>
          <p:spPr bwMode="auto">
            <a:xfrm>
              <a:off x="1200" y="1152"/>
              <a:ext cx="8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5626" name="Freeform 51"/>
            <p:cNvSpPr>
              <a:spLocks/>
            </p:cNvSpPr>
            <p:nvPr/>
          </p:nvSpPr>
          <p:spPr bwMode="auto">
            <a:xfrm>
              <a:off x="1008" y="912"/>
              <a:ext cx="1392" cy="192"/>
            </a:xfrm>
            <a:custGeom>
              <a:avLst/>
              <a:gdLst>
                <a:gd name="T0" fmla="*/ 1392 w 1392"/>
                <a:gd name="T1" fmla="*/ 192 h 192"/>
                <a:gd name="T2" fmla="*/ 1392 w 1392"/>
                <a:gd name="T3" fmla="*/ 0 h 192"/>
                <a:gd name="T4" fmla="*/ 0 w 1392"/>
                <a:gd name="T5" fmla="*/ 0 h 192"/>
                <a:gd name="T6" fmla="*/ 0 w 1392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92" h="192">
                  <a:moveTo>
                    <a:pt x="1392" y="192"/>
                  </a:moveTo>
                  <a:lnTo>
                    <a:pt x="1392" y="0"/>
                  </a:lnTo>
                  <a:lnTo>
                    <a:pt x="0" y="0"/>
                  </a:lnTo>
                  <a:lnTo>
                    <a:pt x="0" y="19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5627" name="Freeform 52"/>
            <p:cNvSpPr>
              <a:spLocks/>
            </p:cNvSpPr>
            <p:nvPr/>
          </p:nvSpPr>
          <p:spPr bwMode="auto">
            <a:xfrm>
              <a:off x="528" y="624"/>
              <a:ext cx="4464" cy="480"/>
            </a:xfrm>
            <a:custGeom>
              <a:avLst/>
              <a:gdLst>
                <a:gd name="T0" fmla="*/ 0 w 4464"/>
                <a:gd name="T1" fmla="*/ 480 h 576"/>
                <a:gd name="T2" fmla="*/ 0 w 4464"/>
                <a:gd name="T3" fmla="*/ 0 h 576"/>
                <a:gd name="T4" fmla="*/ 4464 w 4464"/>
                <a:gd name="T5" fmla="*/ 0 h 576"/>
                <a:gd name="T6" fmla="*/ 4464 w 4464"/>
                <a:gd name="T7" fmla="*/ 480 h 5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64" h="576">
                  <a:moveTo>
                    <a:pt x="0" y="576"/>
                  </a:moveTo>
                  <a:lnTo>
                    <a:pt x="0" y="0"/>
                  </a:lnTo>
                  <a:lnTo>
                    <a:pt x="4464" y="0"/>
                  </a:lnTo>
                  <a:lnTo>
                    <a:pt x="4464" y="57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5628" name="Freeform 53"/>
            <p:cNvSpPr>
              <a:spLocks/>
            </p:cNvSpPr>
            <p:nvPr/>
          </p:nvSpPr>
          <p:spPr bwMode="auto">
            <a:xfrm>
              <a:off x="768" y="720"/>
              <a:ext cx="1968" cy="384"/>
            </a:xfrm>
            <a:custGeom>
              <a:avLst/>
              <a:gdLst>
                <a:gd name="T0" fmla="*/ 1968 w 1920"/>
                <a:gd name="T1" fmla="*/ 384 h 384"/>
                <a:gd name="T2" fmla="*/ 1968 w 1920"/>
                <a:gd name="T3" fmla="*/ 0 h 384"/>
                <a:gd name="T4" fmla="*/ 0 w 1920"/>
                <a:gd name="T5" fmla="*/ 0 h 384"/>
                <a:gd name="T6" fmla="*/ 0 w 1920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0" h="384">
                  <a:moveTo>
                    <a:pt x="1920" y="384"/>
                  </a:moveTo>
                  <a:lnTo>
                    <a:pt x="1920" y="0"/>
                  </a:ln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5629" name="Freeform 54"/>
            <p:cNvSpPr>
              <a:spLocks/>
            </p:cNvSpPr>
            <p:nvPr/>
          </p:nvSpPr>
          <p:spPr bwMode="auto">
            <a:xfrm>
              <a:off x="1728" y="1332"/>
              <a:ext cx="3270" cy="1152"/>
            </a:xfrm>
            <a:custGeom>
              <a:avLst/>
              <a:gdLst>
                <a:gd name="T0" fmla="*/ 3270 w 3270"/>
                <a:gd name="T1" fmla="*/ 1008 h 1152"/>
                <a:gd name="T2" fmla="*/ 3270 w 3270"/>
                <a:gd name="T3" fmla="*/ 1152 h 1152"/>
                <a:gd name="T4" fmla="*/ 0 w 3270"/>
                <a:gd name="T5" fmla="*/ 1152 h 1152"/>
                <a:gd name="T6" fmla="*/ 0 w 3270"/>
                <a:gd name="T7" fmla="*/ 0 h 1152"/>
                <a:gd name="T8" fmla="*/ 321 w 3270"/>
                <a:gd name="T9" fmla="*/ 3 h 1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70" h="1152">
                  <a:moveTo>
                    <a:pt x="3270" y="1008"/>
                  </a:moveTo>
                  <a:lnTo>
                    <a:pt x="3270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321" y="3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5630" name="Freeform 55"/>
            <p:cNvSpPr>
              <a:spLocks/>
            </p:cNvSpPr>
            <p:nvPr/>
          </p:nvSpPr>
          <p:spPr bwMode="auto">
            <a:xfrm>
              <a:off x="3072" y="1344"/>
              <a:ext cx="2112" cy="705"/>
            </a:xfrm>
            <a:custGeom>
              <a:avLst/>
              <a:gdLst>
                <a:gd name="T0" fmla="*/ 0 w 2112"/>
                <a:gd name="T1" fmla="*/ 0 h 705"/>
                <a:gd name="T2" fmla="*/ 816 w 2112"/>
                <a:gd name="T3" fmla="*/ 0 h 705"/>
                <a:gd name="T4" fmla="*/ 816 w 2112"/>
                <a:gd name="T5" fmla="*/ 336 h 705"/>
                <a:gd name="T6" fmla="*/ 2112 w 2112"/>
                <a:gd name="T7" fmla="*/ 336 h 705"/>
                <a:gd name="T8" fmla="*/ 2112 w 2112"/>
                <a:gd name="T9" fmla="*/ 705 h 7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12" h="705">
                  <a:moveTo>
                    <a:pt x="0" y="0"/>
                  </a:moveTo>
                  <a:lnTo>
                    <a:pt x="816" y="0"/>
                  </a:lnTo>
                  <a:lnTo>
                    <a:pt x="816" y="336"/>
                  </a:lnTo>
                  <a:lnTo>
                    <a:pt x="2112" y="336"/>
                  </a:lnTo>
                  <a:lnTo>
                    <a:pt x="2112" y="705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5631" name="Freeform 56"/>
            <p:cNvSpPr>
              <a:spLocks/>
            </p:cNvSpPr>
            <p:nvPr/>
          </p:nvSpPr>
          <p:spPr bwMode="auto">
            <a:xfrm>
              <a:off x="2996" y="1401"/>
              <a:ext cx="1804" cy="663"/>
            </a:xfrm>
            <a:custGeom>
              <a:avLst/>
              <a:gdLst>
                <a:gd name="T0" fmla="*/ 0 w 1804"/>
                <a:gd name="T1" fmla="*/ 0 h 663"/>
                <a:gd name="T2" fmla="*/ 0 w 1804"/>
                <a:gd name="T3" fmla="*/ 521 h 663"/>
                <a:gd name="T4" fmla="*/ 1804 w 1804"/>
                <a:gd name="T5" fmla="*/ 519 h 663"/>
                <a:gd name="T6" fmla="*/ 1804 w 1804"/>
                <a:gd name="T7" fmla="*/ 663 h 6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04" h="663">
                  <a:moveTo>
                    <a:pt x="0" y="0"/>
                  </a:moveTo>
                  <a:lnTo>
                    <a:pt x="0" y="521"/>
                  </a:lnTo>
                  <a:lnTo>
                    <a:pt x="1804" y="519"/>
                  </a:lnTo>
                  <a:lnTo>
                    <a:pt x="1804" y="663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20388EC-60BC-46DF-905F-07A333E083CF}" type="slidenum">
              <a:rPr kumimoji="0" lang="en-US" sz="1200">
                <a:solidFill>
                  <a:srgbClr val="969696"/>
                </a:solidFill>
              </a:rPr>
              <a:pPr/>
              <a:t>26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Choreography Constraints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 form: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  <a:latin typeface="Symbol" pitchFamily="18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i="1" dirty="0" smtClean="0">
                <a:solidFill>
                  <a:srgbClr val="0000CC"/>
                </a:solidFill>
                <a:latin typeface="Book Antiqua" pitchFamily="18" charset="0"/>
              </a:rPr>
              <a:t>op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 y</a:t>
            </a:r>
            <a:r>
              <a:rPr lang="en-US" baseline="-25000" dirty="0" smtClean="0">
                <a:solidFill>
                  <a:srgbClr val="FF0000"/>
                </a:solidFill>
                <a:latin typeface="Symbol" pitchFamily="18" charset="2"/>
              </a:rPr>
              <a:t>2</a:t>
            </a:r>
          </a:p>
          <a:p>
            <a:pPr lvl="1"/>
            <a:r>
              <a:rPr lang="en-US" baseline="30000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  <a:latin typeface="Symbol" pitchFamily="18" charset="2"/>
              </a:rPr>
              <a:t>1</a:t>
            </a:r>
            <a:r>
              <a:rPr lang="en-US" dirty="0" smtClean="0"/>
              <a:t>,</a:t>
            </a:r>
            <a:r>
              <a:rPr lang="en-US" baseline="-25000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y</a:t>
            </a:r>
            <a:r>
              <a:rPr lang="en-US" baseline="-25000" dirty="0" smtClean="0">
                <a:solidFill>
                  <a:srgbClr val="FF0000"/>
                </a:solidFill>
                <a:latin typeface="Symbol" pitchFamily="18" charset="2"/>
              </a:rPr>
              <a:t>2 </a:t>
            </a:r>
            <a:r>
              <a:rPr lang="en-US" dirty="0" smtClean="0"/>
              <a:t>: snapshot formulas</a:t>
            </a:r>
          </a:p>
          <a:p>
            <a:pPr lvl="1"/>
            <a:r>
              <a:rPr lang="en-US" baseline="30000" dirty="0" smtClean="0"/>
              <a:t> </a:t>
            </a:r>
            <a:r>
              <a:rPr lang="en-US" i="1" dirty="0" smtClean="0">
                <a:solidFill>
                  <a:srgbClr val="0000CC"/>
                </a:solidFill>
                <a:latin typeface="Book Antiqua" pitchFamily="18" charset="0"/>
              </a:rPr>
              <a:t>op </a:t>
            </a:r>
            <a:r>
              <a:rPr lang="en-US" dirty="0" smtClean="0"/>
              <a:t>: binary operators from DecSerFlow:</a:t>
            </a:r>
          </a:p>
          <a:p>
            <a:pPr lvl="1">
              <a:buFont typeface="Wingdings" pitchFamily="2" charset="2"/>
              <a:buNone/>
            </a:pPr>
            <a:r>
              <a:rPr lang="en-US" baseline="30000" dirty="0" smtClean="0"/>
              <a:t>						</a:t>
            </a:r>
            <a:r>
              <a:rPr lang="en-US" baseline="30000" dirty="0" smtClean="0">
                <a:solidFill>
                  <a:schemeClr val="bg2"/>
                </a:solidFill>
              </a:rPr>
              <a:t>[van der Aalst et al, 2006]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/>
              <a:t>	 (co-)exists,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SUCC</a:t>
            </a:r>
            <a:r>
              <a:rPr lang="en-US" dirty="0" smtClean="0"/>
              <a:t>ession (resp., prec.), etc.</a:t>
            </a:r>
            <a:br>
              <a:rPr lang="en-US" dirty="0" smtClean="0"/>
            </a:br>
            <a:r>
              <a:rPr lang="en-US" dirty="0" smtClean="0"/>
              <a:t>(11 kinds)</a:t>
            </a:r>
          </a:p>
          <a:p>
            <a:r>
              <a:rPr lang="en-US" dirty="0" smtClean="0"/>
              <a:t>An example: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O</a:t>
            </a:r>
            <a:r>
              <a:rPr lang="en-US" sz="2400" i="1" dirty="0" smtClean="0">
                <a:solidFill>
                  <a:schemeClr val="tx1"/>
                </a:solidFill>
                <a:latin typeface="Book Antiqua" pitchFamily="18" charset="0"/>
              </a:rPr>
              <a:t>rder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en-US" sz="2400" i="1" dirty="0" smtClean="0">
                <a:solidFill>
                  <a:schemeClr val="tx1"/>
                </a:solidFill>
                <a:latin typeface="Book Antiqua" pitchFamily="18" charset="0"/>
              </a:rPr>
              <a:t>eq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,</a:t>
            </a:r>
            <a:r>
              <a:rPr lang="en-US" sz="2400" dirty="0" smtClean="0">
                <a:solidFill>
                  <a:schemeClr val="bg2"/>
                </a:solidFill>
                <a:latin typeface="Times New Roman" pitchFamily="18" charset="0"/>
              </a:rPr>
              <a:t>EXT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,</a:t>
            </a:r>
            <a:r>
              <a:rPr lang="en-US" i="1" dirty="0" smtClean="0">
                <a:solidFill>
                  <a:schemeClr val="accent2"/>
                </a:solidFill>
                <a:latin typeface="Book Antiqua" pitchFamily="18" charset="0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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amount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&gt;10</a:t>
            </a:r>
            <a:endParaRPr lang="en-US" dirty="0" smtClean="0">
              <a:solidFill>
                <a:schemeClr val="tx1"/>
              </a:solidFill>
              <a:latin typeface="Symbol" pitchFamily="18" charset="2"/>
              <a:sym typeface="Symbol" pitchFamily="18" charset="2"/>
            </a:endParaRPr>
          </a:p>
          <a:p>
            <a:pPr algn="r">
              <a:buNone/>
            </a:pPr>
            <a:r>
              <a:rPr lang="en-US" dirty="0" smtClean="0">
                <a:solidFill>
                  <a:schemeClr val="tx1"/>
                </a:solidFill>
                <a:latin typeface="Symbol" pitchFamily="18" charset="2"/>
                <a:sym typeface="Wingdings" pitchFamily="2" charset="2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  <a:sym typeface="Wingdings" pitchFamily="2" charset="2"/>
              </a:rPr>
              <a:t>P</a:t>
            </a:r>
            <a:r>
              <a:rPr lang="en-US" sz="2400" i="1" dirty="0" smtClean="0">
                <a:solidFill>
                  <a:schemeClr val="tx1"/>
                </a:solidFill>
                <a:latin typeface="Book Antiqua" pitchFamily="18" charset="0"/>
                <a:sym typeface="Wingdings" pitchFamily="2" charset="2"/>
              </a:rPr>
              <a:t>roc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  <a:sym typeface="Wingdings" pitchFamily="2" charset="2"/>
              </a:rPr>
              <a:t>P</a:t>
            </a:r>
            <a:r>
              <a:rPr lang="en-US" sz="2400" i="1" dirty="0" smtClean="0">
                <a:solidFill>
                  <a:schemeClr val="tx1"/>
                </a:solidFill>
                <a:latin typeface="Book Antiqua" pitchFamily="18" charset="0"/>
                <a:sym typeface="Wingdings" pitchFamily="2" charset="2"/>
              </a:rPr>
              <a:t>urchase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  <a:sym typeface="Wingdings" pitchFamily="2" charset="2"/>
              </a:rPr>
              <a:t>[</a:t>
            </a:r>
            <a:r>
              <a:rPr lang="en-US" dirty="0" smtClean="0">
                <a:solidFill>
                  <a:schemeClr val="accent2"/>
                </a:solidFill>
                <a:latin typeface="Symbol" pitchFamily="18" charset="2"/>
                <a:sym typeface="Wingdings" pitchFamily="2" charset="2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  <a:sym typeface="Wingdings" pitchFamily="2" charset="2"/>
              </a:rPr>
              <a:t>](</a:t>
            </a:r>
            <a:r>
              <a:rPr lang="en-US" i="1" dirty="0" smtClean="0">
                <a:solidFill>
                  <a:schemeClr val="accent2"/>
                </a:solidFill>
                <a:latin typeface="Book Antiqua" pitchFamily="18" charset="0"/>
                <a:sym typeface="Wingdings" pitchFamily="2" charset="2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  <a:sym typeface="Wingdings" pitchFamily="2" charset="2"/>
              </a:rPr>
              <a:t>,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  <a:sym typeface="Wingdings" pitchFamily="2" charset="2"/>
              </a:rPr>
              <a:t>P</a:t>
            </a:r>
            <a:r>
              <a:rPr lang="en-US" sz="2400" i="1" dirty="0" smtClean="0">
                <a:solidFill>
                  <a:schemeClr val="tx1"/>
                </a:solidFill>
                <a:latin typeface="Book Antiqua" pitchFamily="18" charset="0"/>
                <a:sym typeface="Wingdings" pitchFamily="2" charset="2"/>
              </a:rPr>
              <a:t>urchase</a:t>
            </a:r>
            <a:r>
              <a:rPr lang="en-US" dirty="0" smtClean="0">
                <a:solidFill>
                  <a:schemeClr val="tx1"/>
                </a:solidFill>
                <a:latin typeface="Book Antiqua" pitchFamily="18" charset="0"/>
                <a:sym typeface="Symbol" pitchFamily="18" charset="2"/>
              </a:rPr>
              <a:t></a:t>
            </a:r>
            <a:r>
              <a:rPr lang="en-US" i="1" dirty="0">
                <a:solidFill>
                  <a:schemeClr val="accent2"/>
                </a:solidFill>
                <a:latin typeface="Book Antiqua" pitchFamily="18" charset="0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Book Antiqua" pitchFamily="18" charset="0"/>
                <a:sym typeface="Symbol" pitchFamily="18" charset="2"/>
              </a:rPr>
              <a:t>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  <a:sym typeface="Wingdings" pitchFamily="2" charset="2"/>
              </a:rPr>
              <a:t>)</a:t>
            </a:r>
            <a:endParaRPr lang="en-US" dirty="0" smtClean="0">
              <a:solidFill>
                <a:schemeClr val="tx1"/>
              </a:solidFill>
              <a:latin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/>
              <a:t>	Each order request over 10 should be followed by one (or more) processing purchase messages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Free</a:t>
            </a:r>
            <a:r>
              <a:rPr lang="en-US" dirty="0" smtClean="0"/>
              <a:t> (artifact/message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ID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accent2"/>
                </a:solidFill>
              </a:rPr>
              <a:t>variables</a:t>
            </a:r>
            <a:r>
              <a:rPr lang="en-US" dirty="0" smtClean="0"/>
              <a:t> are universally quantified</a:t>
            </a:r>
          </a:p>
        </p:txBody>
      </p:sp>
      <p:grpSp>
        <p:nvGrpSpPr>
          <p:cNvPr id="26631" name="Group 4"/>
          <p:cNvGrpSpPr>
            <a:grpSpLocks/>
          </p:cNvGrpSpPr>
          <p:nvPr/>
        </p:nvGrpSpPr>
        <p:grpSpPr bwMode="auto">
          <a:xfrm>
            <a:off x="3887788" y="4548187"/>
            <a:ext cx="912812" cy="557213"/>
            <a:chOff x="-144" y="2739"/>
            <a:chExt cx="575" cy="351"/>
          </a:xfrm>
        </p:grpSpPr>
        <p:sp>
          <p:nvSpPr>
            <p:cNvPr id="26633" name="Text Box 5"/>
            <p:cNvSpPr txBox="1">
              <a:spLocks noChangeArrowheads="1"/>
            </p:cNvSpPr>
            <p:nvPr/>
          </p:nvSpPr>
          <p:spPr bwMode="auto">
            <a:xfrm>
              <a:off x="-144" y="2739"/>
              <a:ext cx="549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26634" name="Rectangle 6"/>
            <p:cNvSpPr>
              <a:spLocks noChangeArrowheads="1"/>
            </p:cNvSpPr>
            <p:nvPr/>
          </p:nvSpPr>
          <p:spPr bwMode="auto">
            <a:xfrm>
              <a:off x="-144" y="2784"/>
              <a:ext cx="575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/>
            <a:p>
              <a:pPr marL="288925" indent="-288925" defTabSz="966788"/>
              <a:r>
                <a:rPr lang="en-US" sz="2800">
                  <a:latin typeface="Symbol" pitchFamily="18" charset="2"/>
                  <a:sym typeface="Symbol" pitchFamily="18" charset="2"/>
                </a:rPr>
                <a:t></a:t>
              </a:r>
            </a:p>
          </p:txBody>
        </p:sp>
      </p:grpSp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457200" y="4038600"/>
            <a:ext cx="8991600" cy="10668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583" tIns="51293" rIns="102583" bIns="51293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0EC3D4-4A23-4810-B040-1423D23C574C}" type="slidenum">
              <a:rPr kumimoji="0" lang="en-US" sz="1200">
                <a:solidFill>
                  <a:srgbClr val="969696"/>
                </a:solidFill>
              </a:rPr>
              <a:pPr/>
              <a:t>27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Example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Fulfillment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y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Purchase</a:t>
            </a:r>
            <a:r>
              <a:rPr lang="en-US" dirty="0" smtClean="0">
                <a:solidFill>
                  <a:schemeClr val="tx1"/>
                </a:solidFill>
                <a:latin typeface="Book Antiqua" pitchFamily="18" charset="0"/>
                <a:sym typeface="Symbol" pitchFamily="18" charset="2"/>
              </a:rPr>
              <a:t>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Book Antiqua" pitchFamily="18" charset="0"/>
                <a:sym typeface="Symbol" pitchFamily="18" charset="2"/>
              </a:rPr>
              <a:t>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P</a:t>
            </a:r>
            <a:r>
              <a:rPr lang="en-US" sz="2400" i="1" dirty="0" smtClean="0">
                <a:solidFill>
                  <a:schemeClr val="tx1"/>
                </a:solidFill>
                <a:latin typeface="Book Antiqua" pitchFamily="18" charset="0"/>
              </a:rPr>
              <a:t>urchase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en-US" sz="2400" i="1" dirty="0" smtClean="0">
                <a:solidFill>
                  <a:schemeClr val="tx1"/>
                </a:solidFill>
                <a:latin typeface="Book Antiqua" pitchFamily="18" charset="0"/>
              </a:rPr>
              <a:t>omplete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(m, 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y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, 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  <a:sym typeface="Symbol" pitchFamily="18" charset="2"/>
              </a:rPr>
              <a:t>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y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cart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price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&gt;100</a:t>
            </a:r>
          </a:p>
          <a:p>
            <a:pPr algn="r">
              <a:buFont typeface="Wingdings" pitchFamily="2" charset="2"/>
              <a:buNone/>
            </a:pP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en-US" sz="2400" i="1" dirty="0" smtClean="0">
                <a:solidFill>
                  <a:schemeClr val="tx1"/>
                </a:solidFill>
                <a:latin typeface="Book Antiqua" pitchFamily="18" charset="0"/>
              </a:rPr>
              <a:t>eq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S</a:t>
            </a:r>
            <a:r>
              <a:rPr lang="en-US" sz="2400" i="1" dirty="0" smtClean="0">
                <a:solidFill>
                  <a:schemeClr val="tx1"/>
                </a:solidFill>
                <a:latin typeface="Book Antiqua" pitchFamily="18" charset="0"/>
              </a:rPr>
              <a:t>hipping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[m](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O</a:t>
            </a:r>
            <a:r>
              <a:rPr lang="en-US" sz="2400" i="1" dirty="0" smtClean="0">
                <a:solidFill>
                  <a:schemeClr val="tx1"/>
                </a:solidFill>
                <a:latin typeface="Book Antiqua" pitchFamily="18" charset="0"/>
              </a:rPr>
              <a:t>rder</a:t>
            </a:r>
            <a:r>
              <a:rPr lang="en-US" dirty="0" smtClean="0">
                <a:solidFill>
                  <a:schemeClr val="tx1"/>
                </a:solidFill>
                <a:latin typeface="Book Antiqua" pitchFamily="18" charset="0"/>
                <a:sym typeface="Symbol" pitchFamily="18" charset="2"/>
              </a:rPr>
              <a:t>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Book Antiqua" pitchFamily="18" charset="0"/>
                <a:sym typeface="Symbol" pitchFamily="18" charset="2"/>
              </a:rPr>
              <a:t>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, </a:t>
            </a:r>
            <a:r>
              <a:rPr lang="en-US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)</a:t>
            </a:r>
          </a:p>
          <a:p>
            <a:r>
              <a:rPr lang="en-US" dirty="0" smtClean="0"/>
              <a:t>If there is an item priced 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&gt;100</a:t>
            </a:r>
            <a:r>
              <a:rPr lang="en-US" dirty="0" smtClean="0"/>
              <a:t>, shipping request is after all purchasing completion</a:t>
            </a:r>
          </a:p>
        </p:txBody>
      </p:sp>
      <p:grpSp>
        <p:nvGrpSpPr>
          <p:cNvPr id="27655" name="Group 4"/>
          <p:cNvGrpSpPr>
            <a:grpSpLocks/>
          </p:cNvGrpSpPr>
          <p:nvPr/>
        </p:nvGrpSpPr>
        <p:grpSpPr bwMode="auto">
          <a:xfrm>
            <a:off x="3886200" y="1828800"/>
            <a:ext cx="912813" cy="557213"/>
            <a:chOff x="-144" y="2739"/>
            <a:chExt cx="575" cy="351"/>
          </a:xfrm>
        </p:grpSpPr>
        <p:sp>
          <p:nvSpPr>
            <p:cNvPr id="27683" name="Text Box 5"/>
            <p:cNvSpPr txBox="1">
              <a:spLocks noChangeArrowheads="1"/>
            </p:cNvSpPr>
            <p:nvPr/>
          </p:nvSpPr>
          <p:spPr bwMode="auto">
            <a:xfrm>
              <a:off x="-144" y="2739"/>
              <a:ext cx="549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000">
                  <a:latin typeface="Times New Roman" pitchFamily="18" charset="0"/>
                </a:rPr>
                <a:t>SUCC</a:t>
              </a:r>
            </a:p>
          </p:txBody>
        </p:sp>
        <p:sp>
          <p:nvSpPr>
            <p:cNvPr id="27684" name="Rectangle 6"/>
            <p:cNvSpPr>
              <a:spLocks noChangeArrowheads="1"/>
            </p:cNvSpPr>
            <p:nvPr/>
          </p:nvSpPr>
          <p:spPr bwMode="auto">
            <a:xfrm>
              <a:off x="-144" y="2784"/>
              <a:ext cx="575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/>
            <a:p>
              <a:pPr marL="288925" indent="-288925" defTabSz="966788"/>
              <a:r>
                <a:rPr lang="en-US" sz="2800">
                  <a:latin typeface="Symbol" pitchFamily="18" charset="2"/>
                  <a:sym typeface="Symbol" pitchFamily="18" charset="2"/>
                </a:rPr>
                <a:t></a:t>
              </a:r>
            </a:p>
          </p:txBody>
        </p:sp>
      </p:grpSp>
      <p:sp>
        <p:nvSpPr>
          <p:cNvPr id="27656" name="Rectangle 33"/>
          <p:cNvSpPr>
            <a:spLocks noChangeArrowheads="1"/>
          </p:cNvSpPr>
          <p:nvPr/>
        </p:nvSpPr>
        <p:spPr bwMode="auto">
          <a:xfrm>
            <a:off x="457200" y="838200"/>
            <a:ext cx="8991600" cy="15240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583" tIns="51293" rIns="102583" bIns="51293" anchor="ctr">
            <a:spAutoFit/>
          </a:bodyPr>
          <a:lstStyle/>
          <a:p>
            <a:endParaRPr lang="en-US"/>
          </a:p>
        </p:txBody>
      </p:sp>
      <p:grpSp>
        <p:nvGrpSpPr>
          <p:cNvPr id="27657" name="Group 34"/>
          <p:cNvGrpSpPr>
            <a:grpSpLocks/>
          </p:cNvGrpSpPr>
          <p:nvPr/>
        </p:nvGrpSpPr>
        <p:grpSpPr bwMode="auto">
          <a:xfrm>
            <a:off x="762000" y="3505200"/>
            <a:ext cx="8229600" cy="2971800"/>
            <a:chOff x="336" y="624"/>
            <a:chExt cx="5184" cy="1872"/>
          </a:xfrm>
        </p:grpSpPr>
        <p:sp>
          <p:nvSpPr>
            <p:cNvPr id="27658" name="Rectangle 35"/>
            <p:cNvSpPr>
              <a:spLocks noChangeArrowheads="1"/>
            </p:cNvSpPr>
            <p:nvPr/>
          </p:nvSpPr>
          <p:spPr bwMode="auto">
            <a:xfrm>
              <a:off x="4502" y="2053"/>
              <a:ext cx="1018" cy="2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 anchor="ctr"/>
            <a:lstStyle/>
            <a:p>
              <a:pPr marL="288925" indent="-288925" algn="ctr" defTabSz="966788"/>
              <a:r>
                <a:rPr lang="en-US" i="1">
                  <a:latin typeface="Book Antiqua" pitchFamily="18" charset="0"/>
                </a:rPr>
                <a:t>Fulfillment</a:t>
              </a:r>
            </a:p>
          </p:txBody>
        </p:sp>
        <p:sp>
          <p:nvSpPr>
            <p:cNvPr id="27659" name="Rectangle 36"/>
            <p:cNvSpPr>
              <a:spLocks noChangeArrowheads="1"/>
            </p:cNvSpPr>
            <p:nvPr/>
          </p:nvSpPr>
          <p:spPr bwMode="auto">
            <a:xfrm>
              <a:off x="4502" y="1110"/>
              <a:ext cx="1018" cy="2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 anchor="ctr"/>
            <a:lstStyle/>
            <a:p>
              <a:pPr marL="288925" indent="-288925" algn="ctr" defTabSz="966788"/>
              <a:r>
                <a:rPr lang="en-US" i="1">
                  <a:latin typeface="Book Antiqua" pitchFamily="18" charset="0"/>
                </a:rPr>
                <a:t>Payment</a:t>
              </a:r>
            </a:p>
          </p:txBody>
        </p:sp>
        <p:sp>
          <p:nvSpPr>
            <p:cNvPr id="27660" name="Rectangle 37"/>
            <p:cNvSpPr>
              <a:spLocks noChangeArrowheads="1"/>
            </p:cNvSpPr>
            <p:nvPr/>
          </p:nvSpPr>
          <p:spPr bwMode="auto">
            <a:xfrm>
              <a:off x="2064" y="2053"/>
              <a:ext cx="1018" cy="28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 anchor="ctr"/>
            <a:lstStyle/>
            <a:p>
              <a:pPr marL="288925" indent="-288925" algn="ctr" defTabSz="966788"/>
              <a:r>
                <a:rPr lang="en-US" i="1">
                  <a:latin typeface="Book Antiqua" pitchFamily="18" charset="0"/>
                </a:rPr>
                <a:t>Purchase</a:t>
              </a:r>
            </a:p>
          </p:txBody>
        </p:sp>
        <p:cxnSp>
          <p:nvCxnSpPr>
            <p:cNvPr id="27661" name="AutoShape 38"/>
            <p:cNvCxnSpPr>
              <a:cxnSpLocks noChangeShapeType="1"/>
              <a:stCxn id="27659" idx="1"/>
              <a:endCxn id="27665" idx="3"/>
            </p:cNvCxnSpPr>
            <p:nvPr/>
          </p:nvCxnSpPr>
          <p:spPr bwMode="auto">
            <a:xfrm flipH="1">
              <a:off x="3089" y="1252"/>
              <a:ext cx="1407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7662" name="Text Box 39"/>
            <p:cNvSpPr txBox="1">
              <a:spLocks noChangeArrowheads="1"/>
            </p:cNvSpPr>
            <p:nvPr/>
          </p:nvSpPr>
          <p:spPr bwMode="auto">
            <a:xfrm>
              <a:off x="4057" y="733"/>
              <a:ext cx="935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ayment</a:t>
              </a:r>
              <a:r>
                <a:rPr lang="en-US" i="1">
                  <a:latin typeface="Book Antiqua" pitchFamily="18" charset="0"/>
                </a:rPr>
                <a:t>R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eq</a:t>
              </a:r>
              <a:r>
                <a:rPr lang="en-US" b="1" baseline="30000">
                  <a:solidFill>
                    <a:schemeClr val="hlink"/>
                  </a:solidFill>
                </a:rPr>
                <a:t>+</a:t>
              </a:r>
            </a:p>
          </p:txBody>
        </p:sp>
        <p:sp>
          <p:nvSpPr>
            <p:cNvPr id="27663" name="Text Box 40"/>
            <p:cNvSpPr txBox="1">
              <a:spLocks noChangeArrowheads="1"/>
            </p:cNvSpPr>
            <p:nvPr/>
          </p:nvSpPr>
          <p:spPr bwMode="auto">
            <a:xfrm>
              <a:off x="1214" y="945"/>
              <a:ext cx="754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O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rder</a:t>
              </a:r>
              <a:r>
                <a:rPr lang="en-US" i="1">
                  <a:latin typeface="Book Antiqua" pitchFamily="18" charset="0"/>
                </a:rPr>
                <a:t>R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eq</a:t>
              </a:r>
              <a:r>
                <a:rPr lang="en-US" b="1" baseline="30000">
                  <a:solidFill>
                    <a:schemeClr val="hlink"/>
                  </a:solidFill>
                </a:rPr>
                <a:t>+</a:t>
              </a:r>
            </a:p>
          </p:txBody>
        </p:sp>
        <p:cxnSp>
          <p:nvCxnSpPr>
            <p:cNvPr id="27664" name="AutoShape 41"/>
            <p:cNvCxnSpPr>
              <a:cxnSpLocks noChangeShapeType="1"/>
              <a:stCxn id="27665" idx="2"/>
              <a:endCxn id="27660" idx="0"/>
            </p:cNvCxnSpPr>
            <p:nvPr/>
          </p:nvCxnSpPr>
          <p:spPr bwMode="auto">
            <a:xfrm>
              <a:off x="2573" y="1411"/>
              <a:ext cx="0" cy="63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7665" name="Rectangle 42"/>
            <p:cNvSpPr>
              <a:spLocks noChangeArrowheads="1"/>
            </p:cNvSpPr>
            <p:nvPr/>
          </p:nvSpPr>
          <p:spPr bwMode="auto">
            <a:xfrm>
              <a:off x="2069" y="1104"/>
              <a:ext cx="1008" cy="29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pPr marL="288925" indent="-288925" algn="ctr" defTabSz="966788"/>
              <a:r>
                <a:rPr lang="en-US" i="1">
                  <a:latin typeface="Book Antiqua" pitchFamily="18" charset="0"/>
                </a:rPr>
                <a:t>Order</a:t>
              </a:r>
            </a:p>
          </p:txBody>
        </p:sp>
        <p:sp>
          <p:nvSpPr>
            <p:cNvPr id="27666" name="Text Box 43"/>
            <p:cNvSpPr txBox="1">
              <a:spLocks noChangeArrowheads="1"/>
            </p:cNvSpPr>
            <p:nvPr/>
          </p:nvSpPr>
          <p:spPr bwMode="auto">
            <a:xfrm>
              <a:off x="2753" y="768"/>
              <a:ext cx="1039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O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rder</a:t>
              </a:r>
              <a:r>
                <a:rPr lang="en-US" i="1">
                  <a:latin typeface="Book Antiqua" pitchFamily="18" charset="0"/>
                </a:rPr>
                <a:t>C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omplete</a:t>
              </a:r>
            </a:p>
          </p:txBody>
        </p:sp>
        <p:sp>
          <p:nvSpPr>
            <p:cNvPr id="27667" name="Text Box 44"/>
            <p:cNvSpPr txBox="1">
              <a:spLocks noChangeArrowheads="1"/>
            </p:cNvSpPr>
            <p:nvPr/>
          </p:nvSpPr>
          <p:spPr bwMode="auto">
            <a:xfrm>
              <a:off x="1722" y="729"/>
              <a:ext cx="534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I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n</a:t>
              </a:r>
              <a:r>
                <a:rPr lang="en-US" i="1">
                  <a:latin typeface="Book Antiqua" pitchFamily="18" charset="0"/>
                </a:rPr>
                <a:t>V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oice</a:t>
              </a:r>
            </a:p>
          </p:txBody>
        </p:sp>
        <p:cxnSp>
          <p:nvCxnSpPr>
            <p:cNvPr id="27668" name="AutoShape 45"/>
            <p:cNvCxnSpPr>
              <a:cxnSpLocks noChangeShapeType="1"/>
              <a:stCxn id="27660" idx="3"/>
              <a:endCxn id="27658" idx="1"/>
            </p:cNvCxnSpPr>
            <p:nvPr/>
          </p:nvCxnSpPr>
          <p:spPr bwMode="auto">
            <a:xfrm>
              <a:off x="3088" y="2195"/>
              <a:ext cx="140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7669" name="Text Box 46"/>
            <p:cNvSpPr txBox="1">
              <a:spLocks noChangeArrowheads="1"/>
            </p:cNvSpPr>
            <p:nvPr/>
          </p:nvSpPr>
          <p:spPr bwMode="auto">
            <a:xfrm>
              <a:off x="1968" y="1645"/>
              <a:ext cx="998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roc</a:t>
              </a:r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urchase</a:t>
              </a:r>
              <a:r>
                <a:rPr lang="en-US" b="1" baseline="30000">
                  <a:solidFill>
                    <a:schemeClr val="hlink"/>
                  </a:solidFill>
                </a:rPr>
                <a:t>+</a:t>
              </a:r>
            </a:p>
          </p:txBody>
        </p:sp>
        <p:sp>
          <p:nvSpPr>
            <p:cNvPr id="27670" name="Text Box 47"/>
            <p:cNvSpPr txBox="1">
              <a:spLocks noChangeArrowheads="1"/>
            </p:cNvSpPr>
            <p:nvPr/>
          </p:nvSpPr>
          <p:spPr bwMode="auto">
            <a:xfrm>
              <a:off x="4080" y="1488"/>
              <a:ext cx="868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R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eq</a:t>
              </a:r>
              <a:r>
                <a:rPr lang="en-US" i="1">
                  <a:latin typeface="Book Antiqua" pitchFamily="18" charset="0"/>
                </a:rPr>
                <a:t>S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hipping</a:t>
              </a:r>
            </a:p>
          </p:txBody>
        </p:sp>
        <p:sp>
          <p:nvSpPr>
            <p:cNvPr id="27671" name="Text Box 48"/>
            <p:cNvSpPr txBox="1">
              <a:spLocks noChangeArrowheads="1"/>
            </p:cNvSpPr>
            <p:nvPr/>
          </p:nvSpPr>
          <p:spPr bwMode="auto">
            <a:xfrm>
              <a:off x="3168" y="2001"/>
              <a:ext cx="1232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urchase</a:t>
              </a:r>
              <a:r>
                <a:rPr lang="en-US" i="1">
                  <a:latin typeface="Book Antiqua" pitchFamily="18" charset="0"/>
                </a:rPr>
                <a:t>C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omplete</a:t>
              </a:r>
            </a:p>
          </p:txBody>
        </p:sp>
        <p:sp>
          <p:nvSpPr>
            <p:cNvPr id="27672" name="Text Box 49"/>
            <p:cNvSpPr txBox="1">
              <a:spLocks noChangeArrowheads="1"/>
            </p:cNvSpPr>
            <p:nvPr/>
          </p:nvSpPr>
          <p:spPr bwMode="auto">
            <a:xfrm>
              <a:off x="3140" y="2289"/>
              <a:ext cx="1228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S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hipping</a:t>
              </a:r>
              <a:r>
                <a:rPr lang="en-US" i="1">
                  <a:latin typeface="Book Antiqua" pitchFamily="18" charset="0"/>
                </a:rPr>
                <a:t>C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omplete</a:t>
              </a:r>
            </a:p>
          </p:txBody>
        </p:sp>
        <p:sp>
          <p:nvSpPr>
            <p:cNvPr id="27673" name="Text Box 50"/>
            <p:cNvSpPr txBox="1">
              <a:spLocks noChangeArrowheads="1"/>
            </p:cNvSpPr>
            <p:nvPr/>
          </p:nvSpPr>
          <p:spPr bwMode="auto">
            <a:xfrm>
              <a:off x="3330" y="1728"/>
              <a:ext cx="1134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roc</a:t>
              </a:r>
              <a:r>
                <a:rPr lang="en-US" i="1">
                  <a:latin typeface="Book Antiqua" pitchFamily="18" charset="0"/>
                </a:rPr>
                <a:t>F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ulfillment</a:t>
              </a:r>
              <a:r>
                <a:rPr lang="en-US" b="1" baseline="30000">
                  <a:solidFill>
                    <a:schemeClr val="hlink"/>
                  </a:solidFill>
                </a:rPr>
                <a:t>+</a:t>
              </a:r>
            </a:p>
          </p:txBody>
        </p:sp>
        <p:sp>
          <p:nvSpPr>
            <p:cNvPr id="27674" name="Text Box 51"/>
            <p:cNvSpPr txBox="1">
              <a:spLocks noChangeArrowheads="1"/>
            </p:cNvSpPr>
            <p:nvPr/>
          </p:nvSpPr>
          <p:spPr bwMode="auto">
            <a:xfrm>
              <a:off x="3357" y="1056"/>
              <a:ext cx="1011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i="1">
                  <a:latin typeface="Book Antiqua" pitchFamily="18" charset="0"/>
                </a:rPr>
                <a:t>O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rder</a:t>
              </a:r>
              <a:r>
                <a:rPr lang="en-US" i="1">
                  <a:latin typeface="Book Antiqua" pitchFamily="18" charset="0"/>
                </a:rPr>
                <a:t>P</a:t>
              </a:r>
              <a:r>
                <a:rPr lang="en-US" sz="2000" i="1">
                  <a:solidFill>
                    <a:srgbClr val="4D4D4D"/>
                  </a:solidFill>
                  <a:latin typeface="Book Antiqua" pitchFamily="18" charset="0"/>
                </a:rPr>
                <a:t>ayment</a:t>
              </a:r>
            </a:p>
          </p:txBody>
        </p:sp>
        <p:sp>
          <p:nvSpPr>
            <p:cNvPr id="27675" name="Text Box 52"/>
            <p:cNvSpPr txBox="1">
              <a:spLocks noChangeArrowheads="1"/>
            </p:cNvSpPr>
            <p:nvPr/>
          </p:nvSpPr>
          <p:spPr bwMode="auto">
            <a:xfrm>
              <a:off x="336" y="1111"/>
              <a:ext cx="847" cy="283"/>
            </a:xfrm>
            <a:prstGeom prst="rect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>
              <a:lvl1pPr marL="288925" indent="-288925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>
                  <a:solidFill>
                    <a:srgbClr val="4D4D4D"/>
                  </a:solidFill>
                </a:rPr>
                <a:t>External</a:t>
              </a:r>
            </a:p>
          </p:txBody>
        </p:sp>
        <p:sp>
          <p:nvSpPr>
            <p:cNvPr id="27676" name="Line 53"/>
            <p:cNvSpPr>
              <a:spLocks noChangeShapeType="1"/>
            </p:cNvSpPr>
            <p:nvPr/>
          </p:nvSpPr>
          <p:spPr bwMode="auto">
            <a:xfrm>
              <a:off x="1200" y="1152"/>
              <a:ext cx="8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7677" name="Freeform 54"/>
            <p:cNvSpPr>
              <a:spLocks/>
            </p:cNvSpPr>
            <p:nvPr/>
          </p:nvSpPr>
          <p:spPr bwMode="auto">
            <a:xfrm>
              <a:off x="1008" y="912"/>
              <a:ext cx="1392" cy="192"/>
            </a:xfrm>
            <a:custGeom>
              <a:avLst/>
              <a:gdLst>
                <a:gd name="T0" fmla="*/ 1392 w 1392"/>
                <a:gd name="T1" fmla="*/ 192 h 192"/>
                <a:gd name="T2" fmla="*/ 1392 w 1392"/>
                <a:gd name="T3" fmla="*/ 0 h 192"/>
                <a:gd name="T4" fmla="*/ 0 w 1392"/>
                <a:gd name="T5" fmla="*/ 0 h 192"/>
                <a:gd name="T6" fmla="*/ 0 w 1392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92" h="192">
                  <a:moveTo>
                    <a:pt x="1392" y="192"/>
                  </a:moveTo>
                  <a:lnTo>
                    <a:pt x="1392" y="0"/>
                  </a:lnTo>
                  <a:lnTo>
                    <a:pt x="0" y="0"/>
                  </a:lnTo>
                  <a:lnTo>
                    <a:pt x="0" y="19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7678" name="Freeform 55"/>
            <p:cNvSpPr>
              <a:spLocks/>
            </p:cNvSpPr>
            <p:nvPr/>
          </p:nvSpPr>
          <p:spPr bwMode="auto">
            <a:xfrm>
              <a:off x="528" y="624"/>
              <a:ext cx="4464" cy="480"/>
            </a:xfrm>
            <a:custGeom>
              <a:avLst/>
              <a:gdLst>
                <a:gd name="T0" fmla="*/ 0 w 4464"/>
                <a:gd name="T1" fmla="*/ 480 h 576"/>
                <a:gd name="T2" fmla="*/ 0 w 4464"/>
                <a:gd name="T3" fmla="*/ 0 h 576"/>
                <a:gd name="T4" fmla="*/ 4464 w 4464"/>
                <a:gd name="T5" fmla="*/ 0 h 576"/>
                <a:gd name="T6" fmla="*/ 4464 w 4464"/>
                <a:gd name="T7" fmla="*/ 480 h 5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64" h="576">
                  <a:moveTo>
                    <a:pt x="0" y="576"/>
                  </a:moveTo>
                  <a:lnTo>
                    <a:pt x="0" y="0"/>
                  </a:lnTo>
                  <a:lnTo>
                    <a:pt x="4464" y="0"/>
                  </a:lnTo>
                  <a:lnTo>
                    <a:pt x="4464" y="576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7679" name="Freeform 56"/>
            <p:cNvSpPr>
              <a:spLocks/>
            </p:cNvSpPr>
            <p:nvPr/>
          </p:nvSpPr>
          <p:spPr bwMode="auto">
            <a:xfrm>
              <a:off x="768" y="720"/>
              <a:ext cx="1968" cy="384"/>
            </a:xfrm>
            <a:custGeom>
              <a:avLst/>
              <a:gdLst>
                <a:gd name="T0" fmla="*/ 1968 w 1920"/>
                <a:gd name="T1" fmla="*/ 384 h 384"/>
                <a:gd name="T2" fmla="*/ 1968 w 1920"/>
                <a:gd name="T3" fmla="*/ 0 h 384"/>
                <a:gd name="T4" fmla="*/ 0 w 1920"/>
                <a:gd name="T5" fmla="*/ 0 h 384"/>
                <a:gd name="T6" fmla="*/ 0 w 1920"/>
                <a:gd name="T7" fmla="*/ 384 h 3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0" h="384">
                  <a:moveTo>
                    <a:pt x="1920" y="384"/>
                  </a:moveTo>
                  <a:lnTo>
                    <a:pt x="1920" y="0"/>
                  </a:lnTo>
                  <a:lnTo>
                    <a:pt x="0" y="0"/>
                  </a:lnTo>
                  <a:lnTo>
                    <a:pt x="0" y="38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7680" name="Freeform 57"/>
            <p:cNvSpPr>
              <a:spLocks/>
            </p:cNvSpPr>
            <p:nvPr/>
          </p:nvSpPr>
          <p:spPr bwMode="auto">
            <a:xfrm>
              <a:off x="1728" y="1332"/>
              <a:ext cx="3270" cy="1152"/>
            </a:xfrm>
            <a:custGeom>
              <a:avLst/>
              <a:gdLst>
                <a:gd name="T0" fmla="*/ 3270 w 3270"/>
                <a:gd name="T1" fmla="*/ 1008 h 1152"/>
                <a:gd name="T2" fmla="*/ 3270 w 3270"/>
                <a:gd name="T3" fmla="*/ 1152 h 1152"/>
                <a:gd name="T4" fmla="*/ 0 w 3270"/>
                <a:gd name="T5" fmla="*/ 1152 h 1152"/>
                <a:gd name="T6" fmla="*/ 0 w 3270"/>
                <a:gd name="T7" fmla="*/ 0 h 1152"/>
                <a:gd name="T8" fmla="*/ 321 w 3270"/>
                <a:gd name="T9" fmla="*/ 3 h 1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70" h="1152">
                  <a:moveTo>
                    <a:pt x="3270" y="1008"/>
                  </a:moveTo>
                  <a:lnTo>
                    <a:pt x="3270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321" y="3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7681" name="Freeform 58"/>
            <p:cNvSpPr>
              <a:spLocks/>
            </p:cNvSpPr>
            <p:nvPr/>
          </p:nvSpPr>
          <p:spPr bwMode="auto">
            <a:xfrm>
              <a:off x="3072" y="1344"/>
              <a:ext cx="2112" cy="705"/>
            </a:xfrm>
            <a:custGeom>
              <a:avLst/>
              <a:gdLst>
                <a:gd name="T0" fmla="*/ 0 w 2112"/>
                <a:gd name="T1" fmla="*/ 0 h 705"/>
                <a:gd name="T2" fmla="*/ 816 w 2112"/>
                <a:gd name="T3" fmla="*/ 0 h 705"/>
                <a:gd name="T4" fmla="*/ 816 w 2112"/>
                <a:gd name="T5" fmla="*/ 336 h 705"/>
                <a:gd name="T6" fmla="*/ 2112 w 2112"/>
                <a:gd name="T7" fmla="*/ 336 h 705"/>
                <a:gd name="T8" fmla="*/ 2112 w 2112"/>
                <a:gd name="T9" fmla="*/ 705 h 7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12" h="705">
                  <a:moveTo>
                    <a:pt x="0" y="0"/>
                  </a:moveTo>
                  <a:lnTo>
                    <a:pt x="816" y="0"/>
                  </a:lnTo>
                  <a:lnTo>
                    <a:pt x="816" y="336"/>
                  </a:lnTo>
                  <a:lnTo>
                    <a:pt x="2112" y="336"/>
                  </a:lnTo>
                  <a:lnTo>
                    <a:pt x="2112" y="705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27682" name="Freeform 59"/>
            <p:cNvSpPr>
              <a:spLocks/>
            </p:cNvSpPr>
            <p:nvPr/>
          </p:nvSpPr>
          <p:spPr bwMode="auto">
            <a:xfrm>
              <a:off x="2996" y="1401"/>
              <a:ext cx="1804" cy="663"/>
            </a:xfrm>
            <a:custGeom>
              <a:avLst/>
              <a:gdLst>
                <a:gd name="T0" fmla="*/ 0 w 1804"/>
                <a:gd name="T1" fmla="*/ 0 h 663"/>
                <a:gd name="T2" fmla="*/ 0 w 1804"/>
                <a:gd name="T3" fmla="*/ 521 h 663"/>
                <a:gd name="T4" fmla="*/ 1804 w 1804"/>
                <a:gd name="T5" fmla="*/ 519 h 663"/>
                <a:gd name="T6" fmla="*/ 1804 w 1804"/>
                <a:gd name="T7" fmla="*/ 663 h 6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04" h="663">
                  <a:moveTo>
                    <a:pt x="0" y="0"/>
                  </a:moveTo>
                  <a:lnTo>
                    <a:pt x="0" y="521"/>
                  </a:lnTo>
                  <a:lnTo>
                    <a:pt x="1804" y="519"/>
                  </a:lnTo>
                  <a:lnTo>
                    <a:pt x="1804" y="663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8FECC3C-828A-4DEF-A009-3A8A62569A52}" type="slidenum">
              <a:rPr kumimoji="0" lang="en-US" sz="1200">
                <a:solidFill>
                  <a:srgbClr val="969696"/>
                </a:solidFill>
              </a:rPr>
              <a:pPr/>
              <a:t>28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Semantics Based on FO-LTL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DecSerFlow operators are expressible in Linear-Time Logic (LTL)</a:t>
            </a:r>
          </a:p>
          <a:p>
            <a:r>
              <a:rPr lang="en-US" smtClean="0"/>
              <a:t>Choreography constraints can be translated to first-order LTL</a:t>
            </a:r>
          </a:p>
          <a:p>
            <a:r>
              <a:rPr lang="en-US" smtClean="0"/>
              <a:t>Semantics of FO-LTL is based on sequences of system snapshots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81FE6A8-4E3B-49EA-A877-A95F1C690444}" type="slidenum">
              <a:rPr kumimoji="0" lang="en-US" sz="1200">
                <a:solidFill>
                  <a:srgbClr val="969696"/>
                </a:solidFill>
              </a:rPr>
              <a:pPr/>
              <a:t>29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Choreography &amp; Biz Processes</a:t>
            </a:r>
          </a:p>
          <a:p>
            <a:pPr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Key Aspects of Choreography Specification</a:t>
            </a:r>
          </a:p>
          <a:p>
            <a:pPr lvl="1"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Weaknesses of existing choreography languages</a:t>
            </a:r>
          </a:p>
          <a:p>
            <a:pPr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Ingredients of Our Approach</a:t>
            </a:r>
          </a:p>
          <a:p>
            <a:pPr lvl="1"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Artifacts as Biz Processes</a:t>
            </a:r>
          </a:p>
          <a:p>
            <a:pPr lvl="1"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Correlations</a:t>
            </a:r>
          </a:p>
          <a:p>
            <a:pPr lvl="1"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Message Diagrams</a:t>
            </a:r>
          </a:p>
          <a:p>
            <a:pPr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Snapshots and Temporal (Choreography) Constraints</a:t>
            </a:r>
          </a:p>
          <a:p>
            <a:pPr>
              <a:buClr>
                <a:schemeClr val="hlink"/>
              </a:buClr>
            </a:pPr>
            <a:r>
              <a:rPr lang="en-US" dirty="0" smtClean="0">
                <a:solidFill>
                  <a:schemeClr val="hlink"/>
                </a:solidFill>
              </a:rPr>
              <a:t>Realization</a:t>
            </a:r>
          </a:p>
          <a:p>
            <a:r>
              <a:rPr lang="en-US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77A5074-420A-4BBF-84EE-4E7041389D62}" type="slidenum">
              <a:rPr kumimoji="0" lang="en-US" sz="1200">
                <a:solidFill>
                  <a:srgbClr val="969696"/>
                </a:solidFill>
              </a:rPr>
              <a:pPr/>
              <a:t>3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Collaboration Models </a:t>
            </a:r>
            <a:r>
              <a:rPr lang="en-US" smtClean="0">
                <a:solidFill>
                  <a:schemeClr val="bg2"/>
                </a:solidFill>
              </a:rPr>
              <a:t>(Extreme Cases)</a:t>
            </a:r>
          </a:p>
        </p:txBody>
      </p:sp>
      <p:sp>
        <p:nvSpPr>
          <p:cNvPr id="164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Hub-and-spoke or mediated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Peer to peer (communicate when needed)</a:t>
            </a:r>
          </a:p>
          <a:p>
            <a:endParaRPr lang="en-US" smtClean="0"/>
          </a:p>
        </p:txBody>
      </p:sp>
      <p:sp>
        <p:nvSpPr>
          <p:cNvPr id="5127" name="AutoShape 16"/>
          <p:cNvSpPr>
            <a:spLocks noChangeArrowheads="1"/>
          </p:cNvSpPr>
          <p:nvPr/>
        </p:nvSpPr>
        <p:spPr bwMode="auto">
          <a:xfrm>
            <a:off x="914400" y="3048000"/>
            <a:ext cx="1676400" cy="5683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hlink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Store</a:t>
            </a:r>
            <a:endParaRPr kumimoji="0"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128" name="AutoShape 17"/>
          <p:cNvSpPr>
            <a:spLocks noChangeArrowheads="1"/>
          </p:cNvSpPr>
          <p:nvPr/>
        </p:nvSpPr>
        <p:spPr bwMode="auto">
          <a:xfrm>
            <a:off x="2895600" y="3048000"/>
            <a:ext cx="1676400" cy="5588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hlink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Seller</a:t>
            </a:r>
            <a:endParaRPr kumimoji="0" lang="en-US">
              <a:solidFill>
                <a:schemeClr val="hlink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5129" name="AutoShape 18"/>
          <p:cNvSpPr>
            <a:spLocks noChangeArrowheads="1"/>
          </p:cNvSpPr>
          <p:nvPr/>
        </p:nvSpPr>
        <p:spPr bwMode="auto">
          <a:xfrm>
            <a:off x="4876800" y="3048000"/>
            <a:ext cx="1676400" cy="5683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hlink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Warehouse</a:t>
            </a:r>
          </a:p>
        </p:txBody>
      </p:sp>
      <p:sp>
        <p:nvSpPr>
          <p:cNvPr id="5130" name="Line 19"/>
          <p:cNvSpPr>
            <a:spLocks noChangeShapeType="1"/>
          </p:cNvSpPr>
          <p:nvPr/>
        </p:nvSpPr>
        <p:spPr bwMode="auto">
          <a:xfrm flipV="1">
            <a:off x="2133600" y="1981200"/>
            <a:ext cx="16764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20"/>
          <p:cNvSpPr>
            <a:spLocks noChangeShapeType="1"/>
          </p:cNvSpPr>
          <p:nvPr/>
        </p:nvSpPr>
        <p:spPr bwMode="auto">
          <a:xfrm flipH="1">
            <a:off x="2438400" y="1981200"/>
            <a:ext cx="16764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21"/>
          <p:cNvSpPr>
            <a:spLocks noChangeShapeType="1"/>
          </p:cNvSpPr>
          <p:nvPr/>
        </p:nvSpPr>
        <p:spPr bwMode="auto">
          <a:xfrm flipV="1">
            <a:off x="3581400" y="1981200"/>
            <a:ext cx="7620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22"/>
          <p:cNvSpPr>
            <a:spLocks noChangeShapeType="1"/>
          </p:cNvSpPr>
          <p:nvPr/>
        </p:nvSpPr>
        <p:spPr bwMode="auto">
          <a:xfrm flipH="1">
            <a:off x="3810000" y="1981200"/>
            <a:ext cx="7620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24"/>
          <p:cNvSpPr>
            <a:spLocks noChangeShapeType="1"/>
          </p:cNvSpPr>
          <p:nvPr/>
        </p:nvSpPr>
        <p:spPr bwMode="auto">
          <a:xfrm flipH="1" flipV="1">
            <a:off x="5791200" y="2024063"/>
            <a:ext cx="1447800" cy="990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AutoShape 26"/>
          <p:cNvSpPr>
            <a:spLocks noChangeArrowheads="1"/>
          </p:cNvSpPr>
          <p:nvPr/>
        </p:nvSpPr>
        <p:spPr bwMode="auto">
          <a:xfrm>
            <a:off x="6858000" y="3048000"/>
            <a:ext cx="1676400" cy="5683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hlink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Bank</a:t>
            </a:r>
          </a:p>
        </p:txBody>
      </p:sp>
      <p:sp>
        <p:nvSpPr>
          <p:cNvPr id="5136" name="Line 27"/>
          <p:cNvSpPr>
            <a:spLocks noChangeShapeType="1"/>
          </p:cNvSpPr>
          <p:nvPr/>
        </p:nvSpPr>
        <p:spPr bwMode="auto">
          <a:xfrm flipH="1" flipV="1">
            <a:off x="4800600" y="1981200"/>
            <a:ext cx="9144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8"/>
          <p:cNvSpPr>
            <a:spLocks noChangeShapeType="1"/>
          </p:cNvSpPr>
          <p:nvPr/>
        </p:nvSpPr>
        <p:spPr bwMode="auto">
          <a:xfrm>
            <a:off x="5029200" y="1981200"/>
            <a:ext cx="9144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44604" name="Group 60"/>
          <p:cNvGrpSpPr>
            <a:grpSpLocks/>
          </p:cNvGrpSpPr>
          <p:nvPr/>
        </p:nvGrpSpPr>
        <p:grpSpPr bwMode="auto">
          <a:xfrm>
            <a:off x="2057400" y="4572000"/>
            <a:ext cx="5257800" cy="2209800"/>
            <a:chOff x="1296" y="2880"/>
            <a:chExt cx="3312" cy="1392"/>
          </a:xfrm>
        </p:grpSpPr>
        <p:sp>
          <p:nvSpPr>
            <p:cNvPr id="5147" name="AutoShape 30"/>
            <p:cNvSpPr>
              <a:spLocks noChangeArrowheads="1"/>
            </p:cNvSpPr>
            <p:nvPr/>
          </p:nvSpPr>
          <p:spPr bwMode="auto">
            <a:xfrm>
              <a:off x="1344" y="2880"/>
              <a:ext cx="1056" cy="35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hlink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653" tIns="48326" rIns="96653" bIns="48326" anchor="ctr"/>
            <a:lstStyle/>
            <a:p>
              <a:pPr algn="ctr" defTabSz="966788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CN">
                  <a:solidFill>
                    <a:schemeClr val="hlink"/>
                  </a:solidFill>
                  <a:latin typeface="Times New Roman" pitchFamily="18" charset="0"/>
                  <a:ea typeface="SimSun" pitchFamily="2" charset="-122"/>
                </a:rPr>
                <a:t>Store</a:t>
              </a:r>
              <a:endParaRPr kumimoji="0" lang="en-US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5148" name="AutoShape 31"/>
            <p:cNvSpPr>
              <a:spLocks noChangeArrowheads="1"/>
            </p:cNvSpPr>
            <p:nvPr/>
          </p:nvSpPr>
          <p:spPr bwMode="auto">
            <a:xfrm>
              <a:off x="1296" y="3917"/>
              <a:ext cx="1151" cy="352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hlink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653" tIns="48326" rIns="96653" bIns="48326" anchor="ctr"/>
            <a:lstStyle/>
            <a:p>
              <a:pPr algn="ctr" defTabSz="966788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CN">
                  <a:solidFill>
                    <a:schemeClr val="hlink"/>
                  </a:solidFill>
                  <a:latin typeface="Times New Roman" pitchFamily="18" charset="0"/>
                  <a:ea typeface="SimSun" pitchFamily="2" charset="-122"/>
                </a:rPr>
                <a:t>Seller</a:t>
              </a:r>
              <a:endParaRPr kumimoji="0" lang="en-US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5149" name="AutoShape 32"/>
            <p:cNvSpPr>
              <a:spLocks noChangeArrowheads="1"/>
            </p:cNvSpPr>
            <p:nvPr/>
          </p:nvSpPr>
          <p:spPr bwMode="auto">
            <a:xfrm>
              <a:off x="3552" y="3914"/>
              <a:ext cx="1056" cy="358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hlink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653" tIns="48326" rIns="96653" bIns="48326" anchor="ctr"/>
            <a:lstStyle/>
            <a:p>
              <a:pPr algn="ctr" defTabSz="966788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CN">
                  <a:solidFill>
                    <a:schemeClr val="hlink"/>
                  </a:solidFill>
                  <a:latin typeface="Times New Roman" pitchFamily="18" charset="0"/>
                  <a:ea typeface="SimSun" pitchFamily="2" charset="-122"/>
                </a:rPr>
                <a:t>Warehouse</a:t>
              </a:r>
            </a:p>
          </p:txBody>
        </p:sp>
        <p:sp>
          <p:nvSpPr>
            <p:cNvPr id="5150" name="AutoShape 33"/>
            <p:cNvSpPr>
              <a:spLocks noChangeArrowheads="1"/>
            </p:cNvSpPr>
            <p:nvPr/>
          </p:nvSpPr>
          <p:spPr bwMode="auto">
            <a:xfrm>
              <a:off x="3552" y="2880"/>
              <a:ext cx="1056" cy="358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hlink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653" tIns="48326" rIns="96653" bIns="48326" anchor="ctr"/>
            <a:lstStyle/>
            <a:p>
              <a:pPr algn="ctr" defTabSz="966788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CN">
                  <a:solidFill>
                    <a:schemeClr val="hlink"/>
                  </a:solidFill>
                  <a:latin typeface="Times New Roman" pitchFamily="18" charset="0"/>
                  <a:ea typeface="SimSun" pitchFamily="2" charset="-122"/>
                </a:rPr>
                <a:t>Bank</a:t>
              </a:r>
            </a:p>
          </p:txBody>
        </p:sp>
        <p:sp>
          <p:nvSpPr>
            <p:cNvPr id="5151" name="Line 34"/>
            <p:cNvSpPr>
              <a:spLocks noChangeShapeType="1"/>
            </p:cNvSpPr>
            <p:nvPr/>
          </p:nvSpPr>
          <p:spPr bwMode="auto">
            <a:xfrm flipH="1" flipV="1">
              <a:off x="2352" y="3264"/>
              <a:ext cx="1200" cy="72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35"/>
            <p:cNvSpPr>
              <a:spLocks noChangeShapeType="1"/>
            </p:cNvSpPr>
            <p:nvPr/>
          </p:nvSpPr>
          <p:spPr bwMode="auto">
            <a:xfrm>
              <a:off x="2400" y="3168"/>
              <a:ext cx="1200" cy="72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153" name="AutoShape 36"/>
            <p:cNvCxnSpPr>
              <a:cxnSpLocks noChangeShapeType="1"/>
              <a:stCxn id="5150" idx="1"/>
              <a:endCxn id="5147" idx="3"/>
            </p:cNvCxnSpPr>
            <p:nvPr/>
          </p:nvCxnSpPr>
          <p:spPr bwMode="auto">
            <a:xfrm flipH="1">
              <a:off x="2409" y="3059"/>
              <a:ext cx="1134" cy="0"/>
            </a:xfrm>
            <a:prstGeom prst="straightConnector1">
              <a:avLst/>
            </a:prstGeom>
            <a:noFill/>
            <a:ln w="19050">
              <a:solidFill>
                <a:schemeClr val="bg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54" name="AutoShape 37"/>
            <p:cNvCxnSpPr>
              <a:cxnSpLocks noChangeShapeType="1"/>
              <a:stCxn id="5148" idx="3"/>
              <a:endCxn id="5149" idx="1"/>
            </p:cNvCxnSpPr>
            <p:nvPr/>
          </p:nvCxnSpPr>
          <p:spPr bwMode="auto">
            <a:xfrm>
              <a:off x="2456" y="4093"/>
              <a:ext cx="1087" cy="0"/>
            </a:xfrm>
            <a:prstGeom prst="straightConnector1">
              <a:avLst/>
            </a:prstGeom>
            <a:noFill/>
            <a:ln w="19050">
              <a:solidFill>
                <a:schemeClr val="bg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55" name="AutoShape 38"/>
            <p:cNvCxnSpPr>
              <a:cxnSpLocks noChangeShapeType="1"/>
              <a:stCxn id="5147" idx="2"/>
              <a:endCxn id="5148" idx="0"/>
            </p:cNvCxnSpPr>
            <p:nvPr/>
          </p:nvCxnSpPr>
          <p:spPr bwMode="auto">
            <a:xfrm>
              <a:off x="1872" y="3247"/>
              <a:ext cx="0" cy="661"/>
            </a:xfrm>
            <a:prstGeom prst="straightConnector1">
              <a:avLst/>
            </a:prstGeom>
            <a:noFill/>
            <a:ln w="19050">
              <a:solidFill>
                <a:schemeClr val="bg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44583" name="Text Box 39"/>
          <p:cNvSpPr txBox="1">
            <a:spLocks noChangeArrowheads="1"/>
          </p:cNvSpPr>
          <p:nvPr/>
        </p:nvSpPr>
        <p:spPr bwMode="auto">
          <a:xfrm>
            <a:off x="6761163" y="868363"/>
            <a:ext cx="2170112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583" tIns="51293" rIns="102583" bIns="51293">
            <a:spAutoFit/>
          </a:bodyPr>
          <a:lstStyle>
            <a:lvl1pPr marL="2286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>
                <a:srgbClr val="9900CC"/>
              </a:buClr>
              <a:buFont typeface="Wingdings" pitchFamily="2" charset="2"/>
              <a:buChar char="ü"/>
            </a:pPr>
            <a:r>
              <a:rPr lang="en-US">
                <a:solidFill>
                  <a:schemeClr val="accent1"/>
                </a:solidFill>
                <a:latin typeface="Times New Roman" pitchFamily="18" charset="0"/>
              </a:rPr>
              <a:t>global state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û"/>
            </a:pPr>
            <a:r>
              <a:rPr lang="en-US">
                <a:solidFill>
                  <a:schemeClr val="accent1"/>
                </a:solidFill>
                <a:latin typeface="Times New Roman" pitchFamily="18" charset="0"/>
              </a:rPr>
              <a:t>bottle neck:</a:t>
            </a:r>
            <a:br>
              <a:rPr lang="en-US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>
                <a:solidFill>
                  <a:schemeClr val="accent1"/>
                </a:solidFill>
                <a:latin typeface="Times New Roman" pitchFamily="18" charset="0"/>
              </a:rPr>
              <a:t>- performance</a:t>
            </a:r>
            <a:br>
              <a:rPr lang="en-US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>
                <a:solidFill>
                  <a:schemeClr val="accent1"/>
                </a:solidFill>
                <a:latin typeface="Times New Roman" pitchFamily="18" charset="0"/>
              </a:rPr>
              <a:t>- failure</a:t>
            </a:r>
            <a:br>
              <a:rPr lang="en-US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>
                <a:solidFill>
                  <a:schemeClr val="accent1"/>
                </a:solidFill>
                <a:latin typeface="Times New Roman" pitchFamily="18" charset="0"/>
              </a:rPr>
              <a:t>- security</a:t>
            </a:r>
            <a:br>
              <a:rPr lang="en-US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en-US">
                <a:solidFill>
                  <a:schemeClr val="accent1"/>
                </a:solidFill>
                <a:latin typeface="Times New Roman" pitchFamily="18" charset="0"/>
              </a:rPr>
              <a:t>- …</a:t>
            </a:r>
          </a:p>
        </p:txBody>
      </p:sp>
      <p:sp>
        <p:nvSpPr>
          <p:cNvPr id="5140" name="AutoShape 25"/>
          <p:cNvSpPr>
            <a:spLocks noChangeArrowheads="1"/>
          </p:cNvSpPr>
          <p:nvPr/>
        </p:nvSpPr>
        <p:spPr bwMode="auto">
          <a:xfrm>
            <a:off x="3698875" y="1447800"/>
            <a:ext cx="2168525" cy="55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accent2"/>
            </a:solidFill>
            <a:round/>
            <a:headEnd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 b="1">
                <a:solidFill>
                  <a:srgbClr val="0066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Mediator</a:t>
            </a:r>
            <a:endParaRPr kumimoji="0" lang="en-US" b="1">
              <a:solidFill>
                <a:srgbClr val="00660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1644584" name="Text Box 40"/>
          <p:cNvSpPr txBox="1">
            <a:spLocks noChangeArrowheads="1"/>
          </p:cNvSpPr>
          <p:nvPr/>
        </p:nvSpPr>
        <p:spPr bwMode="auto">
          <a:xfrm>
            <a:off x="7442200" y="4114800"/>
            <a:ext cx="215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583" tIns="51293" rIns="102583" bIns="51293">
            <a:spAutoFit/>
          </a:bodyPr>
          <a:lstStyle>
            <a:lvl1pPr marL="2286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>
                <a:srgbClr val="9900CC"/>
              </a:buClr>
              <a:buFont typeface="Wingdings" pitchFamily="2" charset="2"/>
              <a:buChar char="ü"/>
            </a:pPr>
            <a:r>
              <a:rPr lang="en-US">
                <a:solidFill>
                  <a:schemeClr val="accent1"/>
                </a:solidFill>
                <a:latin typeface="Times New Roman" pitchFamily="18" charset="0"/>
              </a:rPr>
              <a:t>no bottle neck</a:t>
            </a: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û"/>
            </a:pPr>
            <a:r>
              <a:rPr lang="en-US">
                <a:solidFill>
                  <a:schemeClr val="accent1"/>
                </a:solidFill>
                <a:latin typeface="Times New Roman" pitchFamily="18" charset="0"/>
              </a:rPr>
              <a:t>global state</a:t>
            </a:r>
          </a:p>
        </p:txBody>
      </p:sp>
      <p:grpSp>
        <p:nvGrpSpPr>
          <p:cNvPr id="1644605" name="Group 61"/>
          <p:cNvGrpSpPr>
            <a:grpSpLocks/>
          </p:cNvGrpSpPr>
          <p:nvPr/>
        </p:nvGrpSpPr>
        <p:grpSpPr bwMode="auto">
          <a:xfrm>
            <a:off x="7486650" y="4438650"/>
            <a:ext cx="1901825" cy="1428750"/>
            <a:chOff x="4716" y="2796"/>
            <a:chExt cx="1198" cy="900"/>
          </a:xfrm>
        </p:grpSpPr>
        <p:sp>
          <p:nvSpPr>
            <p:cNvPr id="5144" name="Text Box 42"/>
            <p:cNvSpPr txBox="1">
              <a:spLocks noChangeArrowheads="1"/>
            </p:cNvSpPr>
            <p:nvPr/>
          </p:nvSpPr>
          <p:spPr bwMode="auto">
            <a:xfrm>
              <a:off x="4848" y="3388"/>
              <a:ext cx="1066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6788">
                <a:defRPr kumimoji="1"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6788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0066"/>
                </a:buClr>
                <a:buSzPct val="80000"/>
                <a:buFont typeface="Wingdings" pitchFamily="2" charset="2"/>
                <a:defRPr kumimoji="1"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2000">
                  <a:solidFill>
                    <a:srgbClr val="CC6600"/>
                  </a:solidFill>
                </a:rPr>
                <a:t>CS  can</a:t>
              </a:r>
              <a:br>
                <a:rPr lang="en-US" sz="2000">
                  <a:solidFill>
                    <a:srgbClr val="CC6600"/>
                  </a:solidFill>
                </a:rPr>
              </a:br>
              <a:r>
                <a:rPr lang="en-US" sz="2000">
                  <a:solidFill>
                    <a:srgbClr val="CC6600"/>
                  </a:solidFill>
                </a:rPr>
                <a:t>contribute here</a:t>
              </a:r>
            </a:p>
          </p:txBody>
        </p:sp>
        <p:sp>
          <p:nvSpPr>
            <p:cNvPr id="5145" name="Line 43"/>
            <p:cNvSpPr>
              <a:spLocks noChangeShapeType="1"/>
            </p:cNvSpPr>
            <p:nvPr/>
          </p:nvSpPr>
          <p:spPr bwMode="auto">
            <a:xfrm flipH="1" flipV="1">
              <a:off x="4800" y="2976"/>
              <a:ext cx="96" cy="432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  <p:sp>
          <p:nvSpPr>
            <p:cNvPr id="5146" name="Oval 44"/>
            <p:cNvSpPr>
              <a:spLocks noChangeArrowheads="1"/>
            </p:cNvSpPr>
            <p:nvPr/>
          </p:nvSpPr>
          <p:spPr bwMode="auto">
            <a:xfrm>
              <a:off x="4716" y="2796"/>
              <a:ext cx="192" cy="192"/>
            </a:xfrm>
            <a:prstGeom prst="ellipse">
              <a:avLst/>
            </a:prstGeom>
            <a:noFill/>
            <a:ln w="9525">
              <a:solidFill>
                <a:srgbClr val="CC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02583" tIns="51293" rIns="102583" bIns="51293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143" name="Text Box 45"/>
          <p:cNvSpPr txBox="1">
            <a:spLocks noChangeArrowheads="1"/>
          </p:cNvSpPr>
          <p:nvPr/>
        </p:nvSpPr>
        <p:spPr bwMode="auto">
          <a:xfrm>
            <a:off x="304800" y="1476375"/>
            <a:ext cx="2395538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583" tIns="51293" rIns="102583" bIns="51293">
            <a:spAutoFit/>
          </a:bodyPr>
          <a:lstStyle>
            <a:lvl1pPr marL="288925" indent="-288925"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>
                <a:solidFill>
                  <a:srgbClr val="006600"/>
                </a:solidFill>
              </a:rPr>
              <a:t>Orchestration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>
                <a:solidFill>
                  <a:srgbClr val="006600"/>
                </a:solidFill>
              </a:rPr>
              <a:t>(parallel</a:t>
            </a:r>
            <a:br>
              <a:rPr lang="en-US">
                <a:solidFill>
                  <a:srgbClr val="006600"/>
                </a:solidFill>
              </a:rPr>
            </a:br>
            <a:r>
              <a:rPr lang="en-US">
                <a:solidFill>
                  <a:srgbClr val="006600"/>
                </a:solidFill>
              </a:rPr>
              <a:t>programming)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4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4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4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583" grpId="0"/>
      <p:bldP spid="164458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C7BD60D-94FC-4695-975C-B00C8EB004E7}" type="slidenum">
              <a:rPr kumimoji="0" lang="en-US" sz="1200">
                <a:solidFill>
                  <a:srgbClr val="969696"/>
                </a:solidFill>
              </a:rPr>
              <a:pPr/>
              <a:t>30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Realization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 </a:t>
            </a:r>
            <a:r>
              <a:rPr lang="en-US" smtClean="0">
                <a:solidFill>
                  <a:srgbClr val="CC00CC"/>
                </a:solidFill>
              </a:rPr>
              <a:t>choreography</a:t>
            </a:r>
            <a:r>
              <a:rPr lang="en-US" smtClean="0"/>
              <a:t> = a set </a:t>
            </a:r>
            <a:r>
              <a:rPr lang="en-US" i="1" smtClean="0">
                <a:solidFill>
                  <a:srgbClr val="CC00CC"/>
                </a:solidFill>
                <a:latin typeface="Book Antiqua" pitchFamily="18" charset="0"/>
              </a:rPr>
              <a:t>C</a:t>
            </a:r>
            <a:r>
              <a:rPr lang="en-US" smtClean="0"/>
              <a:t> of snapshot sequences that satisfy constraints</a:t>
            </a:r>
          </a:p>
          <a:p>
            <a:r>
              <a:rPr lang="en-US" smtClean="0">
                <a:solidFill>
                  <a:srgbClr val="0000CC"/>
                </a:solidFill>
              </a:rPr>
              <a:t>Executable system</a:t>
            </a:r>
            <a:r>
              <a:rPr lang="en-US" smtClean="0"/>
              <a:t> = a set </a:t>
            </a:r>
            <a:r>
              <a:rPr lang="en-US" i="1" smtClean="0">
                <a:solidFill>
                  <a:srgbClr val="0000CC"/>
                </a:solidFill>
                <a:latin typeface="Book Antiqua" pitchFamily="18" charset="0"/>
              </a:rPr>
              <a:t>E</a:t>
            </a:r>
            <a:r>
              <a:rPr lang="en-US" smtClean="0"/>
              <a:t> of snapshot sequences that may be produced</a:t>
            </a:r>
          </a:p>
          <a:p>
            <a:r>
              <a:rPr lang="en-US" smtClean="0"/>
              <a:t>The </a:t>
            </a:r>
            <a:r>
              <a:rPr lang="en-US" smtClean="0">
                <a:solidFill>
                  <a:srgbClr val="CC00CC"/>
                </a:solidFill>
              </a:rPr>
              <a:t>choreography</a:t>
            </a:r>
            <a:r>
              <a:rPr lang="en-US" smtClean="0"/>
              <a:t> is </a:t>
            </a:r>
            <a:r>
              <a:rPr lang="en-US" smtClean="0">
                <a:solidFill>
                  <a:srgbClr val="FF0000"/>
                </a:solidFill>
              </a:rPr>
              <a:t>realized by </a:t>
            </a:r>
            <a:r>
              <a:rPr lang="en-US" smtClean="0"/>
              <a:t>the </a:t>
            </a:r>
            <a:r>
              <a:rPr lang="en-US" smtClean="0">
                <a:solidFill>
                  <a:srgbClr val="0000CC"/>
                </a:solidFill>
              </a:rPr>
              <a:t>executable system</a:t>
            </a:r>
            <a:r>
              <a:rPr lang="en-US" smtClean="0"/>
              <a:t> 	if </a:t>
            </a:r>
            <a:r>
              <a:rPr lang="en-US" i="1" smtClean="0">
                <a:solidFill>
                  <a:srgbClr val="CC00CC"/>
                </a:solidFill>
                <a:latin typeface="Book Antiqua" pitchFamily="18" charset="0"/>
              </a:rPr>
              <a:t>C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  <a:latin typeface="Symbol" pitchFamily="18" charset="2"/>
              </a:rPr>
              <a:t>=</a:t>
            </a:r>
            <a:r>
              <a:rPr lang="en-US" smtClean="0"/>
              <a:t> </a:t>
            </a:r>
            <a:r>
              <a:rPr lang="en-US" i="1" smtClean="0">
                <a:solidFill>
                  <a:srgbClr val="0000CC"/>
                </a:solidFill>
                <a:latin typeface="Book Antiqua" pitchFamily="18" charset="0"/>
              </a:rPr>
              <a:t>E</a:t>
            </a:r>
            <a:endParaRPr lang="en-US" smtClean="0"/>
          </a:p>
        </p:txBody>
      </p:sp>
      <p:grpSp>
        <p:nvGrpSpPr>
          <p:cNvPr id="30727" name="Group 4"/>
          <p:cNvGrpSpPr>
            <a:grpSpLocks/>
          </p:cNvGrpSpPr>
          <p:nvPr/>
        </p:nvGrpSpPr>
        <p:grpSpPr bwMode="auto">
          <a:xfrm>
            <a:off x="1600200" y="762000"/>
            <a:ext cx="6243638" cy="3124200"/>
            <a:chOff x="816" y="1296"/>
            <a:chExt cx="3933" cy="1968"/>
          </a:xfrm>
        </p:grpSpPr>
        <p:sp>
          <p:nvSpPr>
            <p:cNvPr id="30728" name="AutoShape 5"/>
            <p:cNvSpPr>
              <a:spLocks noChangeArrowheads="1"/>
            </p:cNvSpPr>
            <p:nvPr/>
          </p:nvSpPr>
          <p:spPr bwMode="auto">
            <a:xfrm>
              <a:off x="864" y="1296"/>
              <a:ext cx="1056" cy="35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653" tIns="48326" rIns="96653" bIns="48326" anchor="ctr"/>
            <a:lstStyle/>
            <a:p>
              <a:pPr algn="ctr" defTabSz="966788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CN">
                  <a:solidFill>
                    <a:schemeClr val="bg2"/>
                  </a:solidFill>
                  <a:latin typeface="Times New Roman" pitchFamily="18" charset="0"/>
                  <a:ea typeface="SimSun" pitchFamily="2" charset="-122"/>
                </a:rPr>
                <a:t>Store</a:t>
              </a:r>
              <a:endParaRPr kumimoji="0" lang="en-US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0729" name="AutoShape 6"/>
            <p:cNvSpPr>
              <a:spLocks noChangeArrowheads="1"/>
            </p:cNvSpPr>
            <p:nvPr/>
          </p:nvSpPr>
          <p:spPr bwMode="auto">
            <a:xfrm>
              <a:off x="816" y="2909"/>
              <a:ext cx="1151" cy="352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00CC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653" tIns="48326" rIns="96653" bIns="48326" anchor="ctr"/>
            <a:lstStyle/>
            <a:p>
              <a:pPr algn="ctr" defTabSz="966788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CN">
                  <a:solidFill>
                    <a:schemeClr val="bg2"/>
                  </a:solidFill>
                  <a:latin typeface="Times New Roman" pitchFamily="18" charset="0"/>
                  <a:ea typeface="SimSun" pitchFamily="2" charset="-122"/>
                </a:rPr>
                <a:t>Seller</a:t>
              </a:r>
              <a:endParaRPr kumimoji="0" lang="en-US">
                <a:solidFill>
                  <a:schemeClr val="bg2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30730" name="AutoShape 7"/>
            <p:cNvSpPr>
              <a:spLocks noChangeArrowheads="1"/>
            </p:cNvSpPr>
            <p:nvPr/>
          </p:nvSpPr>
          <p:spPr bwMode="auto">
            <a:xfrm>
              <a:off x="3504" y="2906"/>
              <a:ext cx="1056" cy="358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00CC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653" tIns="48326" rIns="96653" bIns="48326" anchor="ctr"/>
            <a:lstStyle/>
            <a:p>
              <a:pPr algn="ctr" defTabSz="966788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CN">
                  <a:solidFill>
                    <a:schemeClr val="bg2"/>
                  </a:solidFill>
                  <a:latin typeface="Times New Roman" pitchFamily="18" charset="0"/>
                  <a:ea typeface="SimSun" pitchFamily="2" charset="-122"/>
                </a:rPr>
                <a:t>Warehouse</a:t>
              </a:r>
            </a:p>
          </p:txBody>
        </p:sp>
        <p:sp>
          <p:nvSpPr>
            <p:cNvPr id="30731" name="AutoShape 8"/>
            <p:cNvSpPr>
              <a:spLocks noChangeArrowheads="1"/>
            </p:cNvSpPr>
            <p:nvPr/>
          </p:nvSpPr>
          <p:spPr bwMode="auto">
            <a:xfrm>
              <a:off x="3504" y="1296"/>
              <a:ext cx="1056" cy="358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00CC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653" tIns="48326" rIns="96653" bIns="48326" anchor="ctr"/>
            <a:lstStyle/>
            <a:p>
              <a:pPr algn="ctr" defTabSz="966788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CN">
                  <a:solidFill>
                    <a:schemeClr val="bg2"/>
                  </a:solidFill>
                  <a:latin typeface="Times New Roman" pitchFamily="18" charset="0"/>
                  <a:ea typeface="SimSun" pitchFamily="2" charset="-122"/>
                </a:rPr>
                <a:t>Bank</a:t>
              </a:r>
            </a:p>
          </p:txBody>
        </p:sp>
        <p:sp>
          <p:nvSpPr>
            <p:cNvPr id="30732" name="Freeform 9"/>
            <p:cNvSpPr>
              <a:spLocks/>
            </p:cNvSpPr>
            <p:nvPr/>
          </p:nvSpPr>
          <p:spPr bwMode="auto">
            <a:xfrm>
              <a:off x="1776" y="1632"/>
              <a:ext cx="1746" cy="1281"/>
            </a:xfrm>
            <a:custGeom>
              <a:avLst/>
              <a:gdLst>
                <a:gd name="T0" fmla="*/ 1746 w 1746"/>
                <a:gd name="T1" fmla="*/ 1281 h 1281"/>
                <a:gd name="T2" fmla="*/ 0 w 1746"/>
                <a:gd name="T3" fmla="*/ 0 h 128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6" h="1281">
                  <a:moveTo>
                    <a:pt x="1746" y="1281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bg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Freeform 10"/>
            <p:cNvSpPr>
              <a:spLocks/>
            </p:cNvSpPr>
            <p:nvPr/>
          </p:nvSpPr>
          <p:spPr bwMode="auto">
            <a:xfrm>
              <a:off x="1920" y="1632"/>
              <a:ext cx="1776" cy="1296"/>
            </a:xfrm>
            <a:custGeom>
              <a:avLst/>
              <a:gdLst>
                <a:gd name="T0" fmla="*/ 0 w 1818"/>
                <a:gd name="T1" fmla="*/ 0 h 1270"/>
                <a:gd name="T2" fmla="*/ 1776 w 1818"/>
                <a:gd name="T3" fmla="*/ 1296 h 1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18" h="1270">
                  <a:moveTo>
                    <a:pt x="0" y="0"/>
                  </a:moveTo>
                  <a:lnTo>
                    <a:pt x="1818" y="1270"/>
                  </a:lnTo>
                </a:path>
              </a:pathLst>
            </a:custGeom>
            <a:noFill/>
            <a:ln w="19050">
              <a:solidFill>
                <a:schemeClr val="bg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Freeform 11"/>
            <p:cNvSpPr>
              <a:spLocks/>
            </p:cNvSpPr>
            <p:nvPr/>
          </p:nvSpPr>
          <p:spPr bwMode="auto">
            <a:xfrm>
              <a:off x="1344" y="1680"/>
              <a:ext cx="392" cy="1248"/>
            </a:xfrm>
            <a:custGeom>
              <a:avLst/>
              <a:gdLst>
                <a:gd name="T0" fmla="*/ 48 w 392"/>
                <a:gd name="T1" fmla="*/ 0 h 1248"/>
                <a:gd name="T2" fmla="*/ 384 w 392"/>
                <a:gd name="T3" fmla="*/ 624 h 1248"/>
                <a:gd name="T4" fmla="*/ 0 w 392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2" h="1248">
                  <a:moveTo>
                    <a:pt x="48" y="0"/>
                  </a:moveTo>
                  <a:cubicBezTo>
                    <a:pt x="220" y="208"/>
                    <a:pt x="392" y="416"/>
                    <a:pt x="384" y="624"/>
                  </a:cubicBezTo>
                  <a:cubicBezTo>
                    <a:pt x="376" y="832"/>
                    <a:pt x="188" y="1040"/>
                    <a:pt x="0" y="1248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Freeform 12"/>
            <p:cNvSpPr>
              <a:spLocks/>
            </p:cNvSpPr>
            <p:nvPr/>
          </p:nvSpPr>
          <p:spPr bwMode="auto">
            <a:xfrm>
              <a:off x="1968" y="2592"/>
              <a:ext cx="1536" cy="480"/>
            </a:xfrm>
            <a:custGeom>
              <a:avLst/>
              <a:gdLst>
                <a:gd name="T0" fmla="*/ 0 w 1536"/>
                <a:gd name="T1" fmla="*/ 480 h 480"/>
                <a:gd name="T2" fmla="*/ 720 w 1536"/>
                <a:gd name="T3" fmla="*/ 0 h 480"/>
                <a:gd name="T4" fmla="*/ 1536 w 1536"/>
                <a:gd name="T5" fmla="*/ 480 h 4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36" h="480">
                  <a:moveTo>
                    <a:pt x="0" y="480"/>
                  </a:moveTo>
                  <a:cubicBezTo>
                    <a:pt x="232" y="240"/>
                    <a:pt x="464" y="0"/>
                    <a:pt x="720" y="0"/>
                  </a:cubicBezTo>
                  <a:cubicBezTo>
                    <a:pt x="976" y="0"/>
                    <a:pt x="1256" y="240"/>
                    <a:pt x="1536" y="480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Freeform 13"/>
            <p:cNvSpPr>
              <a:spLocks/>
            </p:cNvSpPr>
            <p:nvPr/>
          </p:nvSpPr>
          <p:spPr bwMode="auto">
            <a:xfrm>
              <a:off x="1920" y="1440"/>
              <a:ext cx="1584" cy="385"/>
            </a:xfrm>
            <a:custGeom>
              <a:avLst/>
              <a:gdLst>
                <a:gd name="T0" fmla="*/ 1584 w 1584"/>
                <a:gd name="T1" fmla="*/ 0 h 385"/>
                <a:gd name="T2" fmla="*/ 849 w 1584"/>
                <a:gd name="T3" fmla="*/ 377 h 385"/>
                <a:gd name="T4" fmla="*/ 0 w 1584"/>
                <a:gd name="T5" fmla="*/ 48 h 3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84" h="385">
                  <a:moveTo>
                    <a:pt x="1584" y="0"/>
                  </a:moveTo>
                  <a:cubicBezTo>
                    <a:pt x="1462" y="63"/>
                    <a:pt x="1113" y="369"/>
                    <a:pt x="849" y="377"/>
                  </a:cubicBezTo>
                  <a:cubicBezTo>
                    <a:pt x="585" y="385"/>
                    <a:pt x="177" y="117"/>
                    <a:pt x="0" y="48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Cloud"/>
            <p:cNvSpPr>
              <a:spLocks noChangeAspect="1" noEditPoints="1" noChangeArrowheads="1"/>
            </p:cNvSpPr>
            <p:nvPr/>
          </p:nvSpPr>
          <p:spPr bwMode="auto">
            <a:xfrm rot="51373" flipH="1" flipV="1">
              <a:off x="1441" y="1440"/>
              <a:ext cx="2447" cy="1443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2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5 w 21600"/>
                <a:gd name="T13" fmla="*/ 3263 h 21600"/>
                <a:gd name="T14" fmla="*/ 17081 w 21600"/>
                <a:gd name="T15" fmla="*/ 1734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CCFF">
                <a:alpha val="70195"/>
              </a:srgbClr>
            </a:solidFill>
            <a:ln w="12700">
              <a:solidFill>
                <a:srgbClr val="9900CC"/>
              </a:solidFill>
              <a:miter lim="800000"/>
              <a:headEnd/>
              <a:tailEnd/>
            </a:ln>
          </p:spPr>
          <p:txBody>
            <a:bodyPr rot="10800000" lIns="96653" tIns="48326" rIns="96653" bIns="48326"/>
            <a:lstStyle/>
            <a:p>
              <a:endParaRPr lang="en-US"/>
            </a:p>
          </p:txBody>
        </p:sp>
        <p:sp>
          <p:nvSpPr>
            <p:cNvPr id="30738" name="Rectangle 15"/>
            <p:cNvSpPr>
              <a:spLocks noChangeArrowheads="1"/>
            </p:cNvSpPr>
            <p:nvPr/>
          </p:nvSpPr>
          <p:spPr bwMode="auto">
            <a:xfrm>
              <a:off x="3264" y="1920"/>
              <a:ext cx="1485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/>
            <a:p>
              <a:pPr marL="288925" indent="-288925" defTabSz="966788"/>
              <a:r>
                <a:rPr lang="en-US" sz="2800">
                  <a:solidFill>
                    <a:srgbClr val="9900CC"/>
                  </a:solidFill>
                  <a:latin typeface="Tahoma" pitchFamily="34" charset="0"/>
                </a:rPr>
                <a:t>choreography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2243EA8-5173-47DA-8475-0C4817EE3E6F}" type="slidenum">
              <a:rPr kumimoji="0" lang="en-US" sz="1200">
                <a:solidFill>
                  <a:srgbClr val="969696"/>
                </a:solidFill>
              </a:rPr>
              <a:pPr/>
              <a:t>31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Choreography Decision Problem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Problem: Given a choreography, is it realizable?</a:t>
            </a:r>
          </a:p>
          <a:p>
            <a:pPr lvl="1"/>
            <a:r>
              <a:rPr lang="en-US" smtClean="0"/>
              <a:t>Raised in </a:t>
            </a:r>
            <a:r>
              <a:rPr lang="en-US" sz="2400" smtClean="0">
                <a:solidFill>
                  <a:schemeClr val="bg2"/>
                </a:solidFill>
              </a:rPr>
              <a:t>[Bultan-Fu-Hull-S. WWW 03]</a:t>
            </a:r>
          </a:p>
          <a:p>
            <a:pPr lvl="1"/>
            <a:r>
              <a:rPr lang="en-US" smtClean="0"/>
              <a:t>Studied in many contexts, especially with process algebras since 2004 </a:t>
            </a:r>
            <a:r>
              <a:rPr lang="en-US" sz="2000" smtClean="0">
                <a:solidFill>
                  <a:schemeClr val="bg2"/>
                </a:solidFill>
              </a:rPr>
              <a:t>[S.-Bultan-Fu-Zhao, WS-FM 07]</a:t>
            </a:r>
          </a:p>
          <a:p>
            <a:r>
              <a:rPr lang="en-US" smtClean="0"/>
              <a:t>Crux of the problem: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When </a:t>
            </a:r>
            <a:r>
              <a:rPr kumimoji="0" lang="en-US" smtClean="0">
                <a:solidFill>
                  <a:srgbClr val="009E00"/>
                </a:solidFill>
                <a:latin typeface="Book Antiqua" pitchFamily="18" charset="0"/>
              </a:rPr>
              <a:t>A</a:t>
            </a:r>
            <a:r>
              <a:rPr lang="en-US" smtClean="0"/>
              <a:t>, </a:t>
            </a:r>
            <a:r>
              <a:rPr kumimoji="0" lang="en-US" smtClean="0">
                <a:solidFill>
                  <a:srgbClr val="009E00"/>
                </a:solidFill>
                <a:latin typeface="Book Antiqua" pitchFamily="18" charset="0"/>
              </a:rPr>
              <a:t>B</a:t>
            </a:r>
            <a:r>
              <a:rPr lang="en-US" smtClean="0"/>
              <a:t>, </a:t>
            </a:r>
            <a:r>
              <a:rPr kumimoji="0" lang="en-US" smtClean="0">
                <a:solidFill>
                  <a:srgbClr val="0000CC"/>
                </a:solidFill>
                <a:latin typeface="Book Antiqua" pitchFamily="18" charset="0"/>
              </a:rPr>
              <a:t>C</a:t>
            </a:r>
            <a:r>
              <a:rPr lang="en-US" smtClean="0"/>
              <a:t>, </a:t>
            </a:r>
            <a:r>
              <a:rPr kumimoji="0" lang="en-US" smtClean="0">
                <a:solidFill>
                  <a:srgbClr val="0000CC"/>
                </a:solidFill>
                <a:latin typeface="Book Antiqua" pitchFamily="18" charset="0"/>
              </a:rPr>
              <a:t>D</a:t>
            </a:r>
            <a:r>
              <a:rPr lang="en-US" smtClean="0"/>
              <a:t> operate autonomously, </a:t>
            </a:r>
            <a:r>
              <a:rPr kumimoji="0" lang="en-US" smtClean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m</a:t>
            </a:r>
            <a:r>
              <a:rPr kumimoji="0" lang="en-US" baseline="-25000" smtClean="0">
                <a:solidFill>
                  <a:srgbClr val="0000CC"/>
                </a:solidFill>
                <a:latin typeface="Symbol" pitchFamily="18" charset="2"/>
                <a:sym typeface="Wingdings" pitchFamily="2" charset="2"/>
              </a:rPr>
              <a:t>2</a:t>
            </a:r>
            <a:r>
              <a:rPr kumimoji="0" lang="en-US" smtClean="0">
                <a:solidFill>
                  <a:srgbClr val="009E00"/>
                </a:solidFill>
                <a:latin typeface="Times New Roman" pitchFamily="18" charset="0"/>
                <a:sym typeface="Wingdings" pitchFamily="2" charset="2"/>
              </a:rPr>
              <a:t>m</a:t>
            </a:r>
            <a:r>
              <a:rPr kumimoji="0" lang="en-US" baseline="-25000" smtClean="0">
                <a:solidFill>
                  <a:srgbClr val="009E00"/>
                </a:solidFill>
                <a:latin typeface="Symbol" pitchFamily="18" charset="2"/>
                <a:sym typeface="Wingdings" pitchFamily="2" charset="2"/>
              </a:rPr>
              <a:t>1</a:t>
            </a:r>
            <a:r>
              <a:rPr lang="en-US" smtClean="0"/>
              <a:t> is possible</a:t>
            </a:r>
          </a:p>
        </p:txBody>
      </p:sp>
      <p:sp>
        <p:nvSpPr>
          <p:cNvPr id="31751" name="Oval 5"/>
          <p:cNvSpPr>
            <a:spLocks noChangeArrowheads="1"/>
          </p:cNvSpPr>
          <p:nvPr/>
        </p:nvSpPr>
        <p:spPr bwMode="auto">
          <a:xfrm>
            <a:off x="1341438" y="3429000"/>
            <a:ext cx="227012" cy="2317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6"/>
          <p:cNvSpPr>
            <a:spLocks noChangeArrowheads="1"/>
          </p:cNvSpPr>
          <p:nvPr/>
        </p:nvSpPr>
        <p:spPr bwMode="auto">
          <a:xfrm>
            <a:off x="1341438" y="4256088"/>
            <a:ext cx="227012" cy="2301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1501775" y="3646488"/>
            <a:ext cx="1681163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FF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131" tIns="49468" rIns="95131" bIns="49468">
            <a:spAutoFit/>
          </a:bodyPr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>
                <a:solidFill>
                  <a:srgbClr val="009E00"/>
                </a:solidFill>
                <a:latin typeface="Book Antiqua" pitchFamily="18" charset="0"/>
              </a:rPr>
              <a:t>A</a:t>
            </a:r>
            <a:r>
              <a:rPr kumimoji="0" lang="en-US">
                <a:solidFill>
                  <a:srgbClr val="009E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kumimoji="0" lang="en-US">
                <a:solidFill>
                  <a:srgbClr val="009E00"/>
                </a:solidFill>
                <a:latin typeface="Book Antiqua" pitchFamily="18" charset="0"/>
                <a:sym typeface="Wingdings" pitchFamily="2" charset="2"/>
              </a:rPr>
              <a:t>B: </a:t>
            </a:r>
            <a:r>
              <a:rPr kumimoji="0" lang="en-US" sz="2800">
                <a:solidFill>
                  <a:srgbClr val="009E00"/>
                </a:solidFill>
                <a:latin typeface="Times New Roman" pitchFamily="18" charset="0"/>
                <a:sym typeface="Wingdings" pitchFamily="2" charset="2"/>
              </a:rPr>
              <a:t>m</a:t>
            </a:r>
            <a:r>
              <a:rPr kumimoji="0" lang="en-US" sz="2800" baseline="-25000">
                <a:solidFill>
                  <a:srgbClr val="009E00"/>
                </a:solidFill>
                <a:latin typeface="Symbol" pitchFamily="18" charset="2"/>
                <a:sym typeface="Wingdings" pitchFamily="2" charset="2"/>
              </a:rPr>
              <a:t>1</a:t>
            </a:r>
            <a:endParaRPr kumimoji="0" lang="en-US" sz="2800" baseline="-25000">
              <a:solidFill>
                <a:srgbClr val="009E00"/>
              </a:solidFill>
              <a:latin typeface="Symbol" pitchFamily="18" charset="2"/>
            </a:endParaRPr>
          </a:p>
        </p:txBody>
      </p:sp>
      <p:sp>
        <p:nvSpPr>
          <p:cNvPr id="31754" name="Text Box 8"/>
          <p:cNvSpPr txBox="1">
            <a:spLocks noChangeArrowheads="1"/>
          </p:cNvSpPr>
          <p:nvPr/>
        </p:nvSpPr>
        <p:spPr bwMode="auto">
          <a:xfrm>
            <a:off x="1501775" y="4484688"/>
            <a:ext cx="16002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FF"/>
                </a:solidFill>
                <a:miter lim="800000"/>
                <a:headEnd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131" tIns="49468" rIns="95131" bIns="49468">
            <a:spAutoFit/>
          </a:bodyPr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>
                <a:solidFill>
                  <a:srgbClr val="0000CC"/>
                </a:solidFill>
                <a:latin typeface="Book Antiqua" pitchFamily="18" charset="0"/>
              </a:rPr>
              <a:t>C</a:t>
            </a:r>
            <a:r>
              <a:rPr kumimoji="0" lang="en-US">
                <a:solidFill>
                  <a:srgbClr val="0000CC"/>
                </a:solidFill>
                <a:latin typeface="Tahoma" pitchFamily="34" charset="0"/>
                <a:sym typeface="Symbol" pitchFamily="18" charset="2"/>
              </a:rPr>
              <a:t></a:t>
            </a:r>
            <a:r>
              <a:rPr kumimoji="0" lang="en-US">
                <a:solidFill>
                  <a:srgbClr val="0000CC"/>
                </a:solidFill>
                <a:latin typeface="Book Antiqua" pitchFamily="18" charset="0"/>
                <a:sym typeface="Wingdings" pitchFamily="2" charset="2"/>
              </a:rPr>
              <a:t>D:</a:t>
            </a:r>
            <a:r>
              <a:rPr kumimoji="0" lang="en-US">
                <a:latin typeface="Book Antiqua" pitchFamily="18" charset="0"/>
                <a:sym typeface="Wingdings" pitchFamily="2" charset="2"/>
              </a:rPr>
              <a:t> </a:t>
            </a:r>
            <a:r>
              <a:rPr kumimoji="0" lang="en-US" sz="280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m</a:t>
            </a:r>
            <a:r>
              <a:rPr kumimoji="0" lang="en-US" sz="2800" baseline="-25000">
                <a:solidFill>
                  <a:srgbClr val="0000CC"/>
                </a:solidFill>
                <a:latin typeface="Symbol" pitchFamily="18" charset="2"/>
                <a:sym typeface="Wingdings" pitchFamily="2" charset="2"/>
              </a:rPr>
              <a:t>2</a:t>
            </a:r>
          </a:p>
        </p:txBody>
      </p:sp>
      <p:sp>
        <p:nvSpPr>
          <p:cNvPr id="31755" name="Oval 9"/>
          <p:cNvSpPr>
            <a:spLocks noChangeArrowheads="1"/>
          </p:cNvSpPr>
          <p:nvPr/>
        </p:nvSpPr>
        <p:spPr bwMode="auto">
          <a:xfrm>
            <a:off x="4287838" y="4025900"/>
            <a:ext cx="227012" cy="2301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0"/>
          <p:cNvSpPr>
            <a:spLocks noChangeShapeType="1"/>
          </p:cNvSpPr>
          <p:nvPr/>
        </p:nvSpPr>
        <p:spPr bwMode="auto">
          <a:xfrm>
            <a:off x="3422650" y="3535363"/>
            <a:ext cx="0" cy="179863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Text Box 11"/>
          <p:cNvSpPr txBox="1">
            <a:spLocks noChangeArrowheads="1"/>
          </p:cNvSpPr>
          <p:nvPr/>
        </p:nvSpPr>
        <p:spPr bwMode="auto">
          <a:xfrm>
            <a:off x="977900" y="5334000"/>
            <a:ext cx="64119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>
            <a:spAutoFit/>
          </a:bodyPr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>
                <a:solidFill>
                  <a:srgbClr val="9900CC"/>
                </a:solidFill>
                <a:latin typeface="Tahoma" pitchFamily="34" charset="0"/>
              </a:rPr>
              <a:t>Choreography  </a:t>
            </a:r>
            <a:r>
              <a:rPr kumimoji="0" lang="en-US">
                <a:solidFill>
                  <a:srgbClr val="000066"/>
                </a:solidFill>
                <a:latin typeface="Tahoma" pitchFamily="34" charset="0"/>
              </a:rPr>
              <a:t>and         projection to 4 peers</a:t>
            </a:r>
            <a:endParaRPr kumimoji="0" lang="en-US">
              <a:solidFill>
                <a:srgbClr val="9900CC"/>
              </a:solidFill>
              <a:latin typeface="Tahoma" pitchFamily="34" charset="0"/>
            </a:endParaRPr>
          </a:p>
        </p:txBody>
      </p:sp>
      <p:sp>
        <p:nvSpPr>
          <p:cNvPr id="31758" name="Line 12"/>
          <p:cNvSpPr>
            <a:spLocks noChangeShapeType="1"/>
          </p:cNvSpPr>
          <p:nvPr/>
        </p:nvSpPr>
        <p:spPr bwMode="auto">
          <a:xfrm>
            <a:off x="1122363" y="354488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1759" name="Rectangle 13"/>
          <p:cNvSpPr>
            <a:spLocks noChangeArrowheads="1"/>
          </p:cNvSpPr>
          <p:nvPr/>
        </p:nvSpPr>
        <p:spPr bwMode="auto">
          <a:xfrm>
            <a:off x="4348163" y="4318000"/>
            <a:ext cx="67468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>
            <a:spAutoFit/>
          </a:bodyPr>
          <a:lstStyle/>
          <a:p>
            <a:pPr defTabSz="966788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b="1">
                <a:solidFill>
                  <a:srgbClr val="009E00"/>
                </a:solidFill>
                <a:latin typeface="Book Antiqua" pitchFamily="18" charset="0"/>
              </a:rPr>
              <a:t>!</a:t>
            </a:r>
            <a:r>
              <a:rPr kumimoji="0" lang="en-US" sz="2800">
                <a:solidFill>
                  <a:srgbClr val="009E00"/>
                </a:solidFill>
                <a:latin typeface="Times New Roman" pitchFamily="18" charset="0"/>
                <a:sym typeface="Wingdings" pitchFamily="2" charset="2"/>
              </a:rPr>
              <a:t>m</a:t>
            </a:r>
            <a:r>
              <a:rPr kumimoji="0" lang="en-US" sz="2800" baseline="-25000">
                <a:solidFill>
                  <a:srgbClr val="009E00"/>
                </a:solidFill>
                <a:latin typeface="Symbol" pitchFamily="18" charset="2"/>
                <a:sym typeface="Wingdings" pitchFamily="2" charset="2"/>
              </a:rPr>
              <a:t>1</a:t>
            </a:r>
            <a:endParaRPr kumimoji="0" lang="en-US">
              <a:solidFill>
                <a:srgbClr val="0000CC"/>
              </a:solidFill>
              <a:latin typeface="Book Antiqua" pitchFamily="18" charset="0"/>
              <a:sym typeface="Wingdings" pitchFamily="2" charset="2"/>
            </a:endParaRPr>
          </a:p>
        </p:txBody>
      </p:sp>
      <p:sp>
        <p:nvSpPr>
          <p:cNvPr id="31760" name="Rectangle 14"/>
          <p:cNvSpPr>
            <a:spLocks noChangeArrowheads="1"/>
          </p:cNvSpPr>
          <p:nvPr/>
        </p:nvSpPr>
        <p:spPr bwMode="auto">
          <a:xfrm>
            <a:off x="5326063" y="4337050"/>
            <a:ext cx="725487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>
            <a:spAutoFit/>
          </a:bodyPr>
          <a:lstStyle/>
          <a:p>
            <a:pPr defTabSz="966788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b="1">
                <a:solidFill>
                  <a:srgbClr val="009E00"/>
                </a:solidFill>
                <a:latin typeface="Book Antiqua" pitchFamily="18" charset="0"/>
              </a:rPr>
              <a:t>?</a:t>
            </a:r>
            <a:r>
              <a:rPr kumimoji="0" lang="en-US" sz="2800">
                <a:solidFill>
                  <a:srgbClr val="009E00"/>
                </a:solidFill>
                <a:latin typeface="Times New Roman" pitchFamily="18" charset="0"/>
                <a:sym typeface="Wingdings" pitchFamily="2" charset="2"/>
              </a:rPr>
              <a:t>m</a:t>
            </a:r>
            <a:r>
              <a:rPr kumimoji="0" lang="en-US" sz="2800" baseline="-25000">
                <a:solidFill>
                  <a:srgbClr val="009E00"/>
                </a:solidFill>
                <a:latin typeface="Symbol" pitchFamily="18" charset="2"/>
                <a:sym typeface="Wingdings" pitchFamily="2" charset="2"/>
              </a:rPr>
              <a:t>1</a:t>
            </a:r>
            <a:endParaRPr kumimoji="0" lang="en-US">
              <a:solidFill>
                <a:srgbClr val="009E00"/>
              </a:solidFill>
              <a:latin typeface="Book Antiqua" pitchFamily="18" charset="0"/>
              <a:sym typeface="Wingdings" pitchFamily="2" charset="2"/>
            </a:endParaRPr>
          </a:p>
        </p:txBody>
      </p:sp>
      <p:sp>
        <p:nvSpPr>
          <p:cNvPr id="31761" name="Rectangle 15"/>
          <p:cNvSpPr>
            <a:spLocks noChangeArrowheads="1"/>
          </p:cNvSpPr>
          <p:nvPr/>
        </p:nvSpPr>
        <p:spPr bwMode="auto">
          <a:xfrm>
            <a:off x="6392863" y="4287838"/>
            <a:ext cx="67468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>
            <a:spAutoFit/>
          </a:bodyPr>
          <a:lstStyle/>
          <a:p>
            <a:pPr defTabSz="966788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b="1">
                <a:solidFill>
                  <a:srgbClr val="0000CC"/>
                </a:solidFill>
                <a:latin typeface="Book Antiqua" pitchFamily="18" charset="0"/>
              </a:rPr>
              <a:t>!</a:t>
            </a:r>
            <a:r>
              <a:rPr kumimoji="0" lang="en-US" sz="280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m</a:t>
            </a:r>
            <a:r>
              <a:rPr kumimoji="0" lang="en-US" sz="2800" baseline="-25000">
                <a:solidFill>
                  <a:srgbClr val="0000CC"/>
                </a:solidFill>
                <a:latin typeface="Symbol" pitchFamily="18" charset="2"/>
                <a:sym typeface="Wingdings" pitchFamily="2" charset="2"/>
              </a:rPr>
              <a:t>2</a:t>
            </a:r>
            <a:endParaRPr kumimoji="0" lang="en-US">
              <a:solidFill>
                <a:srgbClr val="0000CC"/>
              </a:solidFill>
              <a:latin typeface="Book Antiqua" pitchFamily="18" charset="0"/>
              <a:sym typeface="Wingdings" pitchFamily="2" charset="2"/>
            </a:endParaRPr>
          </a:p>
        </p:txBody>
      </p:sp>
      <p:sp>
        <p:nvSpPr>
          <p:cNvPr id="31762" name="Rectangle 16"/>
          <p:cNvSpPr>
            <a:spLocks noChangeArrowheads="1"/>
          </p:cNvSpPr>
          <p:nvPr/>
        </p:nvSpPr>
        <p:spPr bwMode="auto">
          <a:xfrm>
            <a:off x="7405688" y="4300538"/>
            <a:ext cx="72548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>
            <a:spAutoFit/>
          </a:bodyPr>
          <a:lstStyle/>
          <a:p>
            <a:pPr defTabSz="966788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0" lang="en-US" b="1">
                <a:solidFill>
                  <a:srgbClr val="0000CC"/>
                </a:solidFill>
                <a:latin typeface="Book Antiqua" pitchFamily="18" charset="0"/>
              </a:rPr>
              <a:t>?</a:t>
            </a:r>
            <a:r>
              <a:rPr kumimoji="0" lang="en-US" sz="280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m</a:t>
            </a:r>
            <a:r>
              <a:rPr kumimoji="0" lang="en-US" sz="2800" baseline="-25000">
                <a:solidFill>
                  <a:srgbClr val="0000CC"/>
                </a:solidFill>
                <a:latin typeface="Symbol" pitchFamily="18" charset="2"/>
                <a:sym typeface="Wingdings" pitchFamily="2" charset="2"/>
              </a:rPr>
              <a:t>2</a:t>
            </a:r>
            <a:endParaRPr kumimoji="0" lang="en-US">
              <a:solidFill>
                <a:srgbClr val="0000CC"/>
              </a:solidFill>
              <a:latin typeface="Book Antiqua" pitchFamily="18" charset="0"/>
            </a:endParaRPr>
          </a:p>
        </p:txBody>
      </p:sp>
      <p:sp>
        <p:nvSpPr>
          <p:cNvPr id="31763" name="Text Box 17"/>
          <p:cNvSpPr txBox="1">
            <a:spLocks noChangeArrowheads="1"/>
          </p:cNvSpPr>
          <p:nvPr/>
        </p:nvSpPr>
        <p:spPr bwMode="auto">
          <a:xfrm>
            <a:off x="4178300" y="3551238"/>
            <a:ext cx="4302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>
            <a:spAutoFit/>
          </a:bodyPr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>
                <a:solidFill>
                  <a:srgbClr val="009E00"/>
                </a:solidFill>
                <a:latin typeface="Book Antiqua" pitchFamily="18" charset="0"/>
              </a:rPr>
              <a:t>A</a:t>
            </a:r>
          </a:p>
        </p:txBody>
      </p:sp>
      <p:sp>
        <p:nvSpPr>
          <p:cNvPr id="31764" name="Text Box 18"/>
          <p:cNvSpPr txBox="1">
            <a:spLocks noChangeArrowheads="1"/>
          </p:cNvSpPr>
          <p:nvPr/>
        </p:nvSpPr>
        <p:spPr bwMode="auto">
          <a:xfrm>
            <a:off x="5203825" y="3551238"/>
            <a:ext cx="3794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>
            <a:spAutoFit/>
          </a:bodyPr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>
                <a:solidFill>
                  <a:srgbClr val="009E00"/>
                </a:solidFill>
                <a:latin typeface="Book Antiqua" pitchFamily="18" charset="0"/>
              </a:rPr>
              <a:t>B</a:t>
            </a:r>
          </a:p>
        </p:txBody>
      </p:sp>
      <p:sp>
        <p:nvSpPr>
          <p:cNvPr id="31765" name="Text Box 19"/>
          <p:cNvSpPr txBox="1">
            <a:spLocks noChangeArrowheads="1"/>
          </p:cNvSpPr>
          <p:nvPr/>
        </p:nvSpPr>
        <p:spPr bwMode="auto">
          <a:xfrm>
            <a:off x="6235700" y="3548063"/>
            <a:ext cx="4095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2583" tIns="51293" rIns="102583" bIns="51293" anchor="ctr">
            <a:spAutoFit/>
          </a:bodyPr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>
                <a:solidFill>
                  <a:srgbClr val="0000CC"/>
                </a:solidFill>
                <a:latin typeface="Book Antiqua" pitchFamily="18" charset="0"/>
              </a:rPr>
              <a:t>C</a:t>
            </a:r>
          </a:p>
        </p:txBody>
      </p:sp>
      <p:sp>
        <p:nvSpPr>
          <p:cNvPr id="31766" name="Text Box 20"/>
          <p:cNvSpPr txBox="1">
            <a:spLocks noChangeArrowheads="1"/>
          </p:cNvSpPr>
          <p:nvPr/>
        </p:nvSpPr>
        <p:spPr bwMode="auto">
          <a:xfrm>
            <a:off x="7227888" y="3548063"/>
            <a:ext cx="4302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2583" tIns="51293" rIns="102583" bIns="51293" anchor="ctr">
            <a:spAutoFit/>
          </a:bodyPr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>
                <a:solidFill>
                  <a:srgbClr val="0000CC"/>
                </a:solidFill>
                <a:latin typeface="Book Antiqua" pitchFamily="18" charset="0"/>
              </a:rPr>
              <a:t>D</a:t>
            </a:r>
          </a:p>
        </p:txBody>
      </p:sp>
      <p:sp>
        <p:nvSpPr>
          <p:cNvPr id="31767" name="Oval 22"/>
          <p:cNvSpPr>
            <a:spLocks noChangeArrowheads="1"/>
          </p:cNvSpPr>
          <p:nvPr/>
        </p:nvSpPr>
        <p:spPr bwMode="auto">
          <a:xfrm>
            <a:off x="1341438" y="5094288"/>
            <a:ext cx="227012" cy="230187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Oval 23"/>
          <p:cNvSpPr>
            <a:spLocks noChangeArrowheads="1"/>
          </p:cNvSpPr>
          <p:nvPr/>
        </p:nvSpPr>
        <p:spPr bwMode="auto">
          <a:xfrm>
            <a:off x="4286250" y="4945063"/>
            <a:ext cx="227013" cy="230187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Oval 24"/>
          <p:cNvSpPr>
            <a:spLocks noChangeArrowheads="1"/>
          </p:cNvSpPr>
          <p:nvPr/>
        </p:nvSpPr>
        <p:spPr bwMode="auto">
          <a:xfrm>
            <a:off x="5289550" y="4025900"/>
            <a:ext cx="227013" cy="2301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Oval 25"/>
          <p:cNvSpPr>
            <a:spLocks noChangeArrowheads="1"/>
          </p:cNvSpPr>
          <p:nvPr/>
        </p:nvSpPr>
        <p:spPr bwMode="auto">
          <a:xfrm>
            <a:off x="5287963" y="4945063"/>
            <a:ext cx="227012" cy="230187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Oval 26"/>
          <p:cNvSpPr>
            <a:spLocks noChangeArrowheads="1"/>
          </p:cNvSpPr>
          <p:nvPr/>
        </p:nvSpPr>
        <p:spPr bwMode="auto">
          <a:xfrm>
            <a:off x="6321425" y="4025900"/>
            <a:ext cx="227013" cy="2301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Oval 27"/>
          <p:cNvSpPr>
            <a:spLocks noChangeArrowheads="1"/>
          </p:cNvSpPr>
          <p:nvPr/>
        </p:nvSpPr>
        <p:spPr bwMode="auto">
          <a:xfrm>
            <a:off x="6319838" y="4945063"/>
            <a:ext cx="227012" cy="230187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Oval 28"/>
          <p:cNvSpPr>
            <a:spLocks noChangeArrowheads="1"/>
          </p:cNvSpPr>
          <p:nvPr/>
        </p:nvSpPr>
        <p:spPr bwMode="auto">
          <a:xfrm>
            <a:off x="7310438" y="4025900"/>
            <a:ext cx="225425" cy="2301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Oval 29"/>
          <p:cNvSpPr>
            <a:spLocks noChangeArrowheads="1"/>
          </p:cNvSpPr>
          <p:nvPr/>
        </p:nvSpPr>
        <p:spPr bwMode="auto">
          <a:xfrm>
            <a:off x="7307263" y="4945063"/>
            <a:ext cx="227012" cy="230187"/>
          </a:xfrm>
          <a:prstGeom prst="ellips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775" name="AutoShape 30"/>
          <p:cNvCxnSpPr>
            <a:cxnSpLocks noChangeShapeType="1"/>
            <a:stCxn id="31755" idx="4"/>
            <a:endCxn id="31768" idx="0"/>
          </p:cNvCxnSpPr>
          <p:nvPr/>
        </p:nvCxnSpPr>
        <p:spPr bwMode="auto">
          <a:xfrm flipH="1">
            <a:off x="4400550" y="4256088"/>
            <a:ext cx="1588" cy="669925"/>
          </a:xfrm>
          <a:prstGeom prst="straightConnector1">
            <a:avLst/>
          </a:prstGeom>
          <a:noFill/>
          <a:ln w="12700">
            <a:solidFill>
              <a:srgbClr val="0000CC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6" name="AutoShape 31"/>
          <p:cNvCxnSpPr>
            <a:cxnSpLocks noChangeShapeType="1"/>
            <a:stCxn id="31771" idx="4"/>
            <a:endCxn id="31772" idx="0"/>
          </p:cNvCxnSpPr>
          <p:nvPr/>
        </p:nvCxnSpPr>
        <p:spPr bwMode="auto">
          <a:xfrm flipH="1">
            <a:off x="6434138" y="4256088"/>
            <a:ext cx="1587" cy="669925"/>
          </a:xfrm>
          <a:prstGeom prst="straightConnector1">
            <a:avLst/>
          </a:prstGeom>
          <a:noFill/>
          <a:ln w="12700">
            <a:solidFill>
              <a:srgbClr val="0000CC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7" name="AutoShape 32"/>
          <p:cNvCxnSpPr>
            <a:cxnSpLocks noChangeShapeType="1"/>
            <a:stCxn id="31769" idx="4"/>
            <a:endCxn id="31770" idx="0"/>
          </p:cNvCxnSpPr>
          <p:nvPr/>
        </p:nvCxnSpPr>
        <p:spPr bwMode="auto">
          <a:xfrm flipH="1">
            <a:off x="5402263" y="4256088"/>
            <a:ext cx="1587" cy="669925"/>
          </a:xfrm>
          <a:prstGeom prst="straightConnector1">
            <a:avLst/>
          </a:prstGeom>
          <a:noFill/>
          <a:ln w="12700">
            <a:solidFill>
              <a:srgbClr val="0000CC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8" name="AutoShape 33"/>
          <p:cNvCxnSpPr>
            <a:cxnSpLocks noChangeShapeType="1"/>
            <a:stCxn id="31773" idx="4"/>
            <a:endCxn id="31774" idx="0"/>
          </p:cNvCxnSpPr>
          <p:nvPr/>
        </p:nvCxnSpPr>
        <p:spPr bwMode="auto">
          <a:xfrm flipH="1">
            <a:off x="7421563" y="4256088"/>
            <a:ext cx="1587" cy="669925"/>
          </a:xfrm>
          <a:prstGeom prst="straightConnector1">
            <a:avLst/>
          </a:prstGeom>
          <a:noFill/>
          <a:ln w="12700">
            <a:solidFill>
              <a:srgbClr val="0000CC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9" name="AutoShape 34"/>
          <p:cNvCxnSpPr>
            <a:cxnSpLocks noChangeShapeType="1"/>
            <a:stCxn id="31752" idx="4"/>
            <a:endCxn id="31767" idx="0"/>
          </p:cNvCxnSpPr>
          <p:nvPr/>
        </p:nvCxnSpPr>
        <p:spPr bwMode="auto">
          <a:xfrm>
            <a:off x="1455738" y="4486275"/>
            <a:ext cx="0" cy="588963"/>
          </a:xfrm>
          <a:prstGeom prst="straightConnector1">
            <a:avLst/>
          </a:prstGeom>
          <a:noFill/>
          <a:ln w="12700">
            <a:solidFill>
              <a:srgbClr val="0000CC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0" name="AutoShape 35"/>
          <p:cNvCxnSpPr>
            <a:cxnSpLocks noChangeShapeType="1"/>
            <a:stCxn id="31751" idx="4"/>
            <a:endCxn id="31752" idx="0"/>
          </p:cNvCxnSpPr>
          <p:nvPr/>
        </p:nvCxnSpPr>
        <p:spPr bwMode="auto">
          <a:xfrm>
            <a:off x="1455738" y="3660775"/>
            <a:ext cx="0" cy="595313"/>
          </a:xfrm>
          <a:prstGeom prst="straightConnector1">
            <a:avLst/>
          </a:prstGeom>
          <a:noFill/>
          <a:ln w="12700">
            <a:solidFill>
              <a:srgbClr val="009E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81" name="Line 36"/>
          <p:cNvSpPr>
            <a:spLocks noChangeShapeType="1"/>
          </p:cNvSpPr>
          <p:nvPr/>
        </p:nvSpPr>
        <p:spPr bwMode="auto">
          <a:xfrm>
            <a:off x="4056063" y="414655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1782" name="Line 37"/>
          <p:cNvSpPr>
            <a:spLocks noChangeShapeType="1"/>
          </p:cNvSpPr>
          <p:nvPr/>
        </p:nvSpPr>
        <p:spPr bwMode="auto">
          <a:xfrm>
            <a:off x="5033963" y="414655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1783" name="Line 38"/>
          <p:cNvSpPr>
            <a:spLocks noChangeShapeType="1"/>
          </p:cNvSpPr>
          <p:nvPr/>
        </p:nvSpPr>
        <p:spPr bwMode="auto">
          <a:xfrm>
            <a:off x="6100763" y="414655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1784" name="Line 39"/>
          <p:cNvSpPr>
            <a:spLocks noChangeShapeType="1"/>
          </p:cNvSpPr>
          <p:nvPr/>
        </p:nvSpPr>
        <p:spPr bwMode="auto">
          <a:xfrm>
            <a:off x="7091363" y="414655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27E5840-0495-40DF-B019-B82242CBA2A2}" type="slidenum">
              <a:rPr kumimoji="0" lang="en-US" sz="1200">
                <a:solidFill>
                  <a:srgbClr val="969696"/>
                </a:solidFill>
              </a:rPr>
              <a:pPr/>
              <a:t>32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Choreography Realization Problem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Given a </a:t>
            </a:r>
            <a:r>
              <a:rPr lang="en-US" dirty="0" smtClean="0">
                <a:solidFill>
                  <a:srgbClr val="CC00CC"/>
                </a:solidFill>
              </a:rPr>
              <a:t>choreography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how do we design</a:t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 smtClean="0">
                <a:solidFill>
                  <a:srgbClr val="0000CC"/>
                </a:solidFill>
              </a:rPr>
              <a:t>executable system</a:t>
            </a:r>
            <a:r>
              <a:rPr lang="en-US" dirty="0" smtClean="0"/>
              <a:t> to realize </a:t>
            </a:r>
            <a:r>
              <a:rPr lang="en-US" dirty="0" smtClean="0">
                <a:solidFill>
                  <a:srgbClr val="CC00CC"/>
                </a:solidFill>
              </a:rPr>
              <a:t>it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More practical:</a:t>
            </a:r>
          </a:p>
          <a:p>
            <a:pPr lvl="1"/>
            <a:r>
              <a:rPr lang="en-US" dirty="0" smtClean="0"/>
              <a:t>Choreography design is a business decision</a:t>
            </a:r>
          </a:p>
          <a:p>
            <a:pPr lvl="1"/>
            <a:r>
              <a:rPr lang="en-US" dirty="0" smtClean="0"/>
              <a:t>System design is software engineering problem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hlink"/>
                </a:solidFill>
              </a:rPr>
              <a:t>Preliminary result:</a:t>
            </a:r>
            <a:r>
              <a:rPr lang="en-US" dirty="0" smtClean="0"/>
              <a:t> If a choreography has only 1-1 correlations, it can be realized</a:t>
            </a:r>
          </a:p>
          <a:p>
            <a:pPr lvl="1"/>
            <a:r>
              <a:rPr lang="en-US" dirty="0" smtClean="0"/>
              <a:t>The executable system uses a small number of auxiliary messages to synchronize </a:t>
            </a:r>
          </a:p>
        </p:txBody>
      </p:sp>
      <p:grpSp>
        <p:nvGrpSpPr>
          <p:cNvPr id="32775" name="Group 4"/>
          <p:cNvGrpSpPr>
            <a:grpSpLocks/>
          </p:cNvGrpSpPr>
          <p:nvPr/>
        </p:nvGrpSpPr>
        <p:grpSpPr bwMode="auto">
          <a:xfrm>
            <a:off x="6211888" y="838200"/>
            <a:ext cx="3389312" cy="1449388"/>
            <a:chOff x="816" y="1296"/>
            <a:chExt cx="4603" cy="1968"/>
          </a:xfrm>
        </p:grpSpPr>
        <p:sp>
          <p:nvSpPr>
            <p:cNvPr id="32776" name="AutoShape 5"/>
            <p:cNvSpPr>
              <a:spLocks noChangeArrowheads="1"/>
            </p:cNvSpPr>
            <p:nvPr/>
          </p:nvSpPr>
          <p:spPr bwMode="auto">
            <a:xfrm>
              <a:off x="864" y="1296"/>
              <a:ext cx="1056" cy="35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CC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653" tIns="48326" rIns="96653" bIns="48326" anchor="ctr"/>
            <a:lstStyle/>
            <a:p>
              <a:pPr algn="ctr" defTabSz="966788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CN" sz="1400">
                  <a:solidFill>
                    <a:schemeClr val="bg2"/>
                  </a:solidFill>
                  <a:latin typeface="Times New Roman" pitchFamily="18" charset="0"/>
                  <a:ea typeface="SimSun" pitchFamily="2" charset="-122"/>
                </a:rPr>
                <a:t>Store</a:t>
              </a:r>
              <a:endParaRPr kumimoji="0" lang="en-US" sz="1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2777" name="AutoShape 6"/>
            <p:cNvSpPr>
              <a:spLocks noChangeArrowheads="1"/>
            </p:cNvSpPr>
            <p:nvPr/>
          </p:nvSpPr>
          <p:spPr bwMode="auto">
            <a:xfrm>
              <a:off x="816" y="2909"/>
              <a:ext cx="1151" cy="352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00CC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653" tIns="48326" rIns="96653" bIns="48326" anchor="ctr"/>
            <a:lstStyle/>
            <a:p>
              <a:pPr algn="ctr" defTabSz="966788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CN" sz="1400">
                  <a:solidFill>
                    <a:schemeClr val="bg2"/>
                  </a:solidFill>
                  <a:latin typeface="Times New Roman" pitchFamily="18" charset="0"/>
                  <a:ea typeface="SimSun" pitchFamily="2" charset="-122"/>
                </a:rPr>
                <a:t>Seller</a:t>
              </a:r>
              <a:endParaRPr kumimoji="0" lang="en-US" sz="1400">
                <a:solidFill>
                  <a:schemeClr val="bg2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32778" name="AutoShape 7"/>
            <p:cNvSpPr>
              <a:spLocks noChangeArrowheads="1"/>
            </p:cNvSpPr>
            <p:nvPr/>
          </p:nvSpPr>
          <p:spPr bwMode="auto">
            <a:xfrm>
              <a:off x="3504" y="2906"/>
              <a:ext cx="1056" cy="358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00CC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653" tIns="48326" rIns="96653" bIns="48326" anchor="ctr"/>
            <a:lstStyle/>
            <a:p>
              <a:pPr algn="ctr" defTabSz="966788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CN" sz="1400">
                  <a:solidFill>
                    <a:schemeClr val="bg2"/>
                  </a:solidFill>
                  <a:latin typeface="Times New Roman" pitchFamily="18" charset="0"/>
                  <a:ea typeface="SimSun" pitchFamily="2" charset="-122"/>
                </a:rPr>
                <a:t>Warehouse</a:t>
              </a:r>
            </a:p>
          </p:txBody>
        </p:sp>
        <p:sp>
          <p:nvSpPr>
            <p:cNvPr id="32779" name="AutoShape 8"/>
            <p:cNvSpPr>
              <a:spLocks noChangeArrowheads="1"/>
            </p:cNvSpPr>
            <p:nvPr/>
          </p:nvSpPr>
          <p:spPr bwMode="auto">
            <a:xfrm>
              <a:off x="3504" y="1296"/>
              <a:ext cx="1056" cy="358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00CC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653" tIns="48326" rIns="96653" bIns="48326" anchor="ctr"/>
            <a:lstStyle/>
            <a:p>
              <a:pPr algn="ctr" defTabSz="966788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CN" sz="1400">
                  <a:solidFill>
                    <a:schemeClr val="bg2"/>
                  </a:solidFill>
                  <a:latin typeface="Times New Roman" pitchFamily="18" charset="0"/>
                  <a:ea typeface="SimSun" pitchFamily="2" charset="-122"/>
                </a:rPr>
                <a:t>Bank</a:t>
              </a:r>
            </a:p>
          </p:txBody>
        </p:sp>
        <p:sp>
          <p:nvSpPr>
            <p:cNvPr id="32780" name="Freeform 9"/>
            <p:cNvSpPr>
              <a:spLocks/>
            </p:cNvSpPr>
            <p:nvPr/>
          </p:nvSpPr>
          <p:spPr bwMode="auto">
            <a:xfrm>
              <a:off x="1776" y="1632"/>
              <a:ext cx="1746" cy="1281"/>
            </a:xfrm>
            <a:custGeom>
              <a:avLst/>
              <a:gdLst>
                <a:gd name="T0" fmla="*/ 1746 w 1746"/>
                <a:gd name="T1" fmla="*/ 1281 h 1281"/>
                <a:gd name="T2" fmla="*/ 0 w 1746"/>
                <a:gd name="T3" fmla="*/ 0 h 128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6" h="1281">
                  <a:moveTo>
                    <a:pt x="1746" y="1281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bg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Freeform 10"/>
            <p:cNvSpPr>
              <a:spLocks/>
            </p:cNvSpPr>
            <p:nvPr/>
          </p:nvSpPr>
          <p:spPr bwMode="auto">
            <a:xfrm>
              <a:off x="1920" y="1632"/>
              <a:ext cx="1776" cy="1296"/>
            </a:xfrm>
            <a:custGeom>
              <a:avLst/>
              <a:gdLst>
                <a:gd name="T0" fmla="*/ 0 w 1818"/>
                <a:gd name="T1" fmla="*/ 0 h 1270"/>
                <a:gd name="T2" fmla="*/ 1776 w 1818"/>
                <a:gd name="T3" fmla="*/ 1296 h 1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18" h="1270">
                  <a:moveTo>
                    <a:pt x="0" y="0"/>
                  </a:moveTo>
                  <a:lnTo>
                    <a:pt x="1818" y="1270"/>
                  </a:lnTo>
                </a:path>
              </a:pathLst>
            </a:custGeom>
            <a:noFill/>
            <a:ln w="19050">
              <a:solidFill>
                <a:schemeClr val="bg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Freeform 11"/>
            <p:cNvSpPr>
              <a:spLocks/>
            </p:cNvSpPr>
            <p:nvPr/>
          </p:nvSpPr>
          <p:spPr bwMode="auto">
            <a:xfrm>
              <a:off x="1344" y="1680"/>
              <a:ext cx="392" cy="1248"/>
            </a:xfrm>
            <a:custGeom>
              <a:avLst/>
              <a:gdLst>
                <a:gd name="T0" fmla="*/ 48 w 392"/>
                <a:gd name="T1" fmla="*/ 0 h 1248"/>
                <a:gd name="T2" fmla="*/ 384 w 392"/>
                <a:gd name="T3" fmla="*/ 624 h 1248"/>
                <a:gd name="T4" fmla="*/ 0 w 392"/>
                <a:gd name="T5" fmla="*/ 1248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2" h="1248">
                  <a:moveTo>
                    <a:pt x="48" y="0"/>
                  </a:moveTo>
                  <a:cubicBezTo>
                    <a:pt x="220" y="208"/>
                    <a:pt x="392" y="416"/>
                    <a:pt x="384" y="624"/>
                  </a:cubicBezTo>
                  <a:cubicBezTo>
                    <a:pt x="376" y="832"/>
                    <a:pt x="188" y="1040"/>
                    <a:pt x="0" y="1248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Freeform 12"/>
            <p:cNvSpPr>
              <a:spLocks/>
            </p:cNvSpPr>
            <p:nvPr/>
          </p:nvSpPr>
          <p:spPr bwMode="auto">
            <a:xfrm>
              <a:off x="1968" y="2592"/>
              <a:ext cx="1536" cy="480"/>
            </a:xfrm>
            <a:custGeom>
              <a:avLst/>
              <a:gdLst>
                <a:gd name="T0" fmla="*/ 0 w 1536"/>
                <a:gd name="T1" fmla="*/ 480 h 480"/>
                <a:gd name="T2" fmla="*/ 720 w 1536"/>
                <a:gd name="T3" fmla="*/ 0 h 480"/>
                <a:gd name="T4" fmla="*/ 1536 w 1536"/>
                <a:gd name="T5" fmla="*/ 480 h 4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36" h="480">
                  <a:moveTo>
                    <a:pt x="0" y="480"/>
                  </a:moveTo>
                  <a:cubicBezTo>
                    <a:pt x="232" y="240"/>
                    <a:pt x="464" y="0"/>
                    <a:pt x="720" y="0"/>
                  </a:cubicBezTo>
                  <a:cubicBezTo>
                    <a:pt x="976" y="0"/>
                    <a:pt x="1256" y="240"/>
                    <a:pt x="1536" y="480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Freeform 13"/>
            <p:cNvSpPr>
              <a:spLocks/>
            </p:cNvSpPr>
            <p:nvPr/>
          </p:nvSpPr>
          <p:spPr bwMode="auto">
            <a:xfrm>
              <a:off x="1920" y="1440"/>
              <a:ext cx="1584" cy="385"/>
            </a:xfrm>
            <a:custGeom>
              <a:avLst/>
              <a:gdLst>
                <a:gd name="T0" fmla="*/ 1584 w 1584"/>
                <a:gd name="T1" fmla="*/ 0 h 385"/>
                <a:gd name="T2" fmla="*/ 849 w 1584"/>
                <a:gd name="T3" fmla="*/ 377 h 385"/>
                <a:gd name="T4" fmla="*/ 0 w 1584"/>
                <a:gd name="T5" fmla="*/ 48 h 3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84" h="385">
                  <a:moveTo>
                    <a:pt x="1584" y="0"/>
                  </a:moveTo>
                  <a:cubicBezTo>
                    <a:pt x="1462" y="63"/>
                    <a:pt x="1113" y="369"/>
                    <a:pt x="849" y="377"/>
                  </a:cubicBezTo>
                  <a:cubicBezTo>
                    <a:pt x="585" y="385"/>
                    <a:pt x="177" y="117"/>
                    <a:pt x="0" y="48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Cloud"/>
            <p:cNvSpPr>
              <a:spLocks noChangeAspect="1" noEditPoints="1" noChangeArrowheads="1"/>
            </p:cNvSpPr>
            <p:nvPr/>
          </p:nvSpPr>
          <p:spPr bwMode="auto">
            <a:xfrm rot="51373" flipH="1" flipV="1">
              <a:off x="1441" y="1440"/>
              <a:ext cx="2447" cy="1443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2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5 w 21600"/>
                <a:gd name="T13" fmla="*/ 3263 h 21600"/>
                <a:gd name="T14" fmla="*/ 17081 w 21600"/>
                <a:gd name="T15" fmla="*/ 1734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CCFF">
                <a:alpha val="70195"/>
              </a:srgbClr>
            </a:solidFill>
            <a:ln w="12700">
              <a:solidFill>
                <a:srgbClr val="9900CC"/>
              </a:solidFill>
              <a:miter lim="800000"/>
              <a:headEnd/>
              <a:tailEnd/>
            </a:ln>
          </p:spPr>
          <p:txBody>
            <a:bodyPr rot="10800000" lIns="96653" tIns="48326" rIns="96653" bIns="48326"/>
            <a:lstStyle/>
            <a:p>
              <a:endParaRPr lang="en-US"/>
            </a:p>
          </p:txBody>
        </p:sp>
        <p:sp>
          <p:nvSpPr>
            <p:cNvPr id="32786" name="Rectangle 15"/>
            <p:cNvSpPr>
              <a:spLocks noChangeArrowheads="1"/>
            </p:cNvSpPr>
            <p:nvPr/>
          </p:nvSpPr>
          <p:spPr bwMode="auto">
            <a:xfrm>
              <a:off x="3263" y="2074"/>
              <a:ext cx="2156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/>
            <a:p>
              <a:pPr marL="288925" indent="-288925" defTabSz="966788"/>
              <a:r>
                <a:rPr lang="en-US" sz="1800">
                  <a:solidFill>
                    <a:srgbClr val="9900CC"/>
                  </a:solidFill>
                  <a:latin typeface="Tahoma" pitchFamily="34" charset="0"/>
                </a:rPr>
                <a:t>choreography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DED4BF2-A89B-40D6-BD73-A90C9A472CF4}" type="slidenum">
              <a:rPr kumimoji="0" lang="en-US" sz="1200">
                <a:solidFill>
                  <a:srgbClr val="969696"/>
                </a:solidFill>
              </a:rPr>
              <a:pPr/>
              <a:t>33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Choreography &amp; Biz Processes</a:t>
            </a:r>
          </a:p>
          <a:p>
            <a:pPr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Key Aspects of Choreography Specification</a:t>
            </a:r>
          </a:p>
          <a:p>
            <a:pPr lvl="1"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Weaknesses of existing choreography languages</a:t>
            </a:r>
          </a:p>
          <a:p>
            <a:pPr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Ingredients of Our Approach</a:t>
            </a:r>
          </a:p>
          <a:p>
            <a:pPr lvl="1"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Artifacts as Biz Processes</a:t>
            </a:r>
          </a:p>
          <a:p>
            <a:pPr lvl="1"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Correlations</a:t>
            </a:r>
          </a:p>
          <a:p>
            <a:pPr lvl="1"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Message Diagrams</a:t>
            </a:r>
          </a:p>
          <a:p>
            <a:pPr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Snapshots and Temporal (Choreography) Constraints</a:t>
            </a:r>
          </a:p>
          <a:p>
            <a:pPr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Realization</a:t>
            </a:r>
          </a:p>
          <a:p>
            <a:pPr>
              <a:buClr>
                <a:schemeClr val="hlink"/>
              </a:buClr>
            </a:pPr>
            <a:r>
              <a:rPr lang="en-US" dirty="0" smtClean="0">
                <a:solidFill>
                  <a:schemeClr val="hlink"/>
                </a:solidFill>
              </a:rPr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A808107-AF75-4FA9-8150-BB9AA9FFBDE9}" type="slidenum">
              <a:rPr kumimoji="0" lang="en-US" sz="1200">
                <a:solidFill>
                  <a:srgbClr val="969696"/>
                </a:solidFill>
              </a:rPr>
              <a:pPr/>
              <a:t>34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BPM is a rich research area for CS:</a:t>
            </a:r>
            <a:br>
              <a:rPr lang="en-US" dirty="0" smtClean="0"/>
            </a:br>
            <a:r>
              <a:rPr lang="en-US" dirty="0" smtClean="0"/>
              <a:t>modeling, analytics, interoperation, evolution, …</a:t>
            </a:r>
          </a:p>
          <a:p>
            <a:r>
              <a:rPr lang="en-US" dirty="0" smtClean="0"/>
              <a:t>Collaborative BPs an interesting &amp; very relevant thread in BPM</a:t>
            </a:r>
          </a:p>
          <a:p>
            <a:pPr lvl="1"/>
            <a:r>
              <a:rPr lang="en-US" dirty="0" smtClean="0"/>
              <a:t>CS techniques helpful for orchestration</a:t>
            </a:r>
          </a:p>
          <a:p>
            <a:r>
              <a:rPr lang="en-US" dirty="0" smtClean="0"/>
              <a:t>CS techniques necesssary for choreography</a:t>
            </a:r>
          </a:p>
          <a:p>
            <a:pPr lvl="1"/>
            <a:r>
              <a:rPr lang="en-US" altLang="zh-CN" dirty="0" smtClean="0">
                <a:solidFill>
                  <a:srgbClr val="C00000"/>
                </a:solidFill>
                <a:ea typeface="SimSun" pitchFamily="2" charset="-122"/>
              </a:rPr>
              <a:t>This talk: trying to </a:t>
            </a:r>
            <a:r>
              <a:rPr lang="en-US" altLang="zh-CN" dirty="0" smtClean="0">
                <a:solidFill>
                  <a:srgbClr val="C00000"/>
                </a:solidFill>
                <a:latin typeface="Arial" charset="0"/>
                <a:ea typeface="SimSun" pitchFamily="2" charset="-122"/>
              </a:rPr>
              <a:t>get to the technical details</a:t>
            </a:r>
            <a:endParaRPr lang="zh-CN" altLang="en-US" dirty="0" smtClean="0">
              <a:solidFill>
                <a:srgbClr val="C00000"/>
              </a:solidFill>
              <a:ea typeface="SimSun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dirty="0" smtClean="0">
                <a:ea typeface="SimSun" pitchFamily="2" charset="-122"/>
              </a:rPr>
              <a:t>	development of specification languages, realization techniques, runtime monitoring and support, making changes,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Choreography specification with instance and data</a:t>
            </a:r>
          </a:p>
          <a:p>
            <a:pPr lvl="1"/>
            <a:r>
              <a:rPr lang="en-US" dirty="0" smtClean="0"/>
              <a:t>FO+LTL semantics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[Sun 2013]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/>
              <a:t>Alternative framework? E.g., FSMs, process algebras, Petri nets, …</a:t>
            </a:r>
          </a:p>
          <a:p>
            <a:r>
              <a:rPr lang="en-US" dirty="0" smtClean="0"/>
              <a:t>Analysis of choreography</a:t>
            </a:r>
          </a:p>
          <a:p>
            <a:pPr lvl="1"/>
            <a:r>
              <a:rPr lang="en-US" dirty="0" smtClean="0"/>
              <a:t>Satisfiability? (Seems undecidable for our language)</a:t>
            </a:r>
          </a:p>
          <a:p>
            <a:pPr lvl="1"/>
            <a:r>
              <a:rPr lang="en-US" dirty="0" smtClean="0"/>
              <a:t>Finiteness? (Guarantee to terminate in finite steps, likely undecidable)</a:t>
            </a:r>
          </a:p>
          <a:p>
            <a:r>
              <a:rPr lang="en-US" dirty="0" smtClean="0"/>
              <a:t>Realization</a:t>
            </a:r>
          </a:p>
          <a:p>
            <a:pPr lvl="1"/>
            <a:r>
              <a:rPr lang="en-US" dirty="0" smtClean="0"/>
              <a:t>Static compilation</a:t>
            </a:r>
          </a:p>
          <a:p>
            <a:pPr lvl="1"/>
            <a:r>
              <a:rPr lang="en-US" dirty="0" smtClean="0"/>
              <a:t>Dynamic schemes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2013/08/30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zh-CN" smtClean="0"/>
              <a:t>WS-FM '13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E8833-3605-4DBA-865B-E37BD021069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BB5992D-28DD-4751-9406-CEE3085C8D70}" type="slidenum">
              <a:rPr kumimoji="0" lang="en-US" sz="1200">
                <a:solidFill>
                  <a:srgbClr val="969696"/>
                </a:solidFill>
              </a:rPr>
              <a:pPr/>
              <a:t>4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Choreography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smtClean="0">
                <a:solidFill>
                  <a:srgbClr val="9900CC"/>
                </a:solidFill>
              </a:rPr>
              <a:t>choreography</a:t>
            </a:r>
            <a:r>
              <a:rPr lang="en-US" smtClean="0"/>
              <a:t> defines how biz processes should collaborate to achieve a business goal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Goal: Support for choreography languages:</a:t>
            </a:r>
          </a:p>
          <a:p>
            <a:pPr lvl="1"/>
            <a:r>
              <a:rPr lang="en-US" smtClean="0"/>
              <a:t>Design </a:t>
            </a:r>
            <a:r>
              <a:rPr lang="en-US" smtClean="0">
                <a:latin typeface="Arial" charset="0"/>
              </a:rPr>
              <a:t>“</a:t>
            </a:r>
            <a:r>
              <a:rPr lang="en-US" smtClean="0"/>
              <a:t>correctness</a:t>
            </a:r>
            <a:r>
              <a:rPr lang="en-US" smtClean="0">
                <a:latin typeface="Arial" charset="0"/>
              </a:rPr>
              <a:t>”</a:t>
            </a:r>
            <a:r>
              <a:rPr lang="en-US" smtClean="0"/>
              <a:t>, auto realization, mechanisms for monitoring, …</a:t>
            </a:r>
          </a:p>
        </p:txBody>
      </p:sp>
      <p:grpSp>
        <p:nvGrpSpPr>
          <p:cNvPr id="6151" name="Group 50"/>
          <p:cNvGrpSpPr>
            <a:grpSpLocks/>
          </p:cNvGrpSpPr>
          <p:nvPr/>
        </p:nvGrpSpPr>
        <p:grpSpPr bwMode="auto">
          <a:xfrm>
            <a:off x="1295400" y="2057400"/>
            <a:ext cx="5943600" cy="3124200"/>
            <a:chOff x="816" y="1296"/>
            <a:chExt cx="3744" cy="1968"/>
          </a:xfrm>
        </p:grpSpPr>
        <p:sp>
          <p:nvSpPr>
            <p:cNvPr id="6152" name="AutoShape 33"/>
            <p:cNvSpPr>
              <a:spLocks noChangeArrowheads="1"/>
            </p:cNvSpPr>
            <p:nvPr/>
          </p:nvSpPr>
          <p:spPr bwMode="auto">
            <a:xfrm>
              <a:off x="864" y="1296"/>
              <a:ext cx="1056" cy="35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bg2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653" tIns="48326" rIns="96653" bIns="48326" anchor="ctr"/>
            <a:lstStyle/>
            <a:p>
              <a:pPr algn="ctr" defTabSz="966788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CN">
                  <a:solidFill>
                    <a:schemeClr val="bg2"/>
                  </a:solidFill>
                  <a:latin typeface="Times New Roman" pitchFamily="18" charset="0"/>
                  <a:ea typeface="SimSun" pitchFamily="2" charset="-122"/>
                </a:rPr>
                <a:t>Store</a:t>
              </a:r>
              <a:endParaRPr kumimoji="0" lang="en-US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6153" name="AutoShape 34"/>
            <p:cNvSpPr>
              <a:spLocks noChangeArrowheads="1"/>
            </p:cNvSpPr>
            <p:nvPr/>
          </p:nvSpPr>
          <p:spPr bwMode="auto">
            <a:xfrm>
              <a:off x="816" y="2909"/>
              <a:ext cx="1151" cy="352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2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653" tIns="48326" rIns="96653" bIns="48326" anchor="ctr"/>
            <a:lstStyle/>
            <a:p>
              <a:pPr algn="ctr" defTabSz="966788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CN">
                  <a:solidFill>
                    <a:schemeClr val="bg2"/>
                  </a:solidFill>
                  <a:latin typeface="Times New Roman" pitchFamily="18" charset="0"/>
                  <a:ea typeface="SimSun" pitchFamily="2" charset="-122"/>
                </a:rPr>
                <a:t>Seller</a:t>
              </a:r>
              <a:endParaRPr kumimoji="0" lang="en-US">
                <a:solidFill>
                  <a:schemeClr val="bg2"/>
                </a:solidFill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6154" name="AutoShape 35"/>
            <p:cNvSpPr>
              <a:spLocks noChangeArrowheads="1"/>
            </p:cNvSpPr>
            <p:nvPr/>
          </p:nvSpPr>
          <p:spPr bwMode="auto">
            <a:xfrm>
              <a:off x="3504" y="2906"/>
              <a:ext cx="1056" cy="358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2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653" tIns="48326" rIns="96653" bIns="48326" anchor="ctr"/>
            <a:lstStyle/>
            <a:p>
              <a:pPr algn="ctr" defTabSz="966788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CN">
                  <a:solidFill>
                    <a:schemeClr val="bg2"/>
                  </a:solidFill>
                  <a:latin typeface="Times New Roman" pitchFamily="18" charset="0"/>
                  <a:ea typeface="SimSun" pitchFamily="2" charset="-122"/>
                </a:rPr>
                <a:t>Warehouse</a:t>
              </a:r>
            </a:p>
          </p:txBody>
        </p:sp>
        <p:sp>
          <p:nvSpPr>
            <p:cNvPr id="6155" name="AutoShape 36"/>
            <p:cNvSpPr>
              <a:spLocks noChangeArrowheads="1"/>
            </p:cNvSpPr>
            <p:nvPr/>
          </p:nvSpPr>
          <p:spPr bwMode="auto">
            <a:xfrm>
              <a:off x="3504" y="1296"/>
              <a:ext cx="1056" cy="358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bg2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653" tIns="48326" rIns="96653" bIns="48326" anchor="ctr"/>
            <a:lstStyle/>
            <a:p>
              <a:pPr algn="ctr" defTabSz="966788" eaLnBrk="1" hangingPunct="1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zh-CN">
                  <a:solidFill>
                    <a:schemeClr val="bg2"/>
                  </a:solidFill>
                  <a:latin typeface="Times New Roman" pitchFamily="18" charset="0"/>
                  <a:ea typeface="SimSun" pitchFamily="2" charset="-122"/>
                </a:rPr>
                <a:t>Bank</a:t>
              </a:r>
            </a:p>
          </p:txBody>
        </p:sp>
        <p:sp>
          <p:nvSpPr>
            <p:cNvPr id="6156" name="Freeform 37"/>
            <p:cNvSpPr>
              <a:spLocks/>
            </p:cNvSpPr>
            <p:nvPr/>
          </p:nvSpPr>
          <p:spPr bwMode="auto">
            <a:xfrm>
              <a:off x="1776" y="1632"/>
              <a:ext cx="1746" cy="1281"/>
            </a:xfrm>
            <a:custGeom>
              <a:avLst/>
              <a:gdLst>
                <a:gd name="T0" fmla="*/ 1746 w 1746"/>
                <a:gd name="T1" fmla="*/ 1281 h 1281"/>
                <a:gd name="T2" fmla="*/ 0 w 1746"/>
                <a:gd name="T3" fmla="*/ 0 h 128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46" h="1281">
                  <a:moveTo>
                    <a:pt x="1746" y="1281"/>
                  </a:move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bg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Freeform 38"/>
            <p:cNvSpPr>
              <a:spLocks/>
            </p:cNvSpPr>
            <p:nvPr/>
          </p:nvSpPr>
          <p:spPr bwMode="auto">
            <a:xfrm>
              <a:off x="1920" y="1632"/>
              <a:ext cx="1776" cy="1296"/>
            </a:xfrm>
            <a:custGeom>
              <a:avLst/>
              <a:gdLst>
                <a:gd name="T0" fmla="*/ 0 w 1818"/>
                <a:gd name="T1" fmla="*/ 0 h 1270"/>
                <a:gd name="T2" fmla="*/ 1776 w 1818"/>
                <a:gd name="T3" fmla="*/ 1296 h 1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18" h="1270">
                  <a:moveTo>
                    <a:pt x="0" y="0"/>
                  </a:moveTo>
                  <a:lnTo>
                    <a:pt x="1818" y="1270"/>
                  </a:lnTo>
                </a:path>
              </a:pathLst>
            </a:custGeom>
            <a:noFill/>
            <a:ln w="19050">
              <a:solidFill>
                <a:schemeClr val="bg2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46"/>
            <p:cNvSpPr>
              <a:spLocks/>
            </p:cNvSpPr>
            <p:nvPr/>
          </p:nvSpPr>
          <p:spPr bwMode="auto">
            <a:xfrm>
              <a:off x="1344" y="1654"/>
              <a:ext cx="576" cy="1247"/>
            </a:xfrm>
            <a:custGeom>
              <a:avLst/>
              <a:gdLst>
                <a:gd name="T0" fmla="*/ 71 w 392"/>
                <a:gd name="T1" fmla="*/ 0 h 1248"/>
                <a:gd name="T2" fmla="*/ 564 w 392"/>
                <a:gd name="T3" fmla="*/ 624 h 1248"/>
                <a:gd name="T4" fmla="*/ 0 w 392"/>
                <a:gd name="T5" fmla="*/ 1247 h 12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2" h="1248">
                  <a:moveTo>
                    <a:pt x="48" y="0"/>
                  </a:moveTo>
                  <a:cubicBezTo>
                    <a:pt x="220" y="208"/>
                    <a:pt x="392" y="416"/>
                    <a:pt x="384" y="624"/>
                  </a:cubicBezTo>
                  <a:cubicBezTo>
                    <a:pt x="376" y="832"/>
                    <a:pt x="188" y="1040"/>
                    <a:pt x="0" y="1248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47"/>
            <p:cNvSpPr>
              <a:spLocks/>
            </p:cNvSpPr>
            <p:nvPr/>
          </p:nvSpPr>
          <p:spPr bwMode="auto">
            <a:xfrm>
              <a:off x="1968" y="2496"/>
              <a:ext cx="1536" cy="576"/>
            </a:xfrm>
            <a:custGeom>
              <a:avLst/>
              <a:gdLst>
                <a:gd name="T0" fmla="*/ 0 w 1536"/>
                <a:gd name="T1" fmla="*/ 576 h 480"/>
                <a:gd name="T2" fmla="*/ 720 w 1536"/>
                <a:gd name="T3" fmla="*/ 0 h 480"/>
                <a:gd name="T4" fmla="*/ 1536 w 1536"/>
                <a:gd name="T5" fmla="*/ 576 h 4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36" h="480">
                  <a:moveTo>
                    <a:pt x="0" y="480"/>
                  </a:moveTo>
                  <a:cubicBezTo>
                    <a:pt x="232" y="240"/>
                    <a:pt x="464" y="0"/>
                    <a:pt x="720" y="0"/>
                  </a:cubicBezTo>
                  <a:cubicBezTo>
                    <a:pt x="976" y="0"/>
                    <a:pt x="1256" y="240"/>
                    <a:pt x="1536" y="480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48"/>
            <p:cNvSpPr>
              <a:spLocks/>
            </p:cNvSpPr>
            <p:nvPr/>
          </p:nvSpPr>
          <p:spPr bwMode="auto">
            <a:xfrm>
              <a:off x="1920" y="1440"/>
              <a:ext cx="1584" cy="385"/>
            </a:xfrm>
            <a:custGeom>
              <a:avLst/>
              <a:gdLst>
                <a:gd name="T0" fmla="*/ 1584 w 1584"/>
                <a:gd name="T1" fmla="*/ 0 h 385"/>
                <a:gd name="T2" fmla="*/ 849 w 1584"/>
                <a:gd name="T3" fmla="*/ 377 h 385"/>
                <a:gd name="T4" fmla="*/ 0 w 1584"/>
                <a:gd name="T5" fmla="*/ 48 h 3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84" h="385">
                  <a:moveTo>
                    <a:pt x="1584" y="0"/>
                  </a:moveTo>
                  <a:cubicBezTo>
                    <a:pt x="1462" y="63"/>
                    <a:pt x="1113" y="369"/>
                    <a:pt x="849" y="377"/>
                  </a:cubicBezTo>
                  <a:cubicBezTo>
                    <a:pt x="585" y="385"/>
                    <a:pt x="177" y="117"/>
                    <a:pt x="0" y="48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Cloud"/>
            <p:cNvSpPr>
              <a:spLocks noChangeAspect="1" noEditPoints="1" noChangeArrowheads="1"/>
            </p:cNvSpPr>
            <p:nvPr/>
          </p:nvSpPr>
          <p:spPr bwMode="auto">
            <a:xfrm rot="51373" flipH="1" flipV="1">
              <a:off x="1441" y="1440"/>
              <a:ext cx="2447" cy="1443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2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5 w 21600"/>
                <a:gd name="T13" fmla="*/ 3263 h 21600"/>
                <a:gd name="T14" fmla="*/ 17081 w 21600"/>
                <a:gd name="T15" fmla="*/ 1734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CCFF">
                <a:alpha val="70195"/>
              </a:srgbClr>
            </a:solidFill>
            <a:ln w="12700">
              <a:solidFill>
                <a:srgbClr val="9900CC"/>
              </a:solidFill>
              <a:miter lim="800000"/>
              <a:headEnd/>
              <a:tailEnd/>
            </a:ln>
          </p:spPr>
          <p:txBody>
            <a:bodyPr rot="10800000" lIns="96653" tIns="48326" rIns="96653" bIns="48326"/>
            <a:lstStyle/>
            <a:p>
              <a:endParaRPr lang="en-US"/>
            </a:p>
          </p:txBody>
        </p:sp>
        <p:sp>
          <p:nvSpPr>
            <p:cNvPr id="6162" name="Rectangle 49"/>
            <p:cNvSpPr>
              <a:spLocks noChangeArrowheads="1"/>
            </p:cNvSpPr>
            <p:nvPr/>
          </p:nvSpPr>
          <p:spPr bwMode="auto">
            <a:xfrm>
              <a:off x="2018" y="2067"/>
              <a:ext cx="1485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102583" tIns="51293" rIns="102583" bIns="51293">
              <a:spAutoFit/>
            </a:bodyPr>
            <a:lstStyle/>
            <a:p>
              <a:pPr marL="288925" indent="-288925" defTabSz="966788"/>
              <a:r>
                <a:rPr lang="en-US" sz="2800">
                  <a:solidFill>
                    <a:srgbClr val="9900CC"/>
                  </a:solidFill>
                  <a:latin typeface="Tahoma" pitchFamily="34" charset="0"/>
                </a:rPr>
                <a:t>choreography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FBDC7C-CBCB-4128-88B3-160A18583C7A}" type="slidenum">
              <a:rPr kumimoji="0" lang="en-US" sz="1200">
                <a:solidFill>
                  <a:srgbClr val="969696"/>
                </a:solidFill>
              </a:rPr>
              <a:pPr/>
              <a:t>5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bg2"/>
              </a:buClr>
            </a:pPr>
            <a:r>
              <a:rPr lang="en-US" dirty="0" smtClean="0">
                <a:solidFill>
                  <a:schemeClr val="bg2"/>
                </a:solidFill>
              </a:rPr>
              <a:t>Choreography &amp; biz processes</a:t>
            </a:r>
          </a:p>
          <a:p>
            <a:pPr>
              <a:buClr>
                <a:schemeClr val="hlink"/>
              </a:buClr>
            </a:pPr>
            <a:r>
              <a:rPr lang="en-US" dirty="0" smtClean="0">
                <a:solidFill>
                  <a:schemeClr val="hlink"/>
                </a:solidFill>
              </a:rPr>
              <a:t>Key Aspects of choreography specification</a:t>
            </a:r>
          </a:p>
          <a:p>
            <a:pPr lvl="1"/>
            <a:r>
              <a:rPr lang="en-US" dirty="0" smtClean="0"/>
              <a:t>Weaknesses of existing choreography languages</a:t>
            </a:r>
          </a:p>
          <a:p>
            <a:r>
              <a:rPr lang="en-US" dirty="0" smtClean="0"/>
              <a:t>Ingredients of our approach</a:t>
            </a:r>
          </a:p>
          <a:p>
            <a:pPr lvl="1"/>
            <a:r>
              <a:rPr lang="en-US" dirty="0" smtClean="0"/>
              <a:t>Artifacts as biz processes</a:t>
            </a:r>
          </a:p>
          <a:p>
            <a:pPr lvl="1"/>
            <a:r>
              <a:rPr lang="en-US" dirty="0" smtClean="0"/>
              <a:t>Correlations</a:t>
            </a:r>
          </a:p>
          <a:p>
            <a:pPr lvl="1"/>
            <a:r>
              <a:rPr lang="en-US" dirty="0" smtClean="0"/>
              <a:t>Message diagrams</a:t>
            </a:r>
          </a:p>
          <a:p>
            <a:r>
              <a:rPr lang="en-US" dirty="0" smtClean="0"/>
              <a:t>Snapshots and temporal (choreography) constraints</a:t>
            </a:r>
          </a:p>
          <a:p>
            <a:r>
              <a:rPr lang="en-US" dirty="0" smtClean="0"/>
              <a:t>Realization</a:t>
            </a:r>
          </a:p>
          <a:p>
            <a:r>
              <a:rPr lang="en-US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23B56EF-F49D-4B97-8656-2A6378DF5A9A}" type="slidenum">
              <a:rPr kumimoji="0" lang="en-US" sz="1200">
                <a:solidFill>
                  <a:srgbClr val="969696"/>
                </a:solidFill>
              </a:rPr>
              <a:pPr/>
              <a:t>6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Examples: Choreographies for Soccer</a:t>
            </a:r>
          </a:p>
        </p:txBody>
      </p:sp>
      <p:pic>
        <p:nvPicPr>
          <p:cNvPr id="1668100" name="Picture 4" descr="http://www.betterrugbycoaching.com/images/rugby-drill-content/rugby_drill_image11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4205288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8101" name="Picture 5" descr="brasili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52488"/>
            <a:ext cx="43434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6" descr="defensive-strategies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30675"/>
            <a:ext cx="433387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8113" name="Text Box 17"/>
          <p:cNvSpPr txBox="1">
            <a:spLocks noChangeArrowheads="1"/>
          </p:cNvSpPr>
          <p:nvPr/>
        </p:nvSpPr>
        <p:spPr bwMode="auto">
          <a:xfrm>
            <a:off x="6553200" y="3810000"/>
            <a:ext cx="1219200" cy="152400"/>
          </a:xfrm>
          <a:prstGeom prst="rect">
            <a:avLst/>
          </a:prstGeom>
          <a:solidFill>
            <a:srgbClr val="009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288925" indent="-288925"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sz="1900" i="1">
              <a:solidFill>
                <a:srgbClr val="00FF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6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6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68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81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9865A1B-B340-4C20-9CCD-92E94D8F2A70}" type="slidenum">
              <a:rPr kumimoji="0" lang="en-US" sz="1200">
                <a:solidFill>
                  <a:srgbClr val="969696"/>
                </a:solidFill>
              </a:rPr>
              <a:pPr/>
              <a:t>7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160338" y="0"/>
            <a:ext cx="9440862" cy="762000"/>
          </a:xfrm>
        </p:spPr>
        <p:txBody>
          <a:bodyPr/>
          <a:lstStyle/>
          <a:p>
            <a:r>
              <a:rPr lang="en-US" dirty="0" smtClean="0"/>
              <a:t>Choreographies for BPs Are More Complex</a:t>
            </a:r>
          </a:p>
        </p:txBody>
      </p:sp>
      <p:pic>
        <p:nvPicPr>
          <p:cNvPr id="9222" name="Picture 5" descr="brasili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4648200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6055" name="Picture 7" descr="ger-aus-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276600"/>
            <a:ext cx="28733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228850" y="1238250"/>
            <a:ext cx="809625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288925" indent="-288925"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900" i="1">
                <a:solidFill>
                  <a:srgbClr val="00FF99"/>
                </a:solidFill>
                <a:latin typeface="Tahoma" pitchFamily="34" charset="0"/>
              </a:rPr>
              <a:t>usiness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1714500" y="3733800"/>
            <a:ext cx="76200" cy="76200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2583" tIns="51293" rIns="102583" bIns="51293" anchor="ctr">
            <a:spAutoFit/>
          </a:bodyPr>
          <a:lstStyle/>
          <a:p>
            <a:endParaRPr 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827088" y="3654425"/>
            <a:ext cx="76200" cy="76200"/>
          </a:xfrm>
          <a:prstGeom prst="ellipse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2583" tIns="51293" rIns="102583" bIns="51293" anchor="ctr">
            <a:spAutoFit/>
          </a:bodyPr>
          <a:lstStyle/>
          <a:p>
            <a:endParaRPr 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3352800" y="2514600"/>
            <a:ext cx="76200" cy="76200"/>
          </a:xfrm>
          <a:prstGeom prst="ellipse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2583" tIns="51293" rIns="102583" bIns="51293" anchor="ctr">
            <a:spAutoFit/>
          </a:bodyPr>
          <a:lstStyle/>
          <a:p>
            <a:endParaRPr lang="en-US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4191000" y="1981200"/>
            <a:ext cx="76200" cy="76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2583" tIns="51293" rIns="102583" bIns="51293" anchor="ctr">
            <a:spAutoFit/>
          </a:bodyPr>
          <a:lstStyle/>
          <a:p>
            <a:endParaRPr lang="en-US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1055688" y="1289050"/>
            <a:ext cx="76200" cy="762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2583" tIns="51293" rIns="102583" bIns="51293" anchor="ctr">
            <a:spAutoFit/>
          </a:bodyPr>
          <a:lstStyle/>
          <a:p>
            <a:endParaRPr lang="en-US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1752600" y="2994025"/>
            <a:ext cx="76200" cy="76200"/>
          </a:xfrm>
          <a:prstGeom prst="ellipse">
            <a:avLst/>
          </a:prstGeom>
          <a:solidFill>
            <a:srgbClr val="00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2583" tIns="51293" rIns="102583" bIns="51293" anchor="ctr">
            <a:spAutoFit/>
          </a:bodyPr>
          <a:lstStyle/>
          <a:p>
            <a:endParaRPr lang="en-US"/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3810000" y="2955925"/>
            <a:ext cx="76200" cy="76200"/>
          </a:xfrm>
          <a:prstGeom prst="ellipse">
            <a:avLst/>
          </a:prstGeom>
          <a:solidFill>
            <a:srgbClr val="99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2583" tIns="51293" rIns="102583" bIns="51293" anchor="ctr">
            <a:spAutoFit/>
          </a:bodyPr>
          <a:lstStyle/>
          <a:p>
            <a:endParaRPr lang="en-US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990600" y="2057400"/>
            <a:ext cx="76200" cy="762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2583" tIns="51293" rIns="102583" bIns="51293" anchor="ctr">
            <a:spAutoFit/>
          </a:bodyPr>
          <a:lstStyle/>
          <a:p>
            <a:endParaRPr lang="en-US"/>
          </a:p>
        </p:txBody>
      </p:sp>
      <p:sp>
        <p:nvSpPr>
          <p:cNvPr id="1666066" name="Text Box 18"/>
          <p:cNvSpPr txBox="1">
            <a:spLocks noChangeArrowheads="1"/>
          </p:cNvSpPr>
          <p:nvPr/>
        </p:nvSpPr>
        <p:spPr bwMode="auto">
          <a:xfrm>
            <a:off x="6172200" y="2846388"/>
            <a:ext cx="296862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583" tIns="51293" rIns="102583" bIns="51293">
            <a:spAutoFit/>
          </a:bodyPr>
          <a:lstStyle>
            <a:lvl1pPr marL="288925" indent="-288925"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Views (for Analytics)</a:t>
            </a:r>
          </a:p>
        </p:txBody>
      </p:sp>
      <p:sp>
        <p:nvSpPr>
          <p:cNvPr id="9234" name="Text Box 19"/>
          <p:cNvSpPr txBox="1">
            <a:spLocks noChangeArrowheads="1"/>
          </p:cNvSpPr>
          <p:nvPr/>
        </p:nvSpPr>
        <p:spPr bwMode="auto">
          <a:xfrm>
            <a:off x="1981200" y="4191000"/>
            <a:ext cx="12192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288925" indent="-288925"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sz="1900" i="1">
              <a:solidFill>
                <a:srgbClr val="00FF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66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6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60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30D2CE9-0780-4314-A477-E0F22785D198}" type="slidenum">
              <a:rPr kumimoji="0" lang="en-US" sz="1200">
                <a:solidFill>
                  <a:srgbClr val="969696"/>
                </a:solidFill>
              </a:rPr>
              <a:pPr/>
              <a:t>8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Correlation of Process Instances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choreography should be aware of process instances not just biz process types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Existing languages? None support such correlations: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0070C0"/>
                </a:solidFill>
              </a:rPr>
              <a:t>WS-CDL</a:t>
            </a:r>
            <a:r>
              <a:rPr lang="en-US" smtClean="0"/>
              <a:t>, </a:t>
            </a:r>
            <a:r>
              <a:rPr lang="en-US" smtClean="0">
                <a:solidFill>
                  <a:srgbClr val="0070C0"/>
                </a:solidFill>
              </a:rPr>
              <a:t>BPMN</a:t>
            </a:r>
            <a:r>
              <a:rPr lang="en-US" smtClean="0"/>
              <a:t>, </a:t>
            </a:r>
            <a:r>
              <a:rPr lang="en-US" smtClean="0">
                <a:solidFill>
                  <a:srgbClr val="0070C0"/>
                </a:solidFill>
              </a:rPr>
              <a:t>process algebras</a:t>
            </a:r>
            <a:r>
              <a:rPr lang="en-US" smtClean="0"/>
              <a:t>, </a:t>
            </a:r>
            <a:r>
              <a:rPr lang="en-US" smtClean="0">
                <a:solidFill>
                  <a:srgbClr val="0070C0"/>
                </a:solidFill>
              </a:rPr>
              <a:t>conversation protocols</a:t>
            </a:r>
            <a:r>
              <a:rPr lang="en-US" smtClean="0"/>
              <a:t>, </a:t>
            </a:r>
            <a:r>
              <a:rPr lang="en-US" smtClean="0">
                <a:solidFill>
                  <a:srgbClr val="0070C0"/>
                </a:solidFill>
              </a:rPr>
              <a:t>Let</a:t>
            </a:r>
            <a:r>
              <a:rPr lang="en-US" smtClean="0">
                <a:solidFill>
                  <a:srgbClr val="0070C0"/>
                </a:solidFill>
                <a:latin typeface="Arial" charset="0"/>
                <a:cs typeface="Arial" charset="0"/>
              </a:rPr>
              <a:t>’</a:t>
            </a:r>
            <a:r>
              <a:rPr lang="en-US" smtClean="0">
                <a:solidFill>
                  <a:srgbClr val="0070C0"/>
                </a:solidFill>
              </a:rPr>
              <a:t>s Dance</a:t>
            </a:r>
            <a:r>
              <a:rPr lang="en-US" smtClean="0"/>
              <a:t>, (</a:t>
            </a:r>
            <a:r>
              <a:rPr lang="en-US" smtClean="0">
                <a:solidFill>
                  <a:srgbClr val="0070C0"/>
                </a:solidFill>
              </a:rPr>
              <a:t>BPEL</a:t>
            </a:r>
            <a:r>
              <a:rPr lang="en-US" smtClean="0"/>
              <a:t>,) …</a:t>
            </a:r>
          </a:p>
        </p:txBody>
      </p:sp>
      <p:sp>
        <p:nvSpPr>
          <p:cNvPr id="10247" name="AutoShape 4"/>
          <p:cNvSpPr>
            <a:spLocks noChangeArrowheads="1"/>
          </p:cNvSpPr>
          <p:nvPr/>
        </p:nvSpPr>
        <p:spPr bwMode="auto">
          <a:xfrm>
            <a:off x="1754188" y="2055813"/>
            <a:ext cx="1676400" cy="5683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latin typeface="Times New Roman" pitchFamily="18" charset="0"/>
                <a:ea typeface="SimSun" pitchFamily="2" charset="-122"/>
              </a:rPr>
              <a:t>Store</a:t>
            </a:r>
            <a:endParaRPr kumimoji="0" lang="en-US">
              <a:latin typeface="Times New Roman" pitchFamily="18" charset="0"/>
            </a:endParaRPr>
          </a:p>
        </p:txBody>
      </p:sp>
      <p:sp>
        <p:nvSpPr>
          <p:cNvPr id="10248" name="AutoShape 7"/>
          <p:cNvSpPr>
            <a:spLocks noChangeArrowheads="1"/>
          </p:cNvSpPr>
          <p:nvPr/>
        </p:nvSpPr>
        <p:spPr bwMode="auto">
          <a:xfrm>
            <a:off x="5945188" y="2055813"/>
            <a:ext cx="1676400" cy="5683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chemeClr val="bg2"/>
                </a:solidFill>
                <a:latin typeface="Times New Roman" pitchFamily="18" charset="0"/>
                <a:ea typeface="SimSun" pitchFamily="2" charset="-122"/>
              </a:rPr>
              <a:t>Bank</a:t>
            </a:r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>
            <a:off x="3429000" y="2514600"/>
            <a:ext cx="2590800" cy="1447800"/>
          </a:xfrm>
          <a:custGeom>
            <a:avLst/>
            <a:gdLst>
              <a:gd name="T0" fmla="*/ 0 w 1818"/>
              <a:gd name="T1" fmla="*/ 0 h 1270"/>
              <a:gd name="T2" fmla="*/ 2590800 w 1818"/>
              <a:gd name="T3" fmla="*/ 1447800 h 127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818" h="1270">
                <a:moveTo>
                  <a:pt x="0" y="0"/>
                </a:moveTo>
                <a:lnTo>
                  <a:pt x="1818" y="1270"/>
                </a:lnTo>
              </a:path>
            </a:pathLst>
          </a:custGeom>
          <a:noFill/>
          <a:ln w="19050">
            <a:solidFill>
              <a:schemeClr val="bg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AutoShape 20"/>
          <p:cNvSpPr>
            <a:spLocks noChangeArrowheads="1"/>
          </p:cNvSpPr>
          <p:nvPr/>
        </p:nvSpPr>
        <p:spPr bwMode="auto">
          <a:xfrm>
            <a:off x="6096000" y="4149725"/>
            <a:ext cx="1676400" cy="568325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28575" algn="ctr">
            <a:solidFill>
              <a:schemeClr val="accent2"/>
            </a:solidFill>
            <a:round/>
            <a:headEnd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Warehouse</a:t>
            </a:r>
          </a:p>
        </p:txBody>
      </p:sp>
      <p:sp>
        <p:nvSpPr>
          <p:cNvPr id="10251" name="AutoShape 19"/>
          <p:cNvSpPr>
            <a:spLocks noChangeArrowheads="1"/>
          </p:cNvSpPr>
          <p:nvPr/>
        </p:nvSpPr>
        <p:spPr bwMode="auto">
          <a:xfrm>
            <a:off x="6019800" y="4073525"/>
            <a:ext cx="1676400" cy="568325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28575" algn="ctr">
            <a:solidFill>
              <a:schemeClr val="accent2"/>
            </a:solidFill>
            <a:round/>
            <a:headEnd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Warehouse</a:t>
            </a:r>
          </a:p>
        </p:txBody>
      </p:sp>
      <p:sp>
        <p:nvSpPr>
          <p:cNvPr id="10252" name="AutoShape 6"/>
          <p:cNvSpPr>
            <a:spLocks noChangeArrowheads="1"/>
          </p:cNvSpPr>
          <p:nvPr/>
        </p:nvSpPr>
        <p:spPr bwMode="auto">
          <a:xfrm>
            <a:off x="5945188" y="4003675"/>
            <a:ext cx="1676400" cy="568325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28575" algn="ctr">
            <a:solidFill>
              <a:schemeClr val="accent2"/>
            </a:solidFill>
            <a:round/>
            <a:headEnd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Warehouse</a:t>
            </a:r>
          </a:p>
        </p:txBody>
      </p:sp>
      <p:sp>
        <p:nvSpPr>
          <p:cNvPr id="10253" name="AutoShape 16"/>
          <p:cNvSpPr>
            <a:spLocks noChangeArrowheads="1"/>
          </p:cNvSpPr>
          <p:nvPr/>
        </p:nvSpPr>
        <p:spPr bwMode="auto">
          <a:xfrm>
            <a:off x="1828800" y="4154488"/>
            <a:ext cx="1827213" cy="558800"/>
          </a:xfrm>
          <a:prstGeom prst="roundRect">
            <a:avLst>
              <a:gd name="adj" fmla="val 16667"/>
            </a:avLst>
          </a:prstGeom>
          <a:solidFill>
            <a:srgbClr val="A3B9FF"/>
          </a:solidFill>
          <a:ln w="28575" algn="ctr">
            <a:solidFill>
              <a:srgbClr val="0000CC"/>
            </a:solidFill>
            <a:round/>
            <a:headEnd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rgbClr val="0000CC"/>
                </a:solidFill>
                <a:latin typeface="Times New Roman" pitchFamily="18" charset="0"/>
                <a:ea typeface="SimSun" pitchFamily="2" charset="-122"/>
              </a:rPr>
              <a:t>Seller</a:t>
            </a:r>
            <a:endParaRPr kumimoji="0" lang="en-US">
              <a:solidFill>
                <a:srgbClr val="0000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0254" name="AutoShape 15"/>
          <p:cNvSpPr>
            <a:spLocks noChangeArrowheads="1"/>
          </p:cNvSpPr>
          <p:nvPr/>
        </p:nvSpPr>
        <p:spPr bwMode="auto">
          <a:xfrm>
            <a:off x="1752600" y="4078288"/>
            <a:ext cx="1827213" cy="558800"/>
          </a:xfrm>
          <a:prstGeom prst="roundRect">
            <a:avLst>
              <a:gd name="adj" fmla="val 16667"/>
            </a:avLst>
          </a:prstGeom>
          <a:solidFill>
            <a:srgbClr val="A3B9FF"/>
          </a:solidFill>
          <a:ln w="28575" algn="ctr">
            <a:solidFill>
              <a:srgbClr val="0000CC"/>
            </a:solidFill>
            <a:round/>
            <a:headEnd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rgbClr val="0000CC"/>
                </a:solidFill>
                <a:latin typeface="Times New Roman" pitchFamily="18" charset="0"/>
                <a:ea typeface="SimSun" pitchFamily="2" charset="-122"/>
              </a:rPr>
              <a:t>Seller</a:t>
            </a:r>
            <a:endParaRPr kumimoji="0" lang="en-US">
              <a:solidFill>
                <a:srgbClr val="0000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0255" name="AutoShape 5"/>
          <p:cNvSpPr>
            <a:spLocks noChangeArrowheads="1"/>
          </p:cNvSpPr>
          <p:nvPr/>
        </p:nvSpPr>
        <p:spPr bwMode="auto">
          <a:xfrm>
            <a:off x="1677988" y="4008438"/>
            <a:ext cx="1827212" cy="558800"/>
          </a:xfrm>
          <a:prstGeom prst="roundRect">
            <a:avLst>
              <a:gd name="adj" fmla="val 16667"/>
            </a:avLst>
          </a:prstGeom>
          <a:solidFill>
            <a:srgbClr val="A3B9FF"/>
          </a:solidFill>
          <a:ln w="28575" algn="ctr">
            <a:solidFill>
              <a:srgbClr val="0000CC"/>
            </a:solidFill>
            <a:round/>
            <a:headEnd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rgbClr val="0000CC"/>
                </a:solidFill>
                <a:latin typeface="Times New Roman" pitchFamily="18" charset="0"/>
                <a:ea typeface="SimSun" pitchFamily="2" charset="-122"/>
              </a:rPr>
              <a:t>Seller</a:t>
            </a:r>
            <a:endParaRPr kumimoji="0" lang="en-US">
              <a:solidFill>
                <a:srgbClr val="0000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0256" name="Freeform 8"/>
          <p:cNvSpPr>
            <a:spLocks/>
          </p:cNvSpPr>
          <p:nvPr/>
        </p:nvSpPr>
        <p:spPr bwMode="auto">
          <a:xfrm>
            <a:off x="3352800" y="2667000"/>
            <a:ext cx="2590800" cy="1447800"/>
          </a:xfrm>
          <a:custGeom>
            <a:avLst/>
            <a:gdLst>
              <a:gd name="T0" fmla="*/ 2590800 w 1746"/>
              <a:gd name="T1" fmla="*/ 1447800 h 1281"/>
              <a:gd name="T2" fmla="*/ 0 w 1746"/>
              <a:gd name="T3" fmla="*/ 0 h 128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46" h="1281">
                <a:moveTo>
                  <a:pt x="1746" y="128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bg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Freeform 10"/>
          <p:cNvSpPr>
            <a:spLocks/>
          </p:cNvSpPr>
          <p:nvPr/>
        </p:nvSpPr>
        <p:spPr bwMode="auto">
          <a:xfrm>
            <a:off x="2576513" y="2601913"/>
            <a:ext cx="954087" cy="1398587"/>
          </a:xfrm>
          <a:custGeom>
            <a:avLst/>
            <a:gdLst>
              <a:gd name="T0" fmla="*/ 25400 w 601"/>
              <a:gd name="T1" fmla="*/ 0 h 881"/>
              <a:gd name="T2" fmla="*/ 949325 w 601"/>
              <a:gd name="T3" fmla="*/ 739775 h 881"/>
              <a:gd name="T4" fmla="*/ 0 w 601"/>
              <a:gd name="T5" fmla="*/ 1398587 h 8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01" h="881">
                <a:moveTo>
                  <a:pt x="16" y="0"/>
                </a:moveTo>
                <a:cubicBezTo>
                  <a:pt x="113" y="78"/>
                  <a:pt x="601" y="319"/>
                  <a:pt x="598" y="466"/>
                </a:cubicBezTo>
                <a:cubicBezTo>
                  <a:pt x="595" y="613"/>
                  <a:pt x="125" y="795"/>
                  <a:pt x="0" y="881"/>
                </a:cubicBezTo>
              </a:path>
            </a:pathLst>
          </a:custGeom>
          <a:noFill/>
          <a:ln w="19050" cap="flat" cmpd="sng">
            <a:solidFill>
              <a:schemeClr val="bg2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Freeform 11"/>
          <p:cNvSpPr>
            <a:spLocks/>
          </p:cNvSpPr>
          <p:nvPr/>
        </p:nvSpPr>
        <p:spPr bwMode="auto">
          <a:xfrm>
            <a:off x="3506788" y="3806825"/>
            <a:ext cx="2438400" cy="460375"/>
          </a:xfrm>
          <a:custGeom>
            <a:avLst/>
            <a:gdLst>
              <a:gd name="T0" fmla="*/ 0 w 1536"/>
              <a:gd name="T1" fmla="*/ 460375 h 290"/>
              <a:gd name="T2" fmla="*/ 1135063 w 1536"/>
              <a:gd name="T3" fmla="*/ 0 h 290"/>
              <a:gd name="T4" fmla="*/ 2438400 w 1536"/>
              <a:gd name="T5" fmla="*/ 460375 h 2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36" h="290">
                <a:moveTo>
                  <a:pt x="0" y="290"/>
                </a:moveTo>
                <a:cubicBezTo>
                  <a:pt x="119" y="242"/>
                  <a:pt x="459" y="0"/>
                  <a:pt x="715" y="0"/>
                </a:cubicBezTo>
                <a:cubicBezTo>
                  <a:pt x="971" y="0"/>
                  <a:pt x="1365" y="230"/>
                  <a:pt x="1536" y="290"/>
                </a:cubicBezTo>
              </a:path>
            </a:pathLst>
          </a:custGeom>
          <a:noFill/>
          <a:ln w="19050" cap="flat" cmpd="sng">
            <a:solidFill>
              <a:schemeClr val="bg2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Freeform 12"/>
          <p:cNvSpPr>
            <a:spLocks/>
          </p:cNvSpPr>
          <p:nvPr/>
        </p:nvSpPr>
        <p:spPr bwMode="auto">
          <a:xfrm>
            <a:off x="3430588" y="2284413"/>
            <a:ext cx="2514600" cy="611187"/>
          </a:xfrm>
          <a:custGeom>
            <a:avLst/>
            <a:gdLst>
              <a:gd name="T0" fmla="*/ 2514600 w 1584"/>
              <a:gd name="T1" fmla="*/ 0 h 385"/>
              <a:gd name="T2" fmla="*/ 1347788 w 1584"/>
              <a:gd name="T3" fmla="*/ 598487 h 385"/>
              <a:gd name="T4" fmla="*/ 0 w 1584"/>
              <a:gd name="T5" fmla="*/ 76200 h 3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4" h="385">
                <a:moveTo>
                  <a:pt x="1584" y="0"/>
                </a:moveTo>
                <a:cubicBezTo>
                  <a:pt x="1462" y="63"/>
                  <a:pt x="1113" y="369"/>
                  <a:pt x="849" y="377"/>
                </a:cubicBezTo>
                <a:cubicBezTo>
                  <a:pt x="585" y="385"/>
                  <a:pt x="177" y="117"/>
                  <a:pt x="0" y="48"/>
                </a:cubicBezTo>
              </a:path>
            </a:pathLst>
          </a:custGeom>
          <a:noFill/>
          <a:ln w="19050" cap="flat" cmpd="sng">
            <a:solidFill>
              <a:schemeClr val="bg2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Cloud"/>
          <p:cNvSpPr>
            <a:spLocks noChangeAspect="1" noEditPoints="1" noChangeArrowheads="1"/>
          </p:cNvSpPr>
          <p:nvPr/>
        </p:nvSpPr>
        <p:spPr bwMode="auto">
          <a:xfrm rot="51373" flipH="1" flipV="1">
            <a:off x="3197225" y="2322513"/>
            <a:ext cx="2974975" cy="1755775"/>
          </a:xfrm>
          <a:custGeom>
            <a:avLst/>
            <a:gdLst>
              <a:gd name="T0" fmla="*/ 0 w 21600"/>
              <a:gd name="T1" fmla="*/ 81 h 21600"/>
              <a:gd name="T2" fmla="*/ 1515 w 21600"/>
              <a:gd name="T3" fmla="*/ 163 h 21600"/>
              <a:gd name="T4" fmla="*/ 3030 w 21600"/>
              <a:gd name="T5" fmla="*/ 81 h 21600"/>
              <a:gd name="T6" fmla="*/ 151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5 w 21600"/>
              <a:gd name="T13" fmla="*/ 3256 h 21600"/>
              <a:gd name="T14" fmla="*/ 17083 w 21600"/>
              <a:gd name="T15" fmla="*/ 1734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CCFF">
              <a:alpha val="70195"/>
            </a:srgbClr>
          </a:solidFill>
          <a:ln w="12700">
            <a:solidFill>
              <a:srgbClr val="9900CC"/>
            </a:solidFill>
            <a:miter lim="800000"/>
            <a:headEnd/>
            <a:tailEnd/>
          </a:ln>
        </p:spPr>
        <p:txBody>
          <a:bodyPr rot="10800000" lIns="96653" tIns="48326" rIns="96653" bIns="48326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en-US" sz="1200" smtClean="0">
                <a:solidFill>
                  <a:srgbClr val="969696"/>
                </a:solidFill>
              </a:rPr>
              <a:t>2013/08/30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kumimoji="0" lang="nl-NL" altLang="zh-CN" sz="1200" smtClean="0">
                <a:solidFill>
                  <a:srgbClr val="969696"/>
                </a:solidFill>
              </a:rPr>
              <a:t>WS-FM '13</a:t>
            </a:r>
            <a:endParaRPr kumimoji="0" lang="en-US" altLang="zh-CN" sz="1200">
              <a:solidFill>
                <a:srgbClr val="969696"/>
              </a:solidFill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6B7C855-56F7-4EB1-AAB1-8CAD59265784}" type="slidenum">
              <a:rPr kumimoji="0" lang="en-US" sz="1200">
                <a:solidFill>
                  <a:srgbClr val="969696"/>
                </a:solidFill>
              </a:rPr>
              <a:pPr/>
              <a:t>9</a:t>
            </a:fld>
            <a:endParaRPr kumimoji="0" lang="en-US" sz="1200">
              <a:solidFill>
                <a:srgbClr val="969696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in Messages and Process Instances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Choreography constraints may depend on message contents and data from process instances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Most choreography languages support no data, or no general models for data</a:t>
            </a:r>
          </a:p>
        </p:txBody>
      </p:sp>
      <p:sp>
        <p:nvSpPr>
          <p:cNvPr id="11271" name="AutoShape 4"/>
          <p:cNvSpPr>
            <a:spLocks noChangeArrowheads="1"/>
          </p:cNvSpPr>
          <p:nvPr/>
        </p:nvSpPr>
        <p:spPr bwMode="auto">
          <a:xfrm>
            <a:off x="1754188" y="2055813"/>
            <a:ext cx="1676400" cy="5683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latin typeface="Times New Roman" pitchFamily="18" charset="0"/>
                <a:ea typeface="SimSun" pitchFamily="2" charset="-122"/>
              </a:rPr>
              <a:t>Store</a:t>
            </a:r>
            <a:endParaRPr kumimoji="0" lang="en-US">
              <a:latin typeface="Times New Roman" pitchFamily="18" charset="0"/>
            </a:endParaRPr>
          </a:p>
        </p:txBody>
      </p:sp>
      <p:sp>
        <p:nvSpPr>
          <p:cNvPr id="11272" name="AutoShape 5"/>
          <p:cNvSpPr>
            <a:spLocks noChangeArrowheads="1"/>
          </p:cNvSpPr>
          <p:nvPr/>
        </p:nvSpPr>
        <p:spPr bwMode="auto">
          <a:xfrm>
            <a:off x="5945188" y="2055813"/>
            <a:ext cx="1676400" cy="5683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chemeClr val="bg2"/>
                </a:solidFill>
                <a:latin typeface="Times New Roman" pitchFamily="18" charset="0"/>
                <a:ea typeface="SimSun" pitchFamily="2" charset="-122"/>
              </a:rPr>
              <a:t>Bank</a:t>
            </a:r>
          </a:p>
        </p:txBody>
      </p:sp>
      <p:sp>
        <p:nvSpPr>
          <p:cNvPr id="11273" name="Freeform 6"/>
          <p:cNvSpPr>
            <a:spLocks/>
          </p:cNvSpPr>
          <p:nvPr/>
        </p:nvSpPr>
        <p:spPr bwMode="auto">
          <a:xfrm>
            <a:off x="3429000" y="2514600"/>
            <a:ext cx="2590800" cy="1447800"/>
          </a:xfrm>
          <a:custGeom>
            <a:avLst/>
            <a:gdLst>
              <a:gd name="T0" fmla="*/ 0 w 1818"/>
              <a:gd name="T1" fmla="*/ 0 h 1270"/>
              <a:gd name="T2" fmla="*/ 2590800 w 1818"/>
              <a:gd name="T3" fmla="*/ 1447800 h 127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818" h="1270">
                <a:moveTo>
                  <a:pt x="0" y="0"/>
                </a:moveTo>
                <a:lnTo>
                  <a:pt x="1818" y="1270"/>
                </a:lnTo>
              </a:path>
            </a:pathLst>
          </a:custGeom>
          <a:noFill/>
          <a:ln w="19050">
            <a:solidFill>
              <a:schemeClr val="bg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AutoShape 7"/>
          <p:cNvSpPr>
            <a:spLocks noChangeArrowheads="1"/>
          </p:cNvSpPr>
          <p:nvPr/>
        </p:nvSpPr>
        <p:spPr bwMode="auto">
          <a:xfrm>
            <a:off x="6096000" y="4149725"/>
            <a:ext cx="1676400" cy="568325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28575" algn="ctr">
            <a:solidFill>
              <a:schemeClr val="accent2"/>
            </a:solidFill>
            <a:round/>
            <a:headEnd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Warehouse</a:t>
            </a:r>
          </a:p>
        </p:txBody>
      </p:sp>
      <p:sp>
        <p:nvSpPr>
          <p:cNvPr id="11275" name="AutoShape 8"/>
          <p:cNvSpPr>
            <a:spLocks noChangeArrowheads="1"/>
          </p:cNvSpPr>
          <p:nvPr/>
        </p:nvSpPr>
        <p:spPr bwMode="auto">
          <a:xfrm>
            <a:off x="6019800" y="4073525"/>
            <a:ext cx="1676400" cy="568325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28575" algn="ctr">
            <a:solidFill>
              <a:schemeClr val="accent2"/>
            </a:solidFill>
            <a:round/>
            <a:headEnd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Warehouse</a:t>
            </a:r>
          </a:p>
        </p:txBody>
      </p:sp>
      <p:sp>
        <p:nvSpPr>
          <p:cNvPr id="11276" name="AutoShape 9"/>
          <p:cNvSpPr>
            <a:spLocks noChangeArrowheads="1"/>
          </p:cNvSpPr>
          <p:nvPr/>
        </p:nvSpPr>
        <p:spPr bwMode="auto">
          <a:xfrm>
            <a:off x="5945188" y="4003675"/>
            <a:ext cx="1676400" cy="568325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28575" algn="ctr">
            <a:solidFill>
              <a:schemeClr val="accent2"/>
            </a:solidFill>
            <a:round/>
            <a:headEnd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Warehouse</a:t>
            </a:r>
          </a:p>
        </p:txBody>
      </p:sp>
      <p:sp>
        <p:nvSpPr>
          <p:cNvPr id="11277" name="AutoShape 10"/>
          <p:cNvSpPr>
            <a:spLocks noChangeArrowheads="1"/>
          </p:cNvSpPr>
          <p:nvPr/>
        </p:nvSpPr>
        <p:spPr bwMode="auto">
          <a:xfrm>
            <a:off x="1828800" y="4154488"/>
            <a:ext cx="1827213" cy="558800"/>
          </a:xfrm>
          <a:prstGeom prst="roundRect">
            <a:avLst>
              <a:gd name="adj" fmla="val 16667"/>
            </a:avLst>
          </a:prstGeom>
          <a:solidFill>
            <a:srgbClr val="A3B9FF"/>
          </a:solidFill>
          <a:ln w="28575" algn="ctr">
            <a:solidFill>
              <a:srgbClr val="0000CC"/>
            </a:solidFill>
            <a:round/>
            <a:headEnd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rgbClr val="0000CC"/>
                </a:solidFill>
                <a:latin typeface="Times New Roman" pitchFamily="18" charset="0"/>
                <a:ea typeface="SimSun" pitchFamily="2" charset="-122"/>
              </a:rPr>
              <a:t>Seller</a:t>
            </a:r>
            <a:endParaRPr kumimoji="0" lang="en-US">
              <a:solidFill>
                <a:srgbClr val="0000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1278" name="AutoShape 11"/>
          <p:cNvSpPr>
            <a:spLocks noChangeArrowheads="1"/>
          </p:cNvSpPr>
          <p:nvPr/>
        </p:nvSpPr>
        <p:spPr bwMode="auto">
          <a:xfrm>
            <a:off x="1752600" y="4078288"/>
            <a:ext cx="1827213" cy="558800"/>
          </a:xfrm>
          <a:prstGeom prst="roundRect">
            <a:avLst>
              <a:gd name="adj" fmla="val 16667"/>
            </a:avLst>
          </a:prstGeom>
          <a:solidFill>
            <a:srgbClr val="A3B9FF"/>
          </a:solidFill>
          <a:ln w="28575" algn="ctr">
            <a:solidFill>
              <a:srgbClr val="0000CC"/>
            </a:solidFill>
            <a:round/>
            <a:headEnd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rgbClr val="0000CC"/>
                </a:solidFill>
                <a:latin typeface="Times New Roman" pitchFamily="18" charset="0"/>
                <a:ea typeface="SimSun" pitchFamily="2" charset="-122"/>
              </a:rPr>
              <a:t>Seller</a:t>
            </a:r>
            <a:endParaRPr kumimoji="0" lang="en-US">
              <a:solidFill>
                <a:srgbClr val="0000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1279" name="AutoShape 12"/>
          <p:cNvSpPr>
            <a:spLocks noChangeArrowheads="1"/>
          </p:cNvSpPr>
          <p:nvPr/>
        </p:nvSpPr>
        <p:spPr bwMode="auto">
          <a:xfrm>
            <a:off x="1677988" y="4008438"/>
            <a:ext cx="1827212" cy="558800"/>
          </a:xfrm>
          <a:prstGeom prst="roundRect">
            <a:avLst>
              <a:gd name="adj" fmla="val 16667"/>
            </a:avLst>
          </a:prstGeom>
          <a:solidFill>
            <a:srgbClr val="A3B9FF"/>
          </a:solidFill>
          <a:ln w="28575" algn="ctr">
            <a:solidFill>
              <a:srgbClr val="0000CC"/>
            </a:solidFill>
            <a:round/>
            <a:headEnd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53" tIns="48326" rIns="96653" bIns="48326" anchor="ctr"/>
          <a:lstStyle/>
          <a:p>
            <a:pPr algn="ctr" defTabSz="966788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>
                <a:solidFill>
                  <a:srgbClr val="0000CC"/>
                </a:solidFill>
                <a:latin typeface="Times New Roman" pitchFamily="18" charset="0"/>
                <a:ea typeface="SimSun" pitchFamily="2" charset="-122"/>
              </a:rPr>
              <a:t>Seller</a:t>
            </a:r>
            <a:endParaRPr kumimoji="0" lang="en-US">
              <a:solidFill>
                <a:srgbClr val="0000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1280" name="Freeform 13"/>
          <p:cNvSpPr>
            <a:spLocks/>
          </p:cNvSpPr>
          <p:nvPr/>
        </p:nvSpPr>
        <p:spPr bwMode="auto">
          <a:xfrm>
            <a:off x="3352800" y="2667000"/>
            <a:ext cx="2590800" cy="1447800"/>
          </a:xfrm>
          <a:custGeom>
            <a:avLst/>
            <a:gdLst>
              <a:gd name="T0" fmla="*/ 2590800 w 1746"/>
              <a:gd name="T1" fmla="*/ 1447800 h 1281"/>
              <a:gd name="T2" fmla="*/ 0 w 1746"/>
              <a:gd name="T3" fmla="*/ 0 h 128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46" h="1281">
                <a:moveTo>
                  <a:pt x="1746" y="1281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bg2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Freeform 14"/>
          <p:cNvSpPr>
            <a:spLocks/>
          </p:cNvSpPr>
          <p:nvPr/>
        </p:nvSpPr>
        <p:spPr bwMode="auto">
          <a:xfrm>
            <a:off x="2576513" y="2624138"/>
            <a:ext cx="954087" cy="1376362"/>
          </a:xfrm>
          <a:custGeom>
            <a:avLst/>
            <a:gdLst>
              <a:gd name="T0" fmla="*/ 25400 w 601"/>
              <a:gd name="T1" fmla="*/ 0 h 881"/>
              <a:gd name="T2" fmla="*/ 949325 w 601"/>
              <a:gd name="T3" fmla="*/ 728019 h 881"/>
              <a:gd name="T4" fmla="*/ 0 w 601"/>
              <a:gd name="T5" fmla="*/ 1376362 h 88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01" h="881">
                <a:moveTo>
                  <a:pt x="16" y="0"/>
                </a:moveTo>
                <a:cubicBezTo>
                  <a:pt x="113" y="78"/>
                  <a:pt x="601" y="319"/>
                  <a:pt x="598" y="466"/>
                </a:cubicBezTo>
                <a:cubicBezTo>
                  <a:pt x="595" y="613"/>
                  <a:pt x="125" y="795"/>
                  <a:pt x="0" y="881"/>
                </a:cubicBezTo>
              </a:path>
            </a:pathLst>
          </a:custGeom>
          <a:noFill/>
          <a:ln w="19050" cap="flat" cmpd="sng">
            <a:solidFill>
              <a:schemeClr val="bg2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Freeform 15"/>
          <p:cNvSpPr>
            <a:spLocks/>
          </p:cNvSpPr>
          <p:nvPr/>
        </p:nvSpPr>
        <p:spPr bwMode="auto">
          <a:xfrm>
            <a:off x="3506788" y="3806825"/>
            <a:ext cx="2438400" cy="460375"/>
          </a:xfrm>
          <a:custGeom>
            <a:avLst/>
            <a:gdLst>
              <a:gd name="T0" fmla="*/ 0 w 1536"/>
              <a:gd name="T1" fmla="*/ 460375 h 290"/>
              <a:gd name="T2" fmla="*/ 1135063 w 1536"/>
              <a:gd name="T3" fmla="*/ 0 h 290"/>
              <a:gd name="T4" fmla="*/ 2438400 w 1536"/>
              <a:gd name="T5" fmla="*/ 460375 h 2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36" h="290">
                <a:moveTo>
                  <a:pt x="0" y="290"/>
                </a:moveTo>
                <a:cubicBezTo>
                  <a:pt x="119" y="242"/>
                  <a:pt x="459" y="0"/>
                  <a:pt x="715" y="0"/>
                </a:cubicBezTo>
                <a:cubicBezTo>
                  <a:pt x="971" y="0"/>
                  <a:pt x="1365" y="230"/>
                  <a:pt x="1536" y="290"/>
                </a:cubicBezTo>
              </a:path>
            </a:pathLst>
          </a:custGeom>
          <a:noFill/>
          <a:ln w="19050" cap="flat" cmpd="sng">
            <a:solidFill>
              <a:schemeClr val="bg2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Freeform 16"/>
          <p:cNvSpPr>
            <a:spLocks/>
          </p:cNvSpPr>
          <p:nvPr/>
        </p:nvSpPr>
        <p:spPr bwMode="auto">
          <a:xfrm>
            <a:off x="3430588" y="2284413"/>
            <a:ext cx="2514600" cy="611187"/>
          </a:xfrm>
          <a:custGeom>
            <a:avLst/>
            <a:gdLst>
              <a:gd name="T0" fmla="*/ 2514600 w 1584"/>
              <a:gd name="T1" fmla="*/ 0 h 385"/>
              <a:gd name="T2" fmla="*/ 1347788 w 1584"/>
              <a:gd name="T3" fmla="*/ 598487 h 385"/>
              <a:gd name="T4" fmla="*/ 0 w 1584"/>
              <a:gd name="T5" fmla="*/ 76200 h 3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4" h="385">
                <a:moveTo>
                  <a:pt x="1584" y="0"/>
                </a:moveTo>
                <a:cubicBezTo>
                  <a:pt x="1462" y="63"/>
                  <a:pt x="1113" y="369"/>
                  <a:pt x="849" y="377"/>
                </a:cubicBezTo>
                <a:cubicBezTo>
                  <a:pt x="585" y="385"/>
                  <a:pt x="177" y="117"/>
                  <a:pt x="0" y="48"/>
                </a:cubicBezTo>
              </a:path>
            </a:pathLst>
          </a:custGeom>
          <a:noFill/>
          <a:ln w="19050" cap="flat" cmpd="sng">
            <a:solidFill>
              <a:schemeClr val="bg2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Cloud"/>
          <p:cNvSpPr>
            <a:spLocks noChangeAspect="1" noEditPoints="1" noChangeArrowheads="1"/>
          </p:cNvSpPr>
          <p:nvPr/>
        </p:nvSpPr>
        <p:spPr bwMode="auto">
          <a:xfrm rot="51373" flipH="1" flipV="1">
            <a:off x="3197225" y="2322513"/>
            <a:ext cx="2974975" cy="1755775"/>
          </a:xfrm>
          <a:custGeom>
            <a:avLst/>
            <a:gdLst>
              <a:gd name="T0" fmla="*/ 0 w 21600"/>
              <a:gd name="T1" fmla="*/ 81 h 21600"/>
              <a:gd name="T2" fmla="*/ 1515 w 21600"/>
              <a:gd name="T3" fmla="*/ 163 h 21600"/>
              <a:gd name="T4" fmla="*/ 3030 w 21600"/>
              <a:gd name="T5" fmla="*/ 81 h 21600"/>
              <a:gd name="T6" fmla="*/ 151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5 w 21600"/>
              <a:gd name="T13" fmla="*/ 3256 h 21600"/>
              <a:gd name="T14" fmla="*/ 17083 w 21600"/>
              <a:gd name="T15" fmla="*/ 1734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CCFF">
              <a:alpha val="70195"/>
            </a:srgbClr>
          </a:solidFill>
          <a:ln w="12700">
            <a:solidFill>
              <a:srgbClr val="9900CC"/>
            </a:solidFill>
            <a:miter lim="800000"/>
            <a:headEnd/>
            <a:tailEnd/>
          </a:ln>
        </p:spPr>
        <p:txBody>
          <a:bodyPr rot="10800000" lIns="96653" tIns="48326" rIns="96653" bIns="48326"/>
          <a:lstStyle/>
          <a:p>
            <a:endParaRPr lang="en-US"/>
          </a:p>
        </p:txBody>
      </p:sp>
      <p:sp>
        <p:nvSpPr>
          <p:cNvPr id="11285" name="Text Box 18"/>
          <p:cNvSpPr txBox="1">
            <a:spLocks noChangeArrowheads="1"/>
          </p:cNvSpPr>
          <p:nvPr/>
        </p:nvSpPr>
        <p:spPr bwMode="auto">
          <a:xfrm>
            <a:off x="0" y="2667000"/>
            <a:ext cx="26670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2583" tIns="51293" rIns="102583" bIns="51293">
            <a:spAutoFit/>
          </a:bodyPr>
          <a:lstStyle>
            <a:lvl1pPr defTabSz="966788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i="1">
                <a:latin typeface="Book Antiqua" pitchFamily="18" charset="0"/>
              </a:rPr>
              <a:t>Seller purchase completion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i="1">
                <a:latin typeface="Book Antiqua" pitchFamily="18" charset="0"/>
              </a:rPr>
              <a:t>is not needed for “small” purchases</a:t>
            </a:r>
          </a:p>
        </p:txBody>
      </p:sp>
      <p:sp>
        <p:nvSpPr>
          <p:cNvPr id="11286" name="Line 19"/>
          <p:cNvSpPr>
            <a:spLocks noChangeShapeType="1"/>
          </p:cNvSpPr>
          <p:nvPr/>
        </p:nvSpPr>
        <p:spPr bwMode="auto">
          <a:xfrm>
            <a:off x="2209800" y="3276600"/>
            <a:ext cx="2362200" cy="533400"/>
          </a:xfrm>
          <a:prstGeom prst="line">
            <a:avLst/>
          </a:prstGeom>
          <a:noFill/>
          <a:ln w="9525">
            <a:solidFill>
              <a:srgbClr val="00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2583" tIns="51293" rIns="102583" bIns="51293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 Presentation">
  <a:themeElements>
    <a:clrScheme name="My Presentation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My Presentation">
      <a:majorFont>
        <a:latin typeface="Comic Sans M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102583" tIns="51293" rIns="102583" bIns="51293" numCol="1" anchor="ctr" anchorCtr="0" compatLnSpc="1">
        <a:prstTxWarp prst="textNoShape">
          <a:avLst/>
        </a:prstTxWarp>
        <a:spAutoFit/>
      </a:bodyPr>
      <a:lstStyle>
        <a:defPPr marL="288925" marR="0" indent="-288925" algn="l" defTabSz="966788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rgbClr val="000066"/>
          </a:buClr>
          <a:buSzPct val="80000"/>
          <a:buFont typeface="Wingdings" pitchFamily="2" charset="2"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102583" tIns="51293" rIns="102583" bIns="51293" numCol="1" anchor="ctr" anchorCtr="0" compatLnSpc="1">
        <a:prstTxWarp prst="textNoShape">
          <a:avLst/>
        </a:prstTxWarp>
        <a:spAutoFit/>
      </a:bodyPr>
      <a:lstStyle>
        <a:defPPr marL="288925" marR="0" indent="-288925" algn="l" defTabSz="966788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rgbClr val="000066"/>
          </a:buClr>
          <a:buSzPct val="80000"/>
          <a:buFont typeface="Wingdings" pitchFamily="2" charset="2"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y Presentatio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 Pres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Presentatio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24495</TotalTime>
  <Pages>63</Pages>
  <Words>1508</Words>
  <Application>Microsoft Office PowerPoint</Application>
  <PresentationFormat>Custom</PresentationFormat>
  <Paragraphs>640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My Presentation</vt:lpstr>
      <vt:lpstr>Choreography Revisited</vt:lpstr>
      <vt:lpstr>Computing</vt:lpstr>
      <vt:lpstr>Collaboration Models (Extreme Cases)</vt:lpstr>
      <vt:lpstr>Choreography</vt:lpstr>
      <vt:lpstr>Outline</vt:lpstr>
      <vt:lpstr>Examples: Choreographies for Soccer</vt:lpstr>
      <vt:lpstr>Choreographies for BPs Are More Complex</vt:lpstr>
      <vt:lpstr>Correlation of Process Instances</vt:lpstr>
      <vt:lpstr>Data in Messages and Process Instances</vt:lpstr>
      <vt:lpstr>What are Needed?</vt:lpstr>
      <vt:lpstr>Existing Choreography Languages</vt:lpstr>
      <vt:lpstr>Outline</vt:lpstr>
      <vt:lpstr>Four Types of Data in Biz Processes</vt:lpstr>
      <vt:lpstr>BP Models: Data Abstraction to Artifacts</vt:lpstr>
      <vt:lpstr>Artifacts As Process Models</vt:lpstr>
      <vt:lpstr>Correlation Diagrams</vt:lpstr>
      <vt:lpstr>Referencing Correlated BP Instances </vt:lpstr>
      <vt:lpstr>Derived Correlations</vt:lpstr>
      <vt:lpstr>“Managing” Correlations</vt:lpstr>
      <vt:lpstr>Messages Diagrams</vt:lpstr>
      <vt:lpstr>Outline</vt:lpstr>
      <vt:lpstr>System Snapshots (States)</vt:lpstr>
      <vt:lpstr>Message Predicates and Data Atoms</vt:lpstr>
      <vt:lpstr>Choreography Constraints</vt:lpstr>
      <vt:lpstr>Messages Diagram for the Example</vt:lpstr>
      <vt:lpstr>Choreography Constraints</vt:lpstr>
      <vt:lpstr>Another Example</vt:lpstr>
      <vt:lpstr>Semantics Based on FO-LTL</vt:lpstr>
      <vt:lpstr>Outline</vt:lpstr>
      <vt:lpstr>Realization</vt:lpstr>
      <vt:lpstr>Choreography Decision Problem</vt:lpstr>
      <vt:lpstr>Choreography Realization Problem</vt:lpstr>
      <vt:lpstr>Outline</vt:lpstr>
      <vt:lpstr>Conclusions</vt:lpstr>
      <vt:lpstr>Future Problems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Service Conversations: Analysis and Design </dc:title>
  <dc:subject/>
  <dc:creator>Jianwen Su</dc:creator>
  <cp:keywords/>
  <dc:description/>
  <cp:lastModifiedBy>Jianwen Su</cp:lastModifiedBy>
  <cp:revision>159</cp:revision>
  <cp:lastPrinted>2001-02-06T14:46:57Z</cp:lastPrinted>
  <dcterms:created xsi:type="dcterms:W3CDTF">2004-07-15T22:16:58Z</dcterms:created>
  <dcterms:modified xsi:type="dcterms:W3CDTF">2013-09-17T17:46:35Z</dcterms:modified>
</cp:coreProperties>
</file>