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874" r:id="rId2"/>
    <p:sldId id="1155" r:id="rId3"/>
    <p:sldId id="1156" r:id="rId4"/>
    <p:sldId id="1157" r:id="rId5"/>
    <p:sldId id="1158" r:id="rId6"/>
    <p:sldId id="1166" r:id="rId7"/>
    <p:sldId id="1159" r:id="rId8"/>
    <p:sldId id="1096" r:id="rId9"/>
    <p:sldId id="1160" r:id="rId10"/>
    <p:sldId id="1162" r:id="rId11"/>
    <p:sldId id="1161" r:id="rId12"/>
    <p:sldId id="1154" r:id="rId13"/>
    <p:sldId id="1168" r:id="rId14"/>
    <p:sldId id="1144" r:id="rId15"/>
    <p:sldId id="1167" r:id="rId16"/>
    <p:sldId id="1145" r:id="rId17"/>
    <p:sldId id="1163" r:id="rId18"/>
    <p:sldId id="1146" r:id="rId19"/>
    <p:sldId id="1147" r:id="rId20"/>
    <p:sldId id="1148" r:id="rId21"/>
    <p:sldId id="1149" r:id="rId22"/>
    <p:sldId id="1150" r:id="rId23"/>
    <p:sldId id="1164" r:id="rId24"/>
    <p:sldId id="1143" r:id="rId25"/>
    <p:sldId id="1151" r:id="rId26"/>
    <p:sldId id="1165" r:id="rId27"/>
    <p:sldId id="1152" r:id="rId28"/>
    <p:sldId id="1169" r:id="rId29"/>
    <p:sldId id="1170" r:id="rId30"/>
    <p:sldId id="1171" r:id="rId31"/>
    <p:sldId id="1172" r:id="rId32"/>
    <p:sldId id="1173" r:id="rId33"/>
  </p:sldIdLst>
  <p:sldSz cx="9601200" cy="7315200"/>
  <p:notesSz cx="6934200" cy="9232900"/>
  <p:defaultTextStyle>
    <a:defPPr>
      <a:defRPr lang="en-US"/>
    </a:defPPr>
    <a:lvl1pPr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20000"/>
      </a:spcBef>
      <a:spcAft>
        <a:spcPct val="0"/>
      </a:spcAft>
      <a:buClr>
        <a:srgbClr val="000066"/>
      </a:buClr>
      <a:buSzPct val="80000"/>
      <a:buFont typeface="Wingdings" pitchFamily="2" charset="2"/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DAE1FF"/>
    <a:srgbClr val="09DEFB"/>
    <a:srgbClr val="FF99CC"/>
    <a:srgbClr val="008000"/>
    <a:srgbClr val="FF9966"/>
    <a:srgbClr val="FF9900"/>
    <a:srgbClr val="FFCCCC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9690" autoAdjust="0"/>
  </p:normalViewPr>
  <p:slideViewPr>
    <p:cSldViewPr>
      <p:cViewPr varScale="1">
        <p:scale>
          <a:sx n="72" d="100"/>
          <a:sy n="72" d="100"/>
        </p:scale>
        <p:origin x="765" y="55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311"/>
    </p:cViewPr>
  </p:sorterViewPr>
  <p:notesViewPr>
    <p:cSldViewPr>
      <p:cViewPr varScale="1">
        <p:scale>
          <a:sx n="82" d="100"/>
          <a:sy n="82" d="100"/>
        </p:scale>
        <p:origin x="-3114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t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772525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928" tIns="0" rIns="18928" bIns="0" numCol="1" anchor="b" anchorCtr="0" compatLnSpc="1">
            <a:prstTxWarp prst="textNoShape">
              <a:avLst/>
            </a:prstTxWarp>
          </a:bodyPr>
          <a:lstStyle>
            <a:lvl1pPr algn="r" defTabSz="9413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000" i="1">
                <a:latin typeface="Times New Roman" pitchFamily="18" charset="0"/>
              </a:defRPr>
            </a:lvl1pPr>
          </a:lstStyle>
          <a:p>
            <a:fld id="{3A9A1141-8DAC-4110-A9F5-E050614FC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38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3825" y="0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1038"/>
            <a:ext cx="457835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95788"/>
            <a:ext cx="506730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3825" y="8791575"/>
            <a:ext cx="3025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46" tIns="45423" rIns="90846" bIns="45423" numCol="1" anchor="b" anchorCtr="0" compatLnSpc="1">
            <a:prstTxWarp prst="textNoShape">
              <a:avLst/>
            </a:prstTxWarp>
          </a:bodyPr>
          <a:lstStyle>
            <a:lvl1pPr algn="r" defTabSz="90805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fld id="{99681EC2-E802-4654-8EE3-5B704E9B42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24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26315-41E7-43E2-8A27-00021651F712}" type="slidenum">
              <a:rPr lang="en-US"/>
              <a:pPr/>
              <a:t>1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545012" cy="3462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545012" cy="3462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808"/>
              </a:spcBef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concrete log structure may depend on choices such as granularities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545012" cy="3462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1154113"/>
            <a:ext cx="40894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93420" y="4443333"/>
            <a:ext cx="5547360" cy="3635606"/>
          </a:xfrm>
          <a:prstGeom prst="rect">
            <a:avLst/>
          </a:prstGeom>
          <a:noFill/>
          <a:ln>
            <a:noFill/>
          </a:ln>
        </p:spPr>
        <p:txBody>
          <a:bodyPr lIns="92367" tIns="92367" rIns="92367" bIns="9236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workflow system log (complete log)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927775" y="8769652"/>
            <a:ext cx="3004819" cy="463160"/>
          </a:xfrm>
          <a:prstGeom prst="rect">
            <a:avLst/>
          </a:prstGeom>
          <a:noFill/>
          <a:ln>
            <a:noFill/>
          </a:ln>
        </p:spPr>
        <p:txBody>
          <a:bodyPr lIns="92367" tIns="46171" rIns="92367" bIns="46171" anchor="b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22</a:t>
            </a:fld>
            <a:endParaRPr lang="en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83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895" indent="-285728" defTabSz="907983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2916" indent="-228583" defTabSz="907983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082" indent="-228583" defTabSz="907983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248" indent="-228583" defTabSz="907983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414" indent="-228583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580" indent="-228583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8746" indent="-228583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5912" indent="-228583" defTabSz="90798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7AE8D0-E4E7-431C-B7D5-F431B490F9A3}" type="slidenum">
              <a:rPr kumimoji="0" lang="en-US" altLang="en-US" sz="1200">
                <a:latin typeface="Times New Roman" pitchFamily="18" charset="0"/>
              </a:rPr>
              <a:pPr/>
              <a:t>3</a:t>
            </a:fld>
            <a:endParaRPr kumimoji="0" lang="en-US" altLang="en-US" sz="1200" dirty="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0563"/>
            <a:ext cx="4522788" cy="344805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67213"/>
            <a:ext cx="5108575" cy="4137025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A8F25-DA40-4EE7-B93E-FBBCCE1D671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48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A8F25-DA40-4EE7-B93E-FBBCCE1D671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48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81EC2-E802-4654-8EE3-5B704E9B42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7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E737F06-F5CC-4AE0-AA12-EC023922616B}" type="slidenum">
              <a:rPr kumimoji="0" lang="en-US" altLang="en-US" sz="1200">
                <a:latin typeface="Times New Roman" pitchFamily="18" charset="0"/>
              </a:rPr>
              <a:pPr/>
              <a:t>11</a:t>
            </a:fld>
            <a:endParaRPr kumimoji="0" lang="en-US" alt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1038"/>
            <a:ext cx="4576762" cy="34877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93420" y="4443333"/>
            <a:ext cx="5547360" cy="3635606"/>
          </a:xfrm>
          <a:prstGeom prst="rect">
            <a:avLst/>
          </a:prstGeom>
          <a:noFill/>
          <a:ln>
            <a:noFill/>
          </a:ln>
        </p:spPr>
        <p:txBody>
          <a:bodyPr lIns="92367" tIns="92367" rIns="92367" bIns="9236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Problem: design a query language</a:t>
            </a: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422400" y="1154113"/>
            <a:ext cx="4089400" cy="3116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545012" cy="3462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Current don’t consider databases from different institutions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545012" cy="3462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lIns="92367" tIns="92367" rIns="92367" bIns="92367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1936750"/>
            <a:ext cx="8162925" cy="1720850"/>
          </a:xfrm>
        </p:spPr>
        <p:txBody>
          <a:bodyPr/>
          <a:lstStyle>
            <a:lvl1pPr>
              <a:lnSpc>
                <a:spcPct val="130000"/>
              </a:lnSpc>
              <a:defRPr sz="4000"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Click to</a:t>
            </a:r>
            <a:br>
              <a:rPr lang="en-US" noProof="0" smtClean="0"/>
            </a:br>
            <a:r>
              <a:rPr lang="en-US" noProof="0" smtClean="0"/>
              <a:t>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876800"/>
            <a:ext cx="8043863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4038600" y="7024688"/>
            <a:ext cx="2000250" cy="290512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7024688"/>
            <a:ext cx="3038475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ea typeface="SimSun" pitchFamily="2" charset="-122"/>
              </a:defRPr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00950" y="7024688"/>
            <a:ext cx="2000250" cy="290512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167B1BB3-6F9F-4A35-B90C-B40901F757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3738563"/>
            <a:ext cx="4960938" cy="1619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182B-B1AA-4A15-A610-2875351EFE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3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38" y="838200"/>
            <a:ext cx="4564062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564063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2578B-4AD3-4BBE-9DDF-8B358CA85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E026-08BE-4E68-A364-72112457B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D47C6-77D2-4FF5-9470-B7552E029C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0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8D883-2A1F-4183-929B-739443967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391CE-13EB-4618-B66D-347F562D38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146050" y="717550"/>
            <a:ext cx="4930775" cy="71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0338" y="0"/>
            <a:ext cx="9280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838200"/>
            <a:ext cx="92805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3860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ct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SimSun" pitchFamily="2" charset="-122"/>
              </a:defRPr>
            </a:lvl1pPr>
          </a:lstStyle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7072313"/>
            <a:ext cx="3041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  <a:ea typeface="DFKaiW5-GB" pitchFamily="65" charset="-122"/>
              </a:defRPr>
            </a:lvl1pPr>
          </a:lstStyle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0950" y="7072313"/>
            <a:ext cx="20002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>
                <a:solidFill>
                  <a:srgbClr val="969696"/>
                </a:solidFill>
              </a:defRPr>
            </a:lvl1pPr>
          </a:lstStyle>
          <a:p>
            <a:fld id="{9D5D25EB-DA1F-4BFC-A014-C46DB84F6D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5pPr>
      <a:lvl6pPr marL="4572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6pPr>
      <a:lvl7pPr marL="9144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7pPr>
      <a:lvl8pPr marL="13716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8pPr>
      <a:lvl9pPr marL="1828800" algn="l" defTabSz="966788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mic Sans MS" pitchFamily="66" charset="0"/>
        </a:defRPr>
      </a:lvl9pPr>
    </p:titleStyle>
    <p:bodyStyle>
      <a:lvl1pPr marL="282575" indent="-282575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kumimoji="1" sz="2800">
          <a:solidFill>
            <a:srgbClr val="000066"/>
          </a:solidFill>
          <a:latin typeface="+mn-lt"/>
          <a:ea typeface="+mn-ea"/>
          <a:cs typeface="+mn-cs"/>
        </a:defRPr>
      </a:lvl1pPr>
      <a:lvl2pPr marL="682625" indent="-287338" algn="l" defTabSz="966788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v"/>
        <a:defRPr kumimoji="1" sz="2800">
          <a:solidFill>
            <a:srgbClr val="000066"/>
          </a:solidFill>
          <a:latin typeface="+mn-lt"/>
        </a:defRPr>
      </a:lvl2pPr>
      <a:lvl3pPr marL="1030288" indent="-233363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l"/>
        <a:defRPr kumimoji="1" sz="2400">
          <a:solidFill>
            <a:srgbClr val="000066"/>
          </a:solidFill>
          <a:latin typeface="+mn-lt"/>
        </a:defRPr>
      </a:lvl3pPr>
      <a:lvl4pPr marL="1312863" indent="-168275" algn="l" defTabSz="966788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²"/>
        <a:defRPr kumimoji="1" sz="2400">
          <a:solidFill>
            <a:srgbClr val="000066"/>
          </a:solidFill>
          <a:latin typeface="+mn-lt"/>
        </a:defRPr>
      </a:lvl4pPr>
      <a:lvl5pPr marL="16621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5pPr>
      <a:lvl6pPr marL="21193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6pPr>
      <a:lvl7pPr marL="25765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7pPr>
      <a:lvl8pPr marL="30337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8pPr>
      <a:lvl9pPr marL="3490913" indent="-234950" algn="l" defTabSz="966788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u"/>
        <a:defRPr kumimoji="1" sz="24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9372600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7311" tIns="48657" rIns="97311" bIns="48657" numCol="1" anchor="ctr" anchorCtr="0" compatLnSpc="1">
            <a:prstTxWarp prst="textNoShape">
              <a:avLst/>
            </a:prstTxWarp>
          </a:bodyPr>
          <a:lstStyle>
            <a:lvl1pPr algn="l" defTabSz="966788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ahoma" pitchFamily="34" charset="0"/>
                <a:ea typeface="+mj-ea"/>
                <a:cs typeface="+mj-cs"/>
              </a:defRPr>
            </a:lvl1pPr>
            <a:lvl2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2pPr>
            <a:lvl3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3pPr>
            <a:lvl4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4pPr>
            <a:lvl5pPr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l" defTabSz="966788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altLang="zh-CN" smtClean="0">
                <a:solidFill>
                  <a:srgbClr val="0000FF"/>
                </a:solidFill>
                <a:latin typeface="Comic Sans MS" pitchFamily="66" charset="0"/>
                <a:ea typeface="SimSun" pitchFamily="2" charset="-122"/>
              </a:rPr>
              <a:t>Business Intelligence Revisited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16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838200"/>
            <a:ext cx="9372600" cy="2403475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  <a:ea typeface="SimSun" pitchFamily="2" charset="-122"/>
              </a:rPr>
              <a:t>Exploring Workflow Enactments through Querying Execution Logs</a:t>
            </a:r>
          </a:p>
        </p:txBody>
      </p:sp>
      <p:sp>
        <p:nvSpPr>
          <p:cNvPr id="1216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371975"/>
            <a:ext cx="8229600" cy="2638425"/>
          </a:xfrm>
        </p:spPr>
        <p:txBody>
          <a:bodyPr/>
          <a:lstStyle/>
          <a:p>
            <a:pPr algn="ctr"/>
            <a:r>
              <a:rPr lang="en-US" dirty="0"/>
              <a:t>Jianwen Su</a:t>
            </a:r>
            <a:endParaRPr lang="en-US" altLang="zh-CN" dirty="0">
              <a:ea typeface="SimSun" pitchFamily="2" charset="-122"/>
            </a:endParaRPr>
          </a:p>
          <a:p>
            <a:pPr algn="ctr"/>
            <a:r>
              <a:rPr lang="en-US" dirty="0" smtClean="0"/>
              <a:t>Dept. of Computer Science</a:t>
            </a:r>
          </a:p>
          <a:p>
            <a:pPr algn="ctr"/>
            <a:r>
              <a:rPr lang="en-US" dirty="0" smtClean="0"/>
              <a:t>UC Santa Barbara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Cambria"/>
                <a:cs typeface="Cambria"/>
              </a:rPr>
              <a:t>(Joint work with Yan Tang)</a:t>
            </a:r>
            <a:endParaRPr lang="en-US" sz="28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65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Business Workflow and Analytics (=BI)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Classical Approach to BI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Workflow Logs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Exploration as An Example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Research Challenges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966788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189704-B39F-4A1D-A264-EE5C35D686BC}" type="slidenum">
              <a:rPr kumimoji="0" lang="en-US" altLang="en-US" sz="1200">
                <a:solidFill>
                  <a:srgbClr val="969696"/>
                </a:solidFill>
              </a:rPr>
              <a:pPr/>
              <a:t>11</a:t>
            </a:fld>
            <a:endParaRPr kumimoji="0" lang="en-US" altLang="en-US" sz="1200">
              <a:solidFill>
                <a:srgbClr val="96969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Approach to BI (Big Data)</a:t>
            </a:r>
            <a:endParaRPr lang="en-US" altLang="en-US" dirty="0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Biz analytics (intelligence): Extract-Transform-Load</a:t>
            </a:r>
          </a:p>
        </p:txBody>
      </p:sp>
      <p:sp>
        <p:nvSpPr>
          <p:cNvPr id="30728" name="AutoShape 5"/>
          <p:cNvSpPr>
            <a:spLocks noChangeArrowheads="1"/>
          </p:cNvSpPr>
          <p:nvPr/>
        </p:nvSpPr>
        <p:spPr bwMode="auto">
          <a:xfrm>
            <a:off x="3581400" y="6019800"/>
            <a:ext cx="1295400" cy="838200"/>
          </a:xfrm>
          <a:prstGeom prst="can">
            <a:avLst>
              <a:gd name="adj" fmla="val 25000"/>
            </a:avLst>
          </a:prstGeom>
          <a:solidFill>
            <a:srgbClr val="FAFD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 i="1">
                <a:solidFill>
                  <a:srgbClr val="3333FF"/>
                </a:solidFill>
                <a:latin typeface="Book Antiqua" pitchFamily="18" charset="0"/>
              </a:rPr>
              <a:t>cust_db</a:t>
            </a:r>
          </a:p>
        </p:txBody>
      </p:sp>
      <p:sp>
        <p:nvSpPr>
          <p:cNvPr id="30729" name="AutoShape 6"/>
          <p:cNvSpPr>
            <a:spLocks noChangeArrowheads="1"/>
          </p:cNvSpPr>
          <p:nvPr/>
        </p:nvSpPr>
        <p:spPr bwMode="auto">
          <a:xfrm>
            <a:off x="727075" y="3810000"/>
            <a:ext cx="1441450" cy="8382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 i="1">
                <a:latin typeface="Book Antiqua" pitchFamily="18" charset="0"/>
              </a:rPr>
              <a:t>catalog</a:t>
            </a:r>
          </a:p>
        </p:txBody>
      </p:sp>
      <p:sp>
        <p:nvSpPr>
          <p:cNvPr id="30730" name="AutoShape 7"/>
          <p:cNvSpPr>
            <a:spLocks noChangeArrowheads="1"/>
          </p:cNvSpPr>
          <p:nvPr/>
        </p:nvSpPr>
        <p:spPr bwMode="auto">
          <a:xfrm>
            <a:off x="3429000" y="1447800"/>
            <a:ext cx="1447800" cy="838200"/>
          </a:xfrm>
          <a:prstGeom prst="can">
            <a:avLst>
              <a:gd name="adj" fmla="val 25000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 i="1">
                <a:solidFill>
                  <a:schemeClr val="accent2"/>
                </a:solidFill>
                <a:latin typeface="Book Antiqua" pitchFamily="18" charset="0"/>
              </a:rPr>
              <a:t>inventory</a:t>
            </a:r>
          </a:p>
        </p:txBody>
      </p:sp>
      <p:cxnSp>
        <p:nvCxnSpPr>
          <p:cNvPr id="30731" name="AutoShape 8"/>
          <p:cNvCxnSpPr>
            <a:cxnSpLocks noChangeShapeType="1"/>
            <a:stCxn id="30745" idx="3"/>
            <a:endCxn id="30728" idx="2"/>
          </p:cNvCxnSpPr>
          <p:nvPr/>
        </p:nvCxnSpPr>
        <p:spPr bwMode="auto">
          <a:xfrm>
            <a:off x="2676525" y="6438900"/>
            <a:ext cx="904875" cy="0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2" name="AutoShape 9"/>
          <p:cNvCxnSpPr>
            <a:cxnSpLocks noChangeShapeType="1"/>
            <a:stCxn id="30729" idx="1"/>
            <a:endCxn id="30746" idx="2"/>
          </p:cNvCxnSpPr>
          <p:nvPr/>
        </p:nvCxnSpPr>
        <p:spPr bwMode="auto">
          <a:xfrm flipV="1">
            <a:off x="1447800" y="3057525"/>
            <a:ext cx="0" cy="752475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3" name="AutoShape 10"/>
          <p:cNvCxnSpPr>
            <a:cxnSpLocks noChangeShapeType="1"/>
            <a:stCxn id="30747" idx="1"/>
            <a:endCxn id="30730" idx="4"/>
          </p:cNvCxnSpPr>
          <p:nvPr/>
        </p:nvCxnSpPr>
        <p:spPr bwMode="auto">
          <a:xfrm flipH="1">
            <a:off x="4876800" y="1866900"/>
            <a:ext cx="676275" cy="0"/>
          </a:xfrm>
          <a:prstGeom prst="straightConnector1">
            <a:avLst/>
          </a:prstGeom>
          <a:noFill/>
          <a:ln w="19050" cap="sq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3124200" y="3124200"/>
            <a:ext cx="2286000" cy="1981200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700">
                <a:solidFill>
                  <a:srgbClr val="3333FF"/>
                </a:solidFill>
                <a:latin typeface="Times New Roman" pitchFamily="18" charset="0"/>
              </a:rPr>
              <a:t>Data</a:t>
            </a:r>
            <a:br>
              <a:rPr kumimoji="0" lang="en-US" altLang="en-US" sz="2700">
                <a:solidFill>
                  <a:srgbClr val="3333FF"/>
                </a:solidFill>
                <a:latin typeface="Times New Roman" pitchFamily="18" charset="0"/>
              </a:rPr>
            </a:br>
            <a:r>
              <a:rPr kumimoji="0" lang="en-US" altLang="en-US" sz="2700">
                <a:solidFill>
                  <a:srgbClr val="3333FF"/>
                </a:solidFill>
                <a:latin typeface="Times New Roman" pitchFamily="18" charset="0"/>
              </a:rPr>
              <a:t>Warehouse</a:t>
            </a:r>
          </a:p>
        </p:txBody>
      </p:sp>
      <p:sp>
        <p:nvSpPr>
          <p:cNvPr id="30735" name="AutoShape 12"/>
          <p:cNvSpPr>
            <a:spLocks noChangeArrowheads="1"/>
          </p:cNvSpPr>
          <p:nvPr/>
        </p:nvSpPr>
        <p:spPr bwMode="auto">
          <a:xfrm>
            <a:off x="2209800" y="41148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6" name="AutoShape 13"/>
          <p:cNvSpPr>
            <a:spLocks noChangeArrowheads="1"/>
          </p:cNvSpPr>
          <p:nvPr/>
        </p:nvSpPr>
        <p:spPr bwMode="auto">
          <a:xfrm rot="5400000">
            <a:off x="3810000" y="264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7" name="AutoShape 14"/>
          <p:cNvSpPr>
            <a:spLocks noChangeArrowheads="1"/>
          </p:cNvSpPr>
          <p:nvPr/>
        </p:nvSpPr>
        <p:spPr bwMode="auto">
          <a:xfrm rot="16200000" flipV="1">
            <a:off x="3810000" y="54864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noFill/>
          <a:ln w="190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38" name="AutoShape 15"/>
          <p:cNvSpPr>
            <a:spLocks noChangeArrowheads="1"/>
          </p:cNvSpPr>
          <p:nvPr/>
        </p:nvSpPr>
        <p:spPr bwMode="auto">
          <a:xfrm>
            <a:off x="6172200" y="3657600"/>
            <a:ext cx="1600200" cy="990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sq" cmpd="sng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425" tIns="45713" rIns="91425" bIns="4571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>
                <a:latin typeface="Tahoma" pitchFamily="34" charset="0"/>
              </a:rPr>
              <a:t>Analysis</a:t>
            </a:r>
          </a:p>
        </p:txBody>
      </p:sp>
      <p:sp>
        <p:nvSpPr>
          <p:cNvPr id="30739" name="AutoShape 16"/>
          <p:cNvSpPr>
            <a:spLocks noChangeArrowheads="1"/>
          </p:cNvSpPr>
          <p:nvPr/>
        </p:nvSpPr>
        <p:spPr bwMode="auto">
          <a:xfrm>
            <a:off x="5410200" y="41148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>
              <a:lumMod val="60000"/>
              <a:lumOff val="40000"/>
            </a:schemeClr>
          </a:solidFill>
          <a:ln w="6350" cap="sq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40" name="Text Box 17"/>
          <p:cNvSpPr txBox="1">
            <a:spLocks noChangeArrowheads="1"/>
          </p:cNvSpPr>
          <p:nvPr/>
        </p:nvSpPr>
        <p:spPr bwMode="auto">
          <a:xfrm>
            <a:off x="6945313" y="2679700"/>
            <a:ext cx="1300163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>
                <a:latin typeface="Tahoma" pitchFamily="34" charset="0"/>
              </a:rPr>
              <a:t>activities</a:t>
            </a:r>
            <a:endParaRPr kumimoji="0" lang="en-US" altLang="en-US" sz="2300" b="1">
              <a:latin typeface="Tahoma" pitchFamily="34" charset="0"/>
            </a:endParaRPr>
          </a:p>
        </p:txBody>
      </p:sp>
      <p:sp>
        <p:nvSpPr>
          <p:cNvPr id="30741" name="Line 18"/>
          <p:cNvSpPr>
            <a:spLocks noChangeShapeType="1"/>
          </p:cNvSpPr>
          <p:nvPr/>
        </p:nvSpPr>
        <p:spPr bwMode="auto">
          <a:xfrm flipH="1" flipV="1">
            <a:off x="6477000" y="2133600"/>
            <a:ext cx="533400" cy="685800"/>
          </a:xfrm>
          <a:prstGeom prst="line">
            <a:avLst/>
          </a:prstGeom>
          <a:noFill/>
          <a:ln w="12700" cap="sq">
            <a:solidFill>
              <a:srgbClr val="A3B9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19"/>
          <p:cNvSpPr>
            <a:spLocks noChangeShapeType="1"/>
          </p:cNvSpPr>
          <p:nvPr/>
        </p:nvSpPr>
        <p:spPr bwMode="auto">
          <a:xfrm>
            <a:off x="2514600" y="2819400"/>
            <a:ext cx="4419600" cy="76200"/>
          </a:xfrm>
          <a:prstGeom prst="line">
            <a:avLst/>
          </a:prstGeom>
          <a:noFill/>
          <a:ln w="12700" cap="sq">
            <a:solidFill>
              <a:srgbClr val="A3B9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0"/>
          <p:cNvSpPr>
            <a:spLocks noChangeShapeType="1"/>
          </p:cNvSpPr>
          <p:nvPr/>
        </p:nvSpPr>
        <p:spPr bwMode="auto">
          <a:xfrm flipV="1">
            <a:off x="2667000" y="2971800"/>
            <a:ext cx="4267200" cy="3276600"/>
          </a:xfrm>
          <a:prstGeom prst="line">
            <a:avLst/>
          </a:prstGeom>
          <a:noFill/>
          <a:ln w="12700" cap="sq">
            <a:solidFill>
              <a:srgbClr val="A3B9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Text Box 21"/>
          <p:cNvSpPr txBox="1">
            <a:spLocks noChangeArrowheads="1"/>
          </p:cNvSpPr>
          <p:nvPr/>
        </p:nvSpPr>
        <p:spPr bwMode="auto">
          <a:xfrm>
            <a:off x="5157310" y="5791200"/>
            <a:ext cx="4179255" cy="50781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 algn="ctr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 sz="2700" dirty="0">
                <a:solidFill>
                  <a:srgbClr val="B50069"/>
                </a:solidFill>
                <a:latin typeface="Tahoma" pitchFamily="34" charset="0"/>
              </a:rPr>
              <a:t>Biz </a:t>
            </a:r>
            <a:r>
              <a:rPr kumimoji="0" lang="en-US" altLang="en-US" sz="2700" dirty="0" smtClean="0">
                <a:solidFill>
                  <a:srgbClr val="B50069"/>
                </a:solidFill>
                <a:latin typeface="Tahoma" pitchFamily="34" charset="0"/>
              </a:rPr>
              <a:t>Processes are </a:t>
            </a:r>
            <a:r>
              <a:rPr kumimoji="0" lang="en-US" altLang="en-US" sz="2700" dirty="0">
                <a:solidFill>
                  <a:srgbClr val="B50069"/>
                </a:solidFill>
                <a:latin typeface="Tahoma" pitchFamily="34" charset="0"/>
              </a:rPr>
              <a:t>missing!</a:t>
            </a:r>
          </a:p>
        </p:txBody>
      </p:sp>
      <p:sp>
        <p:nvSpPr>
          <p:cNvPr id="30745" name="AutoShape 22"/>
          <p:cNvSpPr>
            <a:spLocks noChangeArrowheads="1"/>
          </p:cNvSpPr>
          <p:nvPr/>
        </p:nvSpPr>
        <p:spPr bwMode="auto">
          <a:xfrm>
            <a:off x="685800" y="6172200"/>
            <a:ext cx="1981200" cy="533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288925" indent="-288925"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682625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10302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312863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662113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1193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5765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0337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4909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>
                <a:solidFill>
                  <a:schemeClr val="tx1"/>
                </a:solidFill>
              </a:rPr>
              <a:t>Transactions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30746" name="AutoShape 23"/>
          <p:cNvSpPr>
            <a:spLocks noChangeArrowheads="1"/>
          </p:cNvSpPr>
          <p:nvPr/>
        </p:nvSpPr>
        <p:spPr bwMode="auto">
          <a:xfrm>
            <a:off x="457200" y="2514600"/>
            <a:ext cx="1981200" cy="533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288925" indent="-288925"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682625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10302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312863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662113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1193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5765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0337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4909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>
                <a:solidFill>
                  <a:schemeClr val="tx1"/>
                </a:solidFill>
              </a:rPr>
              <a:t>Transactions</a:t>
            </a:r>
            <a:endParaRPr lang="en-US" altLang="en-US" sz="2300" b="1">
              <a:solidFill>
                <a:schemeClr val="tx1"/>
              </a:solidFill>
            </a:endParaRPr>
          </a:p>
        </p:txBody>
      </p:sp>
      <p:sp>
        <p:nvSpPr>
          <p:cNvPr id="30747" name="AutoShape 24"/>
          <p:cNvSpPr>
            <a:spLocks noChangeArrowheads="1"/>
          </p:cNvSpPr>
          <p:nvPr/>
        </p:nvSpPr>
        <p:spPr bwMode="auto">
          <a:xfrm>
            <a:off x="5562600" y="1600200"/>
            <a:ext cx="1981200" cy="5334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marL="288925" indent="-288925"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682625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10302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312863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662113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1193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5765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0337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490913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300">
                <a:solidFill>
                  <a:schemeClr val="tx1"/>
                </a:solidFill>
              </a:rPr>
              <a:t>Transactions</a:t>
            </a:r>
            <a:endParaRPr lang="en-US" altLang="en-US" sz="2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Typically, </a:t>
            </a:r>
            <a:r>
              <a:rPr lang="en-US" dirty="0" smtClean="0">
                <a:solidFill>
                  <a:srgbClr val="9900CC"/>
                </a:solidFill>
              </a:rPr>
              <a:t>extract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via relational queries (SQL, relational algebra, etc.) on other relational databases</a:t>
            </a:r>
          </a:p>
          <a:p>
            <a:pPr lvl="1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Could be from other types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Relational queries may be </a:t>
            </a:r>
            <a:r>
              <a:rPr lang="en-US" dirty="0" smtClean="0">
                <a:solidFill>
                  <a:srgbClr val="9900CC"/>
                </a:solidFill>
              </a:rPr>
              <a:t>chained together and combined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, results </a:t>
            </a:r>
            <a:r>
              <a:rPr lang="en-US" dirty="0" smtClean="0">
                <a:solidFill>
                  <a:srgbClr val="9900CC"/>
                </a:solidFill>
              </a:rPr>
              <a:t>loaded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 into data warehouse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The types of queries are predetermined:</a:t>
            </a:r>
          </a:p>
          <a:p>
            <a:pPr lvl="1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What data to get</a:t>
            </a:r>
          </a:p>
          <a:p>
            <a:pPr lvl="1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How data from different sources are combined</a:t>
            </a:r>
          </a:p>
          <a:p>
            <a:pPr lvl="1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Fixed semantics and representations of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Details on ETL-OLAP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dirty="0" smtClean="0"/>
              <a:t>Whole sales, dominant online sales</a:t>
            </a:r>
          </a:p>
          <a:p>
            <a:r>
              <a:rPr lang="en-US" dirty="0" smtClean="0"/>
              <a:t>Could like to do market predictions based on past sales</a:t>
            </a:r>
          </a:p>
          <a:p>
            <a:r>
              <a:rPr lang="en-US" dirty="0" smtClean="0"/>
              <a:t>Fact table: sales transactions</a:t>
            </a:r>
          </a:p>
          <a:p>
            <a:r>
              <a:rPr lang="en-US" dirty="0" smtClean="0"/>
              <a:t>Dimensions:</a:t>
            </a:r>
          </a:p>
          <a:p>
            <a:pPr lvl="1"/>
            <a:r>
              <a:rPr lang="en-US" dirty="0" smtClean="0"/>
              <a:t>Shopper demographics</a:t>
            </a:r>
          </a:p>
          <a:p>
            <a:pPr lvl="1"/>
            <a:r>
              <a:rPr lang="en-US" dirty="0" smtClean="0"/>
              <a:t>Locations</a:t>
            </a:r>
          </a:p>
          <a:p>
            <a:pPr lvl="1"/>
            <a:r>
              <a:rPr lang="en-US" dirty="0" smtClean="0"/>
              <a:t>Seasons</a:t>
            </a:r>
          </a:p>
          <a:p>
            <a:pPr lvl="1"/>
            <a:r>
              <a:rPr lang="en-US" dirty="0" smtClean="0"/>
              <a:t>Classifications of goods</a:t>
            </a:r>
          </a:p>
          <a:p>
            <a:pPr lvl="1"/>
            <a:r>
              <a:rPr lang="en-US" dirty="0" smtClean="0"/>
              <a:t>Possible others</a:t>
            </a:r>
          </a:p>
          <a:p>
            <a:r>
              <a:rPr lang="en-US" dirty="0" smtClean="0"/>
              <a:t>OLAP: data cube operations</a:t>
            </a:r>
          </a:p>
          <a:p>
            <a:endParaRPr lang="en-US" dirty="0"/>
          </a:p>
          <a:p>
            <a:r>
              <a:rPr lang="en-US" dirty="0" smtClean="0"/>
              <a:t>Does an excellent job for the types of queries, but…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>
                <a:latin typeface="Cambria" panose="02040503050406030204" pitchFamily="18" charset="0"/>
              </a:rPr>
              <a:t>TaoMart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370" y="1273092"/>
            <a:ext cx="1194795" cy="161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1699" y="1115085"/>
            <a:ext cx="1499400" cy="203093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678300" y="3922978"/>
            <a:ext cx="1194795" cy="427093"/>
          </a:xfrm>
          <a:prstGeom prst="rect">
            <a:avLst/>
          </a:prstGeom>
          <a:noFill/>
          <a:ln>
            <a:noFill/>
          </a:ln>
        </p:spPr>
        <p:txBody>
          <a:bodyPr lIns="81193" tIns="40582" rIns="81193" bIns="40582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400"/>
              <a:t>get referral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970" y="3062260"/>
            <a:ext cx="606375" cy="82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826438" y="2234480"/>
            <a:ext cx="936562" cy="427093"/>
          </a:xfrm>
          <a:prstGeom prst="rect">
            <a:avLst/>
          </a:prstGeom>
          <a:noFill/>
          <a:ln>
            <a:noFill/>
          </a:ln>
        </p:spPr>
        <p:txBody>
          <a:bodyPr lIns="81193" tIns="40582" rIns="81193" bIns="40582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400" dirty="0"/>
              <a:t>receipt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11461" y="1150745"/>
            <a:ext cx="800100" cy="108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7608" y="2803205"/>
            <a:ext cx="606375" cy="82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7115160" y="3408790"/>
            <a:ext cx="1396395" cy="427093"/>
          </a:xfrm>
          <a:prstGeom prst="rect">
            <a:avLst/>
          </a:prstGeom>
          <a:noFill/>
          <a:ln>
            <a:noFill/>
          </a:ln>
        </p:spPr>
        <p:txBody>
          <a:bodyPr lIns="81193" tIns="40582" rIns="81193" bIns="40582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>
                <a:solidFill>
                  <a:schemeClr val="dk1"/>
                </a:solidFill>
              </a:rPr>
              <a:t>See doctor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/>
              <a:t>Pay fees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/>
          </a:p>
        </p:txBody>
      </p:sp>
      <p:sp>
        <p:nvSpPr>
          <p:cNvPr id="220" name="Shape 220"/>
          <p:cNvSpPr txBox="1"/>
          <p:nvPr/>
        </p:nvSpPr>
        <p:spPr>
          <a:xfrm>
            <a:off x="2627483" y="3691781"/>
            <a:ext cx="1597364" cy="427093"/>
          </a:xfrm>
          <a:prstGeom prst="rect">
            <a:avLst/>
          </a:prstGeom>
          <a:noFill/>
          <a:ln>
            <a:noFill/>
          </a:ln>
        </p:spPr>
        <p:txBody>
          <a:bodyPr lIns="81193" tIns="40582" rIns="81193" bIns="40582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/>
              <a:t>*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 referral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877944" y="3408793"/>
            <a:ext cx="1902915" cy="427093"/>
          </a:xfrm>
          <a:prstGeom prst="rect">
            <a:avLst/>
          </a:prstGeom>
          <a:noFill/>
          <a:ln>
            <a:noFill/>
          </a:ln>
        </p:spPr>
        <p:txBody>
          <a:bodyPr lIns="81193" tIns="40582" rIns="81193" bIns="40582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reimbursement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400"/>
              <a:t>Complete referral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8767" y="4499370"/>
            <a:ext cx="1458449" cy="19754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Shape 223"/>
          <p:cNvCxnSpPr>
            <a:endCxn id="212" idx="2"/>
          </p:cNvCxnSpPr>
          <p:nvPr/>
        </p:nvCxnSpPr>
        <p:spPr>
          <a:xfrm rot="10800000">
            <a:off x="1657767" y="2891438"/>
            <a:ext cx="4778235" cy="2242987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224" name="Shape 224"/>
          <p:cNvCxnSpPr/>
          <p:nvPr/>
        </p:nvCxnSpPr>
        <p:spPr>
          <a:xfrm rot="5400000" flipH="1">
            <a:off x="6344732" y="3735670"/>
            <a:ext cx="1353387" cy="661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225" name="Shape 225" descr="Image result for finance department icon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67899" y="1066800"/>
            <a:ext cx="1499400" cy="20309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Shape 226"/>
          <p:cNvCxnSpPr>
            <a:endCxn id="225" idx="2"/>
          </p:cNvCxnSpPr>
          <p:nvPr/>
        </p:nvCxnSpPr>
        <p:spPr>
          <a:xfrm rot="10800000">
            <a:off x="4517599" y="3097733"/>
            <a:ext cx="1982925" cy="1574827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27" name="Shape 227"/>
          <p:cNvSpPr txBox="1"/>
          <p:nvPr/>
        </p:nvSpPr>
        <p:spPr>
          <a:xfrm>
            <a:off x="228600" y="5381609"/>
            <a:ext cx="5943600" cy="638191"/>
          </a:xfrm>
          <a:prstGeom prst="rect">
            <a:avLst/>
          </a:prstGeom>
          <a:noFill/>
          <a:ln>
            <a:noFill/>
          </a:ln>
        </p:spPr>
        <p:txBody>
          <a:bodyPr lIns="108247" tIns="108247" rIns="108247" bIns="108247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2100" dirty="0">
                <a:solidFill>
                  <a:schemeClr val="dk1"/>
                </a:solidFill>
              </a:rPr>
              <a:t>Q1: Are there any students </a:t>
            </a:r>
            <a:r>
              <a:rPr lang="en" sz="2100" dirty="0">
                <a:solidFill>
                  <a:srgbClr val="0000FF"/>
                </a:solidFill>
              </a:rPr>
              <a:t>update referral</a:t>
            </a:r>
            <a:r>
              <a:rPr lang="en" sz="2100" dirty="0">
                <a:solidFill>
                  <a:schemeClr val="dk1"/>
                </a:solidFill>
              </a:rPr>
              <a:t>?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228601" y="6016062"/>
            <a:ext cx="5791200" cy="841938"/>
          </a:xfrm>
          <a:prstGeom prst="rect">
            <a:avLst/>
          </a:prstGeom>
          <a:noFill/>
          <a:ln>
            <a:noFill/>
          </a:ln>
        </p:spPr>
        <p:txBody>
          <a:bodyPr lIns="108247" tIns="108247" rIns="108247" bIns="108247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61111"/>
            </a:pPr>
            <a:r>
              <a:rPr lang="en" sz="2100" dirty="0">
                <a:solidFill>
                  <a:schemeClr val="dk1"/>
                </a:solidFill>
              </a:rPr>
              <a:t>Q2: Any students </a:t>
            </a:r>
            <a:r>
              <a:rPr lang="en" sz="2100" dirty="0">
                <a:solidFill>
                  <a:srgbClr val="0000FF"/>
                </a:solidFill>
              </a:rPr>
              <a:t>update referral</a:t>
            </a:r>
            <a:r>
              <a:rPr lang="en" sz="2100" dirty="0">
                <a:solidFill>
                  <a:schemeClr val="dk1"/>
                </a:solidFill>
              </a:rPr>
              <a:t> then </a:t>
            </a:r>
            <a:r>
              <a:rPr lang="en" sz="2100" dirty="0">
                <a:solidFill>
                  <a:srgbClr val="0000FF"/>
                </a:solidFill>
              </a:rPr>
              <a:t>get reimbursement</a:t>
            </a:r>
            <a:r>
              <a:rPr lang="en" sz="2100" dirty="0">
                <a:solidFill>
                  <a:schemeClr val="dk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22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81193" tIns="81193" rIns="81193" bIns="81193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3333"/>
            </a:pPr>
            <a:r>
              <a:rPr lang="en" dirty="0"/>
              <a:t>Hospital Referring Example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5200" y="457200"/>
            <a:ext cx="19801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[Tang-S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  <a:r>
              <a:rPr lang="en-US" sz="2000" dirty="0" smtClean="0">
                <a:solidFill>
                  <a:schemeClr val="bg2"/>
                </a:solidFill>
              </a:rPr>
              <a:t>PED 17]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440862" cy="617220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Analysis only limited to data extracted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Hard to support exploration/ad hoc queries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Loss of enactment information</a:t>
            </a:r>
          </a:p>
          <a:p>
            <a:pPr lvl="1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Only some actions are represented in the loaded data</a:t>
            </a:r>
          </a:p>
          <a:p>
            <a:pPr lvl="1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Temporal information is lost</a:t>
            </a:r>
          </a:p>
          <a:p>
            <a:pPr lvl="1"/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Usually no correlations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When processes change, ETL must be reconfigured</a:t>
            </a:r>
          </a:p>
          <a:p>
            <a:endParaRPr lang="en-US" dirty="0">
              <a:solidFill>
                <a:schemeClr val="accent5">
                  <a:lumMod val="10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Also, process mining techniques: no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ETL-OLAP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81" y="2192425"/>
            <a:ext cx="8678147" cy="429023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4495800" y="1295400"/>
            <a:ext cx="4602780" cy="1056853"/>
          </a:xfrm>
          <a:prstGeom prst="wedgeRectCallout">
            <a:avLst>
              <a:gd name="adj1" fmla="val -36914"/>
              <a:gd name="adj2" fmla="val 19756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247" tIns="108247" rIns="108247" bIns="10824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rgbClr val="FF0000"/>
                </a:solidFill>
              </a:rPr>
              <a:t>Lack flexibility</a:t>
            </a:r>
          </a:p>
          <a:p>
            <a:pPr>
              <a:spcBef>
                <a:spcPts val="0"/>
              </a:spcBef>
            </a:pPr>
            <a:r>
              <a:rPr lang="en" sz="1400" dirty="0"/>
              <a:t>ETL processes need to change, </a:t>
            </a:r>
          </a:p>
          <a:p>
            <a:pPr>
              <a:spcBef>
                <a:spcPts val="0"/>
              </a:spcBef>
            </a:pPr>
            <a:r>
              <a:rPr lang="en" sz="1400" dirty="0"/>
              <a:t>when </a:t>
            </a:r>
            <a:r>
              <a:rPr lang="en" sz="1400" dirty="0">
                <a:solidFill>
                  <a:schemeClr val="dk1"/>
                </a:solidFill>
              </a:rPr>
              <a:t>data needed changes</a:t>
            </a:r>
            <a:r>
              <a:rPr lang="en" sz="1400" dirty="0"/>
              <a:t> or the process model changes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6780848" y="6780106"/>
            <a:ext cx="2406600" cy="389547"/>
          </a:xfrm>
          <a:prstGeom prst="rect">
            <a:avLst/>
          </a:prstGeom>
        </p:spPr>
        <p:txBody>
          <a:bodyPr lIns="81193" tIns="40582" rIns="81193" bIns="40582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16</a:t>
            </a:fld>
            <a:endParaRPr lang="en"/>
          </a:p>
        </p:txBody>
      </p:sp>
      <p:sp>
        <p:nvSpPr>
          <p:cNvPr id="244" name="Shape 244"/>
          <p:cNvSpPr txBox="1"/>
          <p:nvPr/>
        </p:nvSpPr>
        <p:spPr>
          <a:xfrm>
            <a:off x="5486400" y="5850098"/>
            <a:ext cx="4048965" cy="650667"/>
          </a:xfrm>
          <a:prstGeom prst="rect">
            <a:avLst/>
          </a:prstGeom>
          <a:noFill/>
          <a:ln>
            <a:noFill/>
          </a:ln>
        </p:spPr>
        <p:txBody>
          <a:bodyPr lIns="108247" tIns="108247" rIns="108247" bIns="10824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000">
                <a:solidFill>
                  <a:schemeClr val="bg1">
                    <a:lumMod val="50000"/>
                  </a:schemeClr>
                </a:solidFill>
              </a:rPr>
              <a:t>[Chaudhuri,Dayal SIGMODrecord97]</a:t>
            </a:r>
          </a:p>
          <a:p>
            <a:pPr>
              <a:spcBef>
                <a:spcPts val="0"/>
              </a:spcBef>
            </a:pPr>
            <a:r>
              <a:rPr lang="en" sz="2000">
                <a:solidFill>
                  <a:schemeClr val="bg1">
                    <a:lumMod val="50000"/>
                  </a:schemeClr>
                </a:solidFill>
              </a:rPr>
              <a:t>[Vassiliadis IJDWM09]</a:t>
            </a:r>
          </a:p>
        </p:txBody>
      </p:sp>
      <p:sp>
        <p:nvSpPr>
          <p:cNvPr id="8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1193" tIns="81193" rIns="81193" bIns="81193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Traditional BI Framework is NOT Flexible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47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Business Workflow and Analytics (=BI)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Classical Approach to BI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Workflow Logs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Exploration as An Example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Research Challenges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00" y="1460231"/>
            <a:ext cx="8545820" cy="540956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5874645" y="914400"/>
            <a:ext cx="2843505" cy="845529"/>
          </a:xfrm>
          <a:prstGeom prst="wedgeRectCallout">
            <a:avLst>
              <a:gd name="adj1" fmla="val -71409"/>
              <a:gd name="adj2" fmla="val 12894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247" tIns="108247" rIns="108247" bIns="10824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0000"/>
                </a:solidFill>
              </a:rPr>
              <a:t>General-purpose log structure</a:t>
            </a:r>
          </a:p>
        </p:txBody>
      </p:sp>
      <p:sp>
        <p:nvSpPr>
          <p:cNvPr id="252" name="Shape 252"/>
          <p:cNvSpPr/>
          <p:nvPr/>
        </p:nvSpPr>
        <p:spPr>
          <a:xfrm>
            <a:off x="6423428" y="5803698"/>
            <a:ext cx="3025372" cy="749502"/>
          </a:xfrm>
          <a:prstGeom prst="wedgeRectCallout">
            <a:avLst>
              <a:gd name="adj1" fmla="val 17534"/>
              <a:gd name="adj2" fmla="val -122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247" tIns="108247" rIns="108247" bIns="10824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0000"/>
                </a:solidFill>
              </a:rPr>
              <a:t>Easy-to-use query language</a:t>
            </a:r>
          </a:p>
        </p:txBody>
      </p:sp>
      <p:sp>
        <p:nvSpPr>
          <p:cNvPr id="254" name="Shape 254"/>
          <p:cNvSpPr/>
          <p:nvPr/>
        </p:nvSpPr>
        <p:spPr>
          <a:xfrm>
            <a:off x="6172200" y="4267200"/>
            <a:ext cx="1891890" cy="943338"/>
          </a:xfrm>
          <a:prstGeom prst="wedgeRectCallout">
            <a:avLst>
              <a:gd name="adj1" fmla="val -54638"/>
              <a:gd name="adj2" fmla="val -10090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247" tIns="108247" rIns="108247" bIns="10824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rgbClr val="FF0000"/>
                </a:solidFill>
              </a:rPr>
              <a:t>No data selection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3733144" y="1859200"/>
            <a:ext cx="2360216" cy="5056427"/>
            <a:chOff x="3555375" y="1307250"/>
            <a:chExt cx="2247825" cy="3555300"/>
          </a:xfrm>
        </p:grpSpPr>
        <p:cxnSp>
          <p:nvCxnSpPr>
            <p:cNvPr id="256" name="Shape 256"/>
            <p:cNvCxnSpPr/>
            <p:nvPr/>
          </p:nvCxnSpPr>
          <p:spPr>
            <a:xfrm flipH="1">
              <a:off x="3555375" y="1307250"/>
              <a:ext cx="24300" cy="3555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7" name="Shape 257"/>
            <p:cNvCxnSpPr/>
            <p:nvPr/>
          </p:nvCxnSpPr>
          <p:spPr>
            <a:xfrm rot="10800000" flipH="1">
              <a:off x="3579675" y="4825775"/>
              <a:ext cx="2199000" cy="12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8" name="Shape 258"/>
            <p:cNvCxnSpPr/>
            <p:nvPr/>
          </p:nvCxnSpPr>
          <p:spPr>
            <a:xfrm rot="10800000">
              <a:off x="5778800" y="1331525"/>
              <a:ext cx="0" cy="34821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59" name="Shape 259"/>
            <p:cNvCxnSpPr/>
            <p:nvPr/>
          </p:nvCxnSpPr>
          <p:spPr>
            <a:xfrm>
              <a:off x="3591900" y="1307250"/>
              <a:ext cx="22113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4" name="Shape 2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601200" cy="762000"/>
          </a:xfrm>
          <a:prstGeom prst="rect">
            <a:avLst/>
          </a:prstGeom>
        </p:spPr>
        <p:txBody>
          <a:bodyPr lIns="81193" tIns="81193" rIns="81193" bIns="81193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A Framework for Flexible Process Analytics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6780848" y="6780106"/>
            <a:ext cx="2406600" cy="389547"/>
          </a:xfrm>
          <a:prstGeom prst="rect">
            <a:avLst/>
          </a:prstGeom>
        </p:spPr>
        <p:txBody>
          <a:bodyPr lIns="81193" tIns="40582" rIns="81193" bIns="40582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19</a:t>
            </a:fld>
            <a:endParaRPr lang="en"/>
          </a:p>
        </p:txBody>
      </p:sp>
      <p:sp>
        <p:nvSpPr>
          <p:cNvPr id="6" name="Shape 2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1193" tIns="81193" rIns="81193" bIns="81193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Workflow </a:t>
            </a:r>
            <a:r>
              <a:rPr lang="en-US" dirty="0" smtClean="0"/>
              <a:t>L</a:t>
            </a:r>
            <a:r>
              <a:rPr lang="en" dirty="0" smtClean="0"/>
              <a:t>og</a:t>
            </a:r>
            <a:r>
              <a:rPr lang="en-US" dirty="0" smtClean="0"/>
              <a:t>s</a:t>
            </a:r>
            <a:endParaRPr lang="en" dirty="0"/>
          </a:p>
        </p:txBody>
      </p:sp>
      <p:sp>
        <p:nvSpPr>
          <p:cNvPr id="8" name="Shape 26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81193" tIns="81193" rIns="81193" bIns="81193" anchor="t" anchorCtr="0">
            <a:noAutofit/>
          </a:bodyPr>
          <a:lstStyle/>
          <a:p>
            <a:pPr marL="277813" indent="-269875">
              <a:spcBef>
                <a:spcPts val="0"/>
              </a:spcBef>
            </a:pPr>
            <a:r>
              <a:rPr lang="en" dirty="0"/>
              <a:t>Faithfully captures workflow executions</a:t>
            </a:r>
          </a:p>
          <a:p>
            <a:pPr marL="279400" indent="-279400">
              <a:spcBef>
                <a:spcPts val="0"/>
              </a:spcBef>
              <a:tabLst>
                <a:tab pos="403225" algn="l"/>
              </a:tabLst>
            </a:pPr>
            <a:r>
              <a:rPr lang="en" dirty="0"/>
              <a:t>Includes the following information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/>
              <a:t>workflow id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/>
              <a:t>workflow instance id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/>
              <a:t>activity id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/>
              <a:t>activity instance id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/>
              <a:t>timestamps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/>
              <a:t>data (read/written)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/>
              <a:t>correlation information</a:t>
            </a:r>
          </a:p>
          <a:p>
            <a:pPr marL="508000" lvl="1" indent="-269875">
              <a:spcBef>
                <a:spcPts val="0"/>
              </a:spcBef>
            </a:pPr>
            <a:r>
              <a:rPr lang="en" dirty="0" smtClean="0"/>
              <a:t>...</a:t>
            </a:r>
          </a:p>
          <a:p>
            <a:pPr marL="107950" indent="-269875">
              <a:spcBef>
                <a:spcPts val="0"/>
              </a:spcBef>
            </a:pPr>
            <a:r>
              <a:rPr lang="en-US" altLang="zh-CN" dirty="0" smtClean="0"/>
              <a:t>Granularity of logging</a:t>
            </a:r>
            <a:endParaRPr lang="en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48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Business Workflow and Analytics (=BI)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Classical Approach to BI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Workflow Logs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Exploration as An Example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Research Challenges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6780848" y="6780106"/>
            <a:ext cx="2406600" cy="389547"/>
          </a:xfrm>
          <a:prstGeom prst="rect">
            <a:avLst/>
          </a:prstGeom>
        </p:spPr>
        <p:txBody>
          <a:bodyPr lIns="81193" tIns="40582" rIns="81193" bIns="40582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20</a:t>
            </a:fld>
            <a:endParaRPr lang="en"/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5127" y="914400"/>
            <a:ext cx="8769600" cy="5317547"/>
          </a:xfrm>
          <a:prstGeom prst="rect">
            <a:avLst/>
          </a:prstGeom>
        </p:spPr>
        <p:txBody>
          <a:bodyPr lIns="81193" tIns="81193" rIns="81193" bIns="81193" anchor="t" anchorCtr="0">
            <a:noAutofit/>
          </a:bodyPr>
          <a:lstStyle/>
          <a:p>
            <a:pPr marL="277813" indent="-269875">
              <a:spcBef>
                <a:spcPts val="0"/>
              </a:spcBef>
            </a:pPr>
            <a:r>
              <a:rPr lang="en" dirty="0"/>
              <a:t>One log record per activity execution</a:t>
            </a:r>
          </a:p>
          <a:p>
            <a:pPr marL="277813" indent="-269875">
              <a:spcBef>
                <a:spcPts val="0"/>
              </a:spcBef>
            </a:pPr>
            <a:r>
              <a:rPr lang="en" dirty="0"/>
              <a:t>Logical timestamp based log sequence numbers</a:t>
            </a:r>
          </a:p>
        </p:txBody>
      </p:sp>
      <p:graphicFrame>
        <p:nvGraphicFramePr>
          <p:cNvPr id="274" name="Shape 274"/>
          <p:cNvGraphicFramePr/>
          <p:nvPr>
            <p:extLst>
              <p:ext uri="{D42A27DB-BD31-4B8C-83A1-F6EECF244321}">
                <p14:modId xmlns:p14="http://schemas.microsoft.com/office/powerpoint/2010/main" val="941893727"/>
              </p:ext>
            </p:extLst>
          </p:nvPr>
        </p:nvGraphicFramePr>
        <p:xfrm>
          <a:off x="305092" y="2545872"/>
          <a:ext cx="7983124" cy="11412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0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0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0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lsn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wid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is-lsn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task name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input map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output map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4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1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3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CheckIn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referId=034d1,referState=start,balance=1000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referState=active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5" name="Shape 275"/>
          <p:cNvSpPr txBox="1"/>
          <p:nvPr/>
        </p:nvSpPr>
        <p:spPr>
          <a:xfrm>
            <a:off x="3500557" y="3733819"/>
            <a:ext cx="2677185" cy="1527467"/>
          </a:xfrm>
          <a:prstGeom prst="rect">
            <a:avLst/>
          </a:prstGeom>
          <a:noFill/>
          <a:ln>
            <a:noFill/>
          </a:ln>
        </p:spPr>
        <p:txBody>
          <a:bodyPr lIns="108247" tIns="108247" rIns="108247" bIns="10824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Equivalent json: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 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4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"referId"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"034d1"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4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"referState"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"start"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91666"/>
            </a:pP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4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"balance"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1000</a:t>
            </a:r>
          </a:p>
          <a:p>
            <a:pPr>
              <a:spcBef>
                <a:spcPts val="0"/>
              </a:spcBef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6629400" y="3733800"/>
            <a:ext cx="2677185" cy="1527467"/>
          </a:xfrm>
          <a:prstGeom prst="rect">
            <a:avLst/>
          </a:prstGeom>
          <a:noFill/>
          <a:ln>
            <a:noFill/>
          </a:ln>
        </p:spPr>
        <p:txBody>
          <a:bodyPr lIns="108247" tIns="108247" rIns="108247" bIns="108247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Equivalent json:</a:t>
            </a:r>
          </a:p>
          <a:p>
            <a:pPr>
              <a:spcBef>
                <a:spcPts val="0"/>
              </a:spcBef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{  </a:t>
            </a:r>
          </a:p>
          <a:p>
            <a:pPr>
              <a:spcBef>
                <a:spcPts val="0"/>
              </a:spcBef>
            </a:pP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4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"referState"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" sz="1400">
                <a:solidFill>
                  <a:srgbClr val="555555"/>
                </a:solidFill>
                <a:latin typeface="Consolas"/>
                <a:ea typeface="Consolas"/>
                <a:cs typeface="Consolas"/>
                <a:sym typeface="Consolas"/>
              </a:rPr>
              <a:t>"active"</a:t>
            </a: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" sz="1400">
                <a:solidFill>
                  <a:srgbClr val="666666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9" name="Shape 2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1193" tIns="81193" rIns="81193" bIns="81193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Example Log: A </a:t>
            </a:r>
            <a:r>
              <a:rPr lang="en" dirty="0"/>
              <a:t>Concrete Log Record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27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Shape 282"/>
          <p:cNvGraphicFramePr/>
          <p:nvPr>
            <p:extLst>
              <p:ext uri="{D42A27DB-BD31-4B8C-83A1-F6EECF244321}">
                <p14:modId xmlns:p14="http://schemas.microsoft.com/office/powerpoint/2010/main" val="700624579"/>
              </p:ext>
            </p:extLst>
          </p:nvPr>
        </p:nvGraphicFramePr>
        <p:xfrm>
          <a:off x="228600" y="914400"/>
          <a:ext cx="9296400" cy="617436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4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6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lsn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wid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is-lsn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task name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input map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output map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/>
                        <a:t>1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1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start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-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-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5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5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GetRefer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-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hospital=”People Hospital</a:t>
                      </a:r>
                      <a:r>
                        <a:rPr lang="en" sz="1600" u="none" strike="noStrike" cap="none" dirty="0" smtClean="0"/>
                        <a:t>”,</a:t>
                      </a:r>
                      <a:r>
                        <a:rPr lang="en-US" sz="1600" u="none" strike="noStrike" cap="none" dirty="0" smtClean="0"/>
                        <a:t/>
                      </a:r>
                      <a:br>
                        <a:rPr lang="en-US" sz="1600" u="none" strike="noStrike" cap="none" dirty="0" smtClean="0"/>
                      </a:br>
                      <a:r>
                        <a:rPr lang="en" sz="1600" u="none" strike="noStrike" cap="none" dirty="0" smtClean="0"/>
                        <a:t>referId=022f3</a:t>
                      </a:r>
                      <a:r>
                        <a:rPr lang="en" sz="1600" u="none" strike="noStrike" cap="none" dirty="0"/>
                        <a:t>,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referState=start,balance=2000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8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3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CheckIn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referId=022f3,referState=start</a:t>
                      </a:r>
                      <a:r>
                        <a:rPr lang="en" sz="1600" u="none" strike="noStrike" cap="none" dirty="0" smtClean="0"/>
                        <a:t>,</a:t>
                      </a:r>
                      <a:r>
                        <a:rPr lang="en-US" sz="1600" u="none" strike="noStrike" cap="none" dirty="0" smtClean="0"/>
                        <a:t/>
                      </a:r>
                      <a:br>
                        <a:rPr lang="en-US" sz="1600" u="none" strike="noStrike" cap="none" dirty="0" smtClean="0"/>
                      </a:br>
                      <a:r>
                        <a:rPr lang="en" sz="1600" u="none" strike="noStrike" cap="none" dirty="0" smtClean="0"/>
                        <a:t>balance=2000</a:t>
                      </a:r>
                      <a:endParaRPr lang="en" sz="1600" u="none" strike="noStrike" cap="none" dirty="0"/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referState=active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13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4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SeeDoctor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referId=022f3, referState=active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-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14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5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>
                          <a:solidFill>
                            <a:schemeClr val="dk1"/>
                          </a:solidFill>
                        </a:rPr>
                        <a:t>UpdateRefer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dk1"/>
                          </a:solidFill>
                        </a:rPr>
                        <a:t>referId=022f3, referState=active</a:t>
                      </a:r>
                      <a:r>
                        <a:rPr lang="en" sz="1600" u="none" strike="noStrike" cap="none" dirty="0" smtClean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US" sz="1600" u="none" strike="noStrike" cap="none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en-US" sz="1600" u="none" strike="noStrike" cap="none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" sz="1600" u="none" strike="noStrike" cap="none" dirty="0" smtClean="0">
                          <a:solidFill>
                            <a:schemeClr val="dk1"/>
                          </a:solidFill>
                        </a:rPr>
                        <a:t>balance=2000</a:t>
                      </a:r>
                      <a:endParaRPr lang="en"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balance=5000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17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6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SeeDoctor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referId=022f3, referState=active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18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7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Pay</a:t>
                      </a:r>
                      <a:r>
                        <a:rPr lang="en" sz="1600"/>
                        <a:t>Fees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referId=022f3, referState=active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receipt1=4560, receipt1State=active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19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8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TakeTreatment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referId=022f3, receipt1=4560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-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9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/>
                        <a:t>GetReimburse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>
                          <a:solidFill>
                            <a:schemeClr val="dk1"/>
                          </a:solidFill>
                        </a:rPr>
                        <a:t> referState=active, balance=5000</a:t>
                      </a:r>
                      <a:r>
                        <a:rPr lang="en" sz="1600" u="none" strike="noStrike" cap="none" dirty="0" smtClean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US" sz="1600" u="none" strike="noStrike" cap="none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en-US" sz="1600" u="none" strike="noStrike" cap="none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" sz="1600" u="none" strike="noStrike" cap="none" dirty="0" smtClean="0">
                          <a:solidFill>
                            <a:schemeClr val="dk1"/>
                          </a:solidFill>
                        </a:rPr>
                        <a:t>receipt1=6560,receipt1State=active</a:t>
                      </a:r>
                      <a:endParaRPr lang="en" sz="16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600" u="none" strike="noStrike" cap="none" dirty="0"/>
                        <a:t>amount=6560, balance=0, reimburse=5000, receipt1State=complete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6780848" y="6780106"/>
            <a:ext cx="2406600" cy="389547"/>
          </a:xfrm>
          <a:prstGeom prst="rect">
            <a:avLst/>
          </a:prstGeom>
        </p:spPr>
        <p:txBody>
          <a:bodyPr lIns="81193" tIns="40582" rIns="81193" bIns="40582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fld id="{00000000-1234-1234-1234-123412341234}" type="slidenum">
              <a:rPr lang="en"/>
              <a:pPr>
                <a:spcBef>
                  <a:spcPts val="0"/>
                </a:spcBef>
                <a:buClr>
                  <a:srgbClr val="000000"/>
                </a:buClr>
                <a:buSzPct val="25000"/>
              </a:pPr>
              <a:t>21</a:t>
            </a:fld>
            <a:endParaRPr lang="en"/>
          </a:p>
        </p:txBody>
      </p:sp>
      <p:sp>
        <p:nvSpPr>
          <p:cNvPr id="7" name="Shape 2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81193" tIns="81193" rIns="81193" bIns="81193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Log Records within One Instance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95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" name="Shape 291"/>
          <p:cNvGraphicFramePr/>
          <p:nvPr>
            <p:extLst>
              <p:ext uri="{D42A27DB-BD31-4B8C-83A1-F6EECF244321}">
                <p14:modId xmlns:p14="http://schemas.microsoft.com/office/powerpoint/2010/main" val="4105316673"/>
              </p:ext>
            </p:extLst>
          </p:nvPr>
        </p:nvGraphicFramePr>
        <p:xfrm>
          <a:off x="304800" y="896933"/>
          <a:ext cx="8866042" cy="65363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6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39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3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lsn</a:t>
                      </a:r>
                    </a:p>
                  </a:txBody>
                  <a:tcPr marL="72004" marR="72004" marT="97529" marB="9752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wid</a:t>
                      </a:r>
                    </a:p>
                  </a:txBody>
                  <a:tcPr marL="72004" marR="72004" marT="97529" marB="9752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is-lsn</a:t>
                      </a:r>
                    </a:p>
                  </a:txBody>
                  <a:tcPr marL="72004" marR="72004" marT="97529" marB="9752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task name</a:t>
                      </a:r>
                    </a:p>
                  </a:txBody>
                  <a:tcPr marL="72004" marR="72004" marT="97529" marB="9752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 dirty="0"/>
                        <a:t>input map</a:t>
                      </a:r>
                    </a:p>
                  </a:txBody>
                  <a:tcPr marL="72004" marR="72004" marT="97529" marB="97529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output map</a:t>
                      </a:r>
                    </a:p>
                  </a:txBody>
                  <a:tcPr marL="72004" marR="72004" marT="97529" marB="97529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start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start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5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3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GetRefer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 dirty="0"/>
                        <a:t>hospital=”Public Hospital”,referId=034d1,referState=start,balance=1000</a:t>
                      </a:r>
                    </a:p>
                  </a:txBody>
                  <a:tcPr marL="72004" marR="72004" marT="97529" marB="975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4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3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CheckIn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referId=034d1,referState=start,balance=1000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referState=active</a:t>
                      </a:r>
                    </a:p>
                  </a:txBody>
                  <a:tcPr marL="72004" marR="72004" marT="97529" marB="975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5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GetRefer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hospital=”People Hospital”,referId=022f3,referState=start,balance=2000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6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3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start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7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3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GetRefer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hospital=”Public Hospital”,referId=048s1,referState=start,balance=500</a:t>
                      </a:r>
                    </a:p>
                  </a:txBody>
                  <a:tcPr marL="72004" marR="72004" marT="97529" marB="97529"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8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3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CheckIn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referId=022f3,referState=start,balance=2000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referState=active</a:t>
                      </a:r>
                    </a:p>
                  </a:txBody>
                  <a:tcPr marL="72004" marR="72004" marT="97529" marB="97529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9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4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SeeDoctor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referId=034d1,referState=active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10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5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Pay</a:t>
                      </a:r>
                      <a:r>
                        <a:rPr lang="en" sz="900"/>
                        <a:t>Fees</a:t>
                      </a:r>
                      <a:r>
                        <a:rPr lang="en" sz="900" u="none" strike="noStrike" cap="none"/>
                        <a:t>t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referId=034d1,referState=active</a:t>
                      </a:r>
                    </a:p>
                  </a:txBody>
                  <a:tcPr marL="72004" marR="72004" marT="97529" marB="97529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receipt1=560,receipt1State=active</a:t>
                      </a:r>
                    </a:p>
                  </a:txBody>
                  <a:tcPr marL="72004" marR="72004" marT="97529" marB="9752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11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6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SeeDoctor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referId=034d1, referState=active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7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Pay</a:t>
                      </a:r>
                      <a:r>
                        <a:rPr lang="en" sz="900"/>
                        <a:t>Fees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referId=034d1, referState=active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 dirty="0"/>
                        <a:t>receipt2=460, receipt2State=active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27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13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4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SeeDoctor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referId=022f3, referState=active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-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4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14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2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5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UpdateRefer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referId=022f3, referState=active,balance=2000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balance=5000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51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15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8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GetReimburse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</a:rPr>
                        <a:t>referState=active, balance=1000,receipt1=560</a:t>
                      </a:r>
                      <a:r>
                        <a:rPr lang="en" sz="900" u="none" strike="noStrike" cap="none" dirty="0" smtClean="0">
                          <a:solidFill>
                            <a:schemeClr val="dk1"/>
                          </a:solidFill>
                        </a:rPr>
                        <a:t>,</a:t>
                      </a:r>
                      <a:r>
                        <a:rPr lang="en-US" sz="900" dirty="0" smtClean="0"/>
                        <a:t/>
                      </a:r>
                      <a:br>
                        <a:rPr lang="en-US" sz="900" dirty="0" smtClean="0"/>
                      </a:br>
                      <a:r>
                        <a:rPr lang="en" sz="900" u="none" strike="noStrike" cap="none" dirty="0" smtClean="0">
                          <a:solidFill>
                            <a:schemeClr val="dk1"/>
                          </a:solidFill>
                        </a:rPr>
                        <a:t>receipt1State=active</a:t>
                      </a: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</a:rPr>
                        <a:t>, receipt2=460,</a:t>
                      </a:r>
                      <a:r>
                        <a:rPr lang="en" sz="9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900" u="none" strike="noStrike" cap="none" dirty="0">
                          <a:solidFill>
                            <a:schemeClr val="dk1"/>
                          </a:solidFill>
                        </a:rPr>
                        <a:t>receipt2State=active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 dirty="0"/>
                        <a:t>amount=1020, balance=0, reimburse=1000, receipt1State=complete</a:t>
                      </a:r>
                      <a:r>
                        <a:rPr lang="en" sz="900" u="none" strike="noStrike" cap="none" dirty="0" smtClean="0"/>
                        <a:t>,</a:t>
                      </a:r>
                      <a:r>
                        <a:rPr lang="en-US" sz="900" dirty="0" smtClean="0"/>
                        <a:t/>
                      </a:r>
                      <a:br>
                        <a:rPr lang="en-US" sz="900" dirty="0" smtClean="0"/>
                      </a:br>
                      <a:r>
                        <a:rPr lang="en" sz="900" u="none" strike="noStrike" cap="none" dirty="0" smtClean="0"/>
                        <a:t>receipt2State=complete</a:t>
                      </a:r>
                      <a:endParaRPr lang="en" sz="900" u="none" strike="noStrike" cap="none" dirty="0"/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16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1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9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CompleteRefer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</a:rPr>
                        <a:t>referState=active, balance=0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900" u="none" strike="noStrike" cap="none"/>
                        <a:t>referState=complete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28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...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</a:rPr>
                        <a:t>...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dirty="0"/>
                        <a:t>...</a:t>
                      </a:r>
                    </a:p>
                  </a:txBody>
                  <a:tcPr marL="72004" marR="72004" marT="97529" marB="97529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Shape 2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81193" tIns="81193" rIns="81193" bIns="81193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Example: College Hospital Referring Application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47C6-77D2-4FF5-9470-B7552E029C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Business Workflow and Analytics (=BI)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Classical Approach to BI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Workflow Logs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Exploration as An Example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Research Challenges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instance ids </a:t>
            </a:r>
            <a:r>
              <a:rPr lang="en-US" dirty="0"/>
              <a:t>where activity </a:t>
            </a:r>
            <a:r>
              <a:rPr lang="en-US" i="1" dirty="0" err="1" smtClean="0">
                <a:latin typeface="Cambria"/>
                <a:cs typeface="Cambria"/>
              </a:rPr>
              <a:t>UpdateRefer</a:t>
            </a:r>
            <a:r>
              <a:rPr lang="en-US" dirty="0" smtClean="0"/>
              <a:t> </a:t>
            </a:r>
            <a:r>
              <a:rPr lang="en-US" dirty="0"/>
              <a:t>occurs before activity </a:t>
            </a:r>
            <a:r>
              <a:rPr lang="en-US" i="1" dirty="0" err="1" smtClean="0">
                <a:latin typeface="Cambria"/>
                <a:cs typeface="Cambria"/>
              </a:rPr>
              <a:t>CheckIn</a:t>
            </a:r>
            <a:endParaRPr lang="en-US" i="1" dirty="0" smtClean="0">
              <a:latin typeface="Cambria"/>
              <a:cs typeface="Cambria"/>
            </a:endParaRPr>
          </a:p>
          <a:p>
            <a:endParaRPr lang="en-US" i="1" dirty="0">
              <a:latin typeface="Cambria"/>
              <a:cs typeface="Cambria"/>
            </a:endParaRPr>
          </a:p>
          <a:p>
            <a:endParaRPr lang="en-US" i="1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i="1" dirty="0" smtClean="0">
              <a:latin typeface="Cambria"/>
              <a:cs typeface="Cambria"/>
            </a:endParaRPr>
          </a:p>
          <a:p>
            <a:r>
              <a:rPr lang="en-US" dirty="0" smtClean="0"/>
              <a:t>Find </a:t>
            </a:r>
            <a:r>
              <a:rPr lang="en-US" dirty="0"/>
              <a:t>the value of attribute balance where the activity </a:t>
            </a:r>
            <a:r>
              <a:rPr lang="en-US" i="1" dirty="0" err="1">
                <a:latin typeface="Cambria"/>
                <a:cs typeface="Cambria"/>
              </a:rPr>
              <a:t>GetRefer</a:t>
            </a:r>
            <a:r>
              <a:rPr lang="en-US" dirty="0"/>
              <a:t> occurs before </a:t>
            </a:r>
            <a:r>
              <a:rPr lang="en-US" i="1" dirty="0" err="1">
                <a:latin typeface="Cambria"/>
                <a:cs typeface="Cambria"/>
              </a:rPr>
              <a:t>CheckIn</a:t>
            </a:r>
            <a:r>
              <a:rPr lang="en-US" dirty="0"/>
              <a:t> with balance greater than 500 right after the </a:t>
            </a:r>
            <a:r>
              <a:rPr lang="en-US" i="1" dirty="0" err="1">
                <a:latin typeface="Cambria"/>
                <a:cs typeface="Cambria"/>
              </a:rPr>
              <a:t>getRefer</a:t>
            </a:r>
            <a:r>
              <a:rPr lang="en-US" dirty="0"/>
              <a:t> activity</a:t>
            </a:r>
            <a:endParaRPr lang="en-US" i="1" dirty="0">
              <a:latin typeface="Cambria"/>
              <a:cs typeface="Cambri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953000"/>
            <a:ext cx="7010400" cy="1661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05" y="1828800"/>
            <a:ext cx="7118195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53400" y="381000"/>
            <a:ext cx="1380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[Tang-S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  <a:r>
              <a:rPr lang="en-US" sz="2000" dirty="0" smtClean="0">
                <a:solidFill>
                  <a:schemeClr val="bg2"/>
                </a:solidFill>
              </a:rPr>
              <a:t>17]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query language implemented</a:t>
            </a:r>
          </a:p>
          <a:p>
            <a:r>
              <a:rPr lang="en-US" dirty="0" smtClean="0"/>
              <a:t>Optimization based on costs</a:t>
            </a:r>
          </a:p>
          <a:p>
            <a:r>
              <a:rPr lang="en-US" dirty="0" smtClean="0"/>
              <a:t>Preliminary evaluation study (on the cost most and optimization</a:t>
            </a:r>
          </a:p>
          <a:p>
            <a:r>
              <a:rPr lang="en-US" dirty="0" smtClean="0"/>
              <a:t>Still to do:</a:t>
            </a:r>
          </a:p>
          <a:p>
            <a:pPr lvl="1"/>
            <a:r>
              <a:rPr lang="en-US" dirty="0" smtClean="0"/>
              <a:t>Multi-instance, multi-log queries</a:t>
            </a:r>
          </a:p>
          <a:p>
            <a:pPr lvl="1"/>
            <a:r>
              <a:rPr lang="en-US" dirty="0" smtClean="0"/>
              <a:t>Aggregates</a:t>
            </a:r>
          </a:p>
          <a:p>
            <a:pPr lvl="1"/>
            <a:endParaRPr lang="en-US" dirty="0" smtClean="0"/>
          </a:p>
          <a:p>
            <a:pPr marL="395287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Query Language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77200" y="457200"/>
            <a:ext cx="13806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[Tang-S</a:t>
            </a:r>
            <a:r>
              <a:rPr lang="en-US" sz="2000" dirty="0">
                <a:solidFill>
                  <a:schemeClr val="bg2"/>
                </a:solidFill>
              </a:rPr>
              <a:t>. </a:t>
            </a:r>
            <a:r>
              <a:rPr lang="en-US" sz="2000" dirty="0" smtClean="0">
                <a:solidFill>
                  <a:schemeClr val="bg2"/>
                </a:solidFill>
              </a:rPr>
              <a:t>17]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Business Workflow and Analytics (=BI)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Classical Approach to BI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Workflow Logs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Exploration as An Example</a:t>
            </a:r>
          </a:p>
          <a:p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Research Challenges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Workflow logs and (re-)construction</a:t>
            </a:r>
          </a:p>
          <a:p>
            <a:endParaRPr lang="en-US" dirty="0"/>
          </a:p>
          <a:p>
            <a:r>
              <a:rPr lang="en-US" dirty="0" smtClean="0"/>
              <a:t>Query languages for workflow logs</a:t>
            </a:r>
          </a:p>
          <a:p>
            <a:endParaRPr lang="en-US" dirty="0"/>
          </a:p>
          <a:p>
            <a:r>
              <a:rPr lang="en-US" dirty="0" smtClean="0"/>
              <a:t>Process mining with data</a:t>
            </a:r>
          </a:p>
          <a:p>
            <a:endParaRPr lang="en-US" dirty="0"/>
          </a:p>
          <a:p>
            <a:r>
              <a:rPr lang="en-US" dirty="0" smtClean="0"/>
              <a:t>Application techniques and tools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Problems and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current standards on workflow logs/logging</a:t>
            </a:r>
          </a:p>
          <a:p>
            <a:r>
              <a:rPr lang="en-US" dirty="0" smtClean="0"/>
              <a:t>Is there a universal model for logging?</a:t>
            </a:r>
          </a:p>
          <a:p>
            <a:endParaRPr lang="en-US" dirty="0" smtClean="0"/>
          </a:p>
          <a:p>
            <a:r>
              <a:rPr lang="en-US" dirty="0" smtClean="0"/>
              <a:t>Existing systems all have logging utility but</a:t>
            </a:r>
          </a:p>
          <a:p>
            <a:pPr lvl="1"/>
            <a:r>
              <a:rPr lang="en-US" dirty="0" smtClean="0"/>
              <a:t>Spread through several types of logs (activity, instance, variables, etc.)</a:t>
            </a:r>
          </a:p>
          <a:p>
            <a:pPr lvl="1"/>
            <a:r>
              <a:rPr lang="en-US" dirty="0" smtClean="0"/>
              <a:t>Sometimes incomplete</a:t>
            </a:r>
          </a:p>
          <a:p>
            <a:r>
              <a:rPr lang="en-US" dirty="0" smtClean="0"/>
              <a:t>It seems possible to construct workflow log from these logs, general tools and techniques?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Logs and (Re-)construction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19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query languages</a:t>
            </a:r>
          </a:p>
          <a:p>
            <a:pPr lvl="1"/>
            <a:r>
              <a:rPr lang="en-US" dirty="0" smtClean="0"/>
              <a:t>Understanding the properties, expressiveness, usefulness, etc.</a:t>
            </a:r>
          </a:p>
          <a:p>
            <a:pPr lvl="1"/>
            <a:r>
              <a:rPr lang="en-US" dirty="0" smtClean="0"/>
              <a:t>Equivalence of log query languages</a:t>
            </a:r>
          </a:p>
          <a:p>
            <a:pPr lvl="1"/>
            <a:r>
              <a:rPr lang="en-US" dirty="0" smtClean="0"/>
              <a:t>Indexing and optimization techniques</a:t>
            </a:r>
          </a:p>
          <a:p>
            <a:r>
              <a:rPr lang="en-US" dirty="0" smtClean="0"/>
              <a:t>Aggregation? Multi-instances? Multi-log queries?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Languages for 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68275" y="838200"/>
            <a:ext cx="9280525" cy="6172200"/>
          </a:xfrm>
          <a:noFill/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A </a:t>
            </a:r>
            <a:r>
              <a:rPr lang="en-US" altLang="en-US" kern="1200" dirty="0" smtClean="0">
                <a:solidFill>
                  <a:srgbClr val="3333FF"/>
                </a:solidFill>
              </a:rPr>
              <a:t>BP</a:t>
            </a:r>
            <a:r>
              <a:rPr lang="en-US" altLang="en-US" dirty="0" smtClean="0">
                <a:cs typeface="Times New Roman" pitchFamily="18" charset="0"/>
              </a:rPr>
              <a:t> </a:t>
            </a:r>
            <a:r>
              <a:rPr lang="en-US" altLang="en-US" dirty="0">
                <a:cs typeface="Times New Roman" pitchFamily="18" charset="0"/>
              </a:rPr>
              <a:t>is an assembly of </a:t>
            </a:r>
            <a:r>
              <a:rPr lang="en-US" altLang="en-US" dirty="0" smtClean="0">
                <a:solidFill>
                  <a:schemeClr val="tx1"/>
                </a:solidFill>
                <a:cs typeface="Times New Roman" pitchFamily="18" charset="0"/>
              </a:rPr>
              <a:t>tasks to </a:t>
            </a:r>
            <a:r>
              <a:rPr lang="en-US" altLang="en-US" dirty="0">
                <a:cs typeface="Times New Roman" pitchFamily="18" charset="0"/>
              </a:rPr>
              <a:t>accomplish an objective</a:t>
            </a:r>
          </a:p>
          <a:p>
            <a:pPr marL="573088" lvl="1" indent="-290513">
              <a:spcBef>
                <a:spcPts val="0"/>
              </a:spcBef>
            </a:pPr>
            <a:r>
              <a:rPr lang="en-US" altLang="en-US" dirty="0" smtClean="0">
                <a:cs typeface="Times New Roman" pitchFamily="18" charset="0"/>
              </a:rPr>
              <a:t>Eg: </a:t>
            </a:r>
            <a:r>
              <a:rPr lang="en-US" altLang="en-US" dirty="0" smtClean="0">
                <a:solidFill>
                  <a:srgbClr val="3333FF"/>
                </a:solidFill>
                <a:latin typeface="Cambria"/>
                <a:cs typeface="Cambria"/>
              </a:rPr>
              <a:t>Obtaining </a:t>
            </a:r>
            <a:r>
              <a:rPr lang="en-US" altLang="en-US" dirty="0">
                <a:solidFill>
                  <a:srgbClr val="3333FF"/>
                </a:solidFill>
                <a:latin typeface="Cambria"/>
                <a:cs typeface="Cambria"/>
              </a:rPr>
              <a:t>a </a:t>
            </a:r>
            <a:r>
              <a:rPr lang="en-US" altLang="en-US" dirty="0" smtClean="0">
                <a:solidFill>
                  <a:srgbClr val="3333FF"/>
                </a:solidFill>
                <a:latin typeface="Cambria"/>
                <a:cs typeface="Cambria"/>
              </a:rPr>
              <a:t>Permit</a:t>
            </a:r>
          </a:p>
          <a:p>
            <a:endParaRPr lang="en-US" altLang="en-US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alt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altLang="en-US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altLang="en-US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US" altLang="en-US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Each</a:t>
            </a:r>
            <a:r>
              <a:rPr lang="en-US" alt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C00000"/>
                </a:solidFill>
                <a:cs typeface="Times New Roman" pitchFamily="18" charset="0"/>
              </a:rPr>
              <a:t>workflow 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model</a:t>
            </a:r>
            <a:r>
              <a:rPr lang="en-US" alt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matches a </a:t>
            </a:r>
            <a:r>
              <a:rPr lang="en-US" altLang="en-US" dirty="0" smtClean="0">
                <a:solidFill>
                  <a:srgbClr val="3333FF"/>
                </a:solidFill>
                <a:cs typeface="Times New Roman" pitchFamily="18" charset="0"/>
              </a:rPr>
              <a:t>BP</a:t>
            </a:r>
            <a:r>
              <a:rPr lang="en-US" altLang="en-US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model</a:t>
            </a:r>
          </a:p>
          <a:p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Each workflow </a:t>
            </a:r>
            <a:r>
              <a:rPr lang="en-US" altLang="en-US" dirty="0" smtClean="0">
                <a:solidFill>
                  <a:srgbClr val="CC6600"/>
                </a:solidFill>
                <a:cs typeface="Times New Roman" pitchFamily="18" charset="0"/>
              </a:rPr>
              <a:t>activity 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en-US" altLang="en-US" dirty="0" smtClean="0">
                <a:solidFill>
                  <a:srgbClr val="CC6600"/>
                </a:solidFill>
                <a:cs typeface="Times New Roman" pitchFamily="18" charset="0"/>
              </a:rPr>
              <a:t>☐</a:t>
            </a:r>
            <a:r>
              <a:rPr lang="en-US" altLang="en-US" dirty="0">
                <a:solidFill>
                  <a:srgbClr val="002060"/>
                </a:solidFill>
                <a:cs typeface="Times New Roman" pitchFamily="18" charset="0"/>
              </a:rPr>
              <a:t>) 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is a software program</a:t>
            </a:r>
            <a:b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that interfaces one </a:t>
            </a:r>
            <a:r>
              <a:rPr lang="en-US" altLang="en-US" dirty="0" smtClean="0">
                <a:solidFill>
                  <a:srgbClr val="0000FF"/>
                </a:solidFill>
                <a:cs typeface="Times New Roman" pitchFamily="18" charset="0"/>
              </a:rPr>
              <a:t>task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 in the </a:t>
            </a:r>
            <a:r>
              <a:rPr lang="en-US" altLang="en-US" dirty="0" smtClean="0">
                <a:solidFill>
                  <a:srgbClr val="3333FF"/>
                </a:solidFill>
                <a:cs typeface="Times New Roman" pitchFamily="18" charset="0"/>
              </a:rPr>
              <a:t>BP</a:t>
            </a:r>
            <a:endParaRPr lang="en-US" altLang="en-US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A </a:t>
            </a:r>
            <a:r>
              <a:rPr lang="en-US" altLang="en-US" dirty="0" err="1" smtClean="0">
                <a:solidFill>
                  <a:srgbClr val="FF0000"/>
                </a:solidFill>
                <a:cs typeface="Times New Roman" pitchFamily="18" charset="0"/>
              </a:rPr>
              <a:t>WfM</a:t>
            </a:r>
            <a:r>
              <a:rPr lang="en-US" altLang="en-US" dirty="0" smtClean="0">
                <a:solidFill>
                  <a:srgbClr val="FF0000"/>
                </a:solidFill>
                <a:cs typeface="Times New Roman" pitchFamily="18" charset="0"/>
              </a:rPr>
              <a:t> system </a:t>
            </a:r>
            <a:r>
              <a:rPr lang="en-US" altLang="en-US" dirty="0" smtClean="0">
                <a:solidFill>
                  <a:srgbClr val="002060"/>
                </a:solidFill>
                <a:cs typeface="Times New Roman" pitchFamily="18" charset="0"/>
              </a:rPr>
              <a:t>manages executions, resources, documents, etc.</a:t>
            </a:r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9601198" cy="762000"/>
          </a:xfrm>
          <a:noFill/>
        </p:spPr>
        <p:txBody>
          <a:bodyPr lIns="97313" tIns="48659" rIns="97313" bIns="48659"/>
          <a:lstStyle/>
          <a:p>
            <a:r>
              <a:rPr lang="en-US" altLang="en-US" sz="3400" dirty="0" smtClean="0">
                <a:solidFill>
                  <a:srgbClr val="3333FF"/>
                </a:solidFill>
              </a:rPr>
              <a:t>Business Processes </a:t>
            </a:r>
            <a:r>
              <a:rPr lang="en-US" altLang="en-US" sz="3400" dirty="0" smtClean="0">
                <a:solidFill>
                  <a:srgbClr val="002060"/>
                </a:solidFill>
              </a:rPr>
              <a:t>&amp;</a:t>
            </a:r>
            <a:r>
              <a:rPr lang="en-US" altLang="en-US" sz="3400" dirty="0" smtClean="0">
                <a:solidFill>
                  <a:srgbClr val="3333FF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Workflow Management</a:t>
            </a:r>
            <a:endParaRPr lang="en-US" altLang="en-US" sz="3400" dirty="0" smtClean="0">
              <a:solidFill>
                <a:srgbClr val="FF0000"/>
              </a:solidFill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50086" y="2263369"/>
            <a:ext cx="318294" cy="280194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96639" tIns="48319" rIns="96639" bIns="48319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484188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9667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450975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933575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3907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8479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3051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7623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90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4398" y="1843850"/>
            <a:ext cx="1103249" cy="973160"/>
            <a:chOff x="457200" y="2369513"/>
            <a:chExt cx="1103249" cy="973160"/>
          </a:xfrm>
        </p:grpSpPr>
        <p:pic>
          <p:nvPicPr>
            <p:cNvPr id="1024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5" y="2590805"/>
              <a:ext cx="807978" cy="75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457200" y="2369513"/>
              <a:ext cx="1103249" cy="29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>
              <a:lvl1pPr marL="288925" indent="-288925"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682625" indent="-287338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030288" indent="-233363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312863" indent="-168275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1662113" indent="-23495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1193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25765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0337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34909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14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endParaRPr lang="en-US" altLang="en-US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29401" y="1949095"/>
            <a:ext cx="1002259" cy="867915"/>
            <a:chOff x="2097003" y="2408685"/>
            <a:chExt cx="1002259" cy="867915"/>
          </a:xfrm>
        </p:grpSpPr>
        <p:pic>
          <p:nvPicPr>
            <p:cNvPr id="10250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630488"/>
              <a:ext cx="941388" cy="64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097003" y="2408685"/>
              <a:ext cx="1002259" cy="30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>
              <a:lvl1pPr marL="288925" indent="-288925"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682625" indent="-287338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030288" indent="-233363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312863" indent="-168275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1662113" indent="-23495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1193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25765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0337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34909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1400" dirty="0" err="1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Init</a:t>
              </a:r>
              <a:r>
                <a:rPr lang="en-US" altLang="en-US" sz="14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review</a:t>
              </a:r>
              <a:endParaRPr lang="en-US" altLang="en-US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5198" y="1949681"/>
            <a:ext cx="1016000" cy="867329"/>
            <a:chOff x="3429000" y="2475344"/>
            <a:chExt cx="1016000" cy="867329"/>
          </a:xfrm>
        </p:grpSpPr>
        <p:pic>
          <p:nvPicPr>
            <p:cNvPr id="10252" name="Picture 1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723548"/>
              <a:ext cx="1016000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3573607" y="2475344"/>
              <a:ext cx="766618" cy="29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>
              <a:lvl1pPr marL="288925" indent="-288925"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682625" indent="-287338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030288" indent="-233363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312863" indent="-168275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1662113" indent="-23495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1193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25765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0337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34909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14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</a:t>
              </a:r>
              <a:endParaRPr lang="en-US" altLang="en-US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04398" y="2077855"/>
            <a:ext cx="1139825" cy="739155"/>
            <a:chOff x="4843532" y="2451588"/>
            <a:chExt cx="1139825" cy="739155"/>
          </a:xfrm>
        </p:grpSpPr>
        <p:pic>
          <p:nvPicPr>
            <p:cNvPr id="10251" name="Picture 1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532" y="2695443"/>
              <a:ext cx="1139825" cy="49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4947613" y="2451588"/>
              <a:ext cx="931663" cy="29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>
              <a:lvl1pPr marL="288925" indent="-288925"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682625" indent="-287338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030288" indent="-233363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312863" indent="-168275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1662113" indent="-23495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1193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25765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0337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34909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14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Approval</a:t>
              </a:r>
              <a:endParaRPr lang="en-US" altLang="en-US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28398" y="1953257"/>
            <a:ext cx="823912" cy="863753"/>
            <a:chOff x="6338888" y="2445713"/>
            <a:chExt cx="823912" cy="863753"/>
          </a:xfrm>
        </p:grpSpPr>
        <p:pic>
          <p:nvPicPr>
            <p:cNvPr id="10253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888" y="2482378"/>
              <a:ext cx="823912" cy="827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6686326" y="2445713"/>
              <a:ext cx="476474" cy="29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>
              <a:lvl1pPr marL="288925" indent="-288925"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682625" indent="-287338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030288" indent="-233363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312863" indent="-168275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1662113" indent="-23495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1193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25765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0337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34909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14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Fee</a:t>
              </a:r>
              <a:endParaRPr lang="en-US" altLang="en-US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84897" y="1828800"/>
            <a:ext cx="1024701" cy="988210"/>
            <a:chOff x="7410762" y="2475583"/>
            <a:chExt cx="1024701" cy="988210"/>
          </a:xfrm>
        </p:grpSpPr>
        <p:pic>
          <p:nvPicPr>
            <p:cNvPr id="10254" name="Picture 17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281" y="2695443"/>
              <a:ext cx="601662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410762" y="2475583"/>
              <a:ext cx="1024701" cy="29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>
              <a:lvl1pPr marL="288925" indent="-288925"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682625" indent="-287338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030288" indent="-233363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312863" indent="-168275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1662113" indent="-23495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1193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25765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0337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34909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14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Certificate</a:t>
              </a:r>
              <a:endParaRPr lang="en-US" altLang="en-US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61998" y="1915747"/>
            <a:ext cx="863002" cy="901263"/>
            <a:chOff x="8592765" y="2598113"/>
            <a:chExt cx="863002" cy="901263"/>
          </a:xfrm>
        </p:grpSpPr>
        <p:pic>
          <p:nvPicPr>
            <p:cNvPr id="23" name="Picture 12" descr="https://encrypted-tbn0.gstatic.com/images?q=tbn:ANd9GcQ4ZagY18dzV7pG3kPfByHnT60CnkKMJtuLZ6vUEVvFueG_jApa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592765" y="2826642"/>
              <a:ext cx="863002" cy="672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8596073" y="2598113"/>
              <a:ext cx="856386" cy="29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102583" tIns="51293" rIns="102583" bIns="51293">
              <a:spAutoFit/>
            </a:bodyPr>
            <a:lstStyle>
              <a:lvl1pPr marL="288925" indent="-288925"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682625" indent="-287338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030288" indent="-233363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312863" indent="-168275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1662113" indent="-23495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1193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25765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0337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3490913" indent="-23495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en-US" altLang="en-US" sz="1400" dirty="0" smtClean="0">
                  <a:solidFill>
                    <a:srgbClr val="33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Delivery</a:t>
              </a:r>
              <a:endParaRPr lang="en-US" altLang="en-US" sz="1400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3531198" y="2263369"/>
            <a:ext cx="318294" cy="280194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96639" tIns="48319" rIns="96639" bIns="48319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484188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9667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450975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933575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3907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8479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3051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7623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90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838504" y="2263369"/>
            <a:ext cx="318294" cy="280194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96639" tIns="48319" rIns="96639" bIns="48319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484188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9667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450975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933575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3907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8479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3051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7623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90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6133904" y="2263369"/>
            <a:ext cx="318294" cy="280194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96639" tIns="48319" rIns="96639" bIns="48319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484188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9667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450975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933575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3907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8479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3051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7623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90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7366598" y="2263369"/>
            <a:ext cx="318294" cy="280194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96639" tIns="48319" rIns="96639" bIns="48319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484188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9667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450975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933575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3907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8479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3051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7623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90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8419904" y="2263369"/>
            <a:ext cx="318294" cy="280194"/>
          </a:xfrm>
          <a:prstGeom prst="rightArrow">
            <a:avLst>
              <a:gd name="adj1" fmla="val 50000"/>
              <a:gd name="adj2" fmla="val 38118"/>
            </a:avLst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lIns="96639" tIns="48319" rIns="96639" bIns="48319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484188" indent="-287338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966788" indent="-233363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450975" indent="-168275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1933575" indent="-23495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3907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28479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3051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3762375" indent="-23495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1900">
              <a:solidFill>
                <a:srgbClr val="3333FF"/>
              </a:solidFill>
              <a:latin typeface="Trebuchet MS" pitchFamily="34" charset="0"/>
              <a:ea typeface="MS PGothic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" y="2186869"/>
            <a:ext cx="608084" cy="487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0" dirty="0">
                <a:solidFill>
                  <a:srgbClr val="3333FF"/>
                </a:solidFill>
                <a:latin typeface="Cambria"/>
                <a:cs typeface="Cambria"/>
              </a:rPr>
              <a:t>BP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1524000" y="3124201"/>
            <a:ext cx="7848600" cy="1066799"/>
          </a:xfrm>
          <a:prstGeom prst="roundRect">
            <a:avLst>
              <a:gd name="adj" fmla="val 8247"/>
            </a:avLst>
          </a:prstGeom>
          <a:solidFill>
            <a:srgbClr val="4D4D4D">
              <a:alpha val="9804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86749" tIns="43375" rIns="86749" bIns="91440" anchor="b" anchorCtr="0"/>
          <a:lstStyle>
            <a:lvl1pPr defTabSz="866775">
              <a:defRPr kumimoji="1"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 kumimoji="1"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 kumimoji="1"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defRPr kumimoji="1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800" b="0" dirty="0" smtClean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Workflow Management (WfM) System</a:t>
            </a:r>
            <a:endParaRPr kumimoji="0" lang="en-US" altLang="en-US" sz="2800" b="0" dirty="0">
              <a:solidFill>
                <a:srgbClr val="FF0000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690502" y="3245001"/>
            <a:ext cx="290698" cy="2906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908950" y="3245001"/>
            <a:ext cx="290698" cy="2906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205102" y="3245001"/>
            <a:ext cx="290698" cy="2906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00502" y="3245001"/>
            <a:ext cx="290698" cy="2906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795902" y="3245001"/>
            <a:ext cx="290698" cy="2906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862702" y="3245001"/>
            <a:ext cx="290698" cy="2906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922875" y="3245001"/>
            <a:ext cx="290698" cy="29069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1" name="Straight Arrow Connector 50"/>
          <p:cNvCxnSpPr>
            <a:stCxn id="38" idx="3"/>
            <a:endCxn id="39" idx="1"/>
          </p:cNvCxnSpPr>
          <p:nvPr/>
        </p:nvCxnSpPr>
        <p:spPr bwMode="auto">
          <a:xfrm>
            <a:off x="1981200" y="3390350"/>
            <a:ext cx="9277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0" idx="1"/>
          </p:cNvCxnSpPr>
          <p:nvPr/>
        </p:nvCxnSpPr>
        <p:spPr bwMode="auto">
          <a:xfrm>
            <a:off x="3199648" y="3390350"/>
            <a:ext cx="100545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0" idx="3"/>
            <a:endCxn id="41" idx="1"/>
          </p:cNvCxnSpPr>
          <p:nvPr/>
        </p:nvCxnSpPr>
        <p:spPr bwMode="auto">
          <a:xfrm>
            <a:off x="4495800" y="3390350"/>
            <a:ext cx="10047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1" idx="3"/>
            <a:endCxn id="48" idx="1"/>
          </p:cNvCxnSpPr>
          <p:nvPr/>
        </p:nvCxnSpPr>
        <p:spPr bwMode="auto">
          <a:xfrm>
            <a:off x="5791200" y="3390350"/>
            <a:ext cx="10047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stCxn id="48" idx="3"/>
            <a:endCxn id="49" idx="1"/>
          </p:cNvCxnSpPr>
          <p:nvPr/>
        </p:nvCxnSpPr>
        <p:spPr bwMode="auto">
          <a:xfrm>
            <a:off x="7086600" y="3390350"/>
            <a:ext cx="77610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stCxn id="49" idx="3"/>
            <a:endCxn id="50" idx="1"/>
          </p:cNvCxnSpPr>
          <p:nvPr/>
        </p:nvCxnSpPr>
        <p:spPr bwMode="auto">
          <a:xfrm>
            <a:off x="8153400" y="3390350"/>
            <a:ext cx="76947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C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1835851" y="2817010"/>
            <a:ext cx="0" cy="427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3065968" y="2817010"/>
            <a:ext cx="0" cy="427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4350451" y="2817010"/>
            <a:ext cx="0" cy="427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5645851" y="2817010"/>
            <a:ext cx="0" cy="427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6941251" y="2817010"/>
            <a:ext cx="0" cy="427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7998938" y="2817010"/>
            <a:ext cx="0" cy="427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9063853" y="2817010"/>
            <a:ext cx="0" cy="4279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>
          <a:xfrm>
            <a:off x="-8550" y="3101269"/>
            <a:ext cx="1487587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en-US" sz="2800" b="0" dirty="0" smtClean="0">
                <a:solidFill>
                  <a:srgbClr val="CC6600"/>
                </a:solidFill>
                <a:latin typeface="Cambria"/>
                <a:cs typeface="Cambria"/>
              </a:rPr>
              <a:t>workflow</a:t>
            </a:r>
            <a:endParaRPr lang="en-US" dirty="0">
              <a:solidFill>
                <a:srgbClr val="CC6600"/>
              </a:solidFill>
              <a:latin typeface="Cambria"/>
              <a:cs typeface="Cambria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152400" y="2895600"/>
            <a:ext cx="944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7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5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process mining techniques not compatible with data</a:t>
            </a:r>
          </a:p>
          <a:p>
            <a:r>
              <a:rPr lang="en-US" dirty="0" smtClean="0"/>
              <a:t>Expressions in log query languages provide abstractions for data</a:t>
            </a:r>
          </a:p>
          <a:p>
            <a:pPr lvl="1"/>
            <a:r>
              <a:rPr lang="en-US" dirty="0" smtClean="0"/>
              <a:t>Possibly combined with existing process mining algorithms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Mining with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9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440862" cy="6172200"/>
          </a:xfrm>
        </p:spPr>
        <p:txBody>
          <a:bodyPr/>
          <a:lstStyle/>
          <a:p>
            <a:r>
              <a:rPr lang="en-US" dirty="0" smtClean="0"/>
              <a:t>Many existing tools are developed for ad hoc environment</a:t>
            </a:r>
          </a:p>
          <a:p>
            <a:r>
              <a:rPr lang="en-US" dirty="0" smtClean="0"/>
              <a:t>Reporting tools, e.g.,</a:t>
            </a:r>
          </a:p>
          <a:p>
            <a:pPr lvl="1"/>
            <a:r>
              <a:rPr lang="en-US" dirty="0" smtClean="0"/>
              <a:t>Ministry of Housing </a:t>
            </a:r>
            <a:r>
              <a:rPr lang="en-US" altLang="zh-CN" dirty="0" smtClean="0"/>
              <a:t>&amp; Urban-Rural Development needs reports from local Housing Management agencies</a:t>
            </a:r>
          </a:p>
          <a:p>
            <a:pPr lvl="1"/>
            <a:r>
              <a:rPr lang="en-US" dirty="0" smtClean="0"/>
              <a:t>Could be helped by reporting tools based on logs</a:t>
            </a:r>
          </a:p>
          <a:p>
            <a:r>
              <a:rPr lang="en-US" dirty="0" smtClean="0"/>
              <a:t>Medical fraud detection</a:t>
            </a:r>
          </a:p>
          <a:p>
            <a:r>
              <a:rPr lang="en-US" dirty="0" smtClean="0"/>
              <a:t>Staff training</a:t>
            </a:r>
          </a:p>
          <a:p>
            <a:r>
              <a:rPr lang="en-US" dirty="0" smtClean="0"/>
              <a:t>Many other possibilities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 dirty="0" smtClean="0"/>
              <a:t>Techniques </a:t>
            </a:r>
            <a:r>
              <a:rPr lang="en-US" dirty="0"/>
              <a:t>and </a:t>
            </a:r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Growing need for business intelligence beyond the traditional types (retail transactions)</a:t>
            </a:r>
          </a:p>
          <a:p>
            <a:r>
              <a:rPr lang="en-US" dirty="0" smtClean="0"/>
              <a:t>ETL-OLAP is limited</a:t>
            </a:r>
          </a:p>
          <a:p>
            <a:r>
              <a:rPr lang="en-US" dirty="0" smtClean="0"/>
              <a:t>Workflow logs lead to a general framework for business analytics</a:t>
            </a:r>
          </a:p>
          <a:p>
            <a:r>
              <a:rPr lang="en-US" dirty="0" smtClean="0"/>
              <a:t>Many research problems and challenges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2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155575" y="838200"/>
            <a:ext cx="4111625" cy="4800599"/>
          </a:xfrm>
          <a:prstGeom prst="rect">
            <a:avLst/>
          </a:prstGeom>
          <a:solidFill>
            <a:srgbClr val="FFCCFF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661926" y="3947159"/>
            <a:ext cx="2514600" cy="1326330"/>
          </a:xfrm>
          <a:prstGeom prst="rect">
            <a:avLst/>
          </a:prstGeom>
          <a:solidFill>
            <a:srgbClr val="99CCFF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101" name="Picture 5" descr="http://www.gsx.com/Portals/38080/images/clou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4041"/>
            <a:ext cx="3352800" cy="21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and Workflow: Another View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661926" y="1124041"/>
            <a:ext cx="2514600" cy="1981201"/>
            <a:chOff x="1295400" y="1523999"/>
            <a:chExt cx="2514600" cy="1981201"/>
          </a:xfrm>
        </p:grpSpPr>
        <p:sp>
          <p:nvSpPr>
            <p:cNvPr id="7" name="Rectangle 6"/>
            <p:cNvSpPr/>
            <p:nvPr/>
          </p:nvSpPr>
          <p:spPr>
            <a:xfrm>
              <a:off x="1295400" y="1523999"/>
              <a:ext cx="2514600" cy="1981201"/>
            </a:xfrm>
            <a:prstGeom prst="rect">
              <a:avLst/>
            </a:prstGeom>
            <a:solidFill>
              <a:srgbClr val="FFFFCC">
                <a:alpha val="50196"/>
              </a:srgbClr>
            </a:solidFill>
            <a:ln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190016" y="1736429"/>
              <a:ext cx="319448" cy="319448"/>
              <a:chOff x="5933028" y="2377321"/>
              <a:chExt cx="488636" cy="48863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028928" y="2473221"/>
                <a:ext cx="296836" cy="296836"/>
                <a:chOff x="7831017" y="4249618"/>
                <a:chExt cx="651227" cy="651227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 rot="2646093">
                  <a:off x="7831017" y="4249618"/>
                  <a:ext cx="651227" cy="6512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102583" tIns="51293" rIns="102583" bIns="51293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88925" marR="0" indent="-288925" algn="l" defTabSz="966788" rtl="0" eaLnBrk="0" fontAlgn="base" latinLnBrk="0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66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1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1" name="Straight Connector 50"/>
                <p:cNvCxnSpPr>
                  <a:stCxn id="55" idx="0"/>
                  <a:endCxn id="55" idx="2"/>
                </p:cNvCxnSpPr>
                <p:nvPr/>
              </p:nvCxnSpPr>
              <p:spPr bwMode="auto">
                <a:xfrm flipH="1">
                  <a:off x="7930026" y="4341406"/>
                  <a:ext cx="453210" cy="46765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/>
                <p:cNvCxnSpPr>
                  <a:stCxn id="55" idx="1"/>
                  <a:endCxn id="55" idx="3"/>
                </p:cNvCxnSpPr>
                <p:nvPr/>
              </p:nvCxnSpPr>
              <p:spPr bwMode="auto">
                <a:xfrm>
                  <a:off x="7922805" y="4348627"/>
                  <a:ext cx="467651" cy="45321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4" name="Diamond 53"/>
              <p:cNvSpPr/>
              <p:nvPr/>
            </p:nvSpPr>
            <p:spPr bwMode="auto">
              <a:xfrm>
                <a:off x="5933028" y="2377321"/>
                <a:ext cx="488636" cy="488636"/>
              </a:xfrm>
              <a:prstGeom prst="diamon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02583" tIns="51293" rIns="102583" bIns="5129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8925" marR="0" indent="-288925" algn="l" defTabSz="966788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1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408320" y="2196819"/>
              <a:ext cx="72528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Repair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08320" y="2652593"/>
              <a:ext cx="72528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05144" y="2196820"/>
              <a:ext cx="73194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Repair</a:t>
              </a:r>
              <a:br>
                <a:rPr lang="en-US" sz="1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Assignment</a:t>
              </a:r>
              <a:endParaRPr lang="en-US" sz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05089" y="3117682"/>
              <a:ext cx="532051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Doc.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Archive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22139" y="1749730"/>
              <a:ext cx="497952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On-site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Repair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08744" y="2196824"/>
              <a:ext cx="68199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Post-repair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</a:t>
              </a:r>
            </a:p>
          </p:txBody>
        </p:sp>
        <p:cxnSp>
          <p:nvCxnSpPr>
            <p:cNvPr id="14" name="Straight Arrow Connector 13"/>
            <p:cNvCxnSpPr>
              <a:stCxn id="8" idx="2"/>
              <a:endCxn id="9" idx="0"/>
            </p:cNvCxnSpPr>
            <p:nvPr/>
          </p:nvCxnSpPr>
          <p:spPr>
            <a:xfrm>
              <a:off x="1770960" y="2489665"/>
              <a:ext cx="0" cy="162928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2" idx="4"/>
              <a:endCxn id="8" idx="0"/>
            </p:cNvCxnSpPr>
            <p:nvPr/>
          </p:nvCxnSpPr>
          <p:spPr>
            <a:xfrm>
              <a:off x="1770960" y="1986558"/>
              <a:ext cx="0" cy="210261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3"/>
              <a:endCxn id="74" idx="1"/>
            </p:cNvCxnSpPr>
            <p:nvPr/>
          </p:nvCxnSpPr>
          <p:spPr>
            <a:xfrm>
              <a:off x="2133600" y="2799016"/>
              <a:ext cx="277791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  <a:endCxn id="54" idx="1"/>
            </p:cNvCxnSpPr>
            <p:nvPr/>
          </p:nvCxnSpPr>
          <p:spPr>
            <a:xfrm>
              <a:off x="2820091" y="1896153"/>
              <a:ext cx="369925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0"/>
              <a:endCxn id="12" idx="2"/>
            </p:cNvCxnSpPr>
            <p:nvPr/>
          </p:nvCxnSpPr>
          <p:spPr>
            <a:xfrm flipV="1">
              <a:off x="2571114" y="2042576"/>
              <a:ext cx="1" cy="1542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4" idx="2"/>
              <a:endCxn id="11" idx="0"/>
            </p:cNvCxnSpPr>
            <p:nvPr/>
          </p:nvCxnSpPr>
          <p:spPr>
            <a:xfrm>
              <a:off x="2571115" y="2958740"/>
              <a:ext cx="0" cy="158942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4" idx="0"/>
              <a:endCxn id="12" idx="0"/>
            </p:cNvCxnSpPr>
            <p:nvPr/>
          </p:nvCxnSpPr>
          <p:spPr>
            <a:xfrm rot="16200000" flipH="1" flipV="1">
              <a:off x="2953777" y="1353766"/>
              <a:ext cx="13301" cy="778625"/>
            </a:xfrm>
            <a:prstGeom prst="bentConnector3">
              <a:avLst>
                <a:gd name="adj1" fmla="val -954815"/>
              </a:avLst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680555" y="1805748"/>
              <a:ext cx="180810" cy="18081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29" name="Elbow Connector 28"/>
            <p:cNvCxnSpPr>
              <a:stCxn id="13" idx="2"/>
              <a:endCxn id="74" idx="3"/>
            </p:cNvCxnSpPr>
            <p:nvPr/>
          </p:nvCxnSpPr>
          <p:spPr>
            <a:xfrm rot="5400000">
              <a:off x="2885616" y="2334893"/>
              <a:ext cx="309346" cy="618900"/>
            </a:xfrm>
            <a:prstGeom prst="bentConnector2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245744" y="3172477"/>
              <a:ext cx="183256" cy="183256"/>
            </a:xfrm>
            <a:prstGeom prst="ellipse">
              <a:avLst/>
            </a:prstGeom>
            <a:noFill/>
            <a:ln w="571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1" idx="3"/>
              <a:endCxn id="30" idx="2"/>
            </p:cNvCxnSpPr>
            <p:nvPr/>
          </p:nvCxnSpPr>
          <p:spPr>
            <a:xfrm>
              <a:off x="2837140" y="3264105"/>
              <a:ext cx="408604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2411391" y="2639292"/>
              <a:ext cx="319448" cy="319448"/>
              <a:chOff x="5933028" y="2377321"/>
              <a:chExt cx="488636" cy="488636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028928" y="2473221"/>
                <a:ext cx="296836" cy="296836"/>
                <a:chOff x="7831017" y="4249618"/>
                <a:chExt cx="651227" cy="651227"/>
              </a:xfrm>
            </p:grpSpPr>
            <p:sp>
              <p:nvSpPr>
                <p:cNvPr id="75" name="Rectangle 74"/>
                <p:cNvSpPr/>
                <p:nvPr/>
              </p:nvSpPr>
              <p:spPr bwMode="auto">
                <a:xfrm rot="2646093">
                  <a:off x="7831017" y="4249618"/>
                  <a:ext cx="651227" cy="6512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102583" tIns="51293" rIns="102583" bIns="51293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88925" marR="0" indent="-288925" algn="l" defTabSz="966788" rtl="0" eaLnBrk="0" fontAlgn="base" latinLnBrk="0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66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1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5" idx="0"/>
                  <a:endCxn id="75" idx="2"/>
                </p:cNvCxnSpPr>
                <p:nvPr/>
              </p:nvCxnSpPr>
              <p:spPr bwMode="auto">
                <a:xfrm flipH="1">
                  <a:off x="7930026" y="4341406"/>
                  <a:ext cx="453210" cy="46765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" name="Straight Connector 76"/>
                <p:cNvCxnSpPr>
                  <a:stCxn id="75" idx="1"/>
                  <a:endCxn id="75" idx="3"/>
                </p:cNvCxnSpPr>
                <p:nvPr/>
              </p:nvCxnSpPr>
              <p:spPr bwMode="auto">
                <a:xfrm>
                  <a:off x="7922805" y="4348627"/>
                  <a:ext cx="467651" cy="45321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4" name="Diamond 73"/>
              <p:cNvSpPr/>
              <p:nvPr/>
            </p:nvSpPr>
            <p:spPr bwMode="auto">
              <a:xfrm>
                <a:off x="5933028" y="2377321"/>
                <a:ext cx="488636" cy="488636"/>
              </a:xfrm>
              <a:prstGeom prst="diamon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02583" tIns="51293" rIns="102583" bIns="5129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8925" marR="0" indent="-288925" algn="l" defTabSz="966788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1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84" name="Straight Arrow Connector 83"/>
            <p:cNvCxnSpPr>
              <a:stCxn id="74" idx="0"/>
              <a:endCxn id="10" idx="2"/>
            </p:cNvCxnSpPr>
            <p:nvPr/>
          </p:nvCxnSpPr>
          <p:spPr>
            <a:xfrm flipH="1" flipV="1">
              <a:off x="2571114" y="2489666"/>
              <a:ext cx="1" cy="149626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54" idx="2"/>
              <a:endCxn id="13" idx="0"/>
            </p:cNvCxnSpPr>
            <p:nvPr/>
          </p:nvCxnSpPr>
          <p:spPr>
            <a:xfrm flipH="1">
              <a:off x="3349739" y="2055877"/>
              <a:ext cx="1" cy="140947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ectangle 129"/>
          <p:cNvSpPr/>
          <p:nvPr/>
        </p:nvSpPr>
        <p:spPr>
          <a:xfrm>
            <a:off x="1661926" y="773668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Biz Proc Model</a:t>
            </a:r>
            <a:endParaRPr lang="en-US" sz="2000" dirty="0"/>
          </a:p>
        </p:txBody>
      </p:sp>
      <p:sp>
        <p:nvSpPr>
          <p:cNvPr id="131" name="Rectangle 130"/>
          <p:cNvSpPr/>
          <p:nvPr/>
        </p:nvSpPr>
        <p:spPr>
          <a:xfrm>
            <a:off x="5486400" y="838200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Biz Proc Execution </a:t>
            </a:r>
            <a:endParaRPr lang="en-US" dirty="0"/>
          </a:p>
        </p:txBody>
      </p:sp>
      <p:sp>
        <p:nvSpPr>
          <p:cNvPr id="134" name="AutoShape 7" descr="data:image/jpeg;base64,/9j/4AAQSkZJRgABAQAAAQABAAD/2wCEAAkGBxQTEhUUExQWFhUWGB8aGBgYGB4aIBoiHxobHR4dHR4cHSgiHyAlHhwdITIhJSwrLi4uGyAzODMtNyotLiwBCgoKBQUFDgUFDisZExkrKysrKysrKysrKysrKysrKysrKysrKysrKysrKysrKysrKysrKysrKysrKysrKysrK//AABEIAMgA8AMBIgACEQEDEQH/xAAbAAEAAwEBAQEAAAAAAAAAAAAABAUGAwIHAf/EAEMQAAIBAgUCBAMGAgYIBwAAAAECEQADBAUSITETQQYiUWEycYEUI0KRobFSwQdikrLR8DM0cnN0gsLxJCVDU6Oz4f/EABQBAQAAAAAAAAAAAAAAAAAAAAD/xAAUEQEAAAAAAAAAAAAAAAAAAAAA/9oADAMBAAIRAxEAPwD7jSlKBSlKBSlKBSlKBSlKBSlKBSvLmASBPt61At5yhum0QysBMsulT7BjsT8qCxpXi9dCqWYwoEk+grnhMULtsPbOzCQSP3H8qDsTQGqTE5Abt7q3LgJUfdhbekKfVvMS/bbbiO5rhlOUXrcarpVEAgGDMRtsY08nsST2AigvxeXUV1DUBJWdwPWK6VV5PaVWf75brudTHaeSANiYUAgAfP1NL2cqL6WfKdYPm1Dn0AmSf2oLSlKUClKUClKUClKUClKUClKUClKUClKUClKUClKUFFnniMYZOobZZNeidQXfudxxVlgMyt3lBRwZElZEj2I7GsV476osXDrXQNahNO4fzMGnvII2rLG4rYh+irWxH3gMsABoO0MpJBadjtuPkH17NMxt4e2blwwo/X2FVWIzy3dACOUb0dSsz7MIbjgGshjsv1WC1zE3HHxILgKqI7LqO57ctU3NDiBirmtbLhRb1wSCVO0LPc77T2FBJx+FuvYtJcLamvBW2AUj0UDt7/Opyt9gJQEOHWV1PpgjbaSR3ExHFZPEYtWxAAe5ZQXlVbellJVo3niCZhh9Ksv6RMuS1bsJbDltRCSxMElB8XI3j9aCYM6xXVJW/Y6Z4F3b6ArAPzmpuIzp7ll1NywjlTBtXt5j3Tb5zVTl+GtXTcFywlu3bSS6yXYzGxYkR349KiZVlVq8jgGLltipVVG45BCgbyPQetBrsuxFmzb+6awE97wHG0TpiqTAWcOjs117YfqhkOsNtqUzIMevNUtnALcU6XJjkokEQeSCBvIMiPT6zUs2CCFS808swWRPYS4P0AoPo9Jr59jcyxiBumbmhRJ6yDj0kQQY+cxyKoFz97GIt3rKj7wRcRfhYz35G4PNB9gpUTLcwS8mpZBBhlOxUjkEdjUugUpSgUpSgUpSgUpSgUpSgUpSgUpSgUpSgoPFWRDEJKgF130nh47ETudtvyqPg3wd60FuWkTprDBhGiZHx9hzya09ZHxXg3HWa1Cg2vvRHIJILR7R/P1kIucZU1iTauXPs7AgqrSFJEbzyPT/ALTEw6Yi4t2/IaQmrqEoYAkfAdJG+81qnW1f6ekeW5q1Rt+E7GO9VRsnBP0zBw10/EwJ0n+sw3+pnj50GbwOSX8XfF621vQpQFi2oSpVvJHIgD05qyz21ibui4QCApYL1CARAYnyqsESsfI71q8qwow6aVtmCZJUhpMATsB6dhUbNWRlJtsp0o4K8ESq7aeR8NB89xeZG20va0qfKwCk9iA0loiff9qmZI7W361jrnraVkoOmOfNJ/CQfir9zvBh7ZPVty25t/igFiN+Ad+P1q28NZ8fsN222kvh7OpSsjWoBMwSYO37UHLLrlvVcBPmNwaVG0zbBJ9TvXrL8VYslmA1ld2ZzsJJ4EDf9qy+W43CXHNzRd8h1E63K8fCdwOGHvxFXTXbISLGFWGMsRbLTsYgsSDqMb+gNBc5z4mt38O1sAg3RCkMJEHeQNx9Kx+RZW9/FtZti2oREucTtr48xYj5irHElIGmxatFYGovBYaZPBj5beprx4MvMuK1oYJtxcd10W9AdSoQkbsBMj5UG1+x3m/8Rb0LiASrqCdF0AkQZ3B9DVrlWZpfXUshhs6NsyH0Ydq85LeV7ZZWDKzsVI4I1Hio2a5W2v7Rh4W+BBB+G4P4WHr6N2mguKVBynM1vqSAVdTDo3xIfQj+fep1ApSlApSlApSlApSlApSlApSlApSlAqlzweXEf8P/ADerqqPxC0W8SfTDH/roIGY2/sV5bqgmy7HWo30Eg+YAdon/ADEaO7bS9bgwyOPz9xXjFqC9sESCWBB7+U1S2rn2K5oYk4dz5WJnpE/hPsfU/wCMh7y7Ethbgw95pRv9DcP91jxPH/bi1sWFcOGUHztyJqDnfhy1iTrZ7iEd0YRx3DAr+lVnh3O1tO+Gvv5lby3GBGvVwd/XgHjtO24Q8yRBa1LpOlHVhzushwPm3PpHvWDyBWvIloMUIt7uADsJEbzyAOPWtnmFlixtKNQui5pRWVWJ6zBoLbCRO59KocPbs4e6UW3dshU06W+8YNKltWk+nB4oJHhnJ2v9QLcuLaF0W7gLqSTpBUrCAQARyPzitNd8LAOLS9a4AgOu7dYLzGmLQUEwN59RzvVBkuPt2bL6LrBrrC78Ew24gsNtlVTHJJqxy/H9YlPvr5fzLN4LogGRNs9yDt7Cgv8ALcqw9tJv2rKOCSSSCDH4hqPpWT8CMlm2rllXTcMgmItm1JMekifeflUtMEE1oz3bGpWAkddSGBkswQERB5NScHi7htlFu4S7qAJXXoaABHxD2Ak/OglWsemFuO9rWcMYa6hRh0ST8YBA8p7r2g1rkuAgEEEHcHtWSynPA9y7ba2FUICwY7NJIaA3cRvuQf3q8yvC1bexZcXsNd3Qq4Y2TyUMfhI49KDUZphQ7i5h7iLiFERIhx/C4G8e/apeT5qt9TsUuIYuW2+JD6H/ABqrynIbNgW3QCWcNPzUiP1qdm+VF2F6y2i+nB7OP4X9R78igtqVXZPmgvAhlKXU2e2eQfUeq+hqxoFKUoFKUoFKUoFKUoFKUoFKUoFUXiT/AEWK/wCFb9nqVnuZmwqFU1s7hFExueKxec5xdF5xdDKGAUKVLKwIPlKyCe+woJeZ5sUxNzr4k2rIZ1BCzHlXgwTME7xtV1ib+FWyRbAuLfIEBjJkAAkniABv/OsBielfP/iJtgP1F027k7xLRMcDgzUnNcxus7Cw166lpRpGkB2JLbQB5lkDcwRvQavLcY6C3h7wIFwjpyQTAMlGjaQIH1rNeLccl+7bbS4i8Le4K6g40kCe0ifoDWmyTALfT7zD3bNy2VKs5eNW51IrMeCNx796rvE2UYjFOBaRZR5LOwgGNoHxQDvwKDM4C5dHQuJcki5pQv2JkwZ5mTU3MTcs4pTdtDU0rAlgdiSw0w3J5PrUnOMivYRbSBhdtIbcG4uytJBkrG2/5HvFSc2xNy3dsM9l8Loc6nB6lshhEqJgcbiAYoK1sQlwFFSTMwFRCDHfUSSBxPO1TvDdz/zMhUAtnqlWHcSSNuwgirIYa1jn0l7b+bUz2hpJUWwIIMlTqYczWWN84fEI1k6QBFscwY1aZ7qRIMyflQaz+kTF37Fo3sO0MoA0ndTJaJAIPtt61QYS2j6me+XbSGudPDXGCCNgSTtHv6VLw2bXcXeRcRbQAiWChiGAMqCu52JkEe+wq1xWYWrVlraobbEyRpCiCYXv3jjc0FS1xWtFC2JurG4C2UEdtwpJ+QO3el3Nyri3bR2VV3U3nk7CABbAHb61IyG6he/ZbZgwKdgFYMWP0Knj1UVHTEOL72lZFjzIy2lUmDDcyxO4796Dq2ExZwxu2rVoE6HKozqTocMR5tUkgR2I3rTZJnQxia7bdMDymNJYN6bgiB8t/pWXxTYjUAvVuNINxdRCg+u0SYkxxxUrLPDVsqpZrSkmYBk87b92j13FBncRmmMGKJF3XcQkKxVRIgkKdKiRsdj6bV9PybMBfspciCR5hzBHI99+9fLM0wfRx7WvtC6CquHYEldPY6JJ5P61uf6PVQYYhLi3BrPmUFZ7TpO43BoNRSlKBSlKBSlKBSlKBSlKBSuGMxaWlL3G0qPr9ABuT7Cq/BeJMPcdUViGf4dQjV8gd/zoOXiq3Iw5/hxFs/rH866eIcG13pIAsMxDMd4GkzAjkjao/ijGpFtJJbqI23G1xdieAfb2NXV4eZPY/wDSaDGZPk6fa3tXAHARiI8okFBwscBoFaTB4BFe6qTbGoEhIEyo9pqi8L3A2LdwxYOtwgnfbqLEe0VpsKR1r3r5J/s//lB0+xrMnUfmzH9Jiq+/gkS3fZVAIBII2IhNt+eauKrsxf7nEH0Rv7lBnPEhutg7g1lgLFu5uskkk7AiPTgzzXTxdjdeFtXGRlK3LdwSNS8g8jYbHvFW1/DarVxfXDKP0eKpcS3UyYCfMbQRe8sDpAEjnbag955lSfabNxHFtb33blVUiRuvtuduKwWfPou4Yzt1t40jm03YQI37VqMbiPtNy4q2WHQvWxdeVAEAa+8mCeQDz7Vlm6QU3G0u/wBnnc6iDrHudyAOIEUHbIMJcxLay+lQvUXRE8QJmfiMn5CveaYW7hRcNtxMeaBp227Ac+8/StD4XwenrEqV0hbXAAlUbUCRtyxqB4m0sLqzJ8wJHbyj9aCEuON6+Rh8GdIjqXbdu47BhymokiP3ivOIxQsYhCW0i0lyQwCmXZQoK9pg/QVZeAM2axaxPkDAXdTsXgCZAAABJMITsKrs3yHq4q9dZbZN0h5G8AqIhoB4g77UDFeLAXKK2pmEBUE+f1nso9TsfemLzS4NRUgEoNOp1Ac7anAH4v1qdhPCRPmCM2oRq9fmPhI/Kr3w9kCWTLWLUD4EIDNJiN5IU7EnmBG/NB80znFE3Va27Sw0kqW+FeJkbGS3YEz7V9eyrw7hsJct9AEMSVYm4zEiGO4LRzvxWO8ceHsUzLe6WoBpuFGBAUATAkGNvTtVjmuHuI1y7hLaIAUNtunpJIY6pJWd1MQe/pQfRKVmvBvif7WpDqFuATsCAw9RPEHYia0tApSlApSq/Ns4t4fR1A51kgaFLbj1jffigsKVQZh4l6ds3Ohd0juw079ud/rxVdis3xutCLeiCA1s6YbVIG5MzKneQNveg17MBzUXC5ilwgJqIK6tWkgRMDn1iqbEYTGXZDm0FgRxIO8/hO28c0t5JiTGrFGBsQoIH00laCXn97S1omYGs7BjJ07AAcnmBE8x3r559r6ly66FV802n+ErvJ2LCflEjvE1s8V4dtyqXb7sXbyjyg8EkKSC3bkGfesVirSWbxkEKly8xidpYc+uw7xwaDQY3FYYYZbdhgbjstx4JO8+YseFOx+cVe+Nsa9uwvS/0lxxbQcSWBH6TM1icTldyxhxb0My3FF7aQwbc6WiWYKP0O1V97xbeunD3GfWUkrFsidQO7KwmAB3ig1WR2HtXAtoBnAvWgTAA0uu5jt3irpM2tYbEPbxN9ddwKUldMjccgRz6msx4bxZs37Zvkqul28xQmSBPwSSSQIHttXvxldFzFWyqkh16W40mQWYgyNUbcjbY0Gmw+em5cuKt2wqrABksdUkQTsvbse1eMbmNtcNfV7ts3TbaYIGo9OPKJ4JrMi9dthtYtrh2BDMULA+sgCNge5n2qBdwIXDsbh6a6W0K1kE3JEqoO7JPPA552oNpb8T4RWYi5q8qLCqzcF/Qe9Z3B5iGwVzChLpdS8Oo1hTJYEkSQRtsd6p8Rn1pSxt3bzqQIIZLY2nljI77d+a55WzXHcBiq6lY+cb6huA9tGDHy7sfUCgjYDBX7WDe88nqNqYah97MliFPmBJ4452rt4fxYf7RdayjJcdg4Y6dPIWATMeUQo9TVuuHC29XRt6gxAW7eudj8RPlUr3+tLmZ21kWbmGVl8502QzfMwWJn89uaCbkOZXbdtQLlsdTU2kJ1HZy3BggD5b8Ge1c/EGbYe4OkcK3UPluMT0dBMDUfUVCsZ9cu3FIcXWBhRoVFVmgbGViN/i33rjbxhF+7beG61sgg+qvAIiYMMfagkZfkq4MX+pctOt+4CytN2NKkAAAACdXB9TUW1mb3HdnYadQjyjUQIEgKGC7CBPtVpkngwvbtXNFoSA4J83IG41KxHrzVnZyFLV22lw6gW0nzMAV6btBGqOQN4FBVY3MdUQLm+8uW2j4diwA+grp4ezFrF34VbqSNA8zlhuNOhSIgmd/TirkYyzYvXAuHVlEHWgB0jT3kcSNoPeq/CPbGMtO72006mMbAlkAOpjtq34G1BLxmd3rrvZW04USl2LRYiV2IOocz6VBxgxDWmvMxW3qEqwTUfNEwggcdzO2/atFkX+tY33e2R8umK64zIluWyiXGRWMtEGTMzuNj8qD5x/R7itWLUrqgsw7gbc7Rt3r6/VHk/hqxg5awhLRDFmLFu/LGAeeIH6VY5fmVq9q6T6tJhtjsfTcUEulKUCs1muWG/jFBu3FQIx0o0QQbZB49Sfyqbjs1eWW3bad11tsFPAPBkcn6e4rGYXxHetM9y+GFw2riDYbupUCQBH4f1oNP4ruPctXLQUBWWJZtJJO3k33+fuPeoN7NkvDD86j0GLQIBBDRM/1o29ar2YC4xuk39RItLclijgKdUIp24GwgR71CuG5Zw7WxaeOkYY2ymlVPYuwPdeB2FBusRmTgnSg6akBmdtEbkGJ5AAn6iot3N7t46cKoCj4r9wQo/2Ry37VhLeOvYnSbraVUDSpA0sYHZjB9Zbma0WN8ZW7SG2zA7ABgI3n4dNvVufaOaBg8ywiXlm4929rg3nUkcGdJAhR+X1qn8S3LIS40HqrdulioJ1KrbAwd+RHHz5r8zvEabrXGXSysriRB8txZBG5iHIPyqPm11GsYlbbSq3WAGstqB/FHEEADudvegmJjne3bsm6tsB5S5I3UqVYLpYxue57isw2X3EFrQr9MXdVxmBISJVVk8qTpO0/CJq6ybL+vdtWVfpMmq4DGqIKleT7cVsM4yrU1u3fxF10ukqQNKAFRqBGkeo7zQUnVSzftXRpY6LoZeBq2KyT6/pFccwxz4u7ZuaGBW3LJb841bwSVQyACYgjk7VbHJrSYqxZtlQGt3Z0qsj4P1M8+1dDlqLjrNg6mQWGLAsRqhhpmDvG/PrQUWa3bow91XW4LaIDcHlBM/1Wf8A6atcbkN68yi6LX3hBEkmCqGSQqrvBI5NcP6SsAluwvSRUBVw2hQJAAbzQP6v61qs0uspsFVJOojYAkeRvVgBxzNB8+yzD2lUgWmTSxU9KysLDFVUu8tvzXLFWrihdT3CLlksG1mEYvtsIBlRHBiZir+1i7kYxIYQ06dYBi4u2kW1aTIPBiqLE5RjG0WLVu4VVCASQNwAurz8DSdj6g+lBSeH7DR1XuKEJXcoz6tPmZVE6gu8audiY4NaXxPfw5wouAffuwE8SGltew+HSDH5c1CsYhrBSw9pgzM24ZkIB22ZATsBx32rrgcpu4373Ei8mkFbYW2GYqGJUNAC7D133oPzLsL07TS7EeZhbT4QsCCwBBYiJmZmvWXZS2Jua+oE5AnbXJ4J3iY7etds3wF20PvLYCHTBYBtQUyxMEi2QDPyFdfDeDa7BDlUXdljY+dt2M9oMfOg01jFXGBUoVKtphr2gbfwi0slYg7xzXtrbTPkX+t0jP8AausBUnLsALgZy91VdpCh9GwgA+WGmB61Nt5TZBnpqT6sNR/NpNBnsU2oAfaWJHMEGNjEJZSDvB3Jrzgcs0lm6LXnJHne0ixt26jCJ3OwrXKoHAA+VeqDOeGkZb+KDgAjpAbg7aCBJgb7VK8O3Xhldw0eZfLGkF7gj3+Hmq7GYW02KvdZ9IU2bgGqJID/AFPA/wAmrPJLcM5/qqPrrutHzhhNBb1zSwAxIETzHf3+ddKUClK8u0Cgj4/HpaALTuYgRPz3PArKWHOKv3ittYW2uq3c8p85fgidLAA+29TU8TW9TdS4kKRHTBuHv5SQIB4r3keYo96+1tGLNpmdKmBq9+0/rQZHB4DHXsSCpW3rDMG1kFQNAMhRufMuwMGDx30lrKdNm5YusbjKt3zy0tKoQdyY2MQNjX74TxGprZPOl1/NbLfsD+VXSqDiH9tvzRf8KD534gyC3ZsWbiM33lv8PrpUAKZkSD69p7VP8OW7SWlvXQCZ3J44Y6VngGK/czzGwcFh7Gv723tBB/CrK0HiuGBxXltKrDSQoYNpKnU0Qyt7SJ9SNqCDmOXX79zWCFtJ5T5pJJKuZMENwAD86sMts4K4ty21kG5P3dtnZFCwfKLgjkgk+pI9NtFmadO1atopKgAE+gAAE+5k7+1Y3JMGL+LFs27VzYkrdmOPYGTvtPoaDSZNiLBxlpbdhrN1dS3ATq/BIGqTq237RPG9XXivBNe6KB3QFjq0KGJAUmN+NxM7cVUYHIFwmMsFYi61xiF1QDoUTLMSdoH0rRY5Ld9rY1khHIbQ5Ug6G2JUgj5UGdtYzTjLLXWuKtu3cDNeVU50xGkQZg7ye1dsxxiPiRfw91SyW9EaGbVqJJgqDuIHY81obGTWE3FpJ9WGo/2mk1OVQOBFB86zu5jblrEMyXOkbbfGVUKNJmBCkntBG9bXH2C4tAaed9Y1D4D2rz4m/wBUv/7tv2qvy/CPbvs93Ea9ZEICdKBQ++5gE6gP+Wg74jAG0Ll5rrCElxZtoCwUGBuC0jeAD3NVmTYfrXT1EnSfvNdx7h4BXSPggSRt71f3c7w683VPOwOrjniahWPE1q4oayjupAIPlQETH4yD+lBb2MJbT4EVf9lQP2rtWIxfjpiwS1a8zfCWkiSYAIHv+hq6wONa/hzdW4VaIKiBpYc+v78UFnmWXW79s27qhlPY/wAiNx9KqcJk2EszDE/iguW4JIMD3J/Orc4JOWGrefMS35aiYrulsDgAfIRQRRmAJKqrsRB2WNjMGWgdjXNsbcJcBACgk6m9Zj4R7HvXDMLV9Lhu2nQrADI+2wJOzD5nn15qtw+bddLpANst5G1CR5QZK9yDuBtvBoPeDzm7du2rZITqJqMLuPLqgFvnzFWGX2i73w7u2m5AliAAUUxCwDyaofCto3L32vhT90oAABgHW20bagAPZa0OVf6TE/70f/VboOgwqLeSFUfdt2H8SVPqM4+9U/1G/vJUmgUpSg/GEjmPeqLOcrHSvPquOxHAI2PaNto/mTzV9VZYzTrO6WQfIYdyICn0AI8x59gaD5vkvRVUdoW4DqR1+GQSvmVviU+U78Gatcsu29RuXrzojnUNCwrOVHBEkFQdgf4qnYzwhbt3uq6m/Z/9vUQbcnUxAEdTfeDuI29KxeMLs5FtSV6nkUbRCgFI+H0gH+VBr8mR1a6VMMjppRvLB0mJngMDpJ9we1W93N1XXiQrMgMso+IEWzKkcSsGRPaspbx15Nwly7ZdABGrTHfzRq7ny7gAcivbZg7Br9jyujRcE6p/DbfbkEeVgd/hNBp/DGV4d1a6E1Es4BaT5dRI2Jgc+lTM5yBbqDohLVxTqVgoG4nuBI3Pv8qrMozs2kc3rThrlzUiKo1GQswCRMNPFWVrN71yejhxsYJe6o/RZP6UEbGJibqhGshXJgsGGgDeD3b9KleGch+zKxJm5c0695A0zGnYHvUAZ1d6xtXHthoPltAkjSJbzMI47R9avbeGVmbUWaCOWMfCDxx3oKvxPqD4e4vmFtm1qrAOFZdOpQeYPbn0muWS4a1aP3SXWlgzuykEnSVUAQNgPkBWitYdV+FVHyAFdKCsxmaMmmbRVWnzuwCqdo1adUTOx423ipOi4fxqB7LP6k1JdQQQQCDyDWcx+QN8NnFPZQ/+nOoAf1JI0j24+VBWY/PH1lC7p5oGxb8cQ2grpJAJHMCfrBxmGfHsUtW1VQR96CSq/MlRrMTt+0mdJl3hy1Ll3N3UwLDhSQIEgcx7k1bdwqSoG2yCB+e35UFVjfClprNq1bZrRs/Ay8786vWTufeqfL/Cdy0NN7o3rS7ICzpMmfOulgd+Oa2SWTJJdjPbbb9Kj3MKTPkVuw1sTI+Wmgq8fgjct+XQ+xGhfKoBXSdO27DaCfTisthsRcw9/S3wXYViZXckhSyg89juAZB27b83+mIYrMbKoPb09vpUXOspt4lDbvqoUjZgYdT6g9oNBWZNj7t9nR7N0MoDC5c0opDTACBng+UjirzqvqVNiY8xA2H5nv2FU6/brI0W7Vm/x97r0ExtLg8n5GvTNjWbT5FMbw0xPBI0jb5Gg6ZnmVw6lS35OA7MbcseFAiT+361mMTfe7bFlVIuaVuM6AKEABBP8hx8U1ZY7IrjkdS87GSN+3pEByPnI5q5tZOli1otgQSNjET7mJb6zQVnhPNJt2LPQuIoACuVCq3kJIAmRExxV9lqxcxHvcB/+NKgZlghchFDl9pu6R5YB4JI0k+q1mMXZxWtlOIuWhcPwwZOwG7qS3AiZ7UG4xWMRLqB2VZVokx3T/P0qdWPwHhZdOpmYmdiQGJ9ZMyfrvWut8Dt7Gg9UpSg8XrQdSrCVYEEHuDsRSzaVAFUAAcAV7pQVGNyJbrM1xidS6dgBA9AYkfPk/Ks74sy9cOAbSqq3SqiB8NxZKuQN2kbH5CtzXHFYZbilWEg/wCZHvQYzJ1h1YhVZTbchpZh1FWQu+lROoHapeAwV4hlRE6fUcMXMTDsGEDsQAPmZ2gT3s4VjdeFa4AgC6wUVmXVpDbRAnmDu3ttb2cqt6NLW13HmAJIB5MT7/KgztzEL9otrecgdNkFxtiwIcDf+McH3HuKssktWMOrrYS45J1MQp32AG7QNhHeq/P8CBh2KsVPVidjvq2O42Ybbj6zXTGZMAqs927cJvKh1OYgsBEcD6UHfEXbSs7i3atu4IL3Lig7jfZdX14mKschxovK7iCNQEjhoVdx7Gv2xkGGTiynzYav701KwqgNcA28w2/5VoJNKivi52VWn10mB+ZFd1nvH0oPdcRh/ePkAP5V7F0Hgg/LehYxIG/YHag8s07eYe42/evdxwokkAepMVw+9P8AAv1LfyWv3pPpjUus/i07flP86CKMOCS76dMzszH+YH6VKbEKfU/IGuttSOTP0ivSz3oOaFQBA0+giKMst32/Kv0XVJ53rpQRWttLQAJ9Xb67Dj6UFkrtbETuWbzfuZJ+e1SqUHM2gY1QxG/FenSRG/0MftXqlBys4dUnSOeSSSfzNe2QHkA/MV6pQKUpQKUpQKUpQKUpQKi5hbZlhTHrEzHoIIqVXm4kiN/oYoMzneEuukW0CorK7dRp1FSDso49zI+tfjXNFq1buNNzrpM7SNcyJAq7xmBDRsD5gfNMCO8cE1DzbJTeDLqUKYMFdQn1YTvwIiIoJGOz/DWvjvIDvtMnbfgb1X5fni3yTYDFWaQ7KwGwA4iTJ+XBqVhvDli2SVtW9R5JRd/0mPrUpMsQRsAJJgCBJ9qDzhXGltdxttjq8ke47x2n2ro17aEDNvySR+sV36PoSPaeK9osd5oPNm3ABjf33Pymlxz2gn3MfyNdKUEZgxO4IHs37iK69Ee/9o/410pQeXBjYwfzrytrgkkkfQflxXSlApS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52" y="1817277"/>
            <a:ext cx="1065212" cy="88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AutoShape 10" descr="data:image/jpeg;base64,/9j/4AAQSkZJRgABAQAAAQABAAD/2wCEAAkGBxMTEhAPDw8QFBAREBASFhQUEA8QFRUUFRQWFhUUFBQYHSggGBolGxUUJDEiJSkrLi4uFx8zODMsNygtLisBCgoKDg0OGhAQGiwkHCU0LCwsLCwsLCwsLCwsLCwsLDArLy0sLC0sLCwsLCwsLCwvLCwsLCwsLCwsLCwsLCwsK//AABEIAMAAwAMBEQACEQEDEQH/xAAcAAEAAgMBAQEAAAAAAAAAAAAABAUCAwYBBwj/xAA7EAACAQIEAwQHBwMEAwAAAAAAAQIDEQQFEiExQWEGIlFxBxMjcpGhsSQyM1JigcFCktEUU+HwQ4Ki/8QAGwEBAAIDAQEAAAAAAAAAAAAAAAEDAgQFBgf/xAAuEQEAAgIBBAECAwgDAAAAAAAAAQIDEQQFEiExQVFxEyJhBiMygZGhwdGx4fD/2gAMAwEAAhEDEQA/APuIAAAAAAAAAAAAAAAAAAAAAAAAAAAAAAAAAAAAAAAAAAAAAAAAAAAAAAAAAAAAAacVX0Rv1sBoo4y4GbxIGVLEpu3iBIAAAAGjGVtEb9UgIcMcBnPGAZYTF6paejAnAAAAAAAAAAAAAAr86/DXvICsw0twJDkBlhpd+Pn/AABcgAAACuzt9yPvr6MCrpyA2zYG7LH7Re7IC6AAAAAAAAAAAAABBzleyl0afzApcLPcCS5AZYWXtIe8BegAAACsz/8ADi/Ca+jApqNQDbVqAS8j3nJ+EfqwLwAAAAAAAAAAAAAGrE0lOMoPhJNfEDjKtd0J6Ku36lvF9bgZyzJP7qb8k2BY5BCdSSquLjTje19m3w2QHSAAAACtx9aFSEqbTknts7cPBgct/pa8X3dMlfa7s7dQM6mExEvyx/uYHUZPgY0oWjNzb3cntf8AbkgLAAAAAAAAAAAAAAFbm+K06YLndvyAq9nxSYE+hRi+QEujR0/d2AlQldAZAAIuMrWVlxf0A5mlV0uUb8JMCbSrgTaWJXMCVTqLigJNOdwMwAAAAAAAAAAAA5zPa/tEv1KPyAjwkBKp11Hduy8QNsMxT3jOMl0aYG6hjrO/J8QLSM01dPbxA01sZCN7vhxty8wKjH4uy8ZSdklxb5JAUEoTp1Z06jWpqM7LlqXDrYCZSmBurVnGLkldpcANGR5y6jlCcdM4vgndNeKA6TBVe9bxQE8AAAAAAAAAAAAOL7YS0T1dYT+auBtiwN8Y6k0wKvG5ct5R2aT3WwE6OUYiEYTpyVVOMW4u0JJtX25MBhc27zpyUozi94SVrMCNmGP0z06op1Vwbs3pf9Pi9+AHSZRl+ha6m9Vr+1flQHOdpF9qk/0Q+gGuhICfxgwOepUZeu1Q5Rk35IDscBPeD6oC7AAAAAAAAAAAADifSBU2cUrvSBlRldJ+KT+QE3DAe1obPyA6DCfch7kfoBBzjKFW78XorRVlO10/0yXNAQcvyWrrhKtKnaDUrRvJ3XCzaVgOiA4ztCvtE/dh9AI1ECwi+4wIWVQUqlXx9RNfu2kgOgwdO0qcX/3YC5QAAAAAAAAAAAAc72uwOuGuzdotOyb/AHAqcErU6fSEV8FYCwwrA2zAvMF+HT9yP0A3gAAHG57viKn/AK/QCJRlvYCbUlanICN2frxg5SabqSfHwXJAX2AqaqsX4JsC7AAAAAAAAAAAAABymYrv1ekmwGDlez8QJEwLvAfh0/dQEgAAA4zOX9oqecfogINJ+2muSjB/u73AsKi9m7AR8twVX2nq43bS8FZ72v8AMDpMjy10ledtTSVlvZefNsC1AAAAAAAAAAAAABzWZr2tTrb6AQ8sfch5ATZkC6y9+zh7pIk3AXA8uBxubv7RV95fRAQMP+NV8qa+TAt6a7oE7JcZTjOVGVSCqzSlGDaUpRV02lz3M4x2mvdEeBe3MBzeL7d5fTk6c8bS1RdnZuVn4XRvU6byrx3RSdC0ynPMNiU3hsRTqW4qMk2vOPE183Gy4fGSswLEpAAAAAAAAABi2Bz2br2r6qP0Ar8tfdXRyXzAnzZiLfLpezh5fyzIRM37R4XDK+JxNOD/ACuScv7VuX4eLmzT+SsyODzj0xUo93CYadV/nqS9VH9opOT/AHsdfD0G8+cloj7eUbV3Zz0rV54mnDGLD08PNtSklJaNnZ3v42L+V0XHXFNse5tH9zbqsZXjUqznCUZQk7qUWmmrcU1xPN2iazqY1KUXCP2lb3ofJEC5pfdA+Velif2qiucaCafCzc29vDger6DH7i33RKFgPSHmNKHq44nUrWTqQVSS8pPf4m5k6Vxclu6a6+3hG3LN8zozMVr6GWDxc4ThOhKUaqktEouzUm7LfzNa3IxZK9to3H0lOpfrNHgEsgAAAAAAeXAj43EaITn+VXKs+SceO14+GNp1G3OVszqS/rt0i0jzeTm58nu2vs1ZyWlop1G3dtt9dzr9NvNsU7nfn/ELsMzMeWOXvZ9Jy+p0VyfNkCDVzCa9mptRXht8zh87k5YyTSJ8Na953pzGddlsNiLylDRVf/khZO/6lwZf0/8AaDm8LUVt3V+lv8fLGMkw+edouzdXCWc3GVKTspx2342a5M+g9J67x+oRNa+Lx7rP+J+V9LRZR3OzNmT6h2DzanOhToqSVSktLi9nx2a8UeN6pitXPa0+p8wydFgJ3nWa/wBy3wiv8nOF3TfdA+R+lGpfG2/LRpr43Z63on5eN5+ZlEuP1I7HfVGnpnWd+kM8PPTOFRJOUJwmr8G4yUkn02MMmGmSsxPynb7PkHpcoVO7jKUqEvzxbqU3584/PzPL8roWXH5xT3R/Sf8AtO30ijWUkpRd4ySkn4pq6Zwp8TqUtqYHoADwDFsDGU7cRPgVWb4yEqVSmpJylCSVt97bbmhyeXh7Jr3blVfJXTiaWVyTvOpbpFfycDvjWohrzaE14vQ1tePPm/8Ak3uByoxTNbepWYrdvtvyjEqam43sqkuKa+p3KXreN1ncNiJWdSRklRY6o1Ko0nJpNqK4uy4I8/zaxPImJnW9efo1bx+Z8sx3bLFzk7VPVWb7kYq66SbV2z6Jxf2b6fipG69/6z8/bXwujHEKjH5lWrWderOduGp7LyS2OtxuDx+NExgpFd/T/bKIiPSxpdksZKCqKg7NXScoqVuWzOdf9oOnVv2Tl/tOv6se+qnxGGnTlpnGcKi5NOEl5czo0ti5FO6kxav6eWe192O7TvCSnGqpTpVZKTd7yjKyTlvxVkvgczm9M/Ejux+JhO3b470jYaEF6pTqza+6lpt70nwOVj6ZyLTqY19x807QZnPFVp4icUnKy0p8Etkr8z0uHi2w4opXyhVTuuKMLxevuEvKdWzIw55rbwTCTrOn+NHwx0x0uTUFxk1Feb2RRfJOvKYh+scPT0pQXCMVFeSVv4PBzO5mUpCIGQADFsCHmdVxpVJRdpKLa/bcpz7/AA7a9ot6cz69zSk5N38Xc8ne9r/xztoTv5YSIQ1z6kwyhplFPg0SlrhTnB6oNdU+DNvjcucE/ozrk7XleviJ7LTTXTvv+Dcv1Tf8ELJzM6FC3FtvxZy8mS17d0+5Uzbc7Qc17NYbEPVVpLX+eLcJfu1xOhwetczhR24r/l+k+YK5Jr6Q8L2IwcJavVyn0nNyj8Dc5H7U9QzVmvdFYn6RqWU5rOi0nnle0TMcrpV4errU1OPK/Fe6+KNric3NxL/iYban/wB7+qYtr0+Zdq+yU8LepBueHb+9bvQ8FP8AyfSuh9fx8/8Ad3jty/T4t9v9NmmSLObPS9rPby5HdECXlOX/AOoqxoKWnUnule1lfgaHUOTNMEzCYhrz7s/VwkoKo1KE7qM1tdrk1yZyeLyIy28e0odztx6HddiewVetUo4iunRownColKPfnpkpJKP9K2W7OTzepY6VmlfMz/YfeaUrnmo8DegM0B4wMJMCJi1eMl4xkvkY3jdZhE+nCYLE6NnwfyZ5G1WnMJmIxsYpvjs9jGtJljFXNSzFvdvc2fw1sVeRxw7DtdDllRzpqT8XbqjXvGpV29pmgwYvdA2PdIQaAPNIS01MRFdfImIIhGxFfVGUWlpcZJpq6atzLcc2paLVnUxPhlEeXwiMtl5I+3TM/LdemMyOv9FmF145O20KVRvpeyV/icrq9u3j6+swl9jxOR0qsXCtThOD5SimjzFb2pO48SI+V9jcJQlro4anGXJtamvJvgXZOXmyRq1pF/ToWNcSYRA3RAyQHjYGubAh4luwHH5vg9E9SXdk/gzhc/j/AIdu+PUtfJXXlS5tVtF+TNLHG5YVhvwvZeDhFyq1G2k7x0pb+CszG3ImJ1EInJMJeG7O0Yu71z6Sat8EkYWz2ljN5lbKNtkUsGVgFgAHgFJWxkm7STXTdWL+2IWaeRmBjiZ2hN/ol9GZ4q7vEfWY/wCUxHl8tyrsnjK6Xq8NUSsu9Nerj/8AR9ezc/Bjn81v6eW5p2uS+ieTaljMRZf7dJb+TqP+EcvP1n4x1/nI+k5JkNHDQ9Xh6UYR524yfjJ8WcXNmvlt3Xnci5hAqG1QAyUQMlED2wGSAxYGuSA0zgBAxmBU04vgyvJSL17bekTET7ctmXZmc+66iUfFJ3+BzcfTZrbzbwrjHp5hKvq/Zv7q26q21zkZ6avMfdr2jyskzXVbegaqlZLqTpMQjSxj5GXay7W/C19V+ljGY0iY03EMSUU+KXwJNo8MtjKT3strpHT4HHrm3N/hsYY7o8rfC4CMfuxX8nbphx0/hhsRWIT4UC6GTfGmBtjADZGIGaQHtgPbALAegYgYsDXJAaZogRa0QORzGk41JX5u663PO82k1zT+rVyRqXuFruO3JmjMb8qphuq1m/IiIIhFqTM4ZNGolLZgqrUnYiYRMeFpGsV6V9rCdZ8hpOknJd3U84/yd3pUflv/ACbWH1K/pROqub4RJG2MQM0gMkgPbAegAAADEDxoDFoDXKIGmcCBV5lgFNW58n4Mo5GCuavbP8mNq7hzU6TjLTJWaZ5zLitjtNbNW0TD2ciqGLZQwE572svF/wAI3sHCvfzPiFtccymRyiKW92+p06cLFWPW10Y4V1fC+rnztJfQ53O49MWrV8bVZaxCTFnOUsZgWmQ0X3pW2bVv2O90usxjmZ+Wzijwv6cDpbWpEYkjNIDJID0AAAAAAADxoDywGLQGLgBqqUbkCux+UKovCS4M1+Rx65q6n39WNqxLThciUd5d6XlsvJFWDhUxefc/VjXHEJ6wyNvSx68P0Aj4nLIzVpL/ACuqK8uKuSvbZFoiUGWQS5VI26pnMt0rz+WymcP6t+HyFLectXRKyL8PTcdJ3byyriiFtToJbJHRiFrcoEjNIkZAAAAAAAAAAAAB5YBYBYDzSA0geaCNBoGg0jQ90khpA9SA9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12" descr="data:image/jpeg;base64,/9j/4AAQSkZJRgABAQAAAQABAAD/2wCEAAkGBxMTEhAPDw8QFBAREBASFhQUEA8QFRUUFRQWFhUUFBQYHSggGBolGxUUJDEiJSkrLi4uFx8zODMsNygtLisBCgoKDg0OGhAQGiwkHCU0LCwsLCwsLCwsLCwsLCwsLDArLy0sLC0sLCwsLCwsLCwvLCwsLCwsLCwsLCwsLCwsK//AABEIAMAAwAMBEQACEQEDEQH/xAAcAAEAAgMBAQEAAAAAAAAAAAAABAUCAwYBBwj/xAA7EAACAQIEAwQHBwMEAwAAAAAAAQIDEQQFEiExQWEGIlFxBxMjcpGhsSQyM1JigcFCktEUU+HwQ4Ki/8QAGwEBAAIDAQEAAAAAAAAAAAAAAAEDAgQFBgf/xAAuEQEAAgIBBAECAwgDAAAAAAAAAQIDEQQFEiExQVFxEyJhBiMygZGhwdGx4fD/2gAMAwEAAhEDEQA/APuIAAAAAAAAAAAAAAAAAAAAAAAAAAAAAAAAAAAAAAAAAAAAAAAAAAAAAAAAAAAAAacVX0Rv1sBoo4y4GbxIGVLEpu3iBIAAAAGjGVtEb9UgIcMcBnPGAZYTF6paejAnAAAAAAAAAAAAAAr86/DXvICsw0twJDkBlhpd+Pn/AABcgAAACuzt9yPvr6MCrpyA2zYG7LH7Re7IC6AAAAAAAAAAAAABBzleyl0afzApcLPcCS5AZYWXtIe8BegAAACsz/8ADi/Ca+jApqNQDbVqAS8j3nJ+EfqwLwAAAAAAAAAAAAAGrE0lOMoPhJNfEDjKtd0J6Ku36lvF9bgZyzJP7qb8k2BY5BCdSSquLjTje19m3w2QHSAAAACtx9aFSEqbTknts7cPBgct/pa8X3dMlfa7s7dQM6mExEvyx/uYHUZPgY0oWjNzb3cntf8AbkgLAAAAAAAAAAAAAAFbm+K06YLndvyAq9nxSYE+hRi+QEujR0/d2AlQldAZAAIuMrWVlxf0A5mlV0uUb8JMCbSrgTaWJXMCVTqLigJNOdwMwAAAAAAAAAAAA5zPa/tEv1KPyAjwkBKp11Hduy8QNsMxT3jOMl0aYG6hjrO/J8QLSM01dPbxA01sZCN7vhxty8wKjH4uy8ZSdklxb5JAUEoTp1Z06jWpqM7LlqXDrYCZSmBurVnGLkldpcANGR5y6jlCcdM4vgndNeKA6TBVe9bxQE8AAAAAAAAAAAAOL7YS0T1dYT+auBtiwN8Y6k0wKvG5ct5R2aT3WwE6OUYiEYTpyVVOMW4u0JJtX25MBhc27zpyUozi94SVrMCNmGP0z06op1Vwbs3pf9Pi9+AHSZRl+ha6m9Vr+1flQHOdpF9qk/0Q+gGuhICfxgwOepUZeu1Q5Rk35IDscBPeD6oC7AAAAAAAAAAAADifSBU2cUrvSBlRldJ+KT+QE3DAe1obPyA6DCfch7kfoBBzjKFW78XorRVlO10/0yXNAQcvyWrrhKtKnaDUrRvJ3XCzaVgOiA4ztCvtE/dh9AI1ECwi+4wIWVQUqlXx9RNfu2kgOgwdO0qcX/3YC5QAAAAAAAAAAAAc72uwOuGuzdotOyb/AHAqcErU6fSEV8FYCwwrA2zAvMF+HT9yP0A3gAAHG57viKn/AK/QCJRlvYCbUlanICN2frxg5SabqSfHwXJAX2AqaqsX4JsC7AAAAAAAAAAAAABymYrv1ekmwGDlez8QJEwLvAfh0/dQEgAAA4zOX9oqecfogINJ+2muSjB/u73AsKi9m7AR8twVX2nq43bS8FZ72v8AMDpMjy10ledtTSVlvZefNsC1AAAAAAAAAAAAABzWZr2tTrb6AQ8sfch5ATZkC6y9+zh7pIk3AXA8uBxubv7RV95fRAQMP+NV8qa+TAt6a7oE7JcZTjOVGVSCqzSlGDaUpRV02lz3M4x2mvdEeBe3MBzeL7d5fTk6c8bS1RdnZuVn4XRvU6byrx3RSdC0ynPMNiU3hsRTqW4qMk2vOPE183Gy4fGSswLEpAAAAAAAAABi2Bz2br2r6qP0Ar8tfdXRyXzAnzZiLfLpezh5fyzIRM37R4XDK+JxNOD/ACuScv7VuX4eLmzT+SsyODzj0xUo93CYadV/nqS9VH9opOT/AHsdfD0G8+cloj7eUbV3Zz0rV54mnDGLD08PNtSklJaNnZ3v42L+V0XHXFNse5tH9zbqsZXjUqznCUZQk7qUWmmrcU1xPN2iazqY1KUXCP2lb3ofJEC5pfdA+Velif2qiucaCafCzc29vDger6DH7i33RKFgPSHmNKHq44nUrWTqQVSS8pPf4m5k6Vxclu6a6+3hG3LN8zozMVr6GWDxc4ThOhKUaqktEouzUm7LfzNa3IxZK9to3H0lOpfrNHgEsgAAAAAAeXAj43EaITn+VXKs+SceO14+GNp1G3OVszqS/rt0i0jzeTm58nu2vs1ZyWlop1G3dtt9dzr9NvNsU7nfn/ELsMzMeWOXvZ9Jy+p0VyfNkCDVzCa9mptRXht8zh87k5YyTSJ8Na953pzGddlsNiLylDRVf/khZO/6lwZf0/8AaDm8LUVt3V+lv8fLGMkw+edouzdXCWc3GVKTspx2342a5M+g9J67x+oRNa+Lx7rP+J+V9LRZR3OzNmT6h2DzanOhToqSVSktLi9nx2a8UeN6pitXPa0+p8wydFgJ3nWa/wBy3wiv8nOF3TfdA+R+lGpfG2/LRpr43Z63on5eN5+ZlEuP1I7HfVGnpnWd+kM8PPTOFRJOUJwmr8G4yUkn02MMmGmSsxPynb7PkHpcoVO7jKUqEvzxbqU3584/PzPL8roWXH5xT3R/Sf8AtO30ijWUkpRd4ySkn4pq6Zwp8TqUtqYHoADwDFsDGU7cRPgVWb4yEqVSmpJylCSVt97bbmhyeXh7Jr3blVfJXTiaWVyTvOpbpFfycDvjWohrzaE14vQ1tePPm/8Ak3uByoxTNbepWYrdvtvyjEqam43sqkuKa+p3KXreN1ncNiJWdSRklRY6o1Ko0nJpNqK4uy4I8/zaxPImJnW9efo1bx+Z8sx3bLFzk7VPVWb7kYq66SbV2z6Jxf2b6fipG69/6z8/bXwujHEKjH5lWrWderOduGp7LyS2OtxuDx+NExgpFd/T/bKIiPSxpdksZKCqKg7NXScoqVuWzOdf9oOnVv2Tl/tOv6se+qnxGGnTlpnGcKi5NOEl5czo0ti5FO6kxav6eWe192O7TvCSnGqpTpVZKTd7yjKyTlvxVkvgczm9M/Ejux+JhO3b470jYaEF6pTqza+6lpt70nwOVj6ZyLTqY19x807QZnPFVp4icUnKy0p8Etkr8z0uHi2w4opXyhVTuuKMLxevuEvKdWzIw55rbwTCTrOn+NHwx0x0uTUFxk1Feb2RRfJOvKYh+scPT0pQXCMVFeSVv4PBzO5mUpCIGQADFsCHmdVxpVJRdpKLa/bcpz7/AA7a9ot6cz69zSk5N38Xc8ne9r/xztoTv5YSIQ1z6kwyhplFPg0SlrhTnB6oNdU+DNvjcucE/ozrk7XleviJ7LTTXTvv+Dcv1Tf8ELJzM6FC3FtvxZy8mS17d0+5Uzbc7Qc17NYbEPVVpLX+eLcJfu1xOhwetczhR24r/l+k+YK5Jr6Q8L2IwcJavVyn0nNyj8Dc5H7U9QzVmvdFYn6RqWU5rOi0nnle0TMcrpV4errU1OPK/Fe6+KNric3NxL/iYban/wB7+qYtr0+Zdq+yU8LepBueHb+9bvQ8FP8AyfSuh9fx8/8Ad3jty/T4t9v9NmmSLObPS9rPby5HdECXlOX/AOoqxoKWnUnule1lfgaHUOTNMEzCYhrz7s/VwkoKo1KE7qM1tdrk1yZyeLyIy28e0odztx6HddiewVetUo4iunRownColKPfnpkpJKP9K2W7OTzepY6VmlfMz/YfeaUrnmo8DegM0B4wMJMCJi1eMl4xkvkY3jdZhE+nCYLE6NnwfyZ5G1WnMJmIxsYpvjs9jGtJljFXNSzFvdvc2fw1sVeRxw7DtdDllRzpqT8XbqjXvGpV29pmgwYvdA2PdIQaAPNIS01MRFdfImIIhGxFfVGUWlpcZJpq6atzLcc2paLVnUxPhlEeXwiMtl5I+3TM/LdemMyOv9FmF145O20KVRvpeyV/icrq9u3j6+swl9jxOR0qsXCtThOD5SimjzFb2pO48SI+V9jcJQlro4anGXJtamvJvgXZOXmyRq1pF/ToWNcSYRA3RAyQHjYGubAh4luwHH5vg9E9SXdk/gzhc/j/AIdu+PUtfJXXlS5tVtF+TNLHG5YVhvwvZeDhFyq1G2k7x0pb+CszG3ImJ1EInJMJeG7O0Yu71z6Sat8EkYWz2ljN5lbKNtkUsGVgFgAHgFJWxkm7STXTdWL+2IWaeRmBjiZ2hN/ol9GZ4q7vEfWY/wCUxHl8tyrsnjK6Xq8NUSsu9Nerj/8AR9ezc/Bjn81v6eW5p2uS+ieTaljMRZf7dJb+TqP+EcvP1n4x1/nI+k5JkNHDQ9Xh6UYR524yfjJ8WcXNmvlt3Xnci5hAqG1QAyUQMlED2wGSAxYGuSA0zgBAxmBU04vgyvJSL17bekTET7ctmXZmc+66iUfFJ3+BzcfTZrbzbwrjHp5hKvq/Zv7q26q21zkZ6avMfdr2jyskzXVbegaqlZLqTpMQjSxj5GXay7W/C19V+ljGY0iY03EMSUU+KXwJNo8MtjKT3strpHT4HHrm3N/hsYY7o8rfC4CMfuxX8nbphx0/hhsRWIT4UC6GTfGmBtjADZGIGaQHtgPbALAegYgYsDXJAaZogRa0QORzGk41JX5u663PO82k1zT+rVyRqXuFruO3JmjMb8qphuq1m/IiIIhFqTM4ZNGolLZgqrUnYiYRMeFpGsV6V9rCdZ8hpOknJd3U84/yd3pUflv/ACbWH1K/pROqub4RJG2MQM0gMkgPbAegAAADEDxoDFoDXKIGmcCBV5lgFNW58n4Mo5GCuavbP8mNq7hzU6TjLTJWaZ5zLitjtNbNW0TD2ciqGLZQwE572svF/wAI3sHCvfzPiFtccymRyiKW92+p06cLFWPW10Y4V1fC+rnztJfQ53O49MWrV8bVZaxCTFnOUsZgWmQ0X3pW2bVv2O90usxjmZ+Wzijwv6cDpbWpEYkjNIDJID0AAAAAAADxoDywGLQGLgBqqUbkCux+UKovCS4M1+Rx65q6n39WNqxLThciUd5d6XlsvJFWDhUxefc/VjXHEJ6wyNvSx68P0Aj4nLIzVpL/ACuqK8uKuSvbZFoiUGWQS5VI26pnMt0rz+WymcP6t+HyFLectXRKyL8PTcdJ3byyriiFtToJbJHRiFrcoEjNIkZAAAAAAAAAAAAB5YBYBYDzSA0geaCNBoGg0jQ90khpA9SA9AAAAAAAAAA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11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5866"/>
            <a:ext cx="55227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Cloud"/>
          <p:cNvSpPr>
            <a:spLocks noChangeAspect="1" noEditPoints="1" noChangeArrowheads="1"/>
          </p:cNvSpPr>
          <p:nvPr/>
        </p:nvSpPr>
        <p:spPr bwMode="auto">
          <a:xfrm flipV="1">
            <a:off x="5257801" y="4019969"/>
            <a:ext cx="2819400" cy="1618830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0 h 21600"/>
              <a:gd name="T4" fmla="*/ 2 w 21600"/>
              <a:gd name="T5" fmla="*/ 0 h 21600"/>
              <a:gd name="T6" fmla="*/ 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5 w 21600"/>
              <a:gd name="T13" fmla="*/ 3256 h 21600"/>
              <a:gd name="T14" fmla="*/ 17083 w 21600"/>
              <a:gd name="T15" fmla="*/ 173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rot="10800000" lIns="96661" tIns="48331" rIns="96661" bIns="48331"/>
          <a:lstStyle/>
          <a:p>
            <a:endParaRPr lang="en-US"/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1918267" y="4487782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2729940" y="4235475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785813" indent="-303213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1208088" indent="-241300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692275" indent="-242888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2174875" indent="-24130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2" name="Rectangle 70"/>
          <p:cNvSpPr>
            <a:spLocks noChangeArrowheads="1"/>
          </p:cNvSpPr>
          <p:nvPr/>
        </p:nvSpPr>
        <p:spPr bwMode="auto">
          <a:xfrm>
            <a:off x="3658281" y="4513182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499938" y="4717229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4" name="Line 72"/>
          <p:cNvSpPr>
            <a:spLocks noChangeShapeType="1"/>
          </p:cNvSpPr>
          <p:nvPr/>
        </p:nvSpPr>
        <p:spPr bwMode="auto">
          <a:xfrm>
            <a:off x="1701285" y="4581050"/>
            <a:ext cx="2169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5" name="Line 73"/>
          <p:cNvSpPr>
            <a:spLocks noChangeShapeType="1"/>
          </p:cNvSpPr>
          <p:nvPr/>
        </p:nvSpPr>
        <p:spPr bwMode="auto">
          <a:xfrm flipV="1">
            <a:off x="2284938" y="4323529"/>
            <a:ext cx="445002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6" name="Line 74"/>
          <p:cNvSpPr>
            <a:spLocks noChangeShapeType="1"/>
          </p:cNvSpPr>
          <p:nvPr/>
        </p:nvSpPr>
        <p:spPr bwMode="auto">
          <a:xfrm>
            <a:off x="2284937" y="4636795"/>
            <a:ext cx="21500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3079943" y="4717229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8" name="Line 76"/>
          <p:cNvSpPr>
            <a:spLocks noChangeShapeType="1"/>
          </p:cNvSpPr>
          <p:nvPr/>
        </p:nvSpPr>
        <p:spPr bwMode="auto">
          <a:xfrm>
            <a:off x="3096609" y="4323529"/>
            <a:ext cx="561671" cy="2523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9" name="Line 77"/>
          <p:cNvSpPr>
            <a:spLocks noChangeShapeType="1"/>
          </p:cNvSpPr>
          <p:nvPr/>
        </p:nvSpPr>
        <p:spPr bwMode="auto">
          <a:xfrm flipV="1">
            <a:off x="2868275" y="4809515"/>
            <a:ext cx="2116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60" name="Line 78"/>
          <p:cNvSpPr>
            <a:spLocks noChangeShapeType="1"/>
          </p:cNvSpPr>
          <p:nvPr/>
        </p:nvSpPr>
        <p:spPr bwMode="auto">
          <a:xfrm flipV="1">
            <a:off x="3446613" y="4636794"/>
            <a:ext cx="211667" cy="1862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661926" y="3603227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Workflow Model</a:t>
            </a:r>
            <a:endParaRPr lang="en-US" sz="2000" dirty="0"/>
          </a:p>
        </p:txBody>
      </p:sp>
      <p:sp>
        <p:nvSpPr>
          <p:cNvPr id="167" name="Rectangle 166"/>
          <p:cNvSpPr/>
          <p:nvPr/>
        </p:nvSpPr>
        <p:spPr>
          <a:xfrm>
            <a:off x="5486400" y="3603227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Workflow Execution 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8001000" y="4082796"/>
            <a:ext cx="1194238" cy="14773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mgmt</a:t>
            </a: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db’s,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software,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resources,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4495800" y="1899576"/>
            <a:ext cx="609600" cy="435753"/>
          </a:xfrm>
          <a:prstGeom prst="rightArrow">
            <a:avLst/>
          </a:prstGeom>
          <a:gradFill flip="none" rotWithShape="1">
            <a:gsLst>
              <a:gs pos="100000">
                <a:srgbClr val="FFFF66"/>
              </a:gs>
              <a:gs pos="2000">
                <a:schemeClr val="bg1">
                  <a:lumMod val="5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Right Arrow 228"/>
          <p:cNvSpPr/>
          <p:nvPr/>
        </p:nvSpPr>
        <p:spPr bwMode="auto">
          <a:xfrm>
            <a:off x="4495800" y="4383358"/>
            <a:ext cx="609600" cy="435753"/>
          </a:xfrm>
          <a:prstGeom prst="rightArrow">
            <a:avLst/>
          </a:prstGeom>
          <a:gradFill flip="none" rotWithShape="1">
            <a:gsLst>
              <a:gs pos="100000">
                <a:srgbClr val="99CCFF"/>
              </a:gs>
              <a:gs pos="2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Right Arrow 229"/>
          <p:cNvSpPr/>
          <p:nvPr/>
        </p:nvSpPr>
        <p:spPr bwMode="auto">
          <a:xfrm rot="5400000">
            <a:off x="2671958" y="3178576"/>
            <a:ext cx="413549" cy="435753"/>
          </a:xfrm>
          <a:prstGeom prst="rightArrow">
            <a:avLst/>
          </a:prstGeom>
          <a:noFill/>
          <a:ln w="19050" cap="flat" cmpd="sng" algn="ctr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113" name="Picture 17" descr="https://encrypted-tbn0.gstatic.com/images?q=tbn:ANd9GcR6J3JzuUHu0o_Q5U1JQqARdB_zlHvxp7a5Npl2Qx95oa4ZIZx4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69" y="4235475"/>
            <a:ext cx="622294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1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79" y="4378814"/>
            <a:ext cx="249449" cy="44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08" y="1591117"/>
            <a:ext cx="741035" cy="4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098" name="Picture 2" descr="https://encrypted-tbn3.gstatic.com/images?q=tbn:ANd9GcQNZ59b_jdTReJxOx1D2gbPEgCiCGkR2Id0_qyH41fQsknCoUF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036266"/>
            <a:ext cx="663349" cy="6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encrypted-tbn3.gstatic.com/images?q=tbn:ANd9GcQyewUWKEBurX0WU4KKaSFinwFBE-g30PjKJZaTvavZ-Sa97XC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12" y="4290248"/>
            <a:ext cx="596314" cy="5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06" name="Picture 10" descr="http://0.tqn.com/d/spreadsheets/1/0/V/7/-/-/database4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4" y="4940778"/>
            <a:ext cx="706074" cy="4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" name="Group 23"/>
          <p:cNvGrpSpPr>
            <a:grpSpLocks/>
          </p:cNvGrpSpPr>
          <p:nvPr/>
        </p:nvGrpSpPr>
        <p:grpSpPr bwMode="auto">
          <a:xfrm>
            <a:off x="7053538" y="4871791"/>
            <a:ext cx="798380" cy="487944"/>
            <a:chOff x="4931" y="2665"/>
            <a:chExt cx="639" cy="380"/>
          </a:xfrm>
        </p:grpSpPr>
        <p:sp>
          <p:nvSpPr>
            <p:cNvPr id="199" name="Rectangle 24"/>
            <p:cNvSpPr>
              <a:spLocks noChangeArrowheads="1"/>
            </p:cNvSpPr>
            <p:nvPr/>
          </p:nvSpPr>
          <p:spPr bwMode="auto">
            <a:xfrm>
              <a:off x="4931" y="2671"/>
              <a:ext cx="178" cy="80"/>
            </a:xfrm>
            <a:prstGeom prst="rect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0" name="Rectangle 25"/>
            <p:cNvSpPr>
              <a:spLocks noChangeArrowheads="1"/>
            </p:cNvSpPr>
            <p:nvPr/>
          </p:nvSpPr>
          <p:spPr bwMode="auto">
            <a:xfrm>
              <a:off x="5382" y="2667"/>
              <a:ext cx="178" cy="80"/>
            </a:xfrm>
            <a:prstGeom prst="rect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1" name="AutoShape 26"/>
            <p:cNvSpPr>
              <a:spLocks noChangeArrowheads="1"/>
            </p:cNvSpPr>
            <p:nvPr/>
          </p:nvSpPr>
          <p:spPr bwMode="auto">
            <a:xfrm>
              <a:off x="5177" y="2665"/>
              <a:ext cx="153" cy="98"/>
            </a:xfrm>
            <a:prstGeom prst="diamond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2" name="Rectangle 27"/>
            <p:cNvSpPr>
              <a:spLocks noChangeArrowheads="1"/>
            </p:cNvSpPr>
            <p:nvPr/>
          </p:nvSpPr>
          <p:spPr bwMode="auto">
            <a:xfrm>
              <a:off x="5392" y="2965"/>
              <a:ext cx="178" cy="80"/>
            </a:xfrm>
            <a:prstGeom prst="rect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3" name="AutoShape 28"/>
            <p:cNvSpPr>
              <a:spLocks noChangeArrowheads="1"/>
            </p:cNvSpPr>
            <p:nvPr/>
          </p:nvSpPr>
          <p:spPr bwMode="auto">
            <a:xfrm>
              <a:off x="5397" y="2798"/>
              <a:ext cx="153" cy="98"/>
            </a:xfrm>
            <a:prstGeom prst="diamond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4" name="Line 29"/>
            <p:cNvSpPr>
              <a:spLocks noChangeShapeType="1"/>
            </p:cNvSpPr>
            <p:nvPr/>
          </p:nvSpPr>
          <p:spPr bwMode="auto">
            <a:xfrm>
              <a:off x="5104" y="2708"/>
              <a:ext cx="80" cy="0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5" name="Line 30"/>
            <p:cNvSpPr>
              <a:spLocks noChangeShapeType="1"/>
            </p:cNvSpPr>
            <p:nvPr/>
          </p:nvSpPr>
          <p:spPr bwMode="auto">
            <a:xfrm flipV="1">
              <a:off x="5304" y="2706"/>
              <a:ext cx="74" cy="0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6" name="Line 31"/>
            <p:cNvSpPr>
              <a:spLocks noChangeShapeType="1"/>
            </p:cNvSpPr>
            <p:nvPr/>
          </p:nvSpPr>
          <p:spPr bwMode="auto">
            <a:xfrm>
              <a:off x="5466" y="2745"/>
              <a:ext cx="0" cy="61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7" name="Line 32"/>
            <p:cNvSpPr>
              <a:spLocks noChangeShapeType="1"/>
            </p:cNvSpPr>
            <p:nvPr/>
          </p:nvSpPr>
          <p:spPr bwMode="auto">
            <a:xfrm>
              <a:off x="5476" y="2890"/>
              <a:ext cx="0" cy="61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132108" name="Picture 12" descr="https://encrypted-tbn0.gstatic.com/images?q=tbn:ANd9GcS53rSc3veZ-Z4oUFlHmr75Uy0Y_w3pBDba2V810B9HiF1MXtmeE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7" y="5128239"/>
            <a:ext cx="838485" cy="2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5575" y="2934787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9900"/>
                </a:solidFill>
              </a:rPr>
              <a:t>Only</a:t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2000" dirty="0" smtClean="0">
                <a:solidFill>
                  <a:srgbClr val="FF9900"/>
                </a:solidFill>
              </a:rPr>
              <a:t>activities</a:t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2000" dirty="0" smtClean="0">
                <a:solidFill>
                  <a:srgbClr val="FF9900"/>
                </a:solidFill>
              </a:rPr>
              <a:t>are present</a:t>
            </a:r>
            <a:endParaRPr lang="en-US" sz="2000" dirty="0">
              <a:solidFill>
                <a:srgbClr val="FF9900"/>
              </a:solidFill>
            </a:endParaRPr>
          </a:p>
        </p:txBody>
      </p:sp>
      <p:cxnSp>
        <p:nvCxnSpPr>
          <p:cNvPr id="26" name="Curved Connector 25"/>
          <p:cNvCxnSpPr>
            <a:stCxn id="24" idx="0"/>
            <a:endCxn id="7" idx="1"/>
          </p:cNvCxnSpPr>
          <p:nvPr/>
        </p:nvCxnSpPr>
        <p:spPr bwMode="auto">
          <a:xfrm rot="5400000" flipH="1" flipV="1">
            <a:off x="868651" y="2141513"/>
            <a:ext cx="820145" cy="76640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" name="Curved Connector 87"/>
          <p:cNvCxnSpPr>
            <a:stCxn id="24" idx="2"/>
            <a:endCxn id="138" idx="1"/>
          </p:cNvCxnSpPr>
          <p:nvPr/>
        </p:nvCxnSpPr>
        <p:spPr bwMode="auto">
          <a:xfrm rot="16200000" flipH="1">
            <a:off x="902620" y="3851017"/>
            <a:ext cx="752207" cy="76640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1" name="Rectangle 90"/>
          <p:cNvSpPr/>
          <p:nvPr/>
        </p:nvSpPr>
        <p:spPr>
          <a:xfrm>
            <a:off x="8247387" y="1496373"/>
            <a:ext cx="1413849" cy="1538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people,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devices,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resources,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collaboration,</a:t>
            </a:r>
          </a:p>
          <a:p>
            <a:pPr>
              <a:lnSpc>
                <a:spcPct val="80000"/>
              </a:lnSpc>
            </a:pP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992" y="3074313"/>
            <a:ext cx="195438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>
                <a:solidFill>
                  <a:srgbClr val="9900CC"/>
                </a:solidFill>
              </a:rPr>
              <a:t>software</a:t>
            </a:r>
            <a:br>
              <a:rPr lang="en-US" dirty="0" smtClean="0">
                <a:solidFill>
                  <a:srgbClr val="9900CC"/>
                </a:solidFill>
              </a:rPr>
            </a:br>
            <a:r>
              <a:rPr lang="en-US" dirty="0" smtClean="0">
                <a:solidFill>
                  <a:srgbClr val="9900CC"/>
                </a:solidFill>
              </a:rPr>
              <a:t>development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338" y="5791200"/>
            <a:ext cx="9280525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of changes: policy/regulation change, environment change, market, improvements, . . .</a:t>
            </a:r>
          </a:p>
          <a:p>
            <a:r>
              <a:rPr lang="en-US" dirty="0" smtClean="0"/>
              <a:t>To incorporate changes, need to modify:</a:t>
            </a:r>
          </a:p>
          <a:p>
            <a:pPr lvl="1"/>
            <a:r>
              <a:rPr lang="en-US" dirty="0" smtClean="0"/>
              <a:t>BP/workflow models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err="1" smtClean="0"/>
              <a:t>WfM</a:t>
            </a:r>
            <a:r>
              <a:rPr lang="en-US" dirty="0" smtClean="0"/>
              <a:t> systems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pPr marL="395287" lvl="1" indent="0">
              <a:buNone/>
            </a:pPr>
            <a:r>
              <a:rPr lang="en-US" dirty="0" smtClean="0"/>
              <a:t>Very hard problem but not the focus of here</a:t>
            </a:r>
          </a:p>
          <a:p>
            <a:r>
              <a:rPr lang="en-US" dirty="0" smtClean="0"/>
              <a:t>To find opportunity for change from past executions</a:t>
            </a:r>
          </a:p>
          <a:p>
            <a:pPr lvl="1"/>
            <a:r>
              <a:rPr lang="en-US" dirty="0" smtClean="0"/>
              <a:t>Business intelligence (BI)</a:t>
            </a:r>
          </a:p>
          <a:p>
            <a:pPr marL="395287" lvl="1" indent="0">
              <a:buNone/>
            </a:pPr>
            <a:r>
              <a:rPr lang="en-US" dirty="0"/>
              <a:t> </a:t>
            </a:r>
            <a:r>
              <a:rPr lang="en-US" dirty="0" smtClean="0"/>
              <a:t>  Needs data, where are data?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BP/Workflow: Change is Essential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338" y="838200"/>
            <a:ext cx="9280525" cy="6172200"/>
          </a:xfrm>
        </p:spPr>
        <p:txBody>
          <a:bodyPr/>
          <a:lstStyle/>
          <a:p>
            <a:r>
              <a:rPr lang="en-US" dirty="0" smtClean="0"/>
              <a:t>TC Travel Council oversees travel policies, programs, and travel related business services</a:t>
            </a:r>
          </a:p>
          <a:p>
            <a:r>
              <a:rPr lang="en-US" dirty="0" smtClean="0"/>
              <a:t>Allowing </a:t>
            </a:r>
            <a:r>
              <a:rPr lang="en-US" dirty="0" err="1" smtClean="0"/>
              <a:t>AirBnB</a:t>
            </a:r>
            <a:r>
              <a:rPr lang="en-US" dirty="0" smtClean="0"/>
              <a:t>: what steps in e.g., reimbursement are affected? </a:t>
            </a:r>
          </a:p>
          <a:p>
            <a:pPr lvl="1"/>
            <a:r>
              <a:rPr lang="en-US" dirty="0" smtClean="0"/>
              <a:t>State funding</a:t>
            </a:r>
          </a:p>
          <a:p>
            <a:pPr lvl="1"/>
            <a:r>
              <a:rPr lang="en-US" dirty="0" smtClean="0"/>
              <a:t>Federal funding</a:t>
            </a:r>
          </a:p>
          <a:p>
            <a:pPr lvl="1"/>
            <a:r>
              <a:rPr lang="en-US" dirty="0" smtClean="0"/>
              <a:t>Gifts and donations</a:t>
            </a:r>
          </a:p>
          <a:p>
            <a:r>
              <a:rPr lang="en-US" dirty="0" smtClean="0"/>
              <a:t>Defined procedures in 10 campuses, 5 hospitals, &amp; Office of President</a:t>
            </a:r>
          </a:p>
          <a:p>
            <a:r>
              <a:rPr lang="en-US" dirty="0" smtClean="0"/>
              <a:t>Actual practices vary, need to find from past cases,</a:t>
            </a:r>
            <a:br>
              <a:rPr lang="en-US" dirty="0" smtClean="0"/>
            </a:br>
            <a:r>
              <a:rPr lang="en-US" dirty="0" smtClean="0"/>
              <a:t>e.g. travel reimbursement</a:t>
            </a:r>
          </a:p>
          <a:p>
            <a:pPr marL="395287" lvl="1" indent="0">
              <a:buNone/>
            </a:pPr>
            <a:r>
              <a:rPr lang="en-US" dirty="0" smtClean="0"/>
              <a:t>? Where are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from </a:t>
            </a:r>
            <a:r>
              <a:rPr lang="en-US" dirty="0" err="1" smtClean="0"/>
              <a:t>Univ</a:t>
            </a:r>
            <a:r>
              <a:rPr lang="en-US" dirty="0" smtClean="0"/>
              <a:t> of California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155575" y="838200"/>
            <a:ext cx="4111625" cy="4800599"/>
          </a:xfrm>
          <a:prstGeom prst="rect">
            <a:avLst/>
          </a:prstGeom>
          <a:solidFill>
            <a:srgbClr val="FFCCFF">
              <a:alpha val="1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1661926" y="3947159"/>
            <a:ext cx="2514600" cy="1326330"/>
          </a:xfrm>
          <a:prstGeom prst="rect">
            <a:avLst/>
          </a:prstGeom>
          <a:solidFill>
            <a:srgbClr val="99CCFF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101" name="Picture 5" descr="http://www.gsx.com/Portals/38080/images/clou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4041"/>
            <a:ext cx="3352800" cy="215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and Workflow: Another View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661926" y="1124041"/>
            <a:ext cx="2514600" cy="1981201"/>
            <a:chOff x="1295400" y="1523999"/>
            <a:chExt cx="2514600" cy="1981201"/>
          </a:xfrm>
        </p:grpSpPr>
        <p:sp>
          <p:nvSpPr>
            <p:cNvPr id="7" name="Rectangle 6"/>
            <p:cNvSpPr/>
            <p:nvPr/>
          </p:nvSpPr>
          <p:spPr>
            <a:xfrm>
              <a:off x="1295400" y="1523999"/>
              <a:ext cx="2514600" cy="1981201"/>
            </a:xfrm>
            <a:prstGeom prst="rect">
              <a:avLst/>
            </a:prstGeom>
            <a:solidFill>
              <a:srgbClr val="FFFFCC">
                <a:alpha val="50196"/>
              </a:srgbClr>
            </a:solidFill>
            <a:ln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3190016" y="1736429"/>
              <a:ext cx="319448" cy="319448"/>
              <a:chOff x="5933028" y="2377321"/>
              <a:chExt cx="488636" cy="488636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028928" y="2473221"/>
                <a:ext cx="296836" cy="296836"/>
                <a:chOff x="7831017" y="4249618"/>
                <a:chExt cx="651227" cy="651227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 rot="2646093">
                  <a:off x="7831017" y="4249618"/>
                  <a:ext cx="651227" cy="6512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102583" tIns="51293" rIns="102583" bIns="51293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88925" marR="0" indent="-288925" algn="l" defTabSz="966788" rtl="0" eaLnBrk="0" fontAlgn="base" latinLnBrk="0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66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1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1" name="Straight Connector 50"/>
                <p:cNvCxnSpPr>
                  <a:stCxn id="55" idx="0"/>
                  <a:endCxn id="55" idx="2"/>
                </p:cNvCxnSpPr>
                <p:nvPr/>
              </p:nvCxnSpPr>
              <p:spPr bwMode="auto">
                <a:xfrm flipH="1">
                  <a:off x="7930026" y="4341406"/>
                  <a:ext cx="453210" cy="46765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2" name="Straight Connector 51"/>
                <p:cNvCxnSpPr>
                  <a:stCxn id="55" idx="1"/>
                  <a:endCxn id="55" idx="3"/>
                </p:cNvCxnSpPr>
                <p:nvPr/>
              </p:nvCxnSpPr>
              <p:spPr bwMode="auto">
                <a:xfrm>
                  <a:off x="7922805" y="4348627"/>
                  <a:ext cx="467651" cy="45321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4" name="Diamond 53"/>
              <p:cNvSpPr/>
              <p:nvPr/>
            </p:nvSpPr>
            <p:spPr bwMode="auto">
              <a:xfrm>
                <a:off x="5933028" y="2377321"/>
                <a:ext cx="488636" cy="488636"/>
              </a:xfrm>
              <a:prstGeom prst="diamon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02583" tIns="51293" rIns="102583" bIns="5129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8925" marR="0" indent="-288925" algn="l" defTabSz="966788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1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1408320" y="2196819"/>
              <a:ext cx="72528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Repair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08320" y="2652593"/>
              <a:ext cx="72528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Review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05144" y="2196820"/>
              <a:ext cx="73194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Repair</a:t>
              </a:r>
              <a:br>
                <a:rPr lang="en-US" sz="1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Assignment</a:t>
              </a:r>
              <a:endParaRPr lang="en-US" sz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05089" y="3117682"/>
              <a:ext cx="532051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Doc.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Archive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322139" y="1749730"/>
              <a:ext cx="497952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On-site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Repair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008744" y="2196824"/>
              <a:ext cx="681990" cy="292846"/>
            </a:xfrm>
            <a:prstGeom prst="roundRect">
              <a:avLst/>
            </a:prstGeom>
            <a:noFill/>
            <a:ln w="127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45720" tIns="9144" rIns="45720" bIns="9144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Post-repair</a:t>
              </a:r>
              <a:b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0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</a:t>
              </a:r>
            </a:p>
          </p:txBody>
        </p:sp>
        <p:cxnSp>
          <p:nvCxnSpPr>
            <p:cNvPr id="14" name="Straight Arrow Connector 13"/>
            <p:cNvCxnSpPr>
              <a:stCxn id="8" idx="2"/>
              <a:endCxn id="9" idx="0"/>
            </p:cNvCxnSpPr>
            <p:nvPr/>
          </p:nvCxnSpPr>
          <p:spPr>
            <a:xfrm>
              <a:off x="1770960" y="2489665"/>
              <a:ext cx="0" cy="162928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2" idx="4"/>
              <a:endCxn id="8" idx="0"/>
            </p:cNvCxnSpPr>
            <p:nvPr/>
          </p:nvCxnSpPr>
          <p:spPr>
            <a:xfrm>
              <a:off x="1770960" y="1986558"/>
              <a:ext cx="0" cy="210261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3"/>
              <a:endCxn id="74" idx="1"/>
            </p:cNvCxnSpPr>
            <p:nvPr/>
          </p:nvCxnSpPr>
          <p:spPr>
            <a:xfrm>
              <a:off x="2133600" y="2799016"/>
              <a:ext cx="277791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  <a:endCxn id="54" idx="1"/>
            </p:cNvCxnSpPr>
            <p:nvPr/>
          </p:nvCxnSpPr>
          <p:spPr>
            <a:xfrm>
              <a:off x="2820091" y="1896153"/>
              <a:ext cx="369925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0"/>
              <a:endCxn id="12" idx="2"/>
            </p:cNvCxnSpPr>
            <p:nvPr/>
          </p:nvCxnSpPr>
          <p:spPr>
            <a:xfrm flipV="1">
              <a:off x="2571114" y="2042576"/>
              <a:ext cx="1" cy="15424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4" idx="2"/>
              <a:endCxn id="11" idx="0"/>
            </p:cNvCxnSpPr>
            <p:nvPr/>
          </p:nvCxnSpPr>
          <p:spPr>
            <a:xfrm>
              <a:off x="2571115" y="2958740"/>
              <a:ext cx="0" cy="158942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4" idx="0"/>
              <a:endCxn id="12" idx="0"/>
            </p:cNvCxnSpPr>
            <p:nvPr/>
          </p:nvCxnSpPr>
          <p:spPr>
            <a:xfrm rot="16200000" flipH="1" flipV="1">
              <a:off x="2953777" y="1353766"/>
              <a:ext cx="13301" cy="778625"/>
            </a:xfrm>
            <a:prstGeom prst="bentConnector3">
              <a:avLst>
                <a:gd name="adj1" fmla="val -954815"/>
              </a:avLst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680555" y="1805748"/>
              <a:ext cx="180810" cy="18081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29" name="Elbow Connector 28"/>
            <p:cNvCxnSpPr>
              <a:stCxn id="13" idx="2"/>
              <a:endCxn id="74" idx="3"/>
            </p:cNvCxnSpPr>
            <p:nvPr/>
          </p:nvCxnSpPr>
          <p:spPr>
            <a:xfrm rot="5400000">
              <a:off x="2885616" y="2334893"/>
              <a:ext cx="309346" cy="618900"/>
            </a:xfrm>
            <a:prstGeom prst="bentConnector2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245744" y="3172477"/>
              <a:ext cx="183256" cy="183256"/>
            </a:xfrm>
            <a:prstGeom prst="ellipse">
              <a:avLst/>
            </a:prstGeom>
            <a:noFill/>
            <a:ln w="57150" cmpd="sng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1" idx="3"/>
              <a:endCxn id="30" idx="2"/>
            </p:cNvCxnSpPr>
            <p:nvPr/>
          </p:nvCxnSpPr>
          <p:spPr>
            <a:xfrm>
              <a:off x="2837140" y="3264105"/>
              <a:ext cx="408604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>
              <a:off x="2411391" y="2639292"/>
              <a:ext cx="319448" cy="319448"/>
              <a:chOff x="5933028" y="2377321"/>
              <a:chExt cx="488636" cy="488636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028928" y="2473221"/>
                <a:ext cx="296836" cy="296836"/>
                <a:chOff x="7831017" y="4249618"/>
                <a:chExt cx="651227" cy="651227"/>
              </a:xfrm>
            </p:grpSpPr>
            <p:sp>
              <p:nvSpPr>
                <p:cNvPr id="75" name="Rectangle 74"/>
                <p:cNvSpPr/>
                <p:nvPr/>
              </p:nvSpPr>
              <p:spPr bwMode="auto">
                <a:xfrm rot="2646093">
                  <a:off x="7831017" y="4249618"/>
                  <a:ext cx="651227" cy="651227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102583" tIns="51293" rIns="102583" bIns="51293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288925" marR="0" indent="-288925" algn="l" defTabSz="966788" rtl="0" eaLnBrk="0" fontAlgn="base" latinLnBrk="0" hangingPunct="0">
                    <a:lnSpc>
                      <a:spcPct val="9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66"/>
                    </a:buClr>
                    <a:buSzPct val="80000"/>
                    <a:buFont typeface="Wingdings" pitchFamily="2" charset="2"/>
                    <a:buNone/>
                    <a:tabLst/>
                  </a:pPr>
                  <a:endParaRPr kumimoji="1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5" idx="0"/>
                  <a:endCxn id="75" idx="2"/>
                </p:cNvCxnSpPr>
                <p:nvPr/>
              </p:nvCxnSpPr>
              <p:spPr bwMode="auto">
                <a:xfrm flipH="1">
                  <a:off x="7930026" y="4341406"/>
                  <a:ext cx="453210" cy="46765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" name="Straight Connector 76"/>
                <p:cNvCxnSpPr>
                  <a:stCxn id="75" idx="1"/>
                  <a:endCxn id="75" idx="3"/>
                </p:cNvCxnSpPr>
                <p:nvPr/>
              </p:nvCxnSpPr>
              <p:spPr bwMode="auto">
                <a:xfrm>
                  <a:off x="7922805" y="4348627"/>
                  <a:ext cx="467651" cy="45321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4" name="Diamond 73"/>
              <p:cNvSpPr/>
              <p:nvPr/>
            </p:nvSpPr>
            <p:spPr bwMode="auto">
              <a:xfrm>
                <a:off x="5933028" y="2377321"/>
                <a:ext cx="488636" cy="488636"/>
              </a:xfrm>
              <a:prstGeom prst="diamon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102583" tIns="51293" rIns="102583" bIns="51293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288925" marR="0" indent="-288925" algn="l" defTabSz="966788" rtl="0" eaLnBrk="0" fontAlgn="base" latinLnBrk="0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66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1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84" name="Straight Arrow Connector 83"/>
            <p:cNvCxnSpPr>
              <a:stCxn id="74" idx="0"/>
              <a:endCxn id="10" idx="2"/>
            </p:cNvCxnSpPr>
            <p:nvPr/>
          </p:nvCxnSpPr>
          <p:spPr>
            <a:xfrm flipH="1" flipV="1">
              <a:off x="2571114" y="2489666"/>
              <a:ext cx="1" cy="149626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54" idx="2"/>
              <a:endCxn id="13" idx="0"/>
            </p:cNvCxnSpPr>
            <p:nvPr/>
          </p:nvCxnSpPr>
          <p:spPr>
            <a:xfrm flipH="1">
              <a:off x="3349739" y="2055877"/>
              <a:ext cx="1" cy="140947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ectangle 129"/>
          <p:cNvSpPr/>
          <p:nvPr/>
        </p:nvSpPr>
        <p:spPr>
          <a:xfrm>
            <a:off x="1661926" y="773668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Biz Proc Model</a:t>
            </a:r>
            <a:endParaRPr lang="en-US" sz="2000" dirty="0"/>
          </a:p>
        </p:txBody>
      </p:sp>
      <p:sp>
        <p:nvSpPr>
          <p:cNvPr id="131" name="Rectangle 130"/>
          <p:cNvSpPr/>
          <p:nvPr/>
        </p:nvSpPr>
        <p:spPr>
          <a:xfrm>
            <a:off x="5486400" y="838200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Biz Proc Execution </a:t>
            </a:r>
            <a:endParaRPr lang="en-US" dirty="0"/>
          </a:p>
        </p:txBody>
      </p:sp>
      <p:sp>
        <p:nvSpPr>
          <p:cNvPr id="134" name="AutoShape 7" descr="data:image/jpeg;base64,/9j/4AAQSkZJRgABAQAAAQABAAD/2wCEAAkGBxQTEhUUExQWFhUWGB8aGBgYGB4aIBoiHxobHR4dHR4cHSgiHyAlHhwdITIhJSwrLi4uGyAzODMtNyotLiwBCgoKBQUFDgUFDisZExkrKysrKysrKysrKysrKysrKysrKysrKysrKysrKysrKysrKysrKysrKysrKysrKysrK//AABEIAMgA8AMBIgACEQEDEQH/xAAbAAEAAwEBAQEAAAAAAAAAAAAABAUGAwIHAf/EAEMQAAIBAgUCBAMGAgYIBwAAAAECEQADBAUSITETQQYiUWEycYEUI0KRobFSwQdikrLR8DM0cnN0gsLxJCVDU6Oz4f/EABQBAQAAAAAAAAAAAAAAAAAAAAD/xAAUEQEAAAAAAAAAAAAAAAAAAAAA/9oADAMBAAIRAxEAPwD7jSlKBSlKBSlKBSlKBSlKBSlKBSvLmASBPt61At5yhum0QysBMsulT7BjsT8qCxpXi9dCqWYwoEk+grnhMULtsPbOzCQSP3H8qDsTQGqTE5Abt7q3LgJUfdhbekKfVvMS/bbbiO5rhlOUXrcarpVEAgGDMRtsY08nsST2AigvxeXUV1DUBJWdwPWK6VV5PaVWf75brudTHaeSANiYUAgAfP1NL2cqL6WfKdYPm1Dn0AmSf2oLSlKUClKUClKUClKUClKUClKUClKUClKUClKUClKUFFnniMYZOobZZNeidQXfudxxVlgMyt3lBRwZElZEj2I7GsV476osXDrXQNahNO4fzMGnvII2rLG4rYh+irWxH3gMsABoO0MpJBadjtuPkH17NMxt4e2blwwo/X2FVWIzy3dACOUb0dSsz7MIbjgGshjsv1WC1zE3HHxILgKqI7LqO57ctU3NDiBirmtbLhRb1wSCVO0LPc77T2FBJx+FuvYtJcLamvBW2AUj0UDt7/Opyt9gJQEOHWV1PpgjbaSR3ExHFZPEYtWxAAe5ZQXlVbellJVo3niCZhh9Ksv6RMuS1bsJbDltRCSxMElB8XI3j9aCYM6xXVJW/Y6Z4F3b6ArAPzmpuIzp7ll1NywjlTBtXt5j3Tb5zVTl+GtXTcFywlu3bSS6yXYzGxYkR349KiZVlVq8jgGLltipVVG45BCgbyPQetBrsuxFmzb+6awE97wHG0TpiqTAWcOjs117YfqhkOsNtqUzIMevNUtnALcU6XJjkokEQeSCBvIMiPT6zUs2CCFS808swWRPYS4P0AoPo9Jr59jcyxiBumbmhRJ6yDj0kQQY+cxyKoFz97GIt3rKj7wRcRfhYz35G4PNB9gpUTLcwS8mpZBBhlOxUjkEdjUugUpSgUpSgUpSgUpSgUpSgUpSgUpSgUpSgoPFWRDEJKgF130nh47ETudtvyqPg3wd60FuWkTprDBhGiZHx9hzya09ZHxXg3HWa1Cg2vvRHIJILR7R/P1kIucZU1iTauXPs7AgqrSFJEbzyPT/ALTEw6Yi4t2/IaQmrqEoYAkfAdJG+81qnW1f6ekeW5q1Rt+E7GO9VRsnBP0zBw10/EwJ0n+sw3+pnj50GbwOSX8XfF621vQpQFi2oSpVvJHIgD05qyz21ibui4QCApYL1CARAYnyqsESsfI71q8qwow6aVtmCZJUhpMATsB6dhUbNWRlJtsp0o4K8ESq7aeR8NB89xeZG20va0qfKwCk9iA0loiff9qmZI7W361jrnraVkoOmOfNJ/CQfir9zvBh7ZPVty25t/igFiN+Ad+P1q28NZ8fsN222kvh7OpSsjWoBMwSYO37UHLLrlvVcBPmNwaVG0zbBJ9TvXrL8VYslmA1ld2ZzsJJ4EDf9qy+W43CXHNzRd8h1E63K8fCdwOGHvxFXTXbISLGFWGMsRbLTsYgsSDqMb+gNBc5z4mt38O1sAg3RCkMJEHeQNx9Kx+RZW9/FtZti2oREucTtr48xYj5irHElIGmxatFYGovBYaZPBj5beprx4MvMuK1oYJtxcd10W9AdSoQkbsBMj5UG1+x3m/8Rb0LiASrqCdF0AkQZ3B9DVrlWZpfXUshhs6NsyH0Ydq85LeV7ZZWDKzsVI4I1Hio2a5W2v7Rh4W+BBB+G4P4WHr6N2mguKVBynM1vqSAVdTDo3xIfQj+fep1ApSlApSlApSlApSlApSlApSlApSlAqlzweXEf8P/ADerqqPxC0W8SfTDH/roIGY2/sV5bqgmy7HWo30Eg+YAdon/ADEaO7bS9bgwyOPz9xXjFqC9sESCWBB7+U1S2rn2K5oYk4dz5WJnpE/hPsfU/wCMh7y7Ethbgw95pRv9DcP91jxPH/bi1sWFcOGUHztyJqDnfhy1iTrZ7iEd0YRx3DAr+lVnh3O1tO+Gvv5lby3GBGvVwd/XgHjtO24Q8yRBa1LpOlHVhzushwPm3PpHvWDyBWvIloMUIt7uADsJEbzyAOPWtnmFlixtKNQui5pRWVWJ6zBoLbCRO59KocPbs4e6UW3dshU06W+8YNKltWk+nB4oJHhnJ2v9QLcuLaF0W7gLqSTpBUrCAQARyPzitNd8LAOLS9a4AgOu7dYLzGmLQUEwN59RzvVBkuPt2bL6LrBrrC78Ew24gsNtlVTHJJqxy/H9YlPvr5fzLN4LogGRNs9yDt7Cgv8ALcqw9tJv2rKOCSSSCDH4hqPpWT8CMlm2rllXTcMgmItm1JMekifeflUtMEE1oz3bGpWAkddSGBkswQERB5NScHi7htlFu4S7qAJXXoaABHxD2Ak/OglWsemFuO9rWcMYa6hRh0ST8YBA8p7r2g1rkuAgEEEHcHtWSynPA9y7ba2FUICwY7NJIaA3cRvuQf3q8yvC1bexZcXsNd3Qq4Y2TyUMfhI49KDUZphQ7i5h7iLiFERIhx/C4G8e/apeT5qt9TsUuIYuW2+JD6H/ABqrynIbNgW3QCWcNPzUiP1qdm+VF2F6y2i+nB7OP4X9R78igtqVXZPmgvAhlKXU2e2eQfUeq+hqxoFKUoFKUoFKUoFKUoFKUoFKUoFUXiT/AEWK/wCFb9nqVnuZmwqFU1s7hFExueKxec5xdF5xdDKGAUKVLKwIPlKyCe+woJeZ5sUxNzr4k2rIZ1BCzHlXgwTME7xtV1ib+FWyRbAuLfIEBjJkAAkniABv/OsBielfP/iJtgP1F027k7xLRMcDgzUnNcxus7Cw166lpRpGkB2JLbQB5lkDcwRvQavLcY6C3h7wIFwjpyQTAMlGjaQIH1rNeLccl+7bbS4i8Le4K6g40kCe0ifoDWmyTALfT7zD3bNy2VKs5eNW51IrMeCNx796rvE2UYjFOBaRZR5LOwgGNoHxQDvwKDM4C5dHQuJcki5pQv2JkwZ5mTU3MTcs4pTdtDU0rAlgdiSw0w3J5PrUnOMivYRbSBhdtIbcG4uytJBkrG2/5HvFSc2xNy3dsM9l8Loc6nB6lshhEqJgcbiAYoK1sQlwFFSTMwFRCDHfUSSBxPO1TvDdz/zMhUAtnqlWHcSSNuwgirIYa1jn0l7b+bUz2hpJUWwIIMlTqYczWWN84fEI1k6QBFscwY1aZ7qRIMyflQaz+kTF37Fo3sO0MoA0ndTJaJAIPtt61QYS2j6me+XbSGudPDXGCCNgSTtHv6VLw2bXcXeRcRbQAiWChiGAMqCu52JkEe+wq1xWYWrVlraobbEyRpCiCYXv3jjc0FS1xWtFC2JurG4C2UEdtwpJ+QO3el3Nyri3bR2VV3U3nk7CABbAHb61IyG6he/ZbZgwKdgFYMWP0Knj1UVHTEOL72lZFjzIy2lUmDDcyxO4796Dq2ExZwxu2rVoE6HKozqTocMR5tUkgR2I3rTZJnQxia7bdMDymNJYN6bgiB8t/pWXxTYjUAvVuNINxdRCg+u0SYkxxxUrLPDVsqpZrSkmYBk87b92j13FBncRmmMGKJF3XcQkKxVRIgkKdKiRsdj6bV9PybMBfspciCR5hzBHI99+9fLM0wfRx7WvtC6CquHYEldPY6JJ5P61uf6PVQYYhLi3BrPmUFZ7TpO43BoNRSlKBSlKBSlKBSlKBSlKBSuGMxaWlL3G0qPr9ABuT7Cq/BeJMPcdUViGf4dQjV8gd/zoOXiq3Iw5/hxFs/rH866eIcG13pIAsMxDMd4GkzAjkjao/ijGpFtJJbqI23G1xdieAfb2NXV4eZPY/wDSaDGZPk6fa3tXAHARiI8okFBwscBoFaTB4BFe6qTbGoEhIEyo9pqi8L3A2LdwxYOtwgnfbqLEe0VpsKR1r3r5J/s//lB0+xrMnUfmzH9Jiq+/gkS3fZVAIBII2IhNt+eauKrsxf7nEH0Rv7lBnPEhutg7g1lgLFu5uskkk7AiPTgzzXTxdjdeFtXGRlK3LdwSNS8g8jYbHvFW1/DarVxfXDKP0eKpcS3UyYCfMbQRe8sDpAEjnbag955lSfabNxHFtb33blVUiRuvtuduKwWfPou4Yzt1t40jm03YQI37VqMbiPtNy4q2WHQvWxdeVAEAa+8mCeQDz7Vlm6QU3G0u/wBnnc6iDrHudyAOIEUHbIMJcxLay+lQvUXRE8QJmfiMn5CveaYW7hRcNtxMeaBp227Ac+8/StD4XwenrEqV0hbXAAlUbUCRtyxqB4m0sLqzJ8wJHbyj9aCEuON6+Rh8GdIjqXbdu47BhymokiP3ivOIxQsYhCW0i0lyQwCmXZQoK9pg/QVZeAM2axaxPkDAXdTsXgCZAAABJMITsKrs3yHq4q9dZbZN0h5G8AqIhoB4g77UDFeLAXKK2pmEBUE+f1nso9TsfemLzS4NRUgEoNOp1Ac7anAH4v1qdhPCRPmCM2oRq9fmPhI/Kr3w9kCWTLWLUD4EIDNJiN5IU7EnmBG/NB80znFE3Va27Sw0kqW+FeJkbGS3YEz7V9eyrw7hsJct9AEMSVYm4zEiGO4LRzvxWO8ceHsUzLe6WoBpuFGBAUATAkGNvTtVjmuHuI1y7hLaIAUNtunpJIY6pJWd1MQe/pQfRKVmvBvif7WpDqFuATsCAw9RPEHYia0tApSlApSq/Ns4t4fR1A51kgaFLbj1jffigsKVQZh4l6ds3Ohd0juw079ud/rxVdis3xutCLeiCA1s6YbVIG5MzKneQNveg17MBzUXC5ilwgJqIK6tWkgRMDn1iqbEYTGXZDm0FgRxIO8/hO28c0t5JiTGrFGBsQoIH00laCXn97S1omYGs7BjJ07AAcnmBE8x3r559r6ly66FV802n+ErvJ2LCflEjvE1s8V4dtyqXb7sXbyjyg8EkKSC3bkGfesVirSWbxkEKly8xidpYc+uw7xwaDQY3FYYYZbdhgbjstx4JO8+YseFOx+cVe+Nsa9uwvS/0lxxbQcSWBH6TM1icTldyxhxb0My3FF7aQwbc6WiWYKP0O1V97xbeunD3GfWUkrFsidQO7KwmAB3ig1WR2HtXAtoBnAvWgTAA0uu5jt3irpM2tYbEPbxN9ddwKUldMjccgRz6msx4bxZs37Zvkqul28xQmSBPwSSSQIHttXvxldFzFWyqkh16W40mQWYgyNUbcjbY0Gmw+em5cuKt2wqrABksdUkQTsvbse1eMbmNtcNfV7ts3TbaYIGo9OPKJ4JrMi9dthtYtrh2BDMULA+sgCNge5n2qBdwIXDsbh6a6W0K1kE3JEqoO7JPPA552oNpb8T4RWYi5q8qLCqzcF/Qe9Z3B5iGwVzChLpdS8Oo1hTJYEkSQRtsd6p8Rn1pSxt3bzqQIIZLY2nljI77d+a55WzXHcBiq6lY+cb6huA9tGDHy7sfUCgjYDBX7WDe88nqNqYah97MliFPmBJ4452rt4fxYf7RdayjJcdg4Y6dPIWATMeUQo9TVuuHC29XRt6gxAW7eudj8RPlUr3+tLmZ21kWbmGVl8502QzfMwWJn89uaCbkOZXbdtQLlsdTU2kJ1HZy3BggD5b8Ge1c/EGbYe4OkcK3UPluMT0dBMDUfUVCsZ9cu3FIcXWBhRoVFVmgbGViN/i33rjbxhF+7beG61sgg+qvAIiYMMfagkZfkq4MX+pctOt+4CytN2NKkAAAACdXB9TUW1mb3HdnYadQjyjUQIEgKGC7CBPtVpkngwvbtXNFoSA4J83IG41KxHrzVnZyFLV22lw6gW0nzMAV6btBGqOQN4FBVY3MdUQLm+8uW2j4diwA+grp4ezFrF34VbqSNA8zlhuNOhSIgmd/TirkYyzYvXAuHVlEHWgB0jT3kcSNoPeq/CPbGMtO72006mMbAlkAOpjtq34G1BLxmd3rrvZW04USl2LRYiV2IOocz6VBxgxDWmvMxW3qEqwTUfNEwggcdzO2/atFkX+tY33e2R8umK64zIluWyiXGRWMtEGTMzuNj8qD5x/R7itWLUrqgsw7gbc7Rt3r6/VHk/hqxg5awhLRDFmLFu/LGAeeIH6VY5fmVq9q6T6tJhtjsfTcUEulKUCs1muWG/jFBu3FQIx0o0QQbZB49Sfyqbjs1eWW3bad11tsFPAPBkcn6e4rGYXxHetM9y+GFw2riDYbupUCQBH4f1oNP4ruPctXLQUBWWJZtJJO3k33+fuPeoN7NkvDD86j0GLQIBBDRM/1o29ar2YC4xuk39RItLclijgKdUIp24GwgR71CuG5Zw7WxaeOkYY2ymlVPYuwPdeB2FBusRmTgnSg6akBmdtEbkGJ5AAn6iot3N7t46cKoCj4r9wQo/2Ry37VhLeOvYnSbraVUDSpA0sYHZjB9Zbma0WN8ZW7SG2zA7ABgI3n4dNvVufaOaBg8ywiXlm4929rg3nUkcGdJAhR+X1qn8S3LIS40HqrdulioJ1KrbAwd+RHHz5r8zvEabrXGXSysriRB8txZBG5iHIPyqPm11GsYlbbSq3WAGstqB/FHEEADudvegmJjne3bsm6tsB5S5I3UqVYLpYxue57isw2X3EFrQr9MXdVxmBISJVVk8qTpO0/CJq6ybL+vdtWVfpMmq4DGqIKleT7cVsM4yrU1u3fxF10ukqQNKAFRqBGkeo7zQUnVSzftXRpY6LoZeBq2KyT6/pFccwxz4u7ZuaGBW3LJb841bwSVQyACYgjk7VbHJrSYqxZtlQGt3Z0qsj4P1M8+1dDlqLjrNg6mQWGLAsRqhhpmDvG/PrQUWa3bow91XW4LaIDcHlBM/1Wf8A6atcbkN68yi6LX3hBEkmCqGSQqrvBI5NcP6SsAluwvSRUBVw2hQJAAbzQP6v61qs0uspsFVJOojYAkeRvVgBxzNB8+yzD2lUgWmTSxU9KysLDFVUu8tvzXLFWrihdT3CLlksG1mEYvtsIBlRHBiZir+1i7kYxIYQ06dYBi4u2kW1aTIPBiqLE5RjG0WLVu4VVCASQNwAurz8DSdj6g+lBSeH7DR1XuKEJXcoz6tPmZVE6gu8audiY4NaXxPfw5wouAffuwE8SGltew+HSDH5c1CsYhrBSw9pgzM24ZkIB22ZATsBx32rrgcpu4373Ei8mkFbYW2GYqGJUNAC7D133oPzLsL07TS7EeZhbT4QsCCwBBYiJmZmvWXZS2Jua+oE5AnbXJ4J3iY7etds3wF20PvLYCHTBYBtQUyxMEi2QDPyFdfDeDa7BDlUXdljY+dt2M9oMfOg01jFXGBUoVKtphr2gbfwi0slYg7xzXtrbTPkX+t0jP8AausBUnLsALgZy91VdpCh9GwgA+WGmB61Nt5TZBnpqT6sNR/NpNBnsU2oAfaWJHMEGNjEJZSDvB3Jrzgcs0lm6LXnJHne0ixt26jCJ3OwrXKoHAA+VeqDOeGkZb+KDgAjpAbg7aCBJgb7VK8O3Xhldw0eZfLGkF7gj3+Hmq7GYW02KvdZ9IU2bgGqJID/AFPA/wAmrPJLcM5/qqPrrutHzhhNBb1zSwAxIETzHf3+ddKUClK8u0Cgj4/HpaALTuYgRPz3PArKWHOKv3ittYW2uq3c8p85fgidLAA+29TU8TW9TdS4kKRHTBuHv5SQIB4r3keYo96+1tGLNpmdKmBq9+0/rQZHB4DHXsSCpW3rDMG1kFQNAMhRufMuwMGDx30lrKdNm5YusbjKt3zy0tKoQdyY2MQNjX74TxGprZPOl1/NbLfsD+VXSqDiH9tvzRf8KD534gyC3ZsWbiM33lv8PrpUAKZkSD69p7VP8OW7SWlvXQCZ3J44Y6VngGK/czzGwcFh7Gv723tBB/CrK0HiuGBxXltKrDSQoYNpKnU0Qyt7SJ9SNqCDmOXX79zWCFtJ5T5pJJKuZMENwAD86sMts4K4ty21kG5P3dtnZFCwfKLgjkgk+pI9NtFmadO1atopKgAE+gAAE+5k7+1Y3JMGL+LFs27VzYkrdmOPYGTvtPoaDSZNiLBxlpbdhrN1dS3ATq/BIGqTq237RPG9XXivBNe6KB3QFjq0KGJAUmN+NxM7cVUYHIFwmMsFYi61xiF1QDoUTLMSdoH0rRY5Ld9rY1khHIbQ5Ug6G2JUgj5UGdtYzTjLLXWuKtu3cDNeVU50xGkQZg7ye1dsxxiPiRfw91SyW9EaGbVqJJgqDuIHY81obGTWE3FpJ9WGo/2mk1OVQOBFB86zu5jblrEMyXOkbbfGVUKNJmBCkntBG9bXH2C4tAaed9Y1D4D2rz4m/wBUv/7tv2qvy/CPbvs93Ea9ZEICdKBQ++5gE6gP+Wg74jAG0Ll5rrCElxZtoCwUGBuC0jeAD3NVmTYfrXT1EnSfvNdx7h4BXSPggSRt71f3c7w683VPOwOrjniahWPE1q4oayjupAIPlQETH4yD+lBb2MJbT4EVf9lQP2rtWIxfjpiwS1a8zfCWkiSYAIHv+hq6wONa/hzdW4VaIKiBpYc+v78UFnmWXW79s27qhlPY/wAiNx9KqcJk2EszDE/iguW4JIMD3J/Orc4JOWGrefMS35aiYrulsDgAfIRQRRmAJKqrsRB2WNjMGWgdjXNsbcJcBACgk6m9Zj4R7HvXDMLV9Lhu2nQrADI+2wJOzD5nn15qtw+bddLpANst5G1CR5QZK9yDuBtvBoPeDzm7du2rZITqJqMLuPLqgFvnzFWGX2i73w7u2m5AliAAUUxCwDyaofCto3L32vhT90oAABgHW20bagAPZa0OVf6TE/70f/VboOgwqLeSFUfdt2H8SVPqM4+9U/1G/vJUmgUpSg/GEjmPeqLOcrHSvPquOxHAI2PaNto/mTzV9VZYzTrO6WQfIYdyICn0AI8x59gaD5vkvRVUdoW4DqR1+GQSvmVviU+U78Gatcsu29RuXrzojnUNCwrOVHBEkFQdgf4qnYzwhbt3uq6m/Z/9vUQbcnUxAEdTfeDuI29KxeMLs5FtSV6nkUbRCgFI+H0gH+VBr8mR1a6VMMjppRvLB0mJngMDpJ9we1W93N1XXiQrMgMso+IEWzKkcSsGRPaspbx15Nwly7ZdABGrTHfzRq7ny7gAcivbZg7Br9jyujRcE6p/DbfbkEeVgd/hNBp/DGV4d1a6E1Es4BaT5dRI2Jgc+lTM5yBbqDohLVxTqVgoG4nuBI3Pv8qrMozs2kc3rThrlzUiKo1GQswCRMNPFWVrN71yejhxsYJe6o/RZP6UEbGJibqhGshXJgsGGgDeD3b9KleGch+zKxJm5c0695A0zGnYHvUAZ1d6xtXHthoPltAkjSJbzMI47R9avbeGVmbUWaCOWMfCDxx3oKvxPqD4e4vmFtm1qrAOFZdOpQeYPbn0muWS4a1aP3SXWlgzuykEnSVUAQNgPkBWitYdV+FVHyAFdKCsxmaMmmbRVWnzuwCqdo1adUTOx423ipOi4fxqB7LP6k1JdQQQQCDyDWcx+QN8NnFPZQ/+nOoAf1JI0j24+VBWY/PH1lC7p5oGxb8cQ2grpJAJHMCfrBxmGfHsUtW1VQR96CSq/MlRrMTt+0mdJl3hy1Ll3N3UwLDhSQIEgcx7k1bdwqSoG2yCB+e35UFVjfClprNq1bZrRs/Ay8786vWTufeqfL/Cdy0NN7o3rS7ICzpMmfOulgd+Oa2SWTJJdjPbbb9Kj3MKTPkVuw1sTI+Wmgq8fgjct+XQ+xGhfKoBXSdO27DaCfTisthsRcw9/S3wXYViZXckhSyg89juAZB27b83+mIYrMbKoPb09vpUXOspt4lDbvqoUjZgYdT6g9oNBWZNj7t9nR7N0MoDC5c0opDTACBng+UjirzqvqVNiY8xA2H5nv2FU6/brI0W7Vm/x97r0ExtLg8n5GvTNjWbT5FMbw0xPBI0jb5Gg6ZnmVw6lS35OA7MbcseFAiT+361mMTfe7bFlVIuaVuM6AKEABBP8hx8U1ZY7IrjkdS87GSN+3pEByPnI5q5tZOli1otgQSNjET7mJb6zQVnhPNJt2LPQuIoACuVCq3kJIAmRExxV9lqxcxHvcB/+NKgZlghchFDl9pu6R5YB4JI0k+q1mMXZxWtlOIuWhcPwwZOwG7qS3AiZ7UG4xWMRLqB2VZVokx3T/P0qdWPwHhZdOpmYmdiQGJ9ZMyfrvWut8Dt7Gg9UpSg8XrQdSrCVYEEHuDsRSzaVAFUAAcAV7pQVGNyJbrM1xidS6dgBA9AYkfPk/Ks74sy9cOAbSqq3SqiB8NxZKuQN2kbH5CtzXHFYZbilWEg/wCZHvQYzJ1h1YhVZTbchpZh1FWQu+lROoHapeAwV4hlRE6fUcMXMTDsGEDsQAPmZ2gT3s4VjdeFa4AgC6wUVmXVpDbRAnmDu3ttb2cqt6NLW13HmAJIB5MT7/KgztzEL9otrecgdNkFxtiwIcDf+McH3HuKssktWMOrrYS45J1MQp32AG7QNhHeq/P8CBh2KsVPVidjvq2O42Ybbj6zXTGZMAqs927cJvKh1OYgsBEcD6UHfEXbSs7i3atu4IL3Lig7jfZdX14mKschxovK7iCNQEjhoVdx7Gv2xkGGTiynzYav701KwqgNcA28w2/5VoJNKivi52VWn10mB+ZFd1nvH0oPdcRh/ePkAP5V7F0Hgg/LehYxIG/YHag8s07eYe42/evdxwokkAepMVw+9P8AAv1LfyWv3pPpjUus/i07flP86CKMOCS76dMzszH+YH6VKbEKfU/IGuttSOTP0ivSz3oOaFQBA0+giKMst32/Kv0XVJ53rpQRWttLQAJ9Xb67Dj6UFkrtbETuWbzfuZJ+e1SqUHM2gY1QxG/FenSRG/0MftXqlBys4dUnSOeSSSfzNe2QHkA/MV6pQKUpQKUpQKUpQKUpQKi5hbZlhTHrEzHoIIqVXm4kiN/oYoMzneEuukW0CorK7dRp1FSDso49zI+tfjXNFq1buNNzrpM7SNcyJAq7xmBDRsD5gfNMCO8cE1DzbJTeDLqUKYMFdQn1YTvwIiIoJGOz/DWvjvIDvtMnbfgb1X5fni3yTYDFWaQ7KwGwA4iTJ+XBqVhvDli2SVtW9R5JRd/0mPrUpMsQRsAJJgCBJ9qDzhXGltdxttjq8ke47x2n2ro17aEDNvySR+sV36PoSPaeK9osd5oPNm3ABjf33Pymlxz2gn3MfyNdKUEZgxO4IHs37iK69Ee/9o/410pQeXBjYwfzrytrgkkkfQflxXSlApSlApSlApSlApSlApSlApSlApSlApSlApSlApSlApSlApSlAp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52" y="1817277"/>
            <a:ext cx="1065212" cy="88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AutoShape 10" descr="data:image/jpeg;base64,/9j/4AAQSkZJRgABAQAAAQABAAD/2wCEAAkGBxMTEhAPDw8QFBAREBASFhQUEA8QFRUUFRQWFhUUFBQYHSggGBolGxUUJDEiJSkrLi4uFx8zODMsNygtLisBCgoKDg0OGhAQGiwkHCU0LCwsLCwsLCwsLCwsLCwsLDArLy0sLC0sLCwsLCwsLCwvLCwsLCwsLCwsLCwsLCwsK//AABEIAMAAwAMBEQACEQEDEQH/xAAcAAEAAgMBAQEAAAAAAAAAAAAABAUCAwYBBwj/xAA7EAACAQIEAwQHBwMEAwAAAAAAAQIDEQQFEiExQWEGIlFxBxMjcpGhsSQyM1JigcFCktEUU+HwQ4Ki/8QAGwEBAAIDAQEAAAAAAAAAAAAAAAEDAgQFBgf/xAAuEQEAAgIBBAECAwgDAAAAAAAAAQIDEQQFEiExQVFxEyJhBiMygZGhwdGx4fD/2gAMAwEAAhEDEQA/APuIAAAAAAAAAAAAAAAAAAAAAAAAAAAAAAAAAAAAAAAAAAAAAAAAAAAAAAAAAAAAAacVX0Rv1sBoo4y4GbxIGVLEpu3iBIAAAAGjGVtEb9UgIcMcBnPGAZYTF6paejAnAAAAAAAAAAAAAAr86/DXvICsw0twJDkBlhpd+Pn/AABcgAAACuzt9yPvr6MCrpyA2zYG7LH7Re7IC6AAAAAAAAAAAAABBzleyl0afzApcLPcCS5AZYWXtIe8BegAAACsz/8ADi/Ca+jApqNQDbVqAS8j3nJ+EfqwLwAAAAAAAAAAAAAGrE0lOMoPhJNfEDjKtd0J6Ku36lvF9bgZyzJP7qb8k2BY5BCdSSquLjTje19m3w2QHSAAAACtx9aFSEqbTknts7cPBgct/pa8X3dMlfa7s7dQM6mExEvyx/uYHUZPgY0oWjNzb3cntf8AbkgLAAAAAAAAAAAAAAFbm+K06YLndvyAq9nxSYE+hRi+QEujR0/d2AlQldAZAAIuMrWVlxf0A5mlV0uUb8JMCbSrgTaWJXMCVTqLigJNOdwMwAAAAAAAAAAAA5zPa/tEv1KPyAjwkBKp11Hduy8QNsMxT3jOMl0aYG6hjrO/J8QLSM01dPbxA01sZCN7vhxty8wKjH4uy8ZSdklxb5JAUEoTp1Z06jWpqM7LlqXDrYCZSmBurVnGLkldpcANGR5y6jlCcdM4vgndNeKA6TBVe9bxQE8AAAAAAAAAAAAOL7YS0T1dYT+auBtiwN8Y6k0wKvG5ct5R2aT3WwE6OUYiEYTpyVVOMW4u0JJtX25MBhc27zpyUozi94SVrMCNmGP0z06op1Vwbs3pf9Pi9+AHSZRl+ha6m9Vr+1flQHOdpF9qk/0Q+gGuhICfxgwOepUZeu1Q5Rk35IDscBPeD6oC7AAAAAAAAAAAADifSBU2cUrvSBlRldJ+KT+QE3DAe1obPyA6DCfch7kfoBBzjKFW78XorRVlO10/0yXNAQcvyWrrhKtKnaDUrRvJ3XCzaVgOiA4ztCvtE/dh9AI1ECwi+4wIWVQUqlXx9RNfu2kgOgwdO0qcX/3YC5QAAAAAAAAAAAAc72uwOuGuzdotOyb/AHAqcErU6fSEV8FYCwwrA2zAvMF+HT9yP0A3gAAHG57viKn/AK/QCJRlvYCbUlanICN2frxg5SabqSfHwXJAX2AqaqsX4JsC7AAAAAAAAAAAAABymYrv1ekmwGDlez8QJEwLvAfh0/dQEgAAA4zOX9oqecfogINJ+2muSjB/u73AsKi9m7AR8twVX2nq43bS8FZ72v8AMDpMjy10ledtTSVlvZefNsC1AAAAAAAAAAAAABzWZr2tTrb6AQ8sfch5ATZkC6y9+zh7pIk3AXA8uBxubv7RV95fRAQMP+NV8qa+TAt6a7oE7JcZTjOVGVSCqzSlGDaUpRV02lz3M4x2mvdEeBe3MBzeL7d5fTk6c8bS1RdnZuVn4XRvU6byrx3RSdC0ynPMNiU3hsRTqW4qMk2vOPE183Gy4fGSswLEpAAAAAAAAABi2Bz2br2r6qP0Ar8tfdXRyXzAnzZiLfLpezh5fyzIRM37R4XDK+JxNOD/ACuScv7VuX4eLmzT+SsyODzj0xUo93CYadV/nqS9VH9opOT/AHsdfD0G8+cloj7eUbV3Zz0rV54mnDGLD08PNtSklJaNnZ3v42L+V0XHXFNse5tH9zbqsZXjUqznCUZQk7qUWmmrcU1xPN2iazqY1KUXCP2lb3ofJEC5pfdA+Velif2qiucaCafCzc29vDger6DH7i33RKFgPSHmNKHq44nUrWTqQVSS8pPf4m5k6Vxclu6a6+3hG3LN8zozMVr6GWDxc4ThOhKUaqktEouzUm7LfzNa3IxZK9to3H0lOpfrNHgEsgAAAAAAeXAj43EaITn+VXKs+SceO14+GNp1G3OVszqS/rt0i0jzeTm58nu2vs1ZyWlop1G3dtt9dzr9NvNsU7nfn/ELsMzMeWOXvZ9Jy+p0VyfNkCDVzCa9mptRXht8zh87k5YyTSJ8Na953pzGddlsNiLylDRVf/khZO/6lwZf0/8AaDm8LUVt3V+lv8fLGMkw+edouzdXCWc3GVKTspx2342a5M+g9J67x+oRNa+Lx7rP+J+V9LRZR3OzNmT6h2DzanOhToqSVSktLi9nx2a8UeN6pitXPa0+p8wydFgJ3nWa/wBy3wiv8nOF3TfdA+R+lGpfG2/LRpr43Z63on5eN5+ZlEuP1I7HfVGnpnWd+kM8PPTOFRJOUJwmr8G4yUkn02MMmGmSsxPynb7PkHpcoVO7jKUqEvzxbqU3584/PzPL8roWXH5xT3R/Sf8AtO30ijWUkpRd4ySkn4pq6Zwp8TqUtqYHoADwDFsDGU7cRPgVWb4yEqVSmpJylCSVt97bbmhyeXh7Jr3blVfJXTiaWVyTvOpbpFfycDvjWohrzaE14vQ1tePPm/8Ak3uByoxTNbepWYrdvtvyjEqam43sqkuKa+p3KXreN1ncNiJWdSRklRY6o1Ko0nJpNqK4uy4I8/zaxPImJnW9efo1bx+Z8sx3bLFzk7VPVWb7kYq66SbV2z6Jxf2b6fipG69/6z8/bXwujHEKjH5lWrWderOduGp7LyS2OtxuDx+NExgpFd/T/bKIiPSxpdksZKCqKg7NXScoqVuWzOdf9oOnVv2Tl/tOv6se+qnxGGnTlpnGcKi5NOEl5czo0ti5FO6kxav6eWe192O7TvCSnGqpTpVZKTd7yjKyTlvxVkvgczm9M/Ejux+JhO3b470jYaEF6pTqza+6lpt70nwOVj6ZyLTqY19x807QZnPFVp4icUnKy0p8Etkr8z0uHi2w4opXyhVTuuKMLxevuEvKdWzIw55rbwTCTrOn+NHwx0x0uTUFxk1Feb2RRfJOvKYh+scPT0pQXCMVFeSVv4PBzO5mUpCIGQADFsCHmdVxpVJRdpKLa/bcpz7/AA7a9ot6cz69zSk5N38Xc8ne9r/xztoTv5YSIQ1z6kwyhplFPg0SlrhTnB6oNdU+DNvjcucE/ozrk7XleviJ7LTTXTvv+Dcv1Tf8ELJzM6FC3FtvxZy8mS17d0+5Uzbc7Qc17NYbEPVVpLX+eLcJfu1xOhwetczhR24r/l+k+YK5Jr6Q8L2IwcJavVyn0nNyj8Dc5H7U9QzVmvdFYn6RqWU5rOi0nnle0TMcrpV4errU1OPK/Fe6+KNric3NxL/iYban/wB7+qYtr0+Zdq+yU8LepBueHb+9bvQ8FP8AyfSuh9fx8/8Ad3jty/T4t9v9NmmSLObPS9rPby5HdECXlOX/AOoqxoKWnUnule1lfgaHUOTNMEzCYhrz7s/VwkoKo1KE7qM1tdrk1yZyeLyIy28e0odztx6HddiewVetUo4iunRownColKPfnpkpJKP9K2W7OTzepY6VmlfMz/YfeaUrnmo8DegM0B4wMJMCJi1eMl4xkvkY3jdZhE+nCYLE6NnwfyZ5G1WnMJmIxsYpvjs9jGtJljFXNSzFvdvc2fw1sVeRxw7DtdDllRzpqT8XbqjXvGpV29pmgwYvdA2PdIQaAPNIS01MRFdfImIIhGxFfVGUWlpcZJpq6atzLcc2paLVnUxPhlEeXwiMtl5I+3TM/LdemMyOv9FmF145O20KVRvpeyV/icrq9u3j6+swl9jxOR0qsXCtThOD5SimjzFb2pO48SI+V9jcJQlro4anGXJtamvJvgXZOXmyRq1pF/ToWNcSYRA3RAyQHjYGubAh4luwHH5vg9E9SXdk/gzhc/j/AIdu+PUtfJXXlS5tVtF+TNLHG5YVhvwvZeDhFyq1G2k7x0pb+CszG3ImJ1EInJMJeG7O0Yu71z6Sat8EkYWz2ljN5lbKNtkUsGVgFgAHgFJWxkm7STXTdWL+2IWaeRmBjiZ2hN/ol9GZ4q7vEfWY/wCUxHl8tyrsnjK6Xq8NUSsu9Nerj/8AR9ezc/Bjn81v6eW5p2uS+ieTaljMRZf7dJb+TqP+EcvP1n4x1/nI+k5JkNHDQ9Xh6UYR524yfjJ8WcXNmvlt3Xnci5hAqG1QAyUQMlED2wGSAxYGuSA0zgBAxmBU04vgyvJSL17bekTET7ctmXZmc+66iUfFJ3+BzcfTZrbzbwrjHp5hKvq/Zv7q26q21zkZ6avMfdr2jyskzXVbegaqlZLqTpMQjSxj5GXay7W/C19V+ljGY0iY03EMSUU+KXwJNo8MtjKT3strpHT4HHrm3N/hsYY7o8rfC4CMfuxX8nbphx0/hhsRWIT4UC6GTfGmBtjADZGIGaQHtgPbALAegYgYsDXJAaZogRa0QORzGk41JX5u663PO82k1zT+rVyRqXuFruO3JmjMb8qphuq1m/IiIIhFqTM4ZNGolLZgqrUnYiYRMeFpGsV6V9rCdZ8hpOknJd3U84/yd3pUflv/ACbWH1K/pROqub4RJG2MQM0gMkgPbAegAAADEDxoDFoDXKIGmcCBV5lgFNW58n4Mo5GCuavbP8mNq7hzU6TjLTJWaZ5zLitjtNbNW0TD2ciqGLZQwE572svF/wAI3sHCvfzPiFtccymRyiKW92+p06cLFWPW10Y4V1fC+rnztJfQ53O49MWrV8bVZaxCTFnOUsZgWmQ0X3pW2bVv2O90usxjmZ+Wzijwv6cDpbWpEYkjNIDJID0AAAAAAADxoDywGLQGLgBqqUbkCux+UKovCS4M1+Rx65q6n39WNqxLThciUd5d6XlsvJFWDhUxefc/VjXHEJ6wyNvSx68P0Aj4nLIzVpL/ACuqK8uKuSvbZFoiUGWQS5VI26pnMt0rz+WymcP6t+HyFLectXRKyL8PTcdJ3byyriiFtToJbJHRiFrcoEjNIkZAAAAAAAAAAAAB5YBYBYDzSA0geaCNBoGg0jQ90khpA9SA9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AutoShape 12" descr="data:image/jpeg;base64,/9j/4AAQSkZJRgABAQAAAQABAAD/2wCEAAkGBxMTEhAPDw8QFBAREBASFhQUEA8QFRUUFRQWFhUUFBQYHSggGBolGxUUJDEiJSkrLi4uFx8zODMsNygtLisBCgoKDg0OGhAQGiwkHCU0LCwsLCwsLCwsLCwsLCwsLDArLy0sLC0sLCwsLCwsLCwvLCwsLCwsLCwsLCwsLCwsK//AABEIAMAAwAMBEQACEQEDEQH/xAAcAAEAAgMBAQEAAAAAAAAAAAAABAUCAwYBBwj/xAA7EAACAQIEAwQHBwMEAwAAAAAAAQIDEQQFEiExQWEGIlFxBxMjcpGhsSQyM1JigcFCktEUU+HwQ4Ki/8QAGwEBAAIDAQEAAAAAAAAAAAAAAAEDAgQFBgf/xAAuEQEAAgIBBAECAwgDAAAAAAAAAQIDEQQFEiExQVFxEyJhBiMygZGhwdGx4fD/2gAMAwEAAhEDEQA/APuIAAAAAAAAAAAAAAAAAAAAAAAAAAAAAAAAAAAAAAAAAAAAAAAAAAAAAAAAAAAAAacVX0Rv1sBoo4y4GbxIGVLEpu3iBIAAAAGjGVtEb9UgIcMcBnPGAZYTF6paejAnAAAAAAAAAAAAAAr86/DXvICsw0twJDkBlhpd+Pn/AABcgAAACuzt9yPvr6MCrpyA2zYG7LH7Re7IC6AAAAAAAAAAAAABBzleyl0afzApcLPcCS5AZYWXtIe8BegAAACsz/8ADi/Ca+jApqNQDbVqAS8j3nJ+EfqwLwAAAAAAAAAAAAAGrE0lOMoPhJNfEDjKtd0J6Ku36lvF9bgZyzJP7qb8k2BY5BCdSSquLjTje19m3w2QHSAAAACtx9aFSEqbTknts7cPBgct/pa8X3dMlfa7s7dQM6mExEvyx/uYHUZPgY0oWjNzb3cntf8AbkgLAAAAAAAAAAAAAAFbm+K06YLndvyAq9nxSYE+hRi+QEujR0/d2AlQldAZAAIuMrWVlxf0A5mlV0uUb8JMCbSrgTaWJXMCVTqLigJNOdwMwAAAAAAAAAAAA5zPa/tEv1KPyAjwkBKp11Hduy8QNsMxT3jOMl0aYG6hjrO/J8QLSM01dPbxA01sZCN7vhxty8wKjH4uy8ZSdklxb5JAUEoTp1Z06jWpqM7LlqXDrYCZSmBurVnGLkldpcANGR5y6jlCcdM4vgndNeKA6TBVe9bxQE8AAAAAAAAAAAAOL7YS0T1dYT+auBtiwN8Y6k0wKvG5ct5R2aT3WwE6OUYiEYTpyVVOMW4u0JJtX25MBhc27zpyUozi94SVrMCNmGP0z06op1Vwbs3pf9Pi9+AHSZRl+ha6m9Vr+1flQHOdpF9qk/0Q+gGuhICfxgwOepUZeu1Q5Rk35IDscBPeD6oC7AAAAAAAAAAAADifSBU2cUrvSBlRldJ+KT+QE3DAe1obPyA6DCfch7kfoBBzjKFW78XorRVlO10/0yXNAQcvyWrrhKtKnaDUrRvJ3XCzaVgOiA4ztCvtE/dh9AI1ECwi+4wIWVQUqlXx9RNfu2kgOgwdO0qcX/3YC5QAAAAAAAAAAAAc72uwOuGuzdotOyb/AHAqcErU6fSEV8FYCwwrA2zAvMF+HT9yP0A3gAAHG57viKn/AK/QCJRlvYCbUlanICN2frxg5SabqSfHwXJAX2AqaqsX4JsC7AAAAAAAAAAAAABymYrv1ekmwGDlez8QJEwLvAfh0/dQEgAAA4zOX9oqecfogINJ+2muSjB/u73AsKi9m7AR8twVX2nq43bS8FZ72v8AMDpMjy10ledtTSVlvZefNsC1AAAAAAAAAAAAABzWZr2tTrb6AQ8sfch5ATZkC6y9+zh7pIk3AXA8uBxubv7RV95fRAQMP+NV8qa+TAt6a7oE7JcZTjOVGVSCqzSlGDaUpRV02lz3M4x2mvdEeBe3MBzeL7d5fTk6c8bS1RdnZuVn4XRvU6byrx3RSdC0ynPMNiU3hsRTqW4qMk2vOPE183Gy4fGSswLEpAAAAAAAAABi2Bz2br2r6qP0Ar8tfdXRyXzAnzZiLfLpezh5fyzIRM37R4XDK+JxNOD/ACuScv7VuX4eLmzT+SsyODzj0xUo93CYadV/nqS9VH9opOT/AHsdfD0G8+cloj7eUbV3Zz0rV54mnDGLD08PNtSklJaNnZ3v42L+V0XHXFNse5tH9zbqsZXjUqznCUZQk7qUWmmrcU1xPN2iazqY1KUXCP2lb3ofJEC5pfdA+Velif2qiucaCafCzc29vDger6DH7i33RKFgPSHmNKHq44nUrWTqQVSS8pPf4m5k6Vxclu6a6+3hG3LN8zozMVr6GWDxc4ThOhKUaqktEouzUm7LfzNa3IxZK9to3H0lOpfrNHgEsgAAAAAAeXAj43EaITn+VXKs+SceO14+GNp1G3OVszqS/rt0i0jzeTm58nu2vs1ZyWlop1G3dtt9dzr9NvNsU7nfn/ELsMzMeWOXvZ9Jy+p0VyfNkCDVzCa9mptRXht8zh87k5YyTSJ8Na953pzGddlsNiLylDRVf/khZO/6lwZf0/8AaDm8LUVt3V+lv8fLGMkw+edouzdXCWc3GVKTspx2342a5M+g9J67x+oRNa+Lx7rP+J+V9LRZR3OzNmT6h2DzanOhToqSVSktLi9nx2a8UeN6pitXPa0+p8wydFgJ3nWa/wBy3wiv8nOF3TfdA+R+lGpfG2/LRpr43Z63on5eN5+ZlEuP1I7HfVGnpnWd+kM8PPTOFRJOUJwmr8G4yUkn02MMmGmSsxPynb7PkHpcoVO7jKUqEvzxbqU3584/PzPL8roWXH5xT3R/Sf8AtO30ijWUkpRd4ySkn4pq6Zwp8TqUtqYHoADwDFsDGU7cRPgVWb4yEqVSmpJylCSVt97bbmhyeXh7Jr3blVfJXTiaWVyTvOpbpFfycDvjWohrzaE14vQ1tePPm/8Ak3uByoxTNbepWYrdvtvyjEqam43sqkuKa+p3KXreN1ncNiJWdSRklRY6o1Ko0nJpNqK4uy4I8/zaxPImJnW9efo1bx+Z8sx3bLFzk7VPVWb7kYq66SbV2z6Jxf2b6fipG69/6z8/bXwujHEKjH5lWrWderOduGp7LyS2OtxuDx+NExgpFd/T/bKIiPSxpdksZKCqKg7NXScoqVuWzOdf9oOnVv2Tl/tOv6se+qnxGGnTlpnGcKi5NOEl5czo0ti5FO6kxav6eWe192O7TvCSnGqpTpVZKTd7yjKyTlvxVkvgczm9M/Ejux+JhO3b470jYaEF6pTqza+6lpt70nwOVj6ZyLTqY19x807QZnPFVp4icUnKy0p8Etkr8z0uHi2w4opXyhVTuuKMLxevuEvKdWzIw55rbwTCTrOn+NHwx0x0uTUFxk1Feb2RRfJOvKYh+scPT0pQXCMVFeSVv4PBzO5mUpCIGQADFsCHmdVxpVJRdpKLa/bcpz7/AA7a9ot6cz69zSk5N38Xc8ne9r/xztoTv5YSIQ1z6kwyhplFPg0SlrhTnB6oNdU+DNvjcucE/ozrk7XleviJ7LTTXTvv+Dcv1Tf8ELJzM6FC3FtvxZy8mS17d0+5Uzbc7Qc17NYbEPVVpLX+eLcJfu1xOhwetczhR24r/l+k+YK5Jr6Q8L2IwcJavVyn0nNyj8Dc5H7U9QzVmvdFYn6RqWU5rOi0nnle0TMcrpV4errU1OPK/Fe6+KNric3NxL/iYban/wB7+qYtr0+Zdq+yU8LepBueHb+9bvQ8FP8AyfSuh9fx8/8Ad3jty/T4t9v9NmmSLObPS9rPby5HdECXlOX/AOoqxoKWnUnule1lfgaHUOTNMEzCYhrz7s/VwkoKo1KE7qM1tdrk1yZyeLyIy28e0odztx6HddiewVetUo4iunRownColKPfnpkpJKP9K2W7OTzepY6VmlfMz/YfeaUrnmo8DegM0B4wMJMCJi1eMl4xkvkY3jdZhE+nCYLE6NnwfyZ5G1WnMJmIxsYpvjs9jGtJljFXNSzFvdvc2fw1sVeRxw7DtdDllRzpqT8XbqjXvGpV29pmgwYvdA2PdIQaAPNIS01MRFdfImIIhGxFfVGUWlpcZJpq6atzLcc2paLVnUxPhlEeXwiMtl5I+3TM/LdemMyOv9FmF145O20KVRvpeyV/icrq9u3j6+swl9jxOR0qsXCtThOD5SimjzFb2pO48SI+V9jcJQlro4anGXJtamvJvgXZOXmyRq1pF/ToWNcSYRA3RAyQHjYGubAh4luwHH5vg9E9SXdk/gzhc/j/AIdu+PUtfJXXlS5tVtF+TNLHG5YVhvwvZeDhFyq1G2k7x0pb+CszG3ImJ1EInJMJeG7O0Yu71z6Sat8EkYWz2ljN5lbKNtkUsGVgFgAHgFJWxkm7STXTdWL+2IWaeRmBjiZ2hN/ol9GZ4q7vEfWY/wCUxHl8tyrsnjK6Xq8NUSsu9Nerj/8AR9ezc/Bjn81v6eW5p2uS+ieTaljMRZf7dJb+TqP+EcvP1n4x1/nI+k5JkNHDQ9Xh6UYR524yfjJ8WcXNmvlt3Xnci5hAqG1QAyUQMlED2wGSAxYGuSA0zgBAxmBU04vgyvJSL17bekTET7ctmXZmc+66iUfFJ3+BzcfTZrbzbwrjHp5hKvq/Zv7q26q21zkZ6avMfdr2jyskzXVbegaqlZLqTpMQjSxj5GXay7W/C19V+ljGY0iY03EMSUU+KXwJNo8MtjKT3strpHT4HHrm3N/hsYY7o8rfC4CMfuxX8nbphx0/hhsRWIT4UC6GTfGmBtjADZGIGaQHtgPbALAegYgYsDXJAaZogRa0QORzGk41JX5u663PO82k1zT+rVyRqXuFruO3JmjMb8qphuq1m/IiIIhFqTM4ZNGolLZgqrUnYiYRMeFpGsV6V9rCdZ8hpOknJd3U84/yd3pUflv/ACbWH1K/pROqub4RJG2MQM0gMkgPbAegAAADEDxoDFoDXKIGmcCBV5lgFNW58n4Mo5GCuavbP8mNq7hzU6TjLTJWaZ5zLitjtNbNW0TD2ciqGLZQwE572svF/wAI3sHCvfzPiFtccymRyiKW92+p06cLFWPW10Y4V1fC+rnztJfQ53O49MWrV8bVZaxCTFnOUsZgWmQ0X3pW2bVv2O90usxjmZ+Wzijwv6cDpbWpEYkjNIDJID0AAAAAAADxoDywGLQGLgBqqUbkCux+UKovCS4M1+Rx65q6n39WNqxLThciUd5d6XlsvJFWDhUxefc/VjXHEJ6wyNvSx68P0Aj4nLIzVpL/ACuqK8uKuSvbZFoiUGWQS5VI26pnMt0rz+WymcP6t+HyFLectXRKyL8PTcdJ3byyriiFtToJbJHRiFrcoEjNIkZAAAAAAAAAAAAB5YBYBYDzSA0geaCNBoGg0jQ90khpA9SA9AAAAAAAAAA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110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5866"/>
            <a:ext cx="55227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Cloud"/>
          <p:cNvSpPr>
            <a:spLocks noChangeAspect="1" noEditPoints="1" noChangeArrowheads="1"/>
          </p:cNvSpPr>
          <p:nvPr/>
        </p:nvSpPr>
        <p:spPr bwMode="auto">
          <a:xfrm flipV="1">
            <a:off x="5257801" y="4019969"/>
            <a:ext cx="2819400" cy="1618830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0 h 21600"/>
              <a:gd name="T4" fmla="*/ 2 w 21600"/>
              <a:gd name="T5" fmla="*/ 0 h 21600"/>
              <a:gd name="T6" fmla="*/ 1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5 w 21600"/>
              <a:gd name="T13" fmla="*/ 3256 h 21600"/>
              <a:gd name="T14" fmla="*/ 17083 w 21600"/>
              <a:gd name="T15" fmla="*/ 173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rot="10800000" lIns="96661" tIns="48331" rIns="96661" bIns="48331"/>
          <a:lstStyle/>
          <a:p>
            <a:endParaRPr lang="en-US"/>
          </a:p>
        </p:txBody>
      </p:sp>
      <p:sp>
        <p:nvSpPr>
          <p:cNvPr id="150" name="Rectangle 68"/>
          <p:cNvSpPr>
            <a:spLocks noChangeArrowheads="1"/>
          </p:cNvSpPr>
          <p:nvPr/>
        </p:nvSpPr>
        <p:spPr bwMode="auto">
          <a:xfrm>
            <a:off x="1918267" y="4487782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1" name="Rectangle 69"/>
          <p:cNvSpPr>
            <a:spLocks noChangeArrowheads="1"/>
          </p:cNvSpPr>
          <p:nvPr/>
        </p:nvSpPr>
        <p:spPr bwMode="auto">
          <a:xfrm>
            <a:off x="2729940" y="4235475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>
            <a:lvl1pPr defTabSz="966788">
              <a:buChar char="n"/>
              <a:defRPr kumimoji="1" sz="2800">
                <a:solidFill>
                  <a:srgbClr val="000066"/>
                </a:solidFill>
                <a:latin typeface="Tahoma" pitchFamily="34" charset="0"/>
              </a:defRPr>
            </a:lvl1pPr>
            <a:lvl2pPr marL="785813" indent="-303213" defTabSz="966788">
              <a:buChar char="v"/>
              <a:defRPr kumimoji="1" sz="2800">
                <a:solidFill>
                  <a:srgbClr val="000066"/>
                </a:solidFill>
                <a:latin typeface="Tahoma" pitchFamily="34" charset="0"/>
              </a:defRPr>
            </a:lvl2pPr>
            <a:lvl3pPr marL="1208088" indent="-241300" defTabSz="966788">
              <a:buChar char="l"/>
              <a:defRPr kumimoji="1" sz="2400">
                <a:solidFill>
                  <a:srgbClr val="000066"/>
                </a:solidFill>
                <a:latin typeface="Tahoma" pitchFamily="34" charset="0"/>
              </a:defRPr>
            </a:lvl3pPr>
            <a:lvl4pPr marL="1692275" indent="-242888" defTabSz="966788">
              <a:buSzPct val="90000"/>
              <a:buChar char="²"/>
              <a:defRPr kumimoji="1" sz="2400">
                <a:solidFill>
                  <a:srgbClr val="000066"/>
                </a:solidFill>
                <a:latin typeface="Tahoma" pitchFamily="34" charset="0"/>
              </a:defRPr>
            </a:lvl4pPr>
            <a:lvl5pPr marL="2174875" indent="-241300" defTabSz="966788">
              <a:buSzPct val="70000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pitchFamily="2" charset="2"/>
              <a:buChar char="u"/>
              <a:defRPr kumimoji="1" sz="24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2" name="Rectangle 70"/>
          <p:cNvSpPr>
            <a:spLocks noChangeArrowheads="1"/>
          </p:cNvSpPr>
          <p:nvPr/>
        </p:nvSpPr>
        <p:spPr bwMode="auto">
          <a:xfrm>
            <a:off x="3658281" y="4513182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3" name="Rectangle 71"/>
          <p:cNvSpPr>
            <a:spLocks noChangeArrowheads="1"/>
          </p:cNvSpPr>
          <p:nvPr/>
        </p:nvSpPr>
        <p:spPr bwMode="auto">
          <a:xfrm>
            <a:off x="2499938" y="4717229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4" name="Line 72"/>
          <p:cNvSpPr>
            <a:spLocks noChangeShapeType="1"/>
          </p:cNvSpPr>
          <p:nvPr/>
        </p:nvSpPr>
        <p:spPr bwMode="auto">
          <a:xfrm>
            <a:off x="1701285" y="4581050"/>
            <a:ext cx="21698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5" name="Line 73"/>
          <p:cNvSpPr>
            <a:spLocks noChangeShapeType="1"/>
          </p:cNvSpPr>
          <p:nvPr/>
        </p:nvSpPr>
        <p:spPr bwMode="auto">
          <a:xfrm flipV="1">
            <a:off x="2284938" y="4323529"/>
            <a:ext cx="445002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6" name="Line 74"/>
          <p:cNvSpPr>
            <a:spLocks noChangeShapeType="1"/>
          </p:cNvSpPr>
          <p:nvPr/>
        </p:nvSpPr>
        <p:spPr bwMode="auto">
          <a:xfrm>
            <a:off x="2284937" y="4636795"/>
            <a:ext cx="215000" cy="1727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7" name="Rectangle 75"/>
          <p:cNvSpPr>
            <a:spLocks noChangeArrowheads="1"/>
          </p:cNvSpPr>
          <p:nvPr/>
        </p:nvSpPr>
        <p:spPr bwMode="auto">
          <a:xfrm>
            <a:off x="3079943" y="4717229"/>
            <a:ext cx="366670" cy="1761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lg" len="lg"/>
            <a:tailEnd type="none" w="lg" len="lg"/>
          </a:ln>
          <a:extLst/>
        </p:spPr>
        <p:txBody>
          <a:bodyPr wrap="none" lIns="96661" tIns="48331" rIns="96661" bIns="48331" anchor="ctr"/>
          <a:lstStyle/>
          <a:p>
            <a:pPr defTabSz="966788">
              <a:spcBef>
                <a:spcPct val="0"/>
              </a:spcBef>
              <a:spcAft>
                <a:spcPts val="1263"/>
              </a:spcAft>
              <a:buClr>
                <a:schemeClr val="bg1"/>
              </a:buClr>
              <a:buSzTx/>
              <a:buFont typeface="Times New Roman" pitchFamily="18" charset="0"/>
              <a:buChar char="•"/>
            </a:pPr>
            <a:endParaRPr kumimoji="0" lang="en-US" altLang="en-US" sz="1900">
              <a:latin typeface="Trebuchet MS" pitchFamily="34" charset="0"/>
            </a:endParaRPr>
          </a:p>
        </p:txBody>
      </p:sp>
      <p:sp>
        <p:nvSpPr>
          <p:cNvPr id="158" name="Line 76"/>
          <p:cNvSpPr>
            <a:spLocks noChangeShapeType="1"/>
          </p:cNvSpPr>
          <p:nvPr/>
        </p:nvSpPr>
        <p:spPr bwMode="auto">
          <a:xfrm>
            <a:off x="3096609" y="4323529"/>
            <a:ext cx="561671" cy="2523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59" name="Line 77"/>
          <p:cNvSpPr>
            <a:spLocks noChangeShapeType="1"/>
          </p:cNvSpPr>
          <p:nvPr/>
        </p:nvSpPr>
        <p:spPr bwMode="auto">
          <a:xfrm flipV="1">
            <a:off x="2868275" y="4809515"/>
            <a:ext cx="2116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60" name="Line 78"/>
          <p:cNvSpPr>
            <a:spLocks noChangeShapeType="1"/>
          </p:cNvSpPr>
          <p:nvPr/>
        </p:nvSpPr>
        <p:spPr bwMode="auto">
          <a:xfrm flipV="1">
            <a:off x="3446613" y="4636794"/>
            <a:ext cx="211667" cy="1862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661926" y="3603227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Workflow Model</a:t>
            </a:r>
            <a:endParaRPr lang="en-US" sz="2000" dirty="0"/>
          </a:p>
        </p:txBody>
      </p:sp>
      <p:sp>
        <p:nvSpPr>
          <p:cNvPr id="167" name="Rectangle 166"/>
          <p:cNvSpPr/>
          <p:nvPr/>
        </p:nvSpPr>
        <p:spPr>
          <a:xfrm>
            <a:off x="5486400" y="3603227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smtClean="0">
                <a:solidFill>
                  <a:srgbClr val="000066"/>
                </a:solidFill>
                <a:latin typeface="Tahoma"/>
              </a:rPr>
              <a:t>Workflow Execution 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8001000" y="4082796"/>
            <a:ext cx="1194238" cy="14773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mgmt</a:t>
            </a: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db’s,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software,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resources,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ight Arrow 141"/>
          <p:cNvSpPr/>
          <p:nvPr/>
        </p:nvSpPr>
        <p:spPr bwMode="auto">
          <a:xfrm>
            <a:off x="4495800" y="1899576"/>
            <a:ext cx="609600" cy="435753"/>
          </a:xfrm>
          <a:prstGeom prst="rightArrow">
            <a:avLst/>
          </a:prstGeom>
          <a:gradFill flip="none" rotWithShape="1">
            <a:gsLst>
              <a:gs pos="100000">
                <a:srgbClr val="FFFF66"/>
              </a:gs>
              <a:gs pos="2000">
                <a:schemeClr val="bg1">
                  <a:lumMod val="5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Right Arrow 228"/>
          <p:cNvSpPr/>
          <p:nvPr/>
        </p:nvSpPr>
        <p:spPr bwMode="auto">
          <a:xfrm>
            <a:off x="4495800" y="4383358"/>
            <a:ext cx="609600" cy="435753"/>
          </a:xfrm>
          <a:prstGeom prst="rightArrow">
            <a:avLst/>
          </a:prstGeom>
          <a:gradFill flip="none" rotWithShape="1">
            <a:gsLst>
              <a:gs pos="100000">
                <a:srgbClr val="99CCFF"/>
              </a:gs>
              <a:gs pos="2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Right Arrow 229"/>
          <p:cNvSpPr/>
          <p:nvPr/>
        </p:nvSpPr>
        <p:spPr bwMode="auto">
          <a:xfrm rot="5400000">
            <a:off x="2671958" y="3178576"/>
            <a:ext cx="413549" cy="435753"/>
          </a:xfrm>
          <a:prstGeom prst="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2113" name="Picture 17" descr="https://encrypted-tbn0.gstatic.com/images?q=tbn:ANd9GcR6J3JzuUHu0o_Q5U1JQqARdB_zlHvxp7a5Npl2Qx95oa4ZIZx4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69" y="4235475"/>
            <a:ext cx="622294" cy="53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1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279" y="4378814"/>
            <a:ext cx="249449" cy="44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08" y="1591117"/>
            <a:ext cx="741035" cy="45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098" name="Picture 2" descr="https://encrypted-tbn3.gstatic.com/images?q=tbn:ANd9GcQNZ59b_jdTReJxOx1D2gbPEgCiCGkR2Id0_qyH41fQsknCoUF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036266"/>
            <a:ext cx="663349" cy="6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encrypted-tbn3.gstatic.com/images?q=tbn:ANd9GcQyewUWKEBurX0WU4KKaSFinwFBE-g30PjKJZaTvavZ-Sa97XC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12" y="4290248"/>
            <a:ext cx="596314" cy="5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106" name="Picture 10" descr="http://0.tqn.com/d/spreadsheets/1/0/V/7/-/-/database4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4" y="4940778"/>
            <a:ext cx="706074" cy="42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" name="Group 23"/>
          <p:cNvGrpSpPr>
            <a:grpSpLocks/>
          </p:cNvGrpSpPr>
          <p:nvPr/>
        </p:nvGrpSpPr>
        <p:grpSpPr bwMode="auto">
          <a:xfrm>
            <a:off x="7053538" y="4871791"/>
            <a:ext cx="798380" cy="487944"/>
            <a:chOff x="4931" y="2665"/>
            <a:chExt cx="639" cy="380"/>
          </a:xfrm>
        </p:grpSpPr>
        <p:sp>
          <p:nvSpPr>
            <p:cNvPr id="199" name="Rectangle 24"/>
            <p:cNvSpPr>
              <a:spLocks noChangeArrowheads="1"/>
            </p:cNvSpPr>
            <p:nvPr/>
          </p:nvSpPr>
          <p:spPr bwMode="auto">
            <a:xfrm>
              <a:off x="4931" y="2671"/>
              <a:ext cx="178" cy="80"/>
            </a:xfrm>
            <a:prstGeom prst="rect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0" name="Rectangle 25"/>
            <p:cNvSpPr>
              <a:spLocks noChangeArrowheads="1"/>
            </p:cNvSpPr>
            <p:nvPr/>
          </p:nvSpPr>
          <p:spPr bwMode="auto">
            <a:xfrm>
              <a:off x="5382" y="2667"/>
              <a:ext cx="178" cy="80"/>
            </a:xfrm>
            <a:prstGeom prst="rect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1" name="AutoShape 26"/>
            <p:cNvSpPr>
              <a:spLocks noChangeArrowheads="1"/>
            </p:cNvSpPr>
            <p:nvPr/>
          </p:nvSpPr>
          <p:spPr bwMode="auto">
            <a:xfrm>
              <a:off x="5177" y="2665"/>
              <a:ext cx="153" cy="98"/>
            </a:xfrm>
            <a:prstGeom prst="diamond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2" name="Rectangle 27"/>
            <p:cNvSpPr>
              <a:spLocks noChangeArrowheads="1"/>
            </p:cNvSpPr>
            <p:nvPr/>
          </p:nvSpPr>
          <p:spPr bwMode="auto">
            <a:xfrm>
              <a:off x="5392" y="2965"/>
              <a:ext cx="178" cy="80"/>
            </a:xfrm>
            <a:prstGeom prst="rect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3" name="AutoShape 28"/>
            <p:cNvSpPr>
              <a:spLocks noChangeArrowheads="1"/>
            </p:cNvSpPr>
            <p:nvPr/>
          </p:nvSpPr>
          <p:spPr bwMode="auto">
            <a:xfrm>
              <a:off x="5397" y="2798"/>
              <a:ext cx="153" cy="98"/>
            </a:xfrm>
            <a:prstGeom prst="diamond">
              <a:avLst/>
            </a:prstGeom>
            <a:noFill/>
            <a:ln w="9525" algn="ctr">
              <a:solidFill>
                <a:srgbClr val="0066CC"/>
              </a:solidFill>
              <a:miter lim="800000"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6661" tIns="48331" rIns="96661" bIns="48331" anchor="ctr"/>
            <a:lstStyle>
              <a:lvl1pPr defTabSz="966788">
                <a:buChar char="n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1pPr>
              <a:lvl2pPr marL="785813" indent="-303213" defTabSz="966788">
                <a:buChar char="v"/>
                <a:defRPr kumimoji="1" sz="2800">
                  <a:solidFill>
                    <a:srgbClr val="000066"/>
                  </a:solidFill>
                  <a:latin typeface="Tahoma" pitchFamily="34" charset="0"/>
                </a:defRPr>
              </a:lvl2pPr>
              <a:lvl3pPr marL="1208088" indent="-241300" defTabSz="966788">
                <a:buChar char="l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3pPr>
              <a:lvl4pPr marL="1692275" indent="-242888" defTabSz="966788">
                <a:buSzPct val="90000"/>
                <a:buChar char="²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4pPr>
              <a:lvl5pPr marL="2174875" indent="-241300" defTabSz="966788">
                <a:buSzPct val="70000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5pPr>
              <a:lvl6pPr marL="26320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6pPr>
              <a:lvl7pPr marL="30892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7pPr>
              <a:lvl8pPr marL="35464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8pPr>
              <a:lvl9pPr marL="4003675" indent="-2413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SzPct val="70000"/>
                <a:buFont typeface="Wingdings" pitchFamily="2" charset="2"/>
                <a:buChar char="u"/>
                <a:defRPr kumimoji="1" sz="2400">
                  <a:solidFill>
                    <a:srgbClr val="000066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63"/>
                </a:spcAft>
                <a:buClr>
                  <a:schemeClr val="bg1"/>
                </a:buClr>
                <a:buSzTx/>
                <a:buFont typeface="Times New Roman" pitchFamily="18" charset="0"/>
                <a:buChar char="•"/>
              </a:pPr>
              <a:endParaRPr kumimoji="0" lang="en-US" altLang="en-US" sz="190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sp>
          <p:nvSpPr>
            <p:cNvPr id="204" name="Line 29"/>
            <p:cNvSpPr>
              <a:spLocks noChangeShapeType="1"/>
            </p:cNvSpPr>
            <p:nvPr/>
          </p:nvSpPr>
          <p:spPr bwMode="auto">
            <a:xfrm>
              <a:off x="5104" y="2708"/>
              <a:ext cx="80" cy="0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5" name="Line 30"/>
            <p:cNvSpPr>
              <a:spLocks noChangeShapeType="1"/>
            </p:cNvSpPr>
            <p:nvPr/>
          </p:nvSpPr>
          <p:spPr bwMode="auto">
            <a:xfrm flipV="1">
              <a:off x="5304" y="2706"/>
              <a:ext cx="74" cy="0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6" name="Line 31"/>
            <p:cNvSpPr>
              <a:spLocks noChangeShapeType="1"/>
            </p:cNvSpPr>
            <p:nvPr/>
          </p:nvSpPr>
          <p:spPr bwMode="auto">
            <a:xfrm>
              <a:off x="5466" y="2745"/>
              <a:ext cx="0" cy="61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7" name="Line 32"/>
            <p:cNvSpPr>
              <a:spLocks noChangeShapeType="1"/>
            </p:cNvSpPr>
            <p:nvPr/>
          </p:nvSpPr>
          <p:spPr bwMode="auto">
            <a:xfrm>
              <a:off x="5476" y="2890"/>
              <a:ext cx="0" cy="61"/>
            </a:xfrm>
            <a:prstGeom prst="line">
              <a:avLst/>
            </a:prstGeom>
            <a:noFill/>
            <a:ln w="9525">
              <a:solidFill>
                <a:srgbClr val="0066CC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en-US"/>
            </a:p>
          </p:txBody>
        </p:sp>
      </p:grpSp>
      <p:pic>
        <p:nvPicPr>
          <p:cNvPr id="132108" name="Picture 12" descr="https://encrypted-tbn0.gstatic.com/images?q=tbn:ANd9GcS53rSc3veZ-Z4oUFlHmr75Uy0Y_w3pBDba2V810B9HiF1MXtmeE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87" y="5128239"/>
            <a:ext cx="838485" cy="29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5575" y="2934787"/>
            <a:ext cx="147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9900"/>
                </a:solidFill>
              </a:rPr>
              <a:t>Only</a:t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2000" dirty="0" smtClean="0">
                <a:solidFill>
                  <a:srgbClr val="FF9900"/>
                </a:solidFill>
              </a:rPr>
              <a:t>activities</a:t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2000" dirty="0" smtClean="0">
                <a:solidFill>
                  <a:srgbClr val="FF9900"/>
                </a:solidFill>
              </a:rPr>
              <a:t>are present</a:t>
            </a:r>
            <a:endParaRPr lang="en-US" sz="2000" dirty="0">
              <a:solidFill>
                <a:srgbClr val="FF9900"/>
              </a:solidFill>
            </a:endParaRPr>
          </a:p>
        </p:txBody>
      </p:sp>
      <p:cxnSp>
        <p:nvCxnSpPr>
          <p:cNvPr id="26" name="Curved Connector 25"/>
          <p:cNvCxnSpPr>
            <a:stCxn id="24" idx="0"/>
            <a:endCxn id="7" idx="1"/>
          </p:cNvCxnSpPr>
          <p:nvPr/>
        </p:nvCxnSpPr>
        <p:spPr bwMode="auto">
          <a:xfrm rot="5400000" flipH="1" flipV="1">
            <a:off x="868651" y="2141513"/>
            <a:ext cx="820145" cy="76640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" name="Curved Connector 87"/>
          <p:cNvCxnSpPr>
            <a:stCxn id="24" idx="2"/>
            <a:endCxn id="138" idx="1"/>
          </p:cNvCxnSpPr>
          <p:nvPr/>
        </p:nvCxnSpPr>
        <p:spPr bwMode="auto">
          <a:xfrm rot="16200000" flipH="1">
            <a:off x="902620" y="3851017"/>
            <a:ext cx="752207" cy="76640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F9900"/>
            </a:solidFill>
            <a:prstDash val="sysDot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1" name="Rectangle 90"/>
          <p:cNvSpPr/>
          <p:nvPr/>
        </p:nvSpPr>
        <p:spPr>
          <a:xfrm>
            <a:off x="8247387" y="1496373"/>
            <a:ext cx="1413849" cy="15388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people,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devices,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resources,</a:t>
            </a:r>
            <a:b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collaboration,</a:t>
            </a:r>
          </a:p>
          <a:p>
            <a:pPr>
              <a:lnSpc>
                <a:spcPct val="80000"/>
              </a:lnSpc>
            </a:pP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4992" y="3074313"/>
            <a:ext cx="195438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338" y="5715000"/>
            <a:ext cx="9440862" cy="1219200"/>
          </a:xfrm>
        </p:spPr>
        <p:txBody>
          <a:bodyPr/>
          <a:lstStyle/>
          <a:p>
            <a:r>
              <a:rPr lang="en-US" dirty="0" smtClean="0"/>
              <a:t>Workflow execution generates a lot of data:</a:t>
            </a:r>
            <a:br>
              <a:rPr lang="en-US" dirty="0" smtClean="0"/>
            </a:br>
            <a:r>
              <a:rPr lang="en-US" dirty="0" smtClean="0"/>
              <a:t>biz data, execution status, resource usages, correlations,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9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153400" y="3158540"/>
            <a:ext cx="1439266" cy="651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data &amp;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documents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5" name="Curved Connector 94"/>
          <p:cNvCxnSpPr>
            <a:stCxn id="90" idx="0"/>
          </p:cNvCxnSpPr>
          <p:nvPr/>
        </p:nvCxnSpPr>
        <p:spPr bwMode="auto">
          <a:xfrm rot="16200000" flipV="1">
            <a:off x="7467348" y="1752854"/>
            <a:ext cx="948740" cy="1862631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6" name="Curved Connector 95"/>
          <p:cNvCxnSpPr>
            <a:stCxn id="90" idx="2"/>
          </p:cNvCxnSpPr>
          <p:nvPr/>
        </p:nvCxnSpPr>
        <p:spPr bwMode="auto">
          <a:xfrm rot="5400000">
            <a:off x="7255917" y="3335884"/>
            <a:ext cx="1143000" cy="2091233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15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4876800" y="2971800"/>
            <a:ext cx="4495800" cy="1196354"/>
          </a:xfrm>
          <a:prstGeom prst="rect">
            <a:avLst/>
          </a:prstGeom>
          <a:solidFill>
            <a:srgbClr val="DAE1FF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indent="-288925" defTabSz="966788"/>
            <a:endParaRPr lang="en-US"/>
          </a:p>
        </p:txBody>
      </p:sp>
      <p:sp>
        <p:nvSpPr>
          <p:cNvPr id="15" name="Trapezoid 14"/>
          <p:cNvSpPr/>
          <p:nvPr/>
        </p:nvSpPr>
        <p:spPr bwMode="auto">
          <a:xfrm rot="5400000">
            <a:off x="2543237" y="3712000"/>
            <a:ext cx="3162872" cy="2062327"/>
          </a:xfrm>
          <a:prstGeom prst="trapezoid">
            <a:avLst>
              <a:gd name="adj" fmla="val 63205"/>
            </a:avLst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Workflow Management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5EB-DA1F-4BFC-A014-C46DB84F6D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2" name="Flowchart: Magnetic Disk 1"/>
          <p:cNvSpPr/>
          <p:nvPr/>
        </p:nvSpPr>
        <p:spPr bwMode="auto">
          <a:xfrm>
            <a:off x="609600" y="2971800"/>
            <a:ext cx="2971800" cy="3429000"/>
          </a:xfrm>
          <a:prstGeom prst="flowChartMagneticDisk">
            <a:avLst/>
          </a:prstGeom>
          <a:solidFill>
            <a:srgbClr val="D9D9D9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914400"/>
            <a:ext cx="6634060" cy="3323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John Doe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2017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UCORP meeting, Oakland, …)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>
            <a:stCxn id="96" idx="1"/>
          </p:cNvCxnSpPr>
          <p:nvPr/>
        </p:nvCxnSpPr>
        <p:spPr bwMode="auto">
          <a:xfrm>
            <a:off x="1880430" y="1523998"/>
            <a:ext cx="9225" cy="270510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Flowchart: Magnetic Disk 21"/>
          <p:cNvSpPr/>
          <p:nvPr/>
        </p:nvSpPr>
        <p:spPr bwMode="auto">
          <a:xfrm>
            <a:off x="5155837" y="4419600"/>
            <a:ext cx="711563" cy="609600"/>
          </a:xfrm>
          <a:prstGeom prst="flowChartMagneticDisk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lowchart: Magnetic Disk 22"/>
          <p:cNvSpPr/>
          <p:nvPr/>
        </p:nvSpPr>
        <p:spPr bwMode="auto">
          <a:xfrm>
            <a:off x="6858000" y="4495800"/>
            <a:ext cx="609600" cy="6096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Magnetic Disk 23"/>
          <p:cNvSpPr/>
          <p:nvPr/>
        </p:nvSpPr>
        <p:spPr bwMode="auto">
          <a:xfrm>
            <a:off x="8222644" y="4765964"/>
            <a:ext cx="609600" cy="6096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lowchart: Magnetic Disk 24"/>
          <p:cNvSpPr/>
          <p:nvPr/>
        </p:nvSpPr>
        <p:spPr bwMode="auto">
          <a:xfrm>
            <a:off x="6376813" y="5791200"/>
            <a:ext cx="609600" cy="6096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lowchart: Magnetic Disk 25"/>
          <p:cNvSpPr/>
          <p:nvPr/>
        </p:nvSpPr>
        <p:spPr bwMode="auto">
          <a:xfrm>
            <a:off x="7848600" y="5791200"/>
            <a:ext cx="609600" cy="609600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>
            <a:stCxn id="92" idx="2"/>
            <a:endCxn id="22" idx="1"/>
          </p:cNvCxnSpPr>
          <p:nvPr/>
        </p:nvCxnSpPr>
        <p:spPr bwMode="auto">
          <a:xfrm flipH="1">
            <a:off x="5511619" y="3869186"/>
            <a:ext cx="346106" cy="5504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stCxn id="66" idx="2"/>
            <a:endCxn id="23" idx="1"/>
          </p:cNvCxnSpPr>
          <p:nvPr/>
        </p:nvCxnSpPr>
        <p:spPr bwMode="auto">
          <a:xfrm>
            <a:off x="6018160" y="3433995"/>
            <a:ext cx="1144640" cy="10618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>
            <a:stCxn id="87" idx="2"/>
            <a:endCxn id="25" idx="1"/>
          </p:cNvCxnSpPr>
          <p:nvPr/>
        </p:nvCxnSpPr>
        <p:spPr bwMode="auto">
          <a:xfrm flipH="1">
            <a:off x="6681613" y="3869186"/>
            <a:ext cx="109862" cy="19220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>
            <a:stCxn id="87" idx="2"/>
            <a:endCxn id="24" idx="1"/>
          </p:cNvCxnSpPr>
          <p:nvPr/>
        </p:nvCxnSpPr>
        <p:spPr bwMode="auto">
          <a:xfrm>
            <a:off x="6791475" y="3869186"/>
            <a:ext cx="1735969" cy="8967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>
            <a:stCxn id="81" idx="2"/>
            <a:endCxn id="26" idx="1"/>
          </p:cNvCxnSpPr>
          <p:nvPr/>
        </p:nvCxnSpPr>
        <p:spPr bwMode="auto">
          <a:xfrm>
            <a:off x="7063021" y="3433995"/>
            <a:ext cx="1090379" cy="23572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>
            <a:stCxn id="66" idx="2"/>
            <a:endCxn id="25" idx="1"/>
          </p:cNvCxnSpPr>
          <p:nvPr/>
        </p:nvCxnSpPr>
        <p:spPr bwMode="auto">
          <a:xfrm>
            <a:off x="6018160" y="3433995"/>
            <a:ext cx="663453" cy="23572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endCxn id="22" idx="1"/>
          </p:cNvCxnSpPr>
          <p:nvPr/>
        </p:nvCxnSpPr>
        <p:spPr bwMode="auto">
          <a:xfrm flipH="1">
            <a:off x="5511619" y="3435153"/>
            <a:ext cx="1547574" cy="98444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6" name="Left Brace 95"/>
          <p:cNvSpPr/>
          <p:nvPr/>
        </p:nvSpPr>
        <p:spPr bwMode="auto">
          <a:xfrm rot="16200000">
            <a:off x="2642702" y="-1243502"/>
            <a:ext cx="277199" cy="5257801"/>
          </a:xfrm>
          <a:prstGeom prst="leftBrace">
            <a:avLst>
              <a:gd name="adj1" fmla="val 14393"/>
              <a:gd name="adj2" fmla="val 32866"/>
            </a:avLst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8910"/>
            <a:ext cx="387650" cy="56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6" y="2112532"/>
            <a:ext cx="289608" cy="30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43" y="2183614"/>
            <a:ext cx="351957" cy="23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57" y="2124954"/>
            <a:ext cx="313102" cy="29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342262" y="2416872"/>
            <a:ext cx="218727" cy="147150"/>
          </a:xfrm>
          <a:prstGeom prst="roundRect">
            <a:avLst/>
          </a:prstGeom>
          <a:solidFill>
            <a:srgbClr val="3366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5908797" y="2416872"/>
            <a:ext cx="218727" cy="147150"/>
          </a:xfrm>
          <a:prstGeom prst="roundRect">
            <a:avLst/>
          </a:prstGeom>
          <a:solidFill>
            <a:srgbClr val="3366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419945" y="2416872"/>
            <a:ext cx="218727" cy="147150"/>
          </a:xfrm>
          <a:prstGeom prst="roundRect">
            <a:avLst/>
          </a:prstGeom>
          <a:solidFill>
            <a:srgbClr val="3366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6953658" y="2416872"/>
            <a:ext cx="218727" cy="147150"/>
          </a:xfrm>
          <a:prstGeom prst="roundRect">
            <a:avLst/>
          </a:prstGeom>
          <a:solidFill>
            <a:srgbClr val="3366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Straight Connector 60"/>
          <p:cNvCxnSpPr>
            <a:stCxn id="4" idx="2"/>
            <a:endCxn id="10" idx="0"/>
          </p:cNvCxnSpPr>
          <p:nvPr/>
        </p:nvCxnSpPr>
        <p:spPr bwMode="auto">
          <a:xfrm flipH="1">
            <a:off x="5451625" y="2564022"/>
            <a:ext cx="1" cy="6378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stCxn id="58" idx="2"/>
            <a:endCxn id="66" idx="0"/>
          </p:cNvCxnSpPr>
          <p:nvPr/>
        </p:nvCxnSpPr>
        <p:spPr bwMode="auto">
          <a:xfrm flipH="1">
            <a:off x="6018160" y="2564022"/>
            <a:ext cx="1" cy="6378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>
            <a:stCxn id="59" idx="2"/>
            <a:endCxn id="74" idx="0"/>
          </p:cNvCxnSpPr>
          <p:nvPr/>
        </p:nvCxnSpPr>
        <p:spPr bwMode="auto">
          <a:xfrm flipH="1">
            <a:off x="6529308" y="2564022"/>
            <a:ext cx="1" cy="6378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>
            <a:stCxn id="60" idx="2"/>
            <a:endCxn id="81" idx="0"/>
          </p:cNvCxnSpPr>
          <p:nvPr/>
        </p:nvCxnSpPr>
        <p:spPr bwMode="auto">
          <a:xfrm flipH="1">
            <a:off x="7063021" y="2564022"/>
            <a:ext cx="1" cy="6378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2" name="Rectangle 71"/>
          <p:cNvSpPr/>
          <p:nvPr/>
        </p:nvSpPr>
        <p:spPr>
          <a:xfrm>
            <a:off x="8000758" y="1399200"/>
            <a:ext cx="1588897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business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28687" y="2930147"/>
            <a:ext cx="138371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B050"/>
                </a:solidFill>
              </a:rPr>
              <a:t>workflow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52500" y="5791200"/>
            <a:ext cx="24003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data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management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127990" y="4197358"/>
            <a:ext cx="1473210" cy="60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workflow</a:t>
            </a:r>
            <a:b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management</a:t>
            </a: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18529" y="2876714"/>
            <a:ext cx="1042273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. . .</a:t>
            </a:r>
            <a:endParaRPr lang="en-US" sz="4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5308900" y="3201895"/>
            <a:ext cx="285450" cy="2321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5875435" y="3201895"/>
            <a:ext cx="285450" cy="2321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Arrow Connector 40"/>
          <p:cNvCxnSpPr>
            <a:stCxn id="10" idx="3"/>
            <a:endCxn id="66" idx="1"/>
          </p:cNvCxnSpPr>
          <p:nvPr/>
        </p:nvCxnSpPr>
        <p:spPr bwMode="auto">
          <a:xfrm>
            <a:off x="5594350" y="3317945"/>
            <a:ext cx="28108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4" name="Rounded Rectangle 73"/>
          <p:cNvSpPr/>
          <p:nvPr/>
        </p:nvSpPr>
        <p:spPr bwMode="auto">
          <a:xfrm>
            <a:off x="6386583" y="3201895"/>
            <a:ext cx="285450" cy="2321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Straight Arrow Connector 74"/>
          <p:cNvCxnSpPr>
            <a:stCxn id="66" idx="3"/>
            <a:endCxn id="74" idx="1"/>
          </p:cNvCxnSpPr>
          <p:nvPr/>
        </p:nvCxnSpPr>
        <p:spPr bwMode="auto">
          <a:xfrm>
            <a:off x="6160885" y="3317945"/>
            <a:ext cx="22569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" name="Rounded Rectangle 80"/>
          <p:cNvSpPr/>
          <p:nvPr/>
        </p:nvSpPr>
        <p:spPr bwMode="auto">
          <a:xfrm>
            <a:off x="6920296" y="3201895"/>
            <a:ext cx="285450" cy="2321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Arrow Connector 82"/>
          <p:cNvCxnSpPr>
            <a:stCxn id="74" idx="3"/>
            <a:endCxn id="81" idx="1"/>
          </p:cNvCxnSpPr>
          <p:nvPr/>
        </p:nvCxnSpPr>
        <p:spPr bwMode="auto">
          <a:xfrm>
            <a:off x="6672033" y="3317945"/>
            <a:ext cx="2482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Rounded Rectangle 86"/>
          <p:cNvSpPr/>
          <p:nvPr/>
        </p:nvSpPr>
        <p:spPr bwMode="auto">
          <a:xfrm>
            <a:off x="6648750" y="3637086"/>
            <a:ext cx="285450" cy="2321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Elbow Connector 69"/>
          <p:cNvCxnSpPr>
            <a:stCxn id="81" idx="2"/>
            <a:endCxn id="87" idx="3"/>
          </p:cNvCxnSpPr>
          <p:nvPr/>
        </p:nvCxnSpPr>
        <p:spPr bwMode="auto">
          <a:xfrm rot="5400000">
            <a:off x="6839041" y="3529155"/>
            <a:ext cx="319141" cy="128821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1" name="Rounded Rectangle 90"/>
          <p:cNvSpPr/>
          <p:nvPr/>
        </p:nvSpPr>
        <p:spPr bwMode="auto">
          <a:xfrm>
            <a:off x="6179667" y="3637086"/>
            <a:ext cx="285450" cy="2321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5715000" y="3637086"/>
            <a:ext cx="285450" cy="2321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2583" tIns="51293" rIns="102583" bIns="51293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88925" marR="0" indent="-288925" algn="l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endParaRPr kumimoji="1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3" name="Straight Arrow Connector 92"/>
          <p:cNvCxnSpPr>
            <a:stCxn id="87" idx="1"/>
            <a:endCxn id="91" idx="3"/>
          </p:cNvCxnSpPr>
          <p:nvPr/>
        </p:nvCxnSpPr>
        <p:spPr bwMode="auto">
          <a:xfrm flipH="1">
            <a:off x="6465117" y="3753136"/>
            <a:ext cx="18363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91" idx="1"/>
            <a:endCxn id="92" idx="3"/>
          </p:cNvCxnSpPr>
          <p:nvPr/>
        </p:nvCxnSpPr>
        <p:spPr bwMode="auto">
          <a:xfrm flipH="1">
            <a:off x="6000450" y="3753136"/>
            <a:ext cx="17921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001000" y="433324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8001000" y="438912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8001000" y="461772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8001000" y="469392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" name="TextBox 70"/>
          <p:cNvSpPr txBox="1"/>
          <p:nvPr/>
        </p:nvSpPr>
        <p:spPr>
          <a:xfrm>
            <a:off x="619909" y="4343400"/>
            <a:ext cx="3037691" cy="1523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zh-CN" sz="1100" dirty="0" smtClean="0">
                <a:solidFill>
                  <a:schemeClr val="accent6">
                    <a:lumMod val="75000"/>
                  </a:schemeClr>
                </a:solidFill>
              </a:rPr>
              <a:t>John Doe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altLang="zh-CN" sz="1100" dirty="0" smtClean="0">
                <a:solidFill>
                  <a:schemeClr val="accent6">
                    <a:lumMod val="75000"/>
                  </a:schemeClr>
                </a:solidFill>
              </a:rPr>
              <a:t>2017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, UCORP meeting, Oakland, …)</a:t>
            </a:r>
            <a:endParaRPr 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architecture: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Logging often an option:</a:t>
            </a:r>
          </a:p>
          <a:p>
            <a:pPr lvl="1"/>
            <a:r>
              <a:rPr lang="en-US" dirty="0" smtClean="0"/>
              <a:t>Workflow instance, activity (task), variables, </a:t>
            </a:r>
            <a:r>
              <a:rPr lang="mr-IN" dirty="0" smtClean="0"/>
              <a:t>…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 all logged separately, sometimes in difference </a:t>
            </a:r>
            <a:r>
              <a:rPr lang="en-US" dirty="0" err="1" smtClean="0"/>
              <a:t>dbs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32781" y="1577788"/>
            <a:ext cx="6040755" cy="3155576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02" tIns="45852" rIns="91702" bIns="4585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Data in </a:t>
            </a:r>
            <a:r>
              <a:rPr lang="en-US" dirty="0" err="1" smtClean="0"/>
              <a:t>WfM</a:t>
            </a:r>
            <a:r>
              <a:rPr lang="en-US" dirty="0" smtClean="0"/>
              <a:t> Systems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23977" y="2462308"/>
            <a:ext cx="2062076" cy="1453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02" tIns="45852" rIns="91702" bIns="45852"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Cambria"/>
                <a:cs typeface="Cambria"/>
              </a:rPr>
              <a:t>Execution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Cambria"/>
                <a:cs typeface="Cambria"/>
              </a:rPr>
              <a:t>Engine</a:t>
            </a:r>
          </a:p>
        </p:txBody>
      </p:sp>
      <p:sp>
        <p:nvSpPr>
          <p:cNvPr id="9" name="Flowchart: Magnetic Disk 2"/>
          <p:cNvSpPr/>
          <p:nvPr/>
        </p:nvSpPr>
        <p:spPr>
          <a:xfrm>
            <a:off x="609600" y="2615304"/>
            <a:ext cx="1594312" cy="114748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2296" rIns="0" bIns="0" rtlCol="0" anchor="ctr" anchorCtr="0"/>
          <a:lstStyle/>
          <a:p>
            <a:pPr algn="ctr">
              <a:lnSpc>
                <a:spcPct val="75000"/>
              </a:lnSpc>
            </a:pPr>
            <a:r>
              <a:rPr lang="en-US" dirty="0">
                <a:solidFill>
                  <a:srgbClr val="0000FF"/>
                </a:solidFill>
                <a:latin typeface="Cambria"/>
                <a:cs typeface="Cambria"/>
              </a:rPr>
              <a:t>Local</a:t>
            </a:r>
            <a:br>
              <a:rPr lang="en-US" dirty="0">
                <a:solidFill>
                  <a:srgbClr val="0000FF"/>
                </a:solidFill>
                <a:latin typeface="Cambria"/>
                <a:cs typeface="Cambria"/>
              </a:rPr>
            </a:br>
            <a:r>
              <a:rPr lang="en-US" dirty="0">
                <a:solidFill>
                  <a:srgbClr val="0000FF"/>
                </a:solidFill>
                <a:latin typeface="Cambria"/>
                <a:cs typeface="Cambria"/>
              </a:rPr>
              <a:t>data store</a:t>
            </a:r>
          </a:p>
        </p:txBody>
      </p:sp>
      <p:sp>
        <p:nvSpPr>
          <p:cNvPr id="10" name="Flowchart: Magnetic Disk 3"/>
          <p:cNvSpPr/>
          <p:nvPr/>
        </p:nvSpPr>
        <p:spPr>
          <a:xfrm>
            <a:off x="7200900" y="1792941"/>
            <a:ext cx="2109355" cy="2792209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702" tIns="45852" rIns="91702" bIns="4585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5000"/>
              </a:lnSpc>
            </a:pPr>
            <a:endParaRPr lang="en-US" sz="2800" i="1" dirty="0">
              <a:solidFill>
                <a:schemeClr val="tx1"/>
              </a:solidFill>
              <a:latin typeface="Cambria"/>
              <a:cs typeface="Cambria"/>
            </a:endParaRPr>
          </a:p>
          <a:p>
            <a:pPr algn="ctr">
              <a:lnSpc>
                <a:spcPct val="75000"/>
              </a:lnSpc>
            </a:pPr>
            <a:r>
              <a:rPr lang="en-US" sz="2800" i="1" dirty="0">
                <a:solidFill>
                  <a:schemeClr val="tx1"/>
                </a:solidFill>
                <a:latin typeface="Cambria"/>
                <a:cs typeface="Cambria"/>
              </a:rPr>
              <a:t>Enterprise</a:t>
            </a:r>
            <a:br>
              <a:rPr lang="en-US" sz="2800" i="1" dirty="0">
                <a:solidFill>
                  <a:schemeClr val="tx1"/>
                </a:solidFill>
                <a:latin typeface="Cambria"/>
                <a:cs typeface="Cambria"/>
              </a:rPr>
            </a:br>
            <a:r>
              <a:rPr lang="en-US" sz="2800" i="1" dirty="0">
                <a:solidFill>
                  <a:schemeClr val="tx1"/>
                </a:solidFill>
                <a:latin typeface="Cambria"/>
                <a:cs typeface="Cambria"/>
              </a:rPr>
              <a:t>database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1255" y="1773817"/>
            <a:ext cx="1315026" cy="611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852" rIns="0" bIns="0" rtlCol="0" anchor="ctr"/>
          <a:lstStyle/>
          <a:p>
            <a:pPr algn="ctr">
              <a:lnSpc>
                <a:spcPct val="60000"/>
              </a:lnSpc>
            </a:pP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Task</a:t>
            </a:r>
            <a:b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</a:b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wrapper</a:t>
            </a:r>
          </a:p>
        </p:txBody>
      </p:sp>
      <p:cxnSp>
        <p:nvCxnSpPr>
          <p:cNvPr id="12" name="Straight Arrow Connector 11"/>
          <p:cNvCxnSpPr>
            <a:stCxn id="21" idx="3"/>
          </p:cNvCxnSpPr>
          <p:nvPr/>
        </p:nvCxnSpPr>
        <p:spPr>
          <a:xfrm flipV="1">
            <a:off x="6476281" y="3801036"/>
            <a:ext cx="727364" cy="49887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0" idx="3"/>
          </p:cNvCxnSpPr>
          <p:nvPr/>
        </p:nvCxnSpPr>
        <p:spPr>
          <a:xfrm flipH="1">
            <a:off x="6476281" y="2844800"/>
            <a:ext cx="727364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4796071" y="2079813"/>
            <a:ext cx="365184" cy="382494"/>
          </a:xfrm>
          <a:prstGeom prst="straightConnector1">
            <a:avLst/>
          </a:prstGeom>
          <a:ln w="19050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1"/>
          </p:cNvCxnSpPr>
          <p:nvPr/>
        </p:nvCxnSpPr>
        <p:spPr>
          <a:xfrm flipV="1">
            <a:off x="4796071" y="2844801"/>
            <a:ext cx="365184" cy="1"/>
          </a:xfrm>
          <a:prstGeom prst="straightConnector1">
            <a:avLst/>
          </a:prstGeom>
          <a:ln w="19050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21" idx="1"/>
          </p:cNvCxnSpPr>
          <p:nvPr/>
        </p:nvCxnSpPr>
        <p:spPr>
          <a:xfrm>
            <a:off x="4796071" y="3915785"/>
            <a:ext cx="365184" cy="384120"/>
          </a:xfrm>
          <a:prstGeom prst="straightConnector1">
            <a:avLst/>
          </a:prstGeom>
          <a:ln w="19050">
            <a:solidFill>
              <a:srgbClr val="0000FF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3"/>
          </p:cNvCxnSpPr>
          <p:nvPr/>
        </p:nvCxnSpPr>
        <p:spPr>
          <a:xfrm flipH="1" flipV="1">
            <a:off x="6476281" y="2079813"/>
            <a:ext cx="727364" cy="645458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8" idx="1"/>
          </p:cNvCxnSpPr>
          <p:nvPr/>
        </p:nvCxnSpPr>
        <p:spPr>
          <a:xfrm>
            <a:off x="2203912" y="3189045"/>
            <a:ext cx="520065" cy="2"/>
          </a:xfrm>
          <a:prstGeom prst="straightConnector1">
            <a:avLst/>
          </a:prstGeom>
          <a:ln w="1905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5400000">
            <a:off x="5613171" y="3318550"/>
            <a:ext cx="826521" cy="600431"/>
          </a:xfrm>
          <a:prstGeom prst="rect">
            <a:avLst/>
          </a:prstGeom>
          <a:noFill/>
        </p:spPr>
        <p:txBody>
          <a:bodyPr wrap="none" lIns="91702" tIns="45852" rIns="91702" bIns="45852" rtlCol="0">
            <a:spAutoFit/>
          </a:bodyPr>
          <a:lstStyle/>
          <a:p>
            <a:r>
              <a:rPr lang="en-US" sz="3600" dirty="0"/>
              <a:t>. . 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1255" y="2538805"/>
            <a:ext cx="1315026" cy="611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852" rIns="0" bIns="0" rtlCol="0" anchor="ctr"/>
          <a:lstStyle/>
          <a:p>
            <a:pPr algn="ctr">
              <a:lnSpc>
                <a:spcPct val="60000"/>
              </a:lnSpc>
            </a:pP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Task</a:t>
            </a:r>
            <a:b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</a:b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wrapper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61255" y="3993909"/>
            <a:ext cx="1315026" cy="6119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5852" rIns="0" bIns="0" rtlCol="0" anchor="ctr"/>
          <a:lstStyle/>
          <a:p>
            <a:pPr algn="ctr">
              <a:lnSpc>
                <a:spcPct val="60000"/>
              </a:lnSpc>
            </a:pP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Task</a:t>
            </a:r>
            <a:b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</a:br>
            <a:r>
              <a:rPr lang="en-US" sz="2200" dirty="0">
                <a:solidFill>
                  <a:srgbClr val="0000FF"/>
                </a:solidFill>
                <a:latin typeface="Cambria"/>
                <a:cs typeface="Cambria"/>
              </a:rPr>
              <a:t>wrapper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114" y="1577788"/>
            <a:ext cx="1117739" cy="468471"/>
          </a:xfrm>
          <a:prstGeom prst="rect">
            <a:avLst/>
          </a:prstGeom>
          <a:noFill/>
        </p:spPr>
        <p:txBody>
          <a:bodyPr wrap="none" lIns="86749" tIns="43375" rIns="86749" bIns="43375" rtlCol="0">
            <a:spAutoFit/>
          </a:bodyPr>
          <a:lstStyle/>
          <a:p>
            <a:r>
              <a:rPr lang="en-US" sz="2700" dirty="0" err="1">
                <a:solidFill>
                  <a:srgbClr val="0000FF"/>
                </a:solidFill>
                <a:latin typeface="Times New Roman"/>
                <a:cs typeface="Times New Roman"/>
              </a:rPr>
              <a:t>WfMS</a:t>
            </a:r>
            <a:endParaRPr lang="en-US" sz="27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43600" y="8382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000" b="0" kern="0" dirty="0">
                <a:solidFill>
                  <a:srgbClr val="FFFFFF">
                    <a:lumMod val="50000"/>
                  </a:srgbClr>
                </a:solidFill>
                <a:latin typeface="Tahoma"/>
              </a:rPr>
              <a:t>[van der Aalst-van Hee 2004]</a:t>
            </a:r>
            <a:endParaRPr lang="en-US" dirty="0"/>
          </a:p>
        </p:txBody>
      </p:sp>
      <p:sp>
        <p:nvSpPr>
          <p:cNvPr id="27" name="Rounded Rectangular Callout 26"/>
          <p:cNvSpPr/>
          <p:nvPr/>
        </p:nvSpPr>
        <p:spPr bwMode="auto">
          <a:xfrm flipH="1">
            <a:off x="1600200" y="1676400"/>
            <a:ext cx="2971800" cy="685800"/>
          </a:xfrm>
          <a:prstGeom prst="wedgeRoundRectCallout">
            <a:avLst>
              <a:gd name="adj1" fmla="val 51340"/>
              <a:gd name="adj2" fmla="val 127638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R="0" algn="ctr" defTabSz="966788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None/>
              <a:tabLst/>
            </a:pPr>
            <a:r>
              <a:rPr kumimoji="1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cs typeface="Cambria"/>
              </a:rPr>
              <a:t>Includes all data required for control flow decisions, correlations, 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67400" y="1219200"/>
            <a:ext cx="3505200" cy="3048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l"/>
            <a:r>
              <a:rPr lang="en-US" altLang="en-US" sz="2000" b="0" kern="0" dirty="0" smtClean="0">
                <a:solidFill>
                  <a:srgbClr val="FFFFFF">
                    <a:lumMod val="50000"/>
                  </a:srgbClr>
                </a:solidFill>
                <a:latin typeface="Tahoma"/>
              </a:rPr>
              <a:t>(Pre-architecture [</a:t>
            </a:r>
            <a:r>
              <a:rPr lang="en-US" altLang="en-US" sz="2000" b="0" kern="0" dirty="0" err="1" smtClean="0">
                <a:solidFill>
                  <a:srgbClr val="FFFFFF">
                    <a:lumMod val="50000"/>
                  </a:srgbClr>
                </a:solidFill>
                <a:latin typeface="Tahoma"/>
              </a:rPr>
              <a:t>Bussler</a:t>
            </a:r>
            <a:r>
              <a:rPr lang="en-US" altLang="en-US" sz="2000" b="0" kern="0" dirty="0" smtClean="0">
                <a:solidFill>
                  <a:srgbClr val="FFFFFF">
                    <a:lumMod val="50000"/>
                  </a:srgbClr>
                </a:solidFill>
                <a:latin typeface="Tahoma"/>
              </a:rPr>
              <a:t> 1997])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00950" y="7072313"/>
            <a:ext cx="2000250" cy="242887"/>
          </a:xfrm>
        </p:spPr>
        <p:txBody>
          <a:bodyPr/>
          <a:lstStyle/>
          <a:p>
            <a:fld id="{9D5D25EB-DA1F-4BFC-A014-C46DB84F6D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7072313"/>
            <a:ext cx="3041650" cy="242887"/>
          </a:xfrm>
        </p:spPr>
        <p:txBody>
          <a:bodyPr/>
          <a:lstStyle/>
          <a:p>
            <a:r>
              <a:rPr lang="tr-TR" altLang="zh-CN" smtClean="0"/>
              <a:t>CBD'17</a:t>
            </a:r>
            <a:endParaRPr lang="en-US" altLang="zh-CN"/>
          </a:p>
        </p:txBody>
      </p:sp>
      <p:sp>
        <p:nvSpPr>
          <p:cNvPr id="31" name="Date Placeholder 20"/>
          <p:cNvSpPr>
            <a:spLocks noGrp="1"/>
          </p:cNvSpPr>
          <p:nvPr>
            <p:ph type="dt" sz="half" idx="10"/>
          </p:nvPr>
        </p:nvSpPr>
        <p:spPr>
          <a:xfrm>
            <a:off x="4038600" y="7072313"/>
            <a:ext cx="2000250" cy="242887"/>
          </a:xfrm>
        </p:spPr>
        <p:txBody>
          <a:bodyPr/>
          <a:lstStyle/>
          <a:p>
            <a:r>
              <a:rPr lang="en-US" smtClean="0"/>
              <a:t>2017/8/13</a:t>
            </a:r>
            <a:endParaRPr lang="en-US" altLang="zh-CN"/>
          </a:p>
        </p:txBody>
      </p:sp>
      <p:cxnSp>
        <p:nvCxnSpPr>
          <p:cNvPr id="5" name="Elbow Connector 4"/>
          <p:cNvCxnSpPr/>
          <p:nvPr/>
        </p:nvCxnSpPr>
        <p:spPr bwMode="auto">
          <a:xfrm rot="5400000" flipH="1">
            <a:off x="2711771" y="2665157"/>
            <a:ext cx="152999" cy="2348259"/>
          </a:xfrm>
          <a:prstGeom prst="bentConnector3">
            <a:avLst>
              <a:gd name="adj1" fmla="val -14941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Elbow Connector 33"/>
          <p:cNvCxnSpPr>
            <a:stCxn id="21" idx="1"/>
            <a:endCxn id="9" idx="3"/>
          </p:cNvCxnSpPr>
          <p:nvPr/>
        </p:nvCxnSpPr>
        <p:spPr bwMode="auto">
          <a:xfrm rot="10800000">
            <a:off x="1406757" y="3762787"/>
            <a:ext cx="3754499" cy="53711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596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Presentation">
  <a:themeElements>
    <a:clrScheme name="My Presentation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My Presentation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2583" tIns="51293" rIns="102583" bIns="51293" numCol="1" rtlCol="0" anchor="ctr" anchorCtr="0" compatLnSpc="1">
        <a:prstTxWarp prst="textNoShape">
          <a:avLst/>
        </a:prstTxWarp>
        <a:no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107763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02583" tIns="51293" rIns="102583" bIns="51293" numCol="1" anchor="ctr" anchorCtr="0" compatLnSpc="1">
        <a:prstTxWarp prst="textNoShape">
          <a:avLst/>
        </a:prstTxWarp>
        <a:spAutoFit/>
      </a:bodyPr>
      <a:lstStyle>
        <a:defPPr marL="288925" marR="0" indent="-288925" algn="l" defTabSz="966788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000066"/>
          </a:buClr>
          <a:buSzPct val="80000"/>
          <a:buFont typeface="Wingdings" pitchFamily="2" charset="2"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y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30400</TotalTime>
  <Pages>63</Pages>
  <Words>1554</Words>
  <Application>Microsoft Office PowerPoint</Application>
  <PresentationFormat>Custom</PresentationFormat>
  <Paragraphs>593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DFKaiW5-GB</vt:lpstr>
      <vt:lpstr>MS PGothic</vt:lpstr>
      <vt:lpstr>SimSun</vt:lpstr>
      <vt:lpstr>Arial</vt:lpstr>
      <vt:lpstr>Arial Narrow</vt:lpstr>
      <vt:lpstr>Book Antiqua</vt:lpstr>
      <vt:lpstr>Calibri</vt:lpstr>
      <vt:lpstr>Cambria</vt:lpstr>
      <vt:lpstr>Comic Sans MS</vt:lpstr>
      <vt:lpstr>Consolas</vt:lpstr>
      <vt:lpstr>Tahoma</vt:lpstr>
      <vt:lpstr>Times New Roman</vt:lpstr>
      <vt:lpstr>Trebuchet MS</vt:lpstr>
      <vt:lpstr>Wingdings</vt:lpstr>
      <vt:lpstr>My Presentation</vt:lpstr>
      <vt:lpstr>Exploring Workflow Enactments through Querying Execution Logs</vt:lpstr>
      <vt:lpstr>Outline</vt:lpstr>
      <vt:lpstr>Business Processes &amp; Workflow Management</vt:lpstr>
      <vt:lpstr>BP and Workflow: Another View</vt:lpstr>
      <vt:lpstr>BP/Workflow: Change is Essential</vt:lpstr>
      <vt:lpstr>An Example from Univ of California</vt:lpstr>
      <vt:lpstr>BP and Workflow: Another View</vt:lpstr>
      <vt:lpstr>Workflow Management System</vt:lpstr>
      <vt:lpstr>Where Are Data in WfM Systems</vt:lpstr>
      <vt:lpstr>Outline</vt:lpstr>
      <vt:lpstr>Traditional Approach to BI (Big Data)</vt:lpstr>
      <vt:lpstr>A Few Details on ETL-OLAP</vt:lpstr>
      <vt:lpstr>Example: TaoMart</vt:lpstr>
      <vt:lpstr>Hospital Referring Example</vt:lpstr>
      <vt:lpstr>Weaknesses of ETL-OLAP</vt:lpstr>
      <vt:lpstr>Traditional BI Framework is NOT Flexible</vt:lpstr>
      <vt:lpstr>Outline</vt:lpstr>
      <vt:lpstr>A Framework for Flexible Process Analytics</vt:lpstr>
      <vt:lpstr>Workflow Logs</vt:lpstr>
      <vt:lpstr>Example Log: A Concrete Log Record</vt:lpstr>
      <vt:lpstr>Log Records within One Instance</vt:lpstr>
      <vt:lpstr>Log Example: College Hospital Referring Application</vt:lpstr>
      <vt:lpstr>Outline</vt:lpstr>
      <vt:lpstr>Example Queries</vt:lpstr>
      <vt:lpstr>Incident Query Language</vt:lpstr>
      <vt:lpstr>Outline</vt:lpstr>
      <vt:lpstr>Research Problems and Challenges</vt:lpstr>
      <vt:lpstr>Workflow Logs and (Re-)construction</vt:lpstr>
      <vt:lpstr>Query Languages for Logs</vt:lpstr>
      <vt:lpstr>Process Mining with Data</vt:lpstr>
      <vt:lpstr>Application Techniques and Tools</vt:lpstr>
      <vt:lpstr>Conclusions</vt:lpstr>
    </vt:vector>
  </TitlesOfParts>
  <Company>UCSB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 Conversations: Analysis and Design</dc:title>
  <dc:subject/>
  <dc:creator>Jianwen Su</dc:creator>
  <cp:keywords/>
  <dc:description/>
  <cp:lastModifiedBy>Jianwen Su</cp:lastModifiedBy>
  <cp:revision>289</cp:revision>
  <cp:lastPrinted>2001-02-06T14:46:57Z</cp:lastPrinted>
  <dcterms:created xsi:type="dcterms:W3CDTF">2004-07-15T22:16:58Z</dcterms:created>
  <dcterms:modified xsi:type="dcterms:W3CDTF">2017-08-13T02:42:34Z</dcterms:modified>
</cp:coreProperties>
</file>