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42"/>
  </p:notesMasterIdLst>
  <p:handoutMasterIdLst>
    <p:handoutMasterId r:id="rId43"/>
  </p:handoutMasterIdLst>
  <p:sldIdLst>
    <p:sldId id="874" r:id="rId2"/>
    <p:sldId id="1158" r:id="rId3"/>
    <p:sldId id="1160" r:id="rId4"/>
    <p:sldId id="1154" r:id="rId5"/>
    <p:sldId id="1110" r:id="rId6"/>
    <p:sldId id="1113" r:id="rId7"/>
    <p:sldId id="1112" r:id="rId8"/>
    <p:sldId id="1115" r:id="rId9"/>
    <p:sldId id="1116" r:id="rId10"/>
    <p:sldId id="1117" r:id="rId11"/>
    <p:sldId id="1161" r:id="rId12"/>
    <p:sldId id="1162" r:id="rId13"/>
    <p:sldId id="1118" r:id="rId14"/>
    <p:sldId id="1119" r:id="rId15"/>
    <p:sldId id="1121" r:id="rId16"/>
    <p:sldId id="1124" r:id="rId17"/>
    <p:sldId id="1125" r:id="rId18"/>
    <p:sldId id="1127" r:id="rId19"/>
    <p:sldId id="1128" r:id="rId20"/>
    <p:sldId id="1135" r:id="rId21"/>
    <p:sldId id="1133" r:id="rId22"/>
    <p:sldId id="1136" r:id="rId23"/>
    <p:sldId id="1137" r:id="rId24"/>
    <p:sldId id="1164" r:id="rId25"/>
    <p:sldId id="1195" r:id="rId26"/>
    <p:sldId id="1199" r:id="rId27"/>
    <p:sldId id="1200" r:id="rId28"/>
    <p:sldId id="1197" r:id="rId29"/>
    <p:sldId id="1205" r:id="rId30"/>
    <p:sldId id="1194" r:id="rId31"/>
    <p:sldId id="1198" r:id="rId32"/>
    <p:sldId id="1196" r:id="rId33"/>
    <p:sldId id="1165" r:id="rId34"/>
    <p:sldId id="1201" r:id="rId35"/>
    <p:sldId id="1206" r:id="rId36"/>
    <p:sldId id="1207" r:id="rId37"/>
    <p:sldId id="1203" r:id="rId38"/>
    <p:sldId id="1202" r:id="rId39"/>
    <p:sldId id="1204" r:id="rId40"/>
    <p:sldId id="1152" r:id="rId41"/>
  </p:sldIdLst>
  <p:sldSz cx="9601200" cy="7315200"/>
  <p:notesSz cx="6934200" cy="9232900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E1FF"/>
    <a:srgbClr val="09DEFB"/>
    <a:srgbClr val="FF99CC"/>
    <a:srgbClr val="008000"/>
    <a:srgbClr val="FF9966"/>
    <a:srgbClr val="9900CC"/>
    <a:srgbClr val="FF9900"/>
    <a:srgbClr val="FFCCCC"/>
    <a:srgbClr val="CC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83" autoAdjust="0"/>
    <p:restoredTop sz="99690" autoAdjust="0"/>
  </p:normalViewPr>
  <p:slideViewPr>
    <p:cSldViewPr>
      <p:cViewPr varScale="1">
        <p:scale>
          <a:sx n="93" d="100"/>
          <a:sy n="93" d="100"/>
        </p:scale>
        <p:origin x="-1104" y="-104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14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t" anchorCtr="0" compatLnSpc="1">
            <a:prstTxWarp prst="textNoShape">
              <a:avLst/>
            </a:prstTxWarp>
          </a:bodyPr>
          <a:lstStyle>
            <a:lvl1pPr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t" anchorCtr="0" compatLnSpc="1">
            <a:prstTxWarp prst="textNoShape">
              <a:avLst/>
            </a:prstTxWarp>
          </a:bodyPr>
          <a:lstStyle>
            <a:lvl1pPr algn="r"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25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b" anchorCtr="0" compatLnSpc="1">
            <a:prstTxWarp prst="textNoShape">
              <a:avLst/>
            </a:prstTxWarp>
          </a:bodyPr>
          <a:lstStyle>
            <a:lvl1pPr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b" anchorCtr="0" compatLnSpc="1">
            <a:prstTxWarp prst="textNoShape">
              <a:avLst/>
            </a:prstTxWarp>
          </a:bodyPr>
          <a:lstStyle>
            <a:lvl1pPr algn="r"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fld id="{3A9A1141-8DAC-4110-A9F5-E050614FC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38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1038"/>
            <a:ext cx="457835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395788"/>
            <a:ext cx="5067300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791575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fld id="{99681EC2-E802-4654-8EE3-5B704E9B4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4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26315-41E7-43E2-8A27-00021651F712}" type="slidenum">
              <a:rPr lang="en-US"/>
              <a:pPr/>
              <a:t>1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6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A8F25-DA40-4EE7-B93E-FBBCCE1D671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19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570FC6-6BE5-4A23-81A1-7FE8C9A6B849}" type="slidenum">
              <a:rPr kumimoji="0" lang="en-US" altLang="en-US" sz="1200">
                <a:latin typeface="Times New Roman" pitchFamily="18" charset="0"/>
              </a:rPr>
              <a:pPr/>
              <a:t>21</a:t>
            </a:fld>
            <a:endParaRPr kumimoji="0" lang="en-US" altLang="en-US" sz="12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7983">
              <a:defRPr kumimoji="1"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895" indent="-285728" defTabSz="907983">
              <a:defRPr kumimoji="1"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2916" indent="-228583" defTabSz="907983">
              <a:defRPr kumimoji="1"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082" indent="-228583" defTabSz="907983">
              <a:defRPr kumimoji="1"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248" indent="-228583" defTabSz="907983">
              <a:defRPr kumimoji="1"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414" indent="-228583" algn="ctr" defTabSz="90798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charset="0"/>
              <a:defRPr kumimoji="1"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580" indent="-228583" algn="ctr" defTabSz="90798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charset="0"/>
              <a:defRPr kumimoji="1"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8746" indent="-228583" algn="ctr" defTabSz="90798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charset="0"/>
              <a:defRPr kumimoji="1"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5912" indent="-228583" algn="ctr" defTabSz="90798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charset="0"/>
              <a:defRPr kumimoji="1" sz="24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40C9732-E747-0F47-B232-117C92719B57}" type="slidenum">
              <a:rPr kumimoji="0" lang="en-US" sz="1200" b="0">
                <a:latin typeface="Times New Roman" charset="0"/>
              </a:rPr>
              <a:pPr/>
              <a:t>22</a:t>
            </a:fld>
            <a:endParaRPr kumimoji="0" lang="en-US" sz="1200" b="0" dirty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5FE05-3D44-C84B-B1DE-0024AD37CC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6F945-BF8F-9B47-A83B-941B98B3400B}" type="slidenum">
              <a:rPr lang="en-US"/>
              <a:pPr/>
              <a:t>5</a:t>
            </a:fld>
            <a:endParaRPr lang="en-US"/>
          </a:p>
        </p:txBody>
      </p:sp>
      <p:sp>
        <p:nvSpPr>
          <p:cNvPr id="203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5788"/>
            <a:ext cx="5065713" cy="41671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AB80-618D-7A41-AAA4-9BDB8FF2F732}" type="slidenum">
              <a:rPr lang="en-US"/>
              <a:pPr/>
              <a:t>6</a:t>
            </a:fld>
            <a:endParaRPr lang="en-US"/>
          </a:p>
        </p:txBody>
      </p:sp>
      <p:sp>
        <p:nvSpPr>
          <p:cNvPr id="208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5788"/>
            <a:ext cx="5065713" cy="41671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032AA-1C4A-D74D-83E8-4A845825F678}" type="slidenum">
              <a:rPr lang="en-US"/>
              <a:pPr/>
              <a:t>7</a:t>
            </a:fld>
            <a:endParaRPr lang="en-US"/>
          </a:p>
        </p:txBody>
      </p:sp>
      <p:sp>
        <p:nvSpPr>
          <p:cNvPr id="207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5788"/>
            <a:ext cx="5065713" cy="41671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15390-968D-114A-8A4C-D546FF613F54}" type="slidenum">
              <a:rPr lang="en-US"/>
              <a:pPr/>
              <a:t>8</a:t>
            </a:fld>
            <a:endParaRPr lang="en-US"/>
          </a:p>
        </p:txBody>
      </p:sp>
      <p:sp>
        <p:nvSpPr>
          <p:cNvPr id="208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5788"/>
            <a:ext cx="5065713" cy="41671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486DB-07A7-C44A-A93E-2E3F49A3BD5A}" type="slidenum">
              <a:rPr lang="en-US"/>
              <a:pPr/>
              <a:t>9</a:t>
            </a:fld>
            <a:endParaRPr lang="en-US"/>
          </a:p>
        </p:txBody>
      </p:sp>
      <p:sp>
        <p:nvSpPr>
          <p:cNvPr id="208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95788"/>
            <a:ext cx="5065713" cy="41671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FCB7A-25FD-414B-876F-ECB348AC271D}" type="slidenum">
              <a:rPr lang="en-US"/>
              <a:pPr/>
              <a:t>10</a:t>
            </a:fld>
            <a:endParaRPr lang="en-US"/>
          </a:p>
        </p:txBody>
      </p:sp>
      <p:sp>
        <p:nvSpPr>
          <p:cNvPr id="181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5FE05-3D44-C84B-B1DE-0024AD37CC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40FC6-25D2-4071-B1D8-E8B318990FF0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5175" cy="348773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06" y="4395094"/>
            <a:ext cx="5068226" cy="416762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1936750"/>
            <a:ext cx="8162925" cy="1720850"/>
          </a:xfrm>
        </p:spPr>
        <p:txBody>
          <a:bodyPr/>
          <a:lstStyle>
            <a:lvl1pPr>
              <a:lnSpc>
                <a:spcPct val="130000"/>
              </a:lnSpc>
              <a:defRPr sz="4000">
                <a:latin typeface="Tahoma" pitchFamily="34" charset="0"/>
              </a:defRPr>
            </a:lvl1pPr>
          </a:lstStyle>
          <a:p>
            <a:pPr lvl="0"/>
            <a:r>
              <a:rPr lang="en-US" noProof="0" smtClean="0"/>
              <a:t>Click to</a:t>
            </a:r>
            <a:br>
              <a:rPr lang="en-US" noProof="0" smtClean="0"/>
            </a:br>
            <a:r>
              <a:rPr lang="en-US" noProof="0" smtClean="0"/>
              <a:t>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876800"/>
            <a:ext cx="8043863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038600" y="7024688"/>
            <a:ext cx="2000250" cy="290512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7024688"/>
            <a:ext cx="3038475" cy="2905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a typeface="SimSun" pitchFamily="2" charset="-122"/>
              </a:defRPr>
            </a:lvl1pPr>
          </a:lstStyle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00950" y="7024688"/>
            <a:ext cx="2000250" cy="2905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67B1BB3-6F9F-4A35-B90C-B40901F757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0" y="3738563"/>
            <a:ext cx="4960938" cy="1619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182B-B1AA-4A15-A610-2875351EF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38" y="838200"/>
            <a:ext cx="4564062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564063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2578B-4AD3-4BBE-9DDF-8B358CA85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E026-08BE-4E68-A364-72112457B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47C6-77D2-4FF5-9470-B7552E029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0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D883-2A1F-4183-929B-739443967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391CE-13EB-4618-B66D-347F562D3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46050" y="717550"/>
            <a:ext cx="4930775" cy="71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0338" y="0"/>
            <a:ext cx="9280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838200"/>
            <a:ext cx="92805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8600" y="7072313"/>
            <a:ext cx="20002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algn="ct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  <a:ea typeface="SimSun" pitchFamily="2" charset="-122"/>
              </a:defRPr>
            </a:lvl1pPr>
          </a:lstStyle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072313"/>
            <a:ext cx="3041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  <a:ea typeface="DFKaiW5-GB" pitchFamily="65" charset="-122"/>
              </a:defRPr>
            </a:lvl1pPr>
          </a:lstStyle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950" y="7072313"/>
            <a:ext cx="20002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</a:defRPr>
            </a:lvl1pPr>
          </a:lstStyle>
          <a:p>
            <a:fld id="{9D5D25EB-DA1F-4BFC-A014-C46DB84F6D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2pPr>
      <a:lvl3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3pPr>
      <a:lvl4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4pPr>
      <a:lvl5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5pPr>
      <a:lvl6pPr marL="4572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6pPr>
      <a:lvl7pPr marL="9144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7pPr>
      <a:lvl8pPr marL="13716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8pPr>
      <a:lvl9pPr marL="18288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9pPr>
    </p:titleStyle>
    <p:bodyStyle>
      <a:lvl1pPr marL="282575" indent="-282575" algn="l" defTabSz="966788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2" charset="2"/>
        <a:buChar char="n"/>
        <a:defRPr kumimoji="1" sz="2800">
          <a:solidFill>
            <a:srgbClr val="000066"/>
          </a:solidFill>
          <a:latin typeface="+mn-lt"/>
          <a:ea typeface="+mn-ea"/>
          <a:cs typeface="+mn-cs"/>
        </a:defRPr>
      </a:lvl1pPr>
      <a:lvl2pPr marL="682625" indent="-287338" algn="l" defTabSz="966788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kumimoji="1" sz="2800">
          <a:solidFill>
            <a:srgbClr val="000066"/>
          </a:solidFill>
          <a:latin typeface="+mn-lt"/>
        </a:defRPr>
      </a:lvl2pPr>
      <a:lvl3pPr marL="1030288" indent="-233363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l"/>
        <a:defRPr kumimoji="1" sz="2400">
          <a:solidFill>
            <a:srgbClr val="000066"/>
          </a:solidFill>
          <a:latin typeface="+mn-lt"/>
        </a:defRPr>
      </a:lvl3pPr>
      <a:lvl4pPr marL="1312863" indent="-168275" algn="l" defTabSz="966788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²"/>
        <a:defRPr kumimoji="1" sz="2400">
          <a:solidFill>
            <a:srgbClr val="000066"/>
          </a:solidFill>
          <a:latin typeface="+mn-lt"/>
        </a:defRPr>
      </a:lvl4pPr>
      <a:lvl5pPr marL="16621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5pPr>
      <a:lvl6pPr marL="21193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6pPr>
      <a:lvl7pPr marL="25765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7pPr>
      <a:lvl8pPr marL="30337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8pPr>
      <a:lvl9pPr marL="34909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838200"/>
            <a:ext cx="9372600" cy="2403475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SimSun" pitchFamily="2" charset="-122"/>
              </a:rPr>
              <a:t>From Data-Centric Business Processes to Enterprise Process Frameworks</a:t>
            </a:r>
            <a:endParaRPr lang="en-US" altLang="zh-CN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71975"/>
            <a:ext cx="8229600" cy="1800225"/>
          </a:xfrm>
        </p:spPr>
        <p:txBody>
          <a:bodyPr/>
          <a:lstStyle/>
          <a:p>
            <a:pPr algn="ctr"/>
            <a:r>
              <a:rPr lang="en-US" dirty="0"/>
              <a:t>Jianwen Su</a:t>
            </a:r>
            <a:endParaRPr lang="en-US" altLang="zh-CN" dirty="0">
              <a:ea typeface="SimSun" pitchFamily="2" charset="-122"/>
            </a:endParaRPr>
          </a:p>
          <a:p>
            <a:pPr algn="ctr"/>
            <a:r>
              <a:rPr lang="en-US" dirty="0" smtClean="0"/>
              <a:t>UC Santa Barbara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AEE8-7BB8-BA40-AE13-4803A5B41390}" type="slidenum">
              <a:rPr lang="en-US"/>
              <a:pPr/>
              <a:t>10</a:t>
            </a:fld>
            <a:endParaRPr lang="en-US"/>
          </a:p>
        </p:txBody>
      </p:sp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</a:t>
            </a:r>
            <a:r>
              <a:rPr lang="en-US" dirty="0"/>
              <a:t>-Centric </a:t>
            </a:r>
            <a:r>
              <a:rPr lang="en-US" dirty="0" smtClean="0"/>
              <a:t>Biz Process Modeling</a:t>
            </a:r>
            <a:endParaRPr lang="en-US" dirty="0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9601200" cy="3124200"/>
          </a:xfrm>
          <a:noFill/>
        </p:spPr>
        <p:txBody>
          <a:bodyPr rIns="0"/>
          <a:lstStyle/>
          <a:p>
            <a:pPr marL="225425" indent="-225425"/>
            <a:r>
              <a:rPr lang="en-US" dirty="0"/>
              <a:t>Informal model 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[Nigam-Caswell 03]</a:t>
            </a:r>
          </a:p>
          <a:p>
            <a:pPr marL="225425" indent="-225425"/>
            <a:r>
              <a:rPr lang="en-US" dirty="0"/>
              <a:t>Systems: BELA</a:t>
            </a:r>
            <a:r>
              <a:rPr lang="en-US" sz="21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(IBM 2005)</a:t>
            </a:r>
            <a:r>
              <a:rPr lang="en-US" dirty="0"/>
              <a:t>, Siena</a:t>
            </a:r>
            <a:r>
              <a:rPr lang="en-US" sz="21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(IBM 2007)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 smtClean="0"/>
              <a:t>ArtiFlow</a:t>
            </a:r>
            <a:r>
              <a:rPr lang="en-US" dirty="0" smtClean="0"/>
              <a:t>, EZ-Flow</a:t>
            </a:r>
            <a:r>
              <a:rPr lang="en-US" sz="21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(</a:t>
            </a:r>
            <a:r>
              <a:rPr lang="en-US" sz="2400" dirty="0" err="1">
                <a:solidFill>
                  <a:schemeClr val="bg2"/>
                </a:solidFill>
                <a:latin typeface="Arial Narrow"/>
                <a:cs typeface="Arial Narrow"/>
              </a:rPr>
              <a:t>Fudan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-UCSB 2010)</a:t>
            </a:r>
            <a:r>
              <a:rPr lang="en-US" dirty="0"/>
              <a:t>, </a:t>
            </a:r>
            <a:r>
              <a:rPr lang="en-US" dirty="0" smtClean="0"/>
              <a:t>GSM/Barcelona</a:t>
            </a:r>
            <a:r>
              <a:rPr lang="en-US" sz="21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(IBM 2010)</a:t>
            </a:r>
            <a:endParaRPr lang="en-US" sz="2100" dirty="0">
              <a:solidFill>
                <a:schemeClr val="bg2"/>
              </a:solidFill>
              <a:latin typeface="Arial Narrow"/>
              <a:cs typeface="Arial Narrow"/>
            </a:endParaRPr>
          </a:p>
          <a:p>
            <a:pPr marL="225425" indent="-225425"/>
            <a:r>
              <a:rPr lang="en-US" dirty="0"/>
              <a:t>Formal models</a:t>
            </a:r>
          </a:p>
          <a:p>
            <a:pPr marL="519113" lvl="1">
              <a:spcBef>
                <a:spcPct val="10000"/>
              </a:spcBef>
            </a:pPr>
            <a:r>
              <a:rPr lang="en-US" dirty="0"/>
              <a:t>State machines</a:t>
            </a:r>
            <a:r>
              <a:rPr lang="en-US" sz="2100" dirty="0"/>
              <a:t> 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[</a:t>
            </a:r>
            <a:r>
              <a:rPr lang="en-US" sz="2400" dirty="0" err="1">
                <a:solidFill>
                  <a:schemeClr val="bg2"/>
                </a:solidFill>
                <a:latin typeface="Arial Narrow"/>
                <a:cs typeface="Arial Narrow"/>
              </a:rPr>
              <a:t>Gerede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-</a:t>
            </a:r>
            <a:r>
              <a:rPr kumimoji="0"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Bhattacharya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-S. </a:t>
            </a:r>
            <a:r>
              <a:rPr lang="en-US" sz="2400" dirty="0" smtClean="0">
                <a:solidFill>
                  <a:schemeClr val="bg2"/>
                </a:solidFill>
                <a:latin typeface="Arial Narrow"/>
                <a:cs typeface="Arial Narrow"/>
              </a:rPr>
              <a:t>SOCA07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][</a:t>
            </a:r>
            <a:r>
              <a:rPr lang="en-US" sz="2400" dirty="0" err="1">
                <a:solidFill>
                  <a:schemeClr val="bg2"/>
                </a:solidFill>
                <a:latin typeface="Arial Narrow"/>
                <a:cs typeface="Arial Narrow"/>
              </a:rPr>
              <a:t>Gerede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-S. </a:t>
            </a:r>
            <a:r>
              <a:rPr lang="en-US" sz="2400" dirty="0" smtClean="0">
                <a:solidFill>
                  <a:schemeClr val="bg2"/>
                </a:solidFill>
                <a:latin typeface="Arial Narrow"/>
                <a:cs typeface="Arial Narrow"/>
              </a:rPr>
              <a:t>ICSOC07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]</a:t>
            </a:r>
          </a:p>
          <a:p>
            <a:pPr marL="519113" lvl="1">
              <a:spcBef>
                <a:spcPct val="10000"/>
              </a:spcBef>
            </a:pPr>
            <a:r>
              <a:rPr lang="en-US" dirty="0"/>
              <a:t>Rules</a:t>
            </a:r>
            <a:r>
              <a:rPr lang="en-US" sz="2400" dirty="0">
                <a:latin typeface="Arial Narrow"/>
                <a:cs typeface="Arial Narrow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[</a:t>
            </a:r>
            <a:r>
              <a:rPr kumimoji="0"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Bhattacharya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-</a:t>
            </a:r>
            <a:r>
              <a:rPr lang="en-US" sz="2400" dirty="0" err="1">
                <a:solidFill>
                  <a:schemeClr val="bg2"/>
                </a:solidFill>
                <a:latin typeface="Arial Narrow"/>
                <a:cs typeface="Arial Narrow"/>
              </a:rPr>
              <a:t>Gerede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-Hull-Liu-S. </a:t>
            </a:r>
            <a:r>
              <a:rPr lang="en-US" sz="2400" dirty="0" smtClean="0">
                <a:solidFill>
                  <a:schemeClr val="bg2"/>
                </a:solidFill>
                <a:latin typeface="Arial Narrow"/>
                <a:cs typeface="Arial Narrow"/>
              </a:rPr>
              <a:t>BPM07] [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Hull et al </a:t>
            </a:r>
            <a:r>
              <a:rPr lang="en-US" sz="2400" dirty="0" smtClean="0">
                <a:solidFill>
                  <a:schemeClr val="bg2"/>
                </a:solidFill>
                <a:latin typeface="Arial Narrow"/>
                <a:cs typeface="Arial Narrow"/>
              </a:rPr>
              <a:t>WS-FM10</a:t>
            </a:r>
            <a:r>
              <a:rPr lang="en-US" sz="2400" dirty="0">
                <a:solidFill>
                  <a:schemeClr val="bg2"/>
                </a:solidFill>
                <a:latin typeface="Arial Narrow"/>
                <a:cs typeface="Arial Narrow"/>
              </a:rPr>
              <a:t>]</a:t>
            </a:r>
          </a:p>
        </p:txBody>
      </p:sp>
      <p:sp>
        <p:nvSpPr>
          <p:cNvPr id="1817604" name="Rectangle 4"/>
          <p:cNvSpPr>
            <a:spLocks noChangeArrowheads="1"/>
          </p:cNvSpPr>
          <p:nvPr/>
        </p:nvSpPr>
        <p:spPr bwMode="auto">
          <a:xfrm>
            <a:off x="401638" y="2705099"/>
            <a:ext cx="8769350" cy="468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grpSp>
        <p:nvGrpSpPr>
          <p:cNvPr id="1817605" name="Group 149"/>
          <p:cNvGrpSpPr>
            <a:grpSpLocks/>
          </p:cNvGrpSpPr>
          <p:nvPr/>
        </p:nvGrpSpPr>
        <p:grpSpPr bwMode="auto">
          <a:xfrm>
            <a:off x="2166938" y="1662113"/>
            <a:ext cx="1430337" cy="409575"/>
            <a:chOff x="1287" y="3296"/>
            <a:chExt cx="901" cy="258"/>
          </a:xfrm>
        </p:grpSpPr>
        <p:sp>
          <p:nvSpPr>
            <p:cNvPr id="1817606" name="Rectangle 150"/>
            <p:cNvSpPr>
              <a:spLocks noChangeArrowheads="1"/>
            </p:cNvSpPr>
            <p:nvPr/>
          </p:nvSpPr>
          <p:spPr bwMode="auto">
            <a:xfrm>
              <a:off x="1287" y="3296"/>
              <a:ext cx="901" cy="2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charset="0"/>
                <a:buChar char="•"/>
              </a:pPr>
              <a:endParaRPr kumimoji="0" lang="en-US" sz="1800">
                <a:latin typeface="Trebuchet MS" charset="0"/>
              </a:endParaRPr>
            </a:p>
          </p:txBody>
        </p:sp>
        <p:sp>
          <p:nvSpPr>
            <p:cNvPr id="1817607" name="Line 151"/>
            <p:cNvSpPr>
              <a:spLocks noChangeShapeType="1"/>
            </p:cNvSpPr>
            <p:nvPr/>
          </p:nvSpPr>
          <p:spPr bwMode="auto">
            <a:xfrm>
              <a:off x="1508" y="3311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17608" name="Line 152"/>
            <p:cNvSpPr>
              <a:spLocks noChangeShapeType="1"/>
            </p:cNvSpPr>
            <p:nvPr/>
          </p:nvSpPr>
          <p:spPr bwMode="auto">
            <a:xfrm>
              <a:off x="1744" y="3296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17609" name="Line 153"/>
            <p:cNvSpPr>
              <a:spLocks noChangeShapeType="1"/>
            </p:cNvSpPr>
            <p:nvPr/>
          </p:nvSpPr>
          <p:spPr bwMode="auto">
            <a:xfrm>
              <a:off x="1965" y="3299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1817610" name="Group 47"/>
          <p:cNvGrpSpPr>
            <a:grpSpLocks/>
          </p:cNvGrpSpPr>
          <p:nvPr/>
        </p:nvGrpSpPr>
        <p:grpSpPr bwMode="auto">
          <a:xfrm>
            <a:off x="2060575" y="1549400"/>
            <a:ext cx="1430338" cy="409575"/>
            <a:chOff x="1287" y="3296"/>
            <a:chExt cx="901" cy="258"/>
          </a:xfrm>
        </p:grpSpPr>
        <p:sp>
          <p:nvSpPr>
            <p:cNvPr id="1817611" name="Rectangle 48"/>
            <p:cNvSpPr>
              <a:spLocks noChangeArrowheads="1"/>
            </p:cNvSpPr>
            <p:nvPr/>
          </p:nvSpPr>
          <p:spPr bwMode="auto">
            <a:xfrm>
              <a:off x="1287" y="3296"/>
              <a:ext cx="901" cy="2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charset="0"/>
                <a:buChar char="•"/>
              </a:pPr>
              <a:endParaRPr kumimoji="0" lang="en-US" sz="1800">
                <a:latin typeface="Trebuchet MS" charset="0"/>
              </a:endParaRPr>
            </a:p>
          </p:txBody>
        </p:sp>
        <p:sp>
          <p:nvSpPr>
            <p:cNvPr id="1817612" name="Line 49"/>
            <p:cNvSpPr>
              <a:spLocks noChangeShapeType="1"/>
            </p:cNvSpPr>
            <p:nvPr/>
          </p:nvSpPr>
          <p:spPr bwMode="auto">
            <a:xfrm>
              <a:off x="1508" y="3311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17613" name="Line 50"/>
            <p:cNvSpPr>
              <a:spLocks noChangeShapeType="1"/>
            </p:cNvSpPr>
            <p:nvPr/>
          </p:nvSpPr>
          <p:spPr bwMode="auto">
            <a:xfrm>
              <a:off x="1744" y="3296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17614" name="Line 51"/>
            <p:cNvSpPr>
              <a:spLocks noChangeShapeType="1"/>
            </p:cNvSpPr>
            <p:nvPr/>
          </p:nvSpPr>
          <p:spPr bwMode="auto">
            <a:xfrm>
              <a:off x="1965" y="3299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1817615" name="Group 52"/>
          <p:cNvGrpSpPr>
            <a:grpSpLocks/>
          </p:cNvGrpSpPr>
          <p:nvPr/>
        </p:nvGrpSpPr>
        <p:grpSpPr bwMode="auto">
          <a:xfrm>
            <a:off x="1955800" y="1430338"/>
            <a:ext cx="1430338" cy="409575"/>
            <a:chOff x="1287" y="3296"/>
            <a:chExt cx="901" cy="258"/>
          </a:xfrm>
        </p:grpSpPr>
        <p:sp>
          <p:nvSpPr>
            <p:cNvPr id="1817616" name="Rectangle 53"/>
            <p:cNvSpPr>
              <a:spLocks noChangeArrowheads="1"/>
            </p:cNvSpPr>
            <p:nvPr/>
          </p:nvSpPr>
          <p:spPr bwMode="auto">
            <a:xfrm>
              <a:off x="1287" y="3296"/>
              <a:ext cx="901" cy="2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charset="0"/>
                <a:buChar char="•"/>
              </a:pPr>
              <a:endParaRPr kumimoji="0" lang="en-US" sz="1800">
                <a:latin typeface="Trebuchet MS" charset="0"/>
              </a:endParaRPr>
            </a:p>
          </p:txBody>
        </p:sp>
        <p:sp>
          <p:nvSpPr>
            <p:cNvPr id="1817617" name="Line 54"/>
            <p:cNvSpPr>
              <a:spLocks noChangeShapeType="1"/>
            </p:cNvSpPr>
            <p:nvPr/>
          </p:nvSpPr>
          <p:spPr bwMode="auto">
            <a:xfrm>
              <a:off x="1508" y="3311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17618" name="Line 55"/>
            <p:cNvSpPr>
              <a:spLocks noChangeShapeType="1"/>
            </p:cNvSpPr>
            <p:nvPr/>
          </p:nvSpPr>
          <p:spPr bwMode="auto">
            <a:xfrm>
              <a:off x="1744" y="3296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17619" name="Line 56"/>
            <p:cNvSpPr>
              <a:spLocks noChangeShapeType="1"/>
            </p:cNvSpPr>
            <p:nvPr/>
          </p:nvSpPr>
          <p:spPr bwMode="auto">
            <a:xfrm>
              <a:off x="1965" y="3299"/>
              <a:ext cx="0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1817620" name="Rectangle 57"/>
          <p:cNvSpPr>
            <a:spLocks noChangeArrowheads="1"/>
          </p:cNvSpPr>
          <p:nvPr/>
        </p:nvSpPr>
        <p:spPr bwMode="auto">
          <a:xfrm>
            <a:off x="3654425" y="1295400"/>
            <a:ext cx="1544638" cy="3603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21" name="Rectangle 58"/>
          <p:cNvSpPr>
            <a:spLocks noChangeArrowheads="1"/>
          </p:cNvSpPr>
          <p:nvPr/>
        </p:nvSpPr>
        <p:spPr bwMode="auto">
          <a:xfrm>
            <a:off x="396875" y="1295400"/>
            <a:ext cx="361950" cy="37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22" name="Rectangle 59"/>
          <p:cNvSpPr>
            <a:spLocks noChangeArrowheads="1"/>
          </p:cNvSpPr>
          <p:nvPr/>
        </p:nvSpPr>
        <p:spPr bwMode="auto">
          <a:xfrm>
            <a:off x="752475" y="1295400"/>
            <a:ext cx="361950" cy="37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23" name="Rectangle 60"/>
          <p:cNvSpPr>
            <a:spLocks noChangeArrowheads="1"/>
          </p:cNvSpPr>
          <p:nvPr/>
        </p:nvSpPr>
        <p:spPr bwMode="auto">
          <a:xfrm>
            <a:off x="1122363" y="1295400"/>
            <a:ext cx="360362" cy="37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24" name="Rectangle 61"/>
          <p:cNvSpPr>
            <a:spLocks noChangeArrowheads="1"/>
          </p:cNvSpPr>
          <p:nvPr/>
        </p:nvSpPr>
        <p:spPr bwMode="auto">
          <a:xfrm>
            <a:off x="1482725" y="1295400"/>
            <a:ext cx="361950" cy="37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25" name="Rectangle 62"/>
          <p:cNvSpPr>
            <a:spLocks noChangeArrowheads="1"/>
          </p:cNvSpPr>
          <p:nvPr/>
        </p:nvSpPr>
        <p:spPr bwMode="auto">
          <a:xfrm>
            <a:off x="1839913" y="1295400"/>
            <a:ext cx="361950" cy="37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26" name="Rectangle 63"/>
          <p:cNvSpPr>
            <a:spLocks noChangeArrowheads="1"/>
          </p:cNvSpPr>
          <p:nvPr/>
        </p:nvSpPr>
        <p:spPr bwMode="auto">
          <a:xfrm>
            <a:off x="2198688" y="1295400"/>
            <a:ext cx="361950" cy="37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27" name="Rectangle 64"/>
          <p:cNvSpPr>
            <a:spLocks noChangeArrowheads="1"/>
          </p:cNvSpPr>
          <p:nvPr/>
        </p:nvSpPr>
        <p:spPr bwMode="auto">
          <a:xfrm>
            <a:off x="2573338" y="1295400"/>
            <a:ext cx="361950" cy="37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28" name="Text Box 71"/>
          <p:cNvSpPr txBox="1">
            <a:spLocks noChangeArrowheads="1"/>
          </p:cNvSpPr>
          <p:nvPr/>
        </p:nvSpPr>
        <p:spPr bwMode="auto">
          <a:xfrm>
            <a:off x="379413" y="833438"/>
            <a:ext cx="947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8613" indent="-227013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1"/>
              </a:buClr>
              <a:buSzTx/>
              <a:buFont typeface="Times New Roman" charset="0"/>
              <a:buNone/>
            </a:pPr>
            <a:r>
              <a:rPr kumimoji="0" lang="en-US" sz="1800">
                <a:latin typeface="Trebuchet MS" charset="0"/>
              </a:rPr>
              <a:t>customer</a:t>
            </a:r>
          </a:p>
          <a:p>
            <a:pPr algn="ctr">
              <a:lnSpc>
                <a:spcPct val="80000"/>
              </a:lnSpc>
              <a:buClr>
                <a:schemeClr val="bg1"/>
              </a:buClr>
              <a:buSzTx/>
              <a:buFont typeface="Times New Roman" charset="0"/>
              <a:buNone/>
            </a:pPr>
            <a:r>
              <a:rPr kumimoji="0" lang="en-US" sz="1800">
                <a:latin typeface="Trebuchet MS" charset="0"/>
              </a:rPr>
              <a:t>info</a:t>
            </a:r>
          </a:p>
        </p:txBody>
      </p:sp>
      <p:sp>
        <p:nvSpPr>
          <p:cNvPr id="1817629" name="Text Box 73"/>
          <p:cNvSpPr txBox="1">
            <a:spLocks noChangeArrowheads="1"/>
          </p:cNvSpPr>
          <p:nvPr/>
        </p:nvSpPr>
        <p:spPr bwMode="auto">
          <a:xfrm>
            <a:off x="2286000" y="985838"/>
            <a:ext cx="412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8613" indent="-227013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1"/>
              </a:buClr>
              <a:buSzTx/>
              <a:buFont typeface="Times New Roman" charset="0"/>
              <a:buNone/>
            </a:pPr>
            <a:r>
              <a:rPr kumimoji="0" lang="en-US" sz="1800">
                <a:latin typeface="Trebuchet MS" charset="0"/>
              </a:rPr>
              <a:t>cart</a:t>
            </a:r>
          </a:p>
        </p:txBody>
      </p:sp>
      <p:sp>
        <p:nvSpPr>
          <p:cNvPr id="1817630" name="Rectangle 81"/>
          <p:cNvSpPr>
            <a:spLocks noChangeArrowheads="1"/>
          </p:cNvSpPr>
          <p:nvPr/>
        </p:nvSpPr>
        <p:spPr bwMode="auto">
          <a:xfrm>
            <a:off x="2936875" y="1296988"/>
            <a:ext cx="361950" cy="373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31" name="Rectangle 85"/>
          <p:cNvSpPr>
            <a:spLocks noChangeArrowheads="1"/>
          </p:cNvSpPr>
          <p:nvPr/>
        </p:nvSpPr>
        <p:spPr bwMode="auto">
          <a:xfrm>
            <a:off x="3294063" y="1295400"/>
            <a:ext cx="361950" cy="373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sp>
        <p:nvSpPr>
          <p:cNvPr id="1817632" name="Text Box 86"/>
          <p:cNvSpPr txBox="1">
            <a:spLocks noChangeArrowheads="1"/>
          </p:cNvSpPr>
          <p:nvPr/>
        </p:nvSpPr>
        <p:spPr bwMode="auto">
          <a:xfrm>
            <a:off x="4191000" y="1314450"/>
            <a:ext cx="433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8613" indent="-227013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spcBef>
                <a:spcPct val="0"/>
              </a:spcBef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465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Clr>
                <a:schemeClr val="bg1"/>
              </a:buClr>
              <a:buSzTx/>
              <a:buFont typeface="Times New Roman" charset="0"/>
              <a:buNone/>
            </a:pPr>
            <a:r>
              <a:rPr kumimoji="0" lang="en-US" sz="2000" b="1">
                <a:latin typeface="Trebuchet MS" charset="0"/>
              </a:rPr>
              <a:t>. . .</a:t>
            </a:r>
          </a:p>
        </p:txBody>
      </p:sp>
      <p:sp>
        <p:nvSpPr>
          <p:cNvPr id="1817633" name="Rectangle 143"/>
          <p:cNvSpPr>
            <a:spLocks noChangeArrowheads="1"/>
          </p:cNvSpPr>
          <p:nvPr/>
        </p:nvSpPr>
        <p:spPr bwMode="auto">
          <a:xfrm>
            <a:off x="1878013" y="1322388"/>
            <a:ext cx="1427162" cy="3079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charset="0"/>
              <a:buChar char="•"/>
            </a:pPr>
            <a:endParaRPr kumimoji="0" lang="en-US" sz="1800">
              <a:latin typeface="Trebuchet MS" charset="0"/>
            </a:endParaRPr>
          </a:p>
        </p:txBody>
      </p:sp>
      <p:grpSp>
        <p:nvGrpSpPr>
          <p:cNvPr id="1817634" name="Group 111"/>
          <p:cNvGrpSpPr>
            <a:grpSpLocks/>
          </p:cNvGrpSpPr>
          <p:nvPr/>
        </p:nvGrpSpPr>
        <p:grpSpPr bwMode="auto">
          <a:xfrm>
            <a:off x="381000" y="2247899"/>
            <a:ext cx="1685925" cy="1185863"/>
            <a:chOff x="266400" y="1828804"/>
            <a:chExt cx="2167881" cy="1334529"/>
          </a:xfrm>
        </p:grpSpPr>
        <p:grpSp>
          <p:nvGrpSpPr>
            <p:cNvPr id="1817635" name="Group 109"/>
            <p:cNvGrpSpPr>
              <a:grpSpLocks/>
            </p:cNvGrpSpPr>
            <p:nvPr/>
          </p:nvGrpSpPr>
          <p:grpSpPr bwMode="auto">
            <a:xfrm>
              <a:off x="284593" y="1828804"/>
              <a:ext cx="1778986" cy="359511"/>
              <a:chOff x="1557338" y="3300677"/>
              <a:chExt cx="2667000" cy="333375"/>
            </a:xfrm>
          </p:grpSpPr>
          <p:grpSp>
            <p:nvGrpSpPr>
              <p:cNvPr id="1817636" name="Group 12"/>
              <p:cNvGrpSpPr>
                <a:grpSpLocks/>
              </p:cNvGrpSpPr>
              <p:nvPr/>
            </p:nvGrpSpPr>
            <p:grpSpPr bwMode="auto">
              <a:xfrm>
                <a:off x="2670175" y="3505464"/>
                <a:ext cx="688975" cy="128588"/>
                <a:chOff x="2300" y="3396"/>
                <a:chExt cx="1516" cy="435"/>
              </a:xfrm>
            </p:grpSpPr>
            <p:sp>
              <p:nvSpPr>
                <p:cNvPr id="1817637" name="Rectangle 13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38" name="Line 14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39" name="Line 15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40" name="Line 16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7641" name="Group 17"/>
              <p:cNvGrpSpPr>
                <a:grpSpLocks/>
              </p:cNvGrpSpPr>
              <p:nvPr/>
            </p:nvGrpSpPr>
            <p:grpSpPr bwMode="auto">
              <a:xfrm>
                <a:off x="2625725" y="3478477"/>
                <a:ext cx="688975" cy="127000"/>
                <a:chOff x="2300" y="3396"/>
                <a:chExt cx="1516" cy="435"/>
              </a:xfrm>
            </p:grpSpPr>
            <p:sp>
              <p:nvSpPr>
                <p:cNvPr id="1817642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43" name="Line 19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44" name="Line 20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45" name="Line 21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7646" name="Group 22"/>
              <p:cNvGrpSpPr>
                <a:grpSpLocks/>
              </p:cNvGrpSpPr>
              <p:nvPr/>
            </p:nvGrpSpPr>
            <p:grpSpPr bwMode="auto">
              <a:xfrm>
                <a:off x="2582863" y="3449902"/>
                <a:ext cx="688975" cy="128587"/>
                <a:chOff x="2300" y="3396"/>
                <a:chExt cx="1516" cy="435"/>
              </a:xfrm>
            </p:grpSpPr>
            <p:sp>
              <p:nvSpPr>
                <p:cNvPr id="1817647" name="Rectangle 23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48" name="Line 24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49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50" name="Line 26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7651" name="Rectangle 27"/>
              <p:cNvSpPr>
                <a:spLocks noChangeArrowheads="1"/>
              </p:cNvSpPr>
              <p:nvPr/>
            </p:nvSpPr>
            <p:spPr bwMode="auto">
              <a:xfrm>
                <a:off x="1757363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52" name="Rectangle 28"/>
              <p:cNvSpPr>
                <a:spLocks noChangeArrowheads="1"/>
              </p:cNvSpPr>
              <p:nvPr/>
            </p:nvSpPr>
            <p:spPr bwMode="auto">
              <a:xfrm>
                <a:off x="1957388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53" name="Rectangle 29"/>
              <p:cNvSpPr>
                <a:spLocks noChangeArrowheads="1"/>
              </p:cNvSpPr>
              <p:nvPr/>
            </p:nvSpPr>
            <p:spPr bwMode="auto">
              <a:xfrm>
                <a:off x="1557338" y="3300677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54" name="Rectangle 30"/>
              <p:cNvSpPr>
                <a:spLocks noChangeArrowheads="1"/>
              </p:cNvSpPr>
              <p:nvPr/>
            </p:nvSpPr>
            <p:spPr bwMode="auto">
              <a:xfrm>
                <a:off x="2351088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55" name="Rectangle 31"/>
              <p:cNvSpPr>
                <a:spLocks noChangeArrowheads="1"/>
              </p:cNvSpPr>
              <p:nvPr/>
            </p:nvSpPr>
            <p:spPr bwMode="auto">
              <a:xfrm>
                <a:off x="2151063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7656" name="Group 32"/>
              <p:cNvGrpSpPr>
                <a:grpSpLocks/>
              </p:cNvGrpSpPr>
              <p:nvPr/>
            </p:nvGrpSpPr>
            <p:grpSpPr bwMode="auto">
              <a:xfrm>
                <a:off x="2538413" y="3421327"/>
                <a:ext cx="688975" cy="127000"/>
                <a:chOff x="2300" y="3396"/>
                <a:chExt cx="1516" cy="435"/>
              </a:xfrm>
            </p:grpSpPr>
            <p:sp>
              <p:nvSpPr>
                <p:cNvPr id="1817657" name="Rectangle 33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58" name="Line 34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59" name="Line 35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60" name="Line 36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7661" name="Rectangle 37"/>
              <p:cNvSpPr>
                <a:spLocks noChangeArrowheads="1"/>
              </p:cNvSpPr>
              <p:nvPr/>
            </p:nvSpPr>
            <p:spPr bwMode="auto">
              <a:xfrm>
                <a:off x="2546350" y="3300677"/>
                <a:ext cx="68897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62" name="Rectangle 38"/>
              <p:cNvSpPr>
                <a:spLocks noChangeArrowheads="1"/>
              </p:cNvSpPr>
              <p:nvPr/>
            </p:nvSpPr>
            <p:spPr bwMode="auto">
              <a:xfrm>
                <a:off x="3230563" y="3300677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63" name="Rectangle 39"/>
              <p:cNvSpPr>
                <a:spLocks noChangeArrowheads="1"/>
              </p:cNvSpPr>
              <p:nvPr/>
            </p:nvSpPr>
            <p:spPr bwMode="auto">
              <a:xfrm>
                <a:off x="3430588" y="3300677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64" name="Rectangle 40"/>
              <p:cNvSpPr>
                <a:spLocks noChangeArrowheads="1"/>
              </p:cNvSpPr>
              <p:nvPr/>
            </p:nvSpPr>
            <p:spPr bwMode="auto">
              <a:xfrm>
                <a:off x="3629025" y="3300677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65" name="Rectangle 41"/>
              <p:cNvSpPr>
                <a:spLocks noChangeArrowheads="1"/>
              </p:cNvSpPr>
              <p:nvPr/>
            </p:nvSpPr>
            <p:spPr bwMode="auto">
              <a:xfrm>
                <a:off x="3827463" y="3300677"/>
                <a:ext cx="198437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66" name="Rectangle 42"/>
              <p:cNvSpPr>
                <a:spLocks noChangeArrowheads="1"/>
              </p:cNvSpPr>
              <p:nvPr/>
            </p:nvSpPr>
            <p:spPr bwMode="auto">
              <a:xfrm>
                <a:off x="4024313" y="3300677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17667" name="Group 43"/>
            <p:cNvGrpSpPr>
              <a:grpSpLocks/>
            </p:cNvGrpSpPr>
            <p:nvPr/>
          </p:nvGrpSpPr>
          <p:grpSpPr bwMode="auto">
            <a:xfrm>
              <a:off x="266400" y="2347622"/>
              <a:ext cx="2167881" cy="370868"/>
              <a:chOff x="432" y="1515"/>
              <a:chExt cx="4515" cy="576"/>
            </a:xfrm>
          </p:grpSpPr>
          <p:grpSp>
            <p:nvGrpSpPr>
              <p:cNvPr id="1817668" name="Group 44"/>
              <p:cNvGrpSpPr>
                <a:grpSpLocks/>
              </p:cNvGrpSpPr>
              <p:nvPr/>
            </p:nvGrpSpPr>
            <p:grpSpPr bwMode="auto">
              <a:xfrm>
                <a:off x="2754" y="1870"/>
                <a:ext cx="972" cy="221"/>
                <a:chOff x="2300" y="3396"/>
                <a:chExt cx="1516" cy="435"/>
              </a:xfrm>
            </p:grpSpPr>
            <p:sp>
              <p:nvSpPr>
                <p:cNvPr id="1817669" name="Rectangle 45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70" name="Line 46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71" name="Line 47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72" name="Line 48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7673" name="Group 49"/>
              <p:cNvGrpSpPr>
                <a:grpSpLocks/>
              </p:cNvGrpSpPr>
              <p:nvPr/>
            </p:nvGrpSpPr>
            <p:grpSpPr bwMode="auto">
              <a:xfrm>
                <a:off x="2692" y="1821"/>
                <a:ext cx="972" cy="221"/>
                <a:chOff x="2300" y="3396"/>
                <a:chExt cx="1516" cy="435"/>
              </a:xfrm>
            </p:grpSpPr>
            <p:sp>
              <p:nvSpPr>
                <p:cNvPr id="1817674" name="Rectangle 50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75" name="Line 51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76" name="Line 52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77" name="Line 53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7678" name="Group 54"/>
              <p:cNvGrpSpPr>
                <a:grpSpLocks/>
              </p:cNvGrpSpPr>
              <p:nvPr/>
            </p:nvGrpSpPr>
            <p:grpSpPr bwMode="auto">
              <a:xfrm>
                <a:off x="2631" y="1773"/>
                <a:ext cx="972" cy="221"/>
                <a:chOff x="2300" y="3396"/>
                <a:chExt cx="1516" cy="435"/>
              </a:xfrm>
            </p:grpSpPr>
            <p:sp>
              <p:nvSpPr>
                <p:cNvPr id="1817679" name="Rectangle 55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80" name="Line 56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81" name="Line 57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82" name="Line 58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7683" name="Group 59"/>
              <p:cNvGrpSpPr>
                <a:grpSpLocks/>
              </p:cNvGrpSpPr>
              <p:nvPr/>
            </p:nvGrpSpPr>
            <p:grpSpPr bwMode="auto">
              <a:xfrm>
                <a:off x="1428" y="1833"/>
                <a:ext cx="744" cy="213"/>
                <a:chOff x="672" y="2880"/>
                <a:chExt cx="1392" cy="576"/>
              </a:xfrm>
            </p:grpSpPr>
            <p:sp>
              <p:nvSpPr>
                <p:cNvPr id="1817684" name="Rectangle 60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85" name="Line 61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86" name="Line 62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7687" name="Group 63"/>
              <p:cNvGrpSpPr>
                <a:grpSpLocks/>
              </p:cNvGrpSpPr>
              <p:nvPr/>
            </p:nvGrpSpPr>
            <p:grpSpPr bwMode="auto">
              <a:xfrm>
                <a:off x="1376" y="1796"/>
                <a:ext cx="744" cy="216"/>
                <a:chOff x="672" y="2880"/>
                <a:chExt cx="1392" cy="576"/>
              </a:xfrm>
            </p:grpSpPr>
            <p:sp>
              <p:nvSpPr>
                <p:cNvPr id="1817688" name="Rectangle 64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89" name="Line 65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90" name="Line 66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7691" name="Group 67"/>
              <p:cNvGrpSpPr>
                <a:grpSpLocks/>
              </p:cNvGrpSpPr>
              <p:nvPr/>
            </p:nvGrpSpPr>
            <p:grpSpPr bwMode="auto">
              <a:xfrm>
                <a:off x="1325" y="1760"/>
                <a:ext cx="744" cy="215"/>
                <a:chOff x="672" y="2880"/>
                <a:chExt cx="1392" cy="576"/>
              </a:xfrm>
            </p:grpSpPr>
            <p:sp>
              <p:nvSpPr>
                <p:cNvPr id="1817692" name="Rectangle 68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693" name="Line 69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694" name="Line 70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7695" name="Rectangle 71"/>
              <p:cNvSpPr>
                <a:spLocks noChangeArrowheads="1"/>
              </p:cNvSpPr>
              <p:nvPr/>
            </p:nvSpPr>
            <p:spPr bwMode="auto">
              <a:xfrm>
                <a:off x="714" y="1516"/>
                <a:ext cx="282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96" name="Rectangle 72"/>
              <p:cNvSpPr>
                <a:spLocks noChangeArrowheads="1"/>
              </p:cNvSpPr>
              <p:nvPr/>
            </p:nvSpPr>
            <p:spPr bwMode="auto">
              <a:xfrm>
                <a:off x="996" y="1516"/>
                <a:ext cx="283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697" name="Rectangle 73"/>
              <p:cNvSpPr>
                <a:spLocks noChangeArrowheads="1"/>
              </p:cNvSpPr>
              <p:nvPr/>
            </p:nvSpPr>
            <p:spPr bwMode="auto">
              <a:xfrm>
                <a:off x="1279" y="1516"/>
                <a:ext cx="744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7698" name="Group 74"/>
              <p:cNvGrpSpPr>
                <a:grpSpLocks/>
              </p:cNvGrpSpPr>
              <p:nvPr/>
            </p:nvGrpSpPr>
            <p:grpSpPr bwMode="auto">
              <a:xfrm>
                <a:off x="1274" y="1725"/>
                <a:ext cx="743" cy="215"/>
                <a:chOff x="672" y="2880"/>
                <a:chExt cx="1392" cy="576"/>
              </a:xfrm>
            </p:grpSpPr>
            <p:sp>
              <p:nvSpPr>
                <p:cNvPr id="1817699" name="Rectangle 75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700" name="Line 76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01" name="Line 77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7702" name="Rectangle 78"/>
              <p:cNvSpPr>
                <a:spLocks noChangeArrowheads="1"/>
              </p:cNvSpPr>
              <p:nvPr/>
            </p:nvSpPr>
            <p:spPr bwMode="auto">
              <a:xfrm>
                <a:off x="432" y="1516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03" name="Rectangle 79"/>
              <p:cNvSpPr>
                <a:spLocks noChangeArrowheads="1"/>
              </p:cNvSpPr>
              <p:nvPr/>
            </p:nvSpPr>
            <p:spPr bwMode="auto">
              <a:xfrm>
                <a:off x="2305" y="1516"/>
                <a:ext cx="282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04" name="Rectangle 80"/>
              <p:cNvSpPr>
                <a:spLocks noChangeArrowheads="1"/>
              </p:cNvSpPr>
              <p:nvPr/>
            </p:nvSpPr>
            <p:spPr bwMode="auto">
              <a:xfrm>
                <a:off x="2023" y="1516"/>
                <a:ext cx="282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7705" name="Group 81"/>
              <p:cNvGrpSpPr>
                <a:grpSpLocks/>
              </p:cNvGrpSpPr>
              <p:nvPr/>
            </p:nvGrpSpPr>
            <p:grpSpPr bwMode="auto">
              <a:xfrm>
                <a:off x="2569" y="1724"/>
                <a:ext cx="972" cy="220"/>
                <a:chOff x="2300" y="3396"/>
                <a:chExt cx="1516" cy="435"/>
              </a:xfrm>
            </p:grpSpPr>
            <p:sp>
              <p:nvSpPr>
                <p:cNvPr id="1817706" name="Rectangle 82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707" name="Line 83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08" name="Line 84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09" name="Line 85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7710" name="Rectangle 86"/>
              <p:cNvSpPr>
                <a:spLocks noChangeArrowheads="1"/>
              </p:cNvSpPr>
              <p:nvPr/>
            </p:nvSpPr>
            <p:spPr bwMode="auto">
              <a:xfrm>
                <a:off x="2579" y="1515"/>
                <a:ext cx="973" cy="21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11" name="Rectangle 87"/>
              <p:cNvSpPr>
                <a:spLocks noChangeArrowheads="1"/>
              </p:cNvSpPr>
              <p:nvPr/>
            </p:nvSpPr>
            <p:spPr bwMode="auto">
              <a:xfrm>
                <a:off x="3545" y="1515"/>
                <a:ext cx="282" cy="2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12" name="Rectangle 88"/>
              <p:cNvSpPr>
                <a:spLocks noChangeArrowheads="1"/>
              </p:cNvSpPr>
              <p:nvPr/>
            </p:nvSpPr>
            <p:spPr bwMode="auto">
              <a:xfrm>
                <a:off x="3828" y="1515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13" name="Rectangle 89"/>
              <p:cNvSpPr>
                <a:spLocks noChangeArrowheads="1"/>
              </p:cNvSpPr>
              <p:nvPr/>
            </p:nvSpPr>
            <p:spPr bwMode="auto">
              <a:xfrm>
                <a:off x="4107" y="1515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14" name="Rectangle 90"/>
              <p:cNvSpPr>
                <a:spLocks noChangeArrowheads="1"/>
              </p:cNvSpPr>
              <p:nvPr/>
            </p:nvSpPr>
            <p:spPr bwMode="auto">
              <a:xfrm>
                <a:off x="4386" y="1515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15" name="Rectangle 91"/>
              <p:cNvSpPr>
                <a:spLocks noChangeArrowheads="1"/>
              </p:cNvSpPr>
              <p:nvPr/>
            </p:nvSpPr>
            <p:spPr bwMode="auto">
              <a:xfrm>
                <a:off x="4665" y="1515"/>
                <a:ext cx="282" cy="214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17716" name="Group 110"/>
            <p:cNvGrpSpPr>
              <a:grpSpLocks/>
            </p:cNvGrpSpPr>
            <p:nvPr/>
          </p:nvGrpSpPr>
          <p:grpSpPr bwMode="auto">
            <a:xfrm>
              <a:off x="293301" y="2872742"/>
              <a:ext cx="1980342" cy="290591"/>
              <a:chOff x="5037138" y="4269052"/>
              <a:chExt cx="2290762" cy="307975"/>
            </a:xfrm>
          </p:grpSpPr>
          <p:grpSp>
            <p:nvGrpSpPr>
              <p:cNvPr id="1817717" name="Group 92"/>
              <p:cNvGrpSpPr>
                <a:grpSpLocks/>
              </p:cNvGrpSpPr>
              <p:nvPr/>
            </p:nvGrpSpPr>
            <p:grpSpPr bwMode="auto">
              <a:xfrm>
                <a:off x="6129338" y="4453202"/>
                <a:ext cx="527050" cy="123825"/>
                <a:chOff x="672" y="2880"/>
                <a:chExt cx="1392" cy="576"/>
              </a:xfrm>
            </p:grpSpPr>
            <p:sp>
              <p:nvSpPr>
                <p:cNvPr id="1817718" name="Rectangle 93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719" name="Line 94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20" name="Line 95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7721" name="Group 96"/>
              <p:cNvGrpSpPr>
                <a:grpSpLocks/>
              </p:cNvGrpSpPr>
              <p:nvPr/>
            </p:nvGrpSpPr>
            <p:grpSpPr bwMode="auto">
              <a:xfrm>
                <a:off x="6092825" y="4430977"/>
                <a:ext cx="527050" cy="125412"/>
                <a:chOff x="672" y="2880"/>
                <a:chExt cx="1392" cy="576"/>
              </a:xfrm>
            </p:grpSpPr>
            <p:sp>
              <p:nvSpPr>
                <p:cNvPr id="1817722" name="Rectangle 97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723" name="Line 98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24" name="Line 99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7725" name="Group 100"/>
              <p:cNvGrpSpPr>
                <a:grpSpLocks/>
              </p:cNvGrpSpPr>
              <p:nvPr/>
            </p:nvGrpSpPr>
            <p:grpSpPr bwMode="auto">
              <a:xfrm>
                <a:off x="6056313" y="4410339"/>
                <a:ext cx="527050" cy="125413"/>
                <a:chOff x="672" y="2880"/>
                <a:chExt cx="1392" cy="576"/>
              </a:xfrm>
            </p:grpSpPr>
            <p:sp>
              <p:nvSpPr>
                <p:cNvPr id="1817726" name="Rectangle 101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727" name="Line 102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28" name="Line 103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7729" name="Rectangle 104"/>
              <p:cNvSpPr>
                <a:spLocks noChangeArrowheads="1"/>
              </p:cNvSpPr>
              <p:nvPr/>
            </p:nvSpPr>
            <p:spPr bwMode="auto">
              <a:xfrm>
                <a:off x="5237163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30" name="Rectangle 105"/>
              <p:cNvSpPr>
                <a:spLocks noChangeArrowheads="1"/>
              </p:cNvSpPr>
              <p:nvPr/>
            </p:nvSpPr>
            <p:spPr bwMode="auto">
              <a:xfrm>
                <a:off x="5437188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31" name="Rectangle 106"/>
              <p:cNvSpPr>
                <a:spLocks noChangeArrowheads="1"/>
              </p:cNvSpPr>
              <p:nvPr/>
            </p:nvSpPr>
            <p:spPr bwMode="auto">
              <a:xfrm>
                <a:off x="6022975" y="4269052"/>
                <a:ext cx="527050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7732" name="Group 107"/>
              <p:cNvGrpSpPr>
                <a:grpSpLocks/>
              </p:cNvGrpSpPr>
              <p:nvPr/>
            </p:nvGrpSpPr>
            <p:grpSpPr bwMode="auto">
              <a:xfrm>
                <a:off x="6019800" y="4391289"/>
                <a:ext cx="527050" cy="123825"/>
                <a:chOff x="672" y="2880"/>
                <a:chExt cx="1392" cy="576"/>
              </a:xfrm>
            </p:grpSpPr>
            <p:sp>
              <p:nvSpPr>
                <p:cNvPr id="1817733" name="Rectangle 108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91417" tIns="45709" rIns="91417" bIns="45709" anchor="ctr"/>
                <a:lstStyle/>
                <a:p>
                  <a:pPr algn="l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en-US" sz="180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17734" name="Line 109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735" name="Line 110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7736" name="Rectangle 111"/>
              <p:cNvSpPr>
                <a:spLocks noChangeArrowheads="1"/>
              </p:cNvSpPr>
              <p:nvPr/>
            </p:nvSpPr>
            <p:spPr bwMode="auto">
              <a:xfrm>
                <a:off x="5037138" y="4270639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37" name="Rectangle 112"/>
              <p:cNvSpPr>
                <a:spLocks noChangeArrowheads="1"/>
              </p:cNvSpPr>
              <p:nvPr/>
            </p:nvSpPr>
            <p:spPr bwMode="auto">
              <a:xfrm>
                <a:off x="5830888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38" name="Rectangle 113"/>
              <p:cNvSpPr>
                <a:spLocks noChangeArrowheads="1"/>
              </p:cNvSpPr>
              <p:nvPr/>
            </p:nvSpPr>
            <p:spPr bwMode="auto">
              <a:xfrm>
                <a:off x="5630863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39" name="Rectangle 114"/>
              <p:cNvSpPr>
                <a:spLocks noChangeArrowheads="1"/>
              </p:cNvSpPr>
              <p:nvPr/>
            </p:nvSpPr>
            <p:spPr bwMode="auto">
              <a:xfrm>
                <a:off x="6532563" y="4270639"/>
                <a:ext cx="200025" cy="123825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40" name="Rectangle 115"/>
              <p:cNvSpPr>
                <a:spLocks noChangeArrowheads="1"/>
              </p:cNvSpPr>
              <p:nvPr/>
            </p:nvSpPr>
            <p:spPr bwMode="auto">
              <a:xfrm>
                <a:off x="6732588" y="4270639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41" name="Rectangle 116"/>
              <p:cNvSpPr>
                <a:spLocks noChangeArrowheads="1"/>
              </p:cNvSpPr>
              <p:nvPr/>
            </p:nvSpPr>
            <p:spPr bwMode="auto">
              <a:xfrm>
                <a:off x="6931025" y="4270639"/>
                <a:ext cx="200025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7742" name="Rectangle 117"/>
              <p:cNvSpPr>
                <a:spLocks noChangeArrowheads="1"/>
              </p:cNvSpPr>
              <p:nvPr/>
            </p:nvSpPr>
            <p:spPr bwMode="auto">
              <a:xfrm>
                <a:off x="7129463" y="4270639"/>
                <a:ext cx="198437" cy="12382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17" tIns="45709" rIns="91417" bIns="45709" anchor="ctr"/>
              <a:lstStyle/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sz="18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17743" name="TextBox 124"/>
          <p:cNvSpPr txBox="1">
            <a:spLocks noChangeArrowheads="1"/>
          </p:cNvSpPr>
          <p:nvPr/>
        </p:nvSpPr>
        <p:spPr bwMode="auto">
          <a:xfrm>
            <a:off x="209550" y="3400424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8613" indent="-22701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bg1"/>
              </a:buClr>
              <a:buSzTx/>
              <a:buFont typeface="Times New Roman" charset="0"/>
              <a:buNone/>
            </a:pPr>
            <a:r>
              <a:rPr kumimoji="0" lang="en-US">
                <a:solidFill>
                  <a:schemeClr val="accent2"/>
                </a:solidFill>
                <a:latin typeface="Tahoma" charset="0"/>
              </a:rPr>
              <a:t>Artifacts (Info models)</a:t>
            </a:r>
          </a:p>
        </p:txBody>
      </p:sp>
      <p:sp>
        <p:nvSpPr>
          <p:cNvPr id="1817744" name="AutoShape 144"/>
          <p:cNvSpPr>
            <a:spLocks noChangeArrowheads="1"/>
          </p:cNvSpPr>
          <p:nvPr/>
        </p:nvSpPr>
        <p:spPr bwMode="auto">
          <a:xfrm rot="2227135">
            <a:off x="1066800" y="1866899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noFill/>
          <a:ln w="12700" cap="sq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17745" name="Cloud"/>
          <p:cNvSpPr>
            <a:spLocks noChangeAspect="1" noEditPoints="1" noChangeArrowheads="1"/>
          </p:cNvSpPr>
          <p:nvPr/>
        </p:nvSpPr>
        <p:spPr bwMode="auto">
          <a:xfrm rot="51373" flipH="1" flipV="1">
            <a:off x="4940300" y="1958974"/>
            <a:ext cx="4202113" cy="2041525"/>
          </a:xfrm>
          <a:custGeom>
            <a:avLst/>
            <a:gdLst>
              <a:gd name="T0" fmla="*/ 0 w 21600"/>
              <a:gd name="T1" fmla="*/ 1 h 21600"/>
              <a:gd name="T2" fmla="*/ 11 w 21600"/>
              <a:gd name="T3" fmla="*/ 2 h 21600"/>
              <a:gd name="T4" fmla="*/ 22 w 21600"/>
              <a:gd name="T5" fmla="*/ 1 h 21600"/>
              <a:gd name="T6" fmla="*/ 1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5 w 21600"/>
              <a:gd name="T13" fmla="*/ 3256 h 21600"/>
              <a:gd name="T14" fmla="*/ 17083 w 21600"/>
              <a:gd name="T15" fmla="*/ 173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12700">
            <a:solidFill>
              <a:srgbClr val="B5006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96637" tIns="48319" rIns="96637" bIns="48319"/>
          <a:lstStyle/>
          <a:p>
            <a: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100">
              <a:solidFill>
                <a:srgbClr val="B50069"/>
              </a:solidFill>
              <a:latin typeface="Times New Roman" charset="0"/>
            </a:endParaRPr>
          </a:p>
        </p:txBody>
      </p:sp>
      <p:sp>
        <p:nvSpPr>
          <p:cNvPr id="1817746" name="Text Box 146"/>
          <p:cNvSpPr txBox="1">
            <a:spLocks noChangeArrowheads="1"/>
          </p:cNvSpPr>
          <p:nvPr/>
        </p:nvSpPr>
        <p:spPr bwMode="auto">
          <a:xfrm>
            <a:off x="5546725" y="2587624"/>
            <a:ext cx="255587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700">
                <a:solidFill>
                  <a:srgbClr val="3333FF"/>
                </a:solidFill>
                <a:latin typeface="Times New Roman" charset="0"/>
              </a:rPr>
              <a:t>Specification of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700">
                <a:solidFill>
                  <a:srgbClr val="3333FF"/>
                </a:solidFill>
                <a:latin typeface="Times New Roman" charset="0"/>
              </a:rPr>
              <a:t>artifact lifecycles</a:t>
            </a:r>
          </a:p>
        </p:txBody>
      </p:sp>
      <p:sp>
        <p:nvSpPr>
          <p:cNvPr id="1817747" name="Text Box 147"/>
          <p:cNvSpPr txBox="1">
            <a:spLocks noChangeArrowheads="1"/>
          </p:cNvSpPr>
          <p:nvPr/>
        </p:nvSpPr>
        <p:spPr bwMode="auto">
          <a:xfrm>
            <a:off x="3886200" y="2609849"/>
            <a:ext cx="334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4800" b="1">
                <a:solidFill>
                  <a:schemeClr val="hlink"/>
                </a:solidFill>
                <a:latin typeface="Symbol" charset="0"/>
              </a:rPr>
              <a:t>+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029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Workflow verification problem: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important problem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[Hull-S. DCW09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report]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r>
              <a:rPr lang="en-US" dirty="0" smtClean="0"/>
              <a:t>More in SIGMOD tutorial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[Hull-S.-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Vaculin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SIGMOD13]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Analytics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111"/>
          <p:cNvGrpSpPr>
            <a:grpSpLocks/>
          </p:cNvGrpSpPr>
          <p:nvPr/>
        </p:nvGrpSpPr>
        <p:grpSpPr bwMode="auto">
          <a:xfrm>
            <a:off x="145352" y="1850813"/>
            <a:ext cx="1770221" cy="1264921"/>
            <a:chOff x="266400" y="1828804"/>
            <a:chExt cx="2167881" cy="1334529"/>
          </a:xfrm>
          <a:solidFill>
            <a:srgbClr val="99CCFF"/>
          </a:solidFill>
        </p:grpSpPr>
        <p:grpSp>
          <p:nvGrpSpPr>
            <p:cNvPr id="8" name="Group 109"/>
            <p:cNvGrpSpPr>
              <a:grpSpLocks/>
            </p:cNvGrpSpPr>
            <p:nvPr/>
          </p:nvGrpSpPr>
          <p:grpSpPr bwMode="auto">
            <a:xfrm>
              <a:off x="284593" y="1828804"/>
              <a:ext cx="1778986" cy="359511"/>
              <a:chOff x="1557338" y="3300677"/>
              <a:chExt cx="2667000" cy="333375"/>
            </a:xfrm>
            <a:grpFill/>
          </p:grpSpPr>
          <p:grpSp>
            <p:nvGrpSpPr>
              <p:cNvPr id="85" name="Group 12"/>
              <p:cNvGrpSpPr>
                <a:grpSpLocks/>
              </p:cNvGrpSpPr>
              <p:nvPr/>
            </p:nvGrpSpPr>
            <p:grpSpPr bwMode="auto">
              <a:xfrm>
                <a:off x="2670175" y="3505464"/>
                <a:ext cx="688975" cy="128588"/>
                <a:chOff x="2300" y="3396"/>
                <a:chExt cx="1516" cy="435"/>
              </a:xfrm>
              <a:grpFill/>
            </p:grpSpPr>
            <p:sp>
              <p:nvSpPr>
                <p:cNvPr id="112" name="Rectangle 13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113" name="Line 14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4" name="Line 15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5" name="Line 16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86" name="Group 17"/>
              <p:cNvGrpSpPr>
                <a:grpSpLocks/>
              </p:cNvGrpSpPr>
              <p:nvPr/>
            </p:nvGrpSpPr>
            <p:grpSpPr bwMode="auto">
              <a:xfrm>
                <a:off x="2625725" y="3478477"/>
                <a:ext cx="688975" cy="127000"/>
                <a:chOff x="2300" y="3396"/>
                <a:chExt cx="1516" cy="435"/>
              </a:xfrm>
              <a:grpFill/>
            </p:grpSpPr>
            <p:sp>
              <p:nvSpPr>
                <p:cNvPr id="108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109" name="Line 19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0" name="Line 20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11" name="Line 21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87" name="Group 22"/>
              <p:cNvGrpSpPr>
                <a:grpSpLocks/>
              </p:cNvGrpSpPr>
              <p:nvPr/>
            </p:nvGrpSpPr>
            <p:grpSpPr bwMode="auto">
              <a:xfrm>
                <a:off x="2582863" y="3449902"/>
                <a:ext cx="688975" cy="128587"/>
                <a:chOff x="2300" y="3396"/>
                <a:chExt cx="1516" cy="435"/>
              </a:xfrm>
              <a:grpFill/>
            </p:grpSpPr>
            <p:sp>
              <p:nvSpPr>
                <p:cNvPr id="104" name="Rectangle 23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105" name="Line 24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6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7" name="Line 26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88" name="Rectangle 27"/>
              <p:cNvSpPr>
                <a:spLocks noChangeArrowheads="1"/>
              </p:cNvSpPr>
              <p:nvPr/>
            </p:nvSpPr>
            <p:spPr bwMode="auto">
              <a:xfrm>
                <a:off x="1757363" y="3300677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/>
            </p:nvSpPr>
            <p:spPr bwMode="auto">
              <a:xfrm>
                <a:off x="1957388" y="3300677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/>
            </p:nvSpPr>
            <p:spPr bwMode="auto">
              <a:xfrm>
                <a:off x="1557338" y="3300677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/>
            </p:nvSpPr>
            <p:spPr bwMode="auto">
              <a:xfrm>
                <a:off x="2351088" y="3300677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92" name="Rectangle 31"/>
              <p:cNvSpPr>
                <a:spLocks noChangeArrowheads="1"/>
              </p:cNvSpPr>
              <p:nvPr/>
            </p:nvSpPr>
            <p:spPr bwMode="auto">
              <a:xfrm>
                <a:off x="2151063" y="3300677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grpSp>
            <p:nvGrpSpPr>
              <p:cNvPr id="93" name="Group 32"/>
              <p:cNvGrpSpPr>
                <a:grpSpLocks/>
              </p:cNvGrpSpPr>
              <p:nvPr/>
            </p:nvGrpSpPr>
            <p:grpSpPr bwMode="auto">
              <a:xfrm>
                <a:off x="2538413" y="3421327"/>
                <a:ext cx="688975" cy="127000"/>
                <a:chOff x="2300" y="3396"/>
                <a:chExt cx="1516" cy="435"/>
              </a:xfrm>
              <a:grpFill/>
            </p:grpSpPr>
            <p:sp>
              <p:nvSpPr>
                <p:cNvPr id="100" name="Rectangle 33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101" name="Line 34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2" name="Line 35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03" name="Line 36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94" name="Rectangle 37"/>
              <p:cNvSpPr>
                <a:spLocks noChangeArrowheads="1"/>
              </p:cNvSpPr>
              <p:nvPr/>
            </p:nvSpPr>
            <p:spPr bwMode="auto">
              <a:xfrm>
                <a:off x="2546350" y="3300677"/>
                <a:ext cx="68897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95" name="Rectangle 38"/>
              <p:cNvSpPr>
                <a:spLocks noChangeArrowheads="1"/>
              </p:cNvSpPr>
              <p:nvPr/>
            </p:nvSpPr>
            <p:spPr bwMode="auto">
              <a:xfrm>
                <a:off x="3230563" y="3300677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96" name="Rectangle 39"/>
              <p:cNvSpPr>
                <a:spLocks noChangeArrowheads="1"/>
              </p:cNvSpPr>
              <p:nvPr/>
            </p:nvSpPr>
            <p:spPr bwMode="auto">
              <a:xfrm>
                <a:off x="3430588" y="3300677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97" name="Rectangle 40"/>
              <p:cNvSpPr>
                <a:spLocks noChangeArrowheads="1"/>
              </p:cNvSpPr>
              <p:nvPr/>
            </p:nvSpPr>
            <p:spPr bwMode="auto">
              <a:xfrm>
                <a:off x="3629025" y="3300677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98" name="Rectangle 41"/>
              <p:cNvSpPr>
                <a:spLocks noChangeArrowheads="1"/>
              </p:cNvSpPr>
              <p:nvPr/>
            </p:nvSpPr>
            <p:spPr bwMode="auto">
              <a:xfrm>
                <a:off x="3827463" y="3300677"/>
                <a:ext cx="198437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99" name="Rectangle 42"/>
              <p:cNvSpPr>
                <a:spLocks noChangeArrowheads="1"/>
              </p:cNvSpPr>
              <p:nvPr/>
            </p:nvSpPr>
            <p:spPr bwMode="auto">
              <a:xfrm>
                <a:off x="4024313" y="3300677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66400" y="2347622"/>
              <a:ext cx="2167881" cy="370868"/>
              <a:chOff x="432" y="1515"/>
              <a:chExt cx="4515" cy="576"/>
            </a:xfrm>
            <a:grpFill/>
          </p:grpSpPr>
          <p:grpSp>
            <p:nvGrpSpPr>
              <p:cNvPr id="37" name="Group 44"/>
              <p:cNvGrpSpPr>
                <a:grpSpLocks/>
              </p:cNvGrpSpPr>
              <p:nvPr/>
            </p:nvGrpSpPr>
            <p:grpSpPr bwMode="auto">
              <a:xfrm>
                <a:off x="2754" y="1870"/>
                <a:ext cx="972" cy="221"/>
                <a:chOff x="2300" y="3396"/>
                <a:chExt cx="1516" cy="435"/>
              </a:xfrm>
              <a:grpFill/>
            </p:grpSpPr>
            <p:sp>
              <p:nvSpPr>
                <p:cNvPr id="81" name="Rectangle 45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82" name="Line 46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3" name="Line 47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" name="Line 48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38" name="Group 49"/>
              <p:cNvGrpSpPr>
                <a:grpSpLocks/>
              </p:cNvGrpSpPr>
              <p:nvPr/>
            </p:nvGrpSpPr>
            <p:grpSpPr bwMode="auto">
              <a:xfrm>
                <a:off x="2692" y="1821"/>
                <a:ext cx="972" cy="221"/>
                <a:chOff x="2300" y="3396"/>
                <a:chExt cx="1516" cy="435"/>
              </a:xfrm>
              <a:grpFill/>
            </p:grpSpPr>
            <p:sp>
              <p:nvSpPr>
                <p:cNvPr id="77" name="Rectangle 50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78" name="Line 51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9" name="Line 52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0" name="Line 53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39" name="Group 54"/>
              <p:cNvGrpSpPr>
                <a:grpSpLocks/>
              </p:cNvGrpSpPr>
              <p:nvPr/>
            </p:nvGrpSpPr>
            <p:grpSpPr bwMode="auto">
              <a:xfrm>
                <a:off x="2631" y="1773"/>
                <a:ext cx="972" cy="221"/>
                <a:chOff x="2300" y="3396"/>
                <a:chExt cx="1516" cy="435"/>
              </a:xfrm>
              <a:grpFill/>
            </p:grpSpPr>
            <p:sp>
              <p:nvSpPr>
                <p:cNvPr id="73" name="Rectangle 55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74" name="Line 56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5" name="Line 57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6" name="Line 58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40" name="Group 59"/>
              <p:cNvGrpSpPr>
                <a:grpSpLocks/>
              </p:cNvGrpSpPr>
              <p:nvPr/>
            </p:nvGrpSpPr>
            <p:grpSpPr bwMode="auto">
              <a:xfrm>
                <a:off x="1428" y="1833"/>
                <a:ext cx="744" cy="213"/>
                <a:chOff x="672" y="2880"/>
                <a:chExt cx="1392" cy="576"/>
              </a:xfrm>
              <a:grpFill/>
            </p:grpSpPr>
            <p:sp>
              <p:nvSpPr>
                <p:cNvPr id="70" name="Rectangle 60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71" name="Line 61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72" name="Line 62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41" name="Group 63"/>
              <p:cNvGrpSpPr>
                <a:grpSpLocks/>
              </p:cNvGrpSpPr>
              <p:nvPr/>
            </p:nvGrpSpPr>
            <p:grpSpPr bwMode="auto">
              <a:xfrm>
                <a:off x="1376" y="1796"/>
                <a:ext cx="744" cy="216"/>
                <a:chOff x="672" y="2880"/>
                <a:chExt cx="1392" cy="576"/>
              </a:xfrm>
              <a:grpFill/>
            </p:grpSpPr>
            <p:sp>
              <p:nvSpPr>
                <p:cNvPr id="67" name="Rectangle 64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68" name="Line 65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9" name="Line 66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42" name="Group 67"/>
              <p:cNvGrpSpPr>
                <a:grpSpLocks/>
              </p:cNvGrpSpPr>
              <p:nvPr/>
            </p:nvGrpSpPr>
            <p:grpSpPr bwMode="auto">
              <a:xfrm>
                <a:off x="1325" y="1760"/>
                <a:ext cx="744" cy="215"/>
                <a:chOff x="672" y="2880"/>
                <a:chExt cx="1392" cy="576"/>
              </a:xfrm>
              <a:grpFill/>
            </p:grpSpPr>
            <p:sp>
              <p:nvSpPr>
                <p:cNvPr id="64" name="Rectangle 68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65" name="Line 69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6" name="Line 70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43" name="Rectangle 71"/>
              <p:cNvSpPr>
                <a:spLocks noChangeArrowheads="1"/>
              </p:cNvSpPr>
              <p:nvPr/>
            </p:nvSpPr>
            <p:spPr bwMode="auto">
              <a:xfrm>
                <a:off x="714" y="1516"/>
                <a:ext cx="282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44" name="Rectangle 72"/>
              <p:cNvSpPr>
                <a:spLocks noChangeArrowheads="1"/>
              </p:cNvSpPr>
              <p:nvPr/>
            </p:nvSpPr>
            <p:spPr bwMode="auto">
              <a:xfrm>
                <a:off x="996" y="1516"/>
                <a:ext cx="283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45" name="Rectangle 73"/>
              <p:cNvSpPr>
                <a:spLocks noChangeArrowheads="1"/>
              </p:cNvSpPr>
              <p:nvPr/>
            </p:nvSpPr>
            <p:spPr bwMode="auto">
              <a:xfrm>
                <a:off x="1279" y="1516"/>
                <a:ext cx="744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grpSp>
            <p:nvGrpSpPr>
              <p:cNvPr id="46" name="Group 74"/>
              <p:cNvGrpSpPr>
                <a:grpSpLocks/>
              </p:cNvGrpSpPr>
              <p:nvPr/>
            </p:nvGrpSpPr>
            <p:grpSpPr bwMode="auto">
              <a:xfrm>
                <a:off x="1274" y="1725"/>
                <a:ext cx="743" cy="215"/>
                <a:chOff x="672" y="2880"/>
                <a:chExt cx="1392" cy="576"/>
              </a:xfrm>
              <a:grpFill/>
            </p:grpSpPr>
            <p:sp>
              <p:nvSpPr>
                <p:cNvPr id="61" name="Rectangle 75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62" name="Line 76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3" name="Line 77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47" name="Rectangle 78"/>
              <p:cNvSpPr>
                <a:spLocks noChangeArrowheads="1"/>
              </p:cNvSpPr>
              <p:nvPr/>
            </p:nvSpPr>
            <p:spPr bwMode="auto">
              <a:xfrm>
                <a:off x="432" y="1516"/>
                <a:ext cx="282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48" name="Rectangle 79"/>
              <p:cNvSpPr>
                <a:spLocks noChangeArrowheads="1"/>
              </p:cNvSpPr>
              <p:nvPr/>
            </p:nvSpPr>
            <p:spPr bwMode="auto">
              <a:xfrm>
                <a:off x="2305" y="1516"/>
                <a:ext cx="282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49" name="Rectangle 80"/>
              <p:cNvSpPr>
                <a:spLocks noChangeArrowheads="1"/>
              </p:cNvSpPr>
              <p:nvPr/>
            </p:nvSpPr>
            <p:spPr bwMode="auto">
              <a:xfrm>
                <a:off x="2023" y="1516"/>
                <a:ext cx="282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grpSp>
            <p:nvGrpSpPr>
              <p:cNvPr id="50" name="Group 81"/>
              <p:cNvGrpSpPr>
                <a:grpSpLocks/>
              </p:cNvGrpSpPr>
              <p:nvPr/>
            </p:nvGrpSpPr>
            <p:grpSpPr bwMode="auto">
              <a:xfrm>
                <a:off x="2569" y="1724"/>
                <a:ext cx="972" cy="220"/>
                <a:chOff x="2300" y="3396"/>
                <a:chExt cx="1516" cy="435"/>
              </a:xfrm>
              <a:grpFill/>
            </p:grpSpPr>
            <p:sp>
              <p:nvSpPr>
                <p:cNvPr id="57" name="Rectangle 82"/>
                <p:cNvSpPr>
                  <a:spLocks noChangeArrowheads="1"/>
                </p:cNvSpPr>
                <p:nvPr/>
              </p:nvSpPr>
              <p:spPr bwMode="auto">
                <a:xfrm>
                  <a:off x="2300" y="3408"/>
                  <a:ext cx="1516" cy="4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8" name="Line 83"/>
                <p:cNvSpPr>
                  <a:spLocks noChangeShapeType="1"/>
                </p:cNvSpPr>
                <p:nvPr/>
              </p:nvSpPr>
              <p:spPr bwMode="auto">
                <a:xfrm>
                  <a:off x="26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59" name="Line 84"/>
                <p:cNvSpPr>
                  <a:spLocks noChangeShapeType="1"/>
                </p:cNvSpPr>
                <p:nvPr/>
              </p:nvSpPr>
              <p:spPr bwMode="auto">
                <a:xfrm>
                  <a:off x="3060" y="3408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60" name="Line 85"/>
                <p:cNvSpPr>
                  <a:spLocks noChangeShapeType="1"/>
                </p:cNvSpPr>
                <p:nvPr/>
              </p:nvSpPr>
              <p:spPr bwMode="auto">
                <a:xfrm>
                  <a:off x="3443" y="3396"/>
                  <a:ext cx="0" cy="4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51" name="Rectangle 86"/>
              <p:cNvSpPr>
                <a:spLocks noChangeArrowheads="1"/>
              </p:cNvSpPr>
              <p:nvPr/>
            </p:nvSpPr>
            <p:spPr bwMode="auto">
              <a:xfrm>
                <a:off x="2579" y="1515"/>
                <a:ext cx="973" cy="21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52" name="Rectangle 87"/>
              <p:cNvSpPr>
                <a:spLocks noChangeArrowheads="1"/>
              </p:cNvSpPr>
              <p:nvPr/>
            </p:nvSpPr>
            <p:spPr bwMode="auto">
              <a:xfrm>
                <a:off x="3545" y="1515"/>
                <a:ext cx="282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53" name="Rectangle 88"/>
              <p:cNvSpPr>
                <a:spLocks noChangeArrowheads="1"/>
              </p:cNvSpPr>
              <p:nvPr/>
            </p:nvSpPr>
            <p:spPr bwMode="auto">
              <a:xfrm>
                <a:off x="3828" y="1515"/>
                <a:ext cx="282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54" name="Rectangle 89"/>
              <p:cNvSpPr>
                <a:spLocks noChangeArrowheads="1"/>
              </p:cNvSpPr>
              <p:nvPr/>
            </p:nvSpPr>
            <p:spPr bwMode="auto">
              <a:xfrm>
                <a:off x="4107" y="1515"/>
                <a:ext cx="282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55" name="Rectangle 90"/>
              <p:cNvSpPr>
                <a:spLocks noChangeArrowheads="1"/>
              </p:cNvSpPr>
              <p:nvPr/>
            </p:nvSpPr>
            <p:spPr bwMode="auto">
              <a:xfrm>
                <a:off x="4386" y="1515"/>
                <a:ext cx="282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56" name="Rectangle 91"/>
              <p:cNvSpPr>
                <a:spLocks noChangeArrowheads="1"/>
              </p:cNvSpPr>
              <p:nvPr/>
            </p:nvSpPr>
            <p:spPr bwMode="auto">
              <a:xfrm>
                <a:off x="4665" y="1515"/>
                <a:ext cx="282" cy="21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</p:grpSp>
        <p:grpSp>
          <p:nvGrpSpPr>
            <p:cNvPr id="10" name="Group 110"/>
            <p:cNvGrpSpPr>
              <a:grpSpLocks/>
            </p:cNvGrpSpPr>
            <p:nvPr/>
          </p:nvGrpSpPr>
          <p:grpSpPr bwMode="auto">
            <a:xfrm>
              <a:off x="293301" y="2872742"/>
              <a:ext cx="1980342" cy="290591"/>
              <a:chOff x="5037138" y="4269052"/>
              <a:chExt cx="2290762" cy="307975"/>
            </a:xfrm>
            <a:grpFill/>
          </p:grpSpPr>
          <p:grpSp>
            <p:nvGrpSpPr>
              <p:cNvPr id="11" name="Group 92"/>
              <p:cNvGrpSpPr>
                <a:grpSpLocks/>
              </p:cNvGrpSpPr>
              <p:nvPr/>
            </p:nvGrpSpPr>
            <p:grpSpPr bwMode="auto">
              <a:xfrm>
                <a:off x="6129338" y="4453202"/>
                <a:ext cx="527050" cy="123825"/>
                <a:chOff x="672" y="2880"/>
                <a:chExt cx="1392" cy="576"/>
              </a:xfrm>
              <a:grpFill/>
            </p:grpSpPr>
            <p:sp>
              <p:nvSpPr>
                <p:cNvPr id="34" name="Rectangle 93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35" name="Line 94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36" name="Line 95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12" name="Group 96"/>
              <p:cNvGrpSpPr>
                <a:grpSpLocks/>
              </p:cNvGrpSpPr>
              <p:nvPr/>
            </p:nvGrpSpPr>
            <p:grpSpPr bwMode="auto">
              <a:xfrm>
                <a:off x="6092825" y="4430977"/>
                <a:ext cx="527050" cy="125412"/>
                <a:chOff x="672" y="2880"/>
                <a:chExt cx="1392" cy="576"/>
              </a:xfrm>
              <a:grpFill/>
            </p:grpSpPr>
            <p:sp>
              <p:nvSpPr>
                <p:cNvPr id="31" name="Rectangle 97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32" name="Line 98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33" name="Line 99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13" name="Group 100"/>
              <p:cNvGrpSpPr>
                <a:grpSpLocks/>
              </p:cNvGrpSpPr>
              <p:nvPr/>
            </p:nvGrpSpPr>
            <p:grpSpPr bwMode="auto">
              <a:xfrm>
                <a:off x="6056313" y="4410339"/>
                <a:ext cx="527050" cy="125413"/>
                <a:chOff x="672" y="2880"/>
                <a:chExt cx="1392" cy="576"/>
              </a:xfrm>
              <a:grpFill/>
            </p:grpSpPr>
            <p:sp>
              <p:nvSpPr>
                <p:cNvPr id="28" name="Rectangle 101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29" name="Line 102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30" name="Line 103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14" name="Rectangle 104"/>
              <p:cNvSpPr>
                <a:spLocks noChangeArrowheads="1"/>
              </p:cNvSpPr>
              <p:nvPr/>
            </p:nvSpPr>
            <p:spPr bwMode="auto">
              <a:xfrm>
                <a:off x="5237163" y="4270639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15" name="Rectangle 105"/>
              <p:cNvSpPr>
                <a:spLocks noChangeArrowheads="1"/>
              </p:cNvSpPr>
              <p:nvPr/>
            </p:nvSpPr>
            <p:spPr bwMode="auto">
              <a:xfrm>
                <a:off x="5437188" y="4270639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16" name="Rectangle 106"/>
              <p:cNvSpPr>
                <a:spLocks noChangeArrowheads="1"/>
              </p:cNvSpPr>
              <p:nvPr/>
            </p:nvSpPr>
            <p:spPr bwMode="auto">
              <a:xfrm>
                <a:off x="6022975" y="4269052"/>
                <a:ext cx="527050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grpSp>
            <p:nvGrpSpPr>
              <p:cNvPr id="17" name="Group 107"/>
              <p:cNvGrpSpPr>
                <a:grpSpLocks/>
              </p:cNvGrpSpPr>
              <p:nvPr/>
            </p:nvGrpSpPr>
            <p:grpSpPr bwMode="auto">
              <a:xfrm>
                <a:off x="6019800" y="4391289"/>
                <a:ext cx="527050" cy="123825"/>
                <a:chOff x="672" y="2880"/>
                <a:chExt cx="1392" cy="576"/>
              </a:xfrm>
              <a:grpFill/>
            </p:grpSpPr>
            <p:sp>
              <p:nvSpPr>
                <p:cNvPr id="25" name="Rectangle 108"/>
                <p:cNvSpPr>
                  <a:spLocks noChangeArrowheads="1"/>
                </p:cNvSpPr>
                <p:nvPr/>
              </p:nvSpPr>
              <p:spPr bwMode="auto">
                <a:xfrm>
                  <a:off x="672" y="2880"/>
                  <a:ext cx="1392" cy="576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26" name="Line 109"/>
                <p:cNvSpPr>
                  <a:spLocks noChangeShapeType="1"/>
                </p:cNvSpPr>
                <p:nvPr/>
              </p:nvSpPr>
              <p:spPr bwMode="auto">
                <a:xfrm>
                  <a:off x="110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auto">
                <a:xfrm>
                  <a:off x="1584" y="2880"/>
                  <a:ext cx="0" cy="57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rebuchet MS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18" name="Rectangle 111"/>
              <p:cNvSpPr>
                <a:spLocks noChangeArrowheads="1"/>
              </p:cNvSpPr>
              <p:nvPr/>
            </p:nvSpPr>
            <p:spPr bwMode="auto">
              <a:xfrm>
                <a:off x="5037138" y="4270639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19" name="Rectangle 112"/>
              <p:cNvSpPr>
                <a:spLocks noChangeArrowheads="1"/>
              </p:cNvSpPr>
              <p:nvPr/>
            </p:nvSpPr>
            <p:spPr bwMode="auto">
              <a:xfrm>
                <a:off x="5830888" y="4270639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20" name="Rectangle 113"/>
              <p:cNvSpPr>
                <a:spLocks noChangeArrowheads="1"/>
              </p:cNvSpPr>
              <p:nvPr/>
            </p:nvSpPr>
            <p:spPr bwMode="auto">
              <a:xfrm>
                <a:off x="5630863" y="4270639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21" name="Rectangle 114"/>
              <p:cNvSpPr>
                <a:spLocks noChangeArrowheads="1"/>
              </p:cNvSpPr>
              <p:nvPr/>
            </p:nvSpPr>
            <p:spPr bwMode="auto">
              <a:xfrm>
                <a:off x="6532563" y="4270639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22" name="Rectangle 115"/>
              <p:cNvSpPr>
                <a:spLocks noChangeArrowheads="1"/>
              </p:cNvSpPr>
              <p:nvPr/>
            </p:nvSpPr>
            <p:spPr bwMode="auto">
              <a:xfrm>
                <a:off x="6732588" y="4270639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23" name="Rectangle 116"/>
              <p:cNvSpPr>
                <a:spLocks noChangeArrowheads="1"/>
              </p:cNvSpPr>
              <p:nvPr/>
            </p:nvSpPr>
            <p:spPr bwMode="auto">
              <a:xfrm>
                <a:off x="6931025" y="4270639"/>
                <a:ext cx="200025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24" name="Rectangle 117"/>
              <p:cNvSpPr>
                <a:spLocks noChangeArrowheads="1"/>
              </p:cNvSpPr>
              <p:nvPr/>
            </p:nvSpPr>
            <p:spPr bwMode="auto">
              <a:xfrm>
                <a:off x="7129463" y="4270639"/>
                <a:ext cx="198437" cy="1238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</p:grpSp>
      </p:grpSp>
      <p:sp>
        <p:nvSpPr>
          <p:cNvPr id="116" name="TextBox 112"/>
          <p:cNvSpPr txBox="1">
            <a:spLocks noChangeArrowheads="1"/>
          </p:cNvSpPr>
          <p:nvPr/>
        </p:nvSpPr>
        <p:spPr bwMode="auto">
          <a:xfrm>
            <a:off x="1943577" y="2021840"/>
            <a:ext cx="511731" cy="68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r>
              <a:rPr lang="en-US" sz="4200" b="1" dirty="0">
                <a:solidFill>
                  <a:srgbClr val="9900CC"/>
                </a:solidFill>
              </a:rPr>
              <a:t>+</a:t>
            </a:r>
          </a:p>
        </p:txBody>
      </p:sp>
      <p:grpSp>
        <p:nvGrpSpPr>
          <p:cNvPr id="117" name="Group 180"/>
          <p:cNvGrpSpPr>
            <a:grpSpLocks/>
          </p:cNvGrpSpPr>
          <p:nvPr/>
        </p:nvGrpSpPr>
        <p:grpSpPr bwMode="auto">
          <a:xfrm>
            <a:off x="2471976" y="1850812"/>
            <a:ext cx="1786890" cy="1058334"/>
            <a:chOff x="2636566" y="1744143"/>
            <a:chExt cx="2051556" cy="1169988"/>
          </a:xfrm>
        </p:grpSpPr>
        <p:grpSp>
          <p:nvGrpSpPr>
            <p:cNvPr id="118" name="Group 7"/>
            <p:cNvGrpSpPr>
              <a:grpSpLocks/>
            </p:cNvGrpSpPr>
            <p:nvPr/>
          </p:nvGrpSpPr>
          <p:grpSpPr bwMode="auto">
            <a:xfrm rot="246534">
              <a:off x="2636566" y="1744143"/>
              <a:ext cx="2051556" cy="1169988"/>
              <a:chOff x="1905" y="877"/>
              <a:chExt cx="2171" cy="995"/>
            </a:xfrm>
          </p:grpSpPr>
          <p:sp>
            <p:nvSpPr>
              <p:cNvPr id="126" name="Cloud"/>
              <p:cNvSpPr>
                <a:spLocks noChangeAspect="1" noEditPoints="1" noChangeArrowheads="1"/>
              </p:cNvSpPr>
              <p:nvPr/>
            </p:nvSpPr>
            <p:spPr bwMode="auto">
              <a:xfrm rot="21302093" flipV="1">
                <a:off x="1905" y="877"/>
                <a:ext cx="2171" cy="9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5 w 21600"/>
                  <a:gd name="T13" fmla="*/ 3256 h 21600"/>
                  <a:gd name="T14" fmla="*/ 17083 w 21600"/>
                  <a:gd name="T15" fmla="*/ 1734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27" name="Rectangle 9"/>
              <p:cNvSpPr>
                <a:spLocks noChangeArrowheads="1"/>
              </p:cNvSpPr>
              <p:nvPr/>
            </p:nvSpPr>
            <p:spPr bwMode="auto">
              <a:xfrm>
                <a:off x="3585" y="1152"/>
                <a:ext cx="171" cy="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9" name="Rectangle 10"/>
            <p:cNvSpPr>
              <a:spLocks noChangeArrowheads="1"/>
            </p:cNvSpPr>
            <p:nvPr/>
          </p:nvSpPr>
          <p:spPr bwMode="auto">
            <a:xfrm>
              <a:off x="2836047" y="2298872"/>
              <a:ext cx="349250" cy="165100"/>
            </a:xfrm>
            <a:prstGeom prst="rect">
              <a:avLst/>
            </a:prstGeom>
            <a:noFill/>
            <a:ln w="9525">
              <a:solidFill>
                <a:srgbClr val="339933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60"/>
            <p:cNvSpPr>
              <a:spLocks noChangeArrowheads="1"/>
            </p:cNvSpPr>
            <p:nvPr/>
          </p:nvSpPr>
          <p:spPr bwMode="auto">
            <a:xfrm>
              <a:off x="3332249" y="2489543"/>
              <a:ext cx="349250" cy="165100"/>
            </a:xfrm>
            <a:prstGeom prst="rect">
              <a:avLst/>
            </a:prstGeom>
            <a:noFill/>
            <a:ln w="9525">
              <a:solidFill>
                <a:srgbClr val="339933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61"/>
            <p:cNvSpPr>
              <a:spLocks noChangeArrowheads="1"/>
            </p:cNvSpPr>
            <p:nvPr/>
          </p:nvSpPr>
          <p:spPr bwMode="auto">
            <a:xfrm>
              <a:off x="3813391" y="1959534"/>
              <a:ext cx="349250" cy="165100"/>
            </a:xfrm>
            <a:prstGeom prst="rect">
              <a:avLst/>
            </a:prstGeom>
            <a:noFill/>
            <a:ln w="9525">
              <a:solidFill>
                <a:srgbClr val="339933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62"/>
            <p:cNvSpPr>
              <a:spLocks noChangeArrowheads="1"/>
            </p:cNvSpPr>
            <p:nvPr/>
          </p:nvSpPr>
          <p:spPr bwMode="auto">
            <a:xfrm>
              <a:off x="4147577" y="2277076"/>
              <a:ext cx="349250" cy="165100"/>
            </a:xfrm>
            <a:prstGeom prst="rect">
              <a:avLst/>
            </a:prstGeom>
            <a:noFill/>
            <a:ln w="9525">
              <a:solidFill>
                <a:srgbClr val="339933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0"/>
            <p:cNvSpPr>
              <a:spLocks noChangeArrowheads="1"/>
            </p:cNvSpPr>
            <p:nvPr/>
          </p:nvSpPr>
          <p:spPr bwMode="auto">
            <a:xfrm>
              <a:off x="3112015" y="2018785"/>
              <a:ext cx="349250" cy="165100"/>
            </a:xfrm>
            <a:prstGeom prst="rect">
              <a:avLst/>
            </a:prstGeom>
            <a:noFill/>
            <a:ln w="9525">
              <a:solidFill>
                <a:srgbClr val="339933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60"/>
            <p:cNvSpPr>
              <a:spLocks noChangeArrowheads="1"/>
            </p:cNvSpPr>
            <p:nvPr/>
          </p:nvSpPr>
          <p:spPr bwMode="auto">
            <a:xfrm>
              <a:off x="3597018" y="2221814"/>
              <a:ext cx="349250" cy="165100"/>
            </a:xfrm>
            <a:prstGeom prst="rect">
              <a:avLst/>
            </a:prstGeom>
            <a:noFill/>
            <a:ln w="9525">
              <a:solidFill>
                <a:srgbClr val="339933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62"/>
            <p:cNvSpPr>
              <a:spLocks noChangeArrowheads="1"/>
            </p:cNvSpPr>
            <p:nvPr/>
          </p:nvSpPr>
          <p:spPr bwMode="auto">
            <a:xfrm>
              <a:off x="3929277" y="2602470"/>
              <a:ext cx="349250" cy="165100"/>
            </a:xfrm>
            <a:prstGeom prst="rect">
              <a:avLst/>
            </a:prstGeom>
            <a:noFill/>
            <a:ln w="9525">
              <a:solidFill>
                <a:srgbClr val="339933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" name="TextBox 124"/>
          <p:cNvSpPr txBox="1">
            <a:spLocks noChangeArrowheads="1"/>
          </p:cNvSpPr>
          <p:nvPr/>
        </p:nvSpPr>
        <p:spPr bwMode="auto">
          <a:xfrm>
            <a:off x="442" y="3264746"/>
            <a:ext cx="1796009" cy="8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buFont typeface="Times New Roman" charset="0"/>
              <a:buNone/>
            </a:pPr>
            <a:r>
              <a:rPr lang="en-US" dirty="0">
                <a:latin typeface="Cambria"/>
                <a:cs typeface="Cambria"/>
              </a:rPr>
              <a:t>Artifact</a:t>
            </a:r>
          </a:p>
          <a:p>
            <a:pPr algn="ctr" eaLnBrk="1" hangingPunct="1">
              <a:buFont typeface="Times New Roman" charset="0"/>
              <a:buNone/>
            </a:pPr>
            <a:r>
              <a:rPr lang="en-US" dirty="0">
                <a:latin typeface="Cambria"/>
                <a:cs typeface="Cambria"/>
              </a:rPr>
              <a:t>Info </a:t>
            </a:r>
            <a:r>
              <a:rPr lang="en-US" dirty="0" smtClean="0">
                <a:latin typeface="Cambria"/>
                <a:cs typeface="Cambria"/>
              </a:rPr>
              <a:t>Models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29" name="TextBox 125"/>
          <p:cNvSpPr txBox="1">
            <a:spLocks noChangeArrowheads="1"/>
          </p:cNvSpPr>
          <p:nvPr/>
        </p:nvSpPr>
        <p:spPr bwMode="auto">
          <a:xfrm>
            <a:off x="2281953" y="3193627"/>
            <a:ext cx="2150269" cy="157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buFont typeface="Times New Roman" charset="0"/>
              <a:buNone/>
            </a:pPr>
            <a:r>
              <a:rPr lang="en-US" dirty="0">
                <a:latin typeface="Cambria"/>
                <a:cs typeface="Cambria"/>
              </a:rPr>
              <a:t>Semantic Tasks</a:t>
            </a:r>
          </a:p>
          <a:p>
            <a:pPr algn="ctr" eaLnBrk="1" hangingPunct="1">
              <a:buFont typeface="Times New Roman" charset="0"/>
              <a:buNone/>
            </a:pPr>
            <a:r>
              <a:rPr lang="en-US" sz="1700" dirty="0">
                <a:latin typeface="Cambria"/>
                <a:cs typeface="Cambria"/>
              </a:rPr>
              <a:t>(specified using pre-</a:t>
            </a:r>
          </a:p>
          <a:p>
            <a:pPr algn="ctr" eaLnBrk="1" hangingPunct="1">
              <a:buFont typeface="Times New Roman" charset="0"/>
              <a:buNone/>
            </a:pPr>
            <a:r>
              <a:rPr lang="en-US" sz="1700" dirty="0">
                <a:latin typeface="Cambria"/>
                <a:cs typeface="Cambria"/>
              </a:rPr>
              <a:t>and post-conditions, in spirit of OWL-S)</a:t>
            </a:r>
          </a:p>
        </p:txBody>
      </p:sp>
      <p:sp>
        <p:nvSpPr>
          <p:cNvPr id="130" name="TextBox 126"/>
          <p:cNvSpPr txBox="1">
            <a:spLocks noChangeArrowheads="1"/>
          </p:cNvSpPr>
          <p:nvPr/>
        </p:nvSpPr>
        <p:spPr bwMode="auto">
          <a:xfrm>
            <a:off x="4330542" y="2013373"/>
            <a:ext cx="511731" cy="6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r>
              <a:rPr lang="en-US" sz="4200" b="1">
                <a:solidFill>
                  <a:srgbClr val="9900CC"/>
                </a:solidFill>
              </a:rPr>
              <a:t>+</a:t>
            </a:r>
          </a:p>
        </p:txBody>
      </p:sp>
      <p:grpSp>
        <p:nvGrpSpPr>
          <p:cNvPr id="131" name="Group 194"/>
          <p:cNvGrpSpPr>
            <a:grpSpLocks/>
          </p:cNvGrpSpPr>
          <p:nvPr/>
        </p:nvGrpSpPr>
        <p:grpSpPr bwMode="auto">
          <a:xfrm>
            <a:off x="7452599" y="2133600"/>
            <a:ext cx="268366" cy="352213"/>
            <a:chOff x="5386387" y="3999123"/>
            <a:chExt cx="256087" cy="330504"/>
          </a:xfrm>
        </p:grpSpPr>
        <p:cxnSp>
          <p:nvCxnSpPr>
            <p:cNvPr id="132" name="Straight Connector 182"/>
            <p:cNvCxnSpPr>
              <a:cxnSpLocks noChangeShapeType="1"/>
            </p:cNvCxnSpPr>
            <p:nvPr/>
          </p:nvCxnSpPr>
          <p:spPr bwMode="auto">
            <a:xfrm rot="16200000" flipH="1">
              <a:off x="5221868" y="4163642"/>
              <a:ext cx="330504" cy="1465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Connector 184"/>
            <p:cNvCxnSpPr>
              <a:cxnSpLocks noChangeShapeType="1"/>
            </p:cNvCxnSpPr>
            <p:nvPr/>
          </p:nvCxnSpPr>
          <p:spPr bwMode="auto">
            <a:xfrm>
              <a:off x="5387853" y="4101678"/>
              <a:ext cx="254621" cy="1306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87"/>
            <p:cNvCxnSpPr>
              <a:cxnSpLocks noChangeShapeType="1"/>
            </p:cNvCxnSpPr>
            <p:nvPr/>
          </p:nvCxnSpPr>
          <p:spPr bwMode="auto">
            <a:xfrm>
              <a:off x="5386388" y="4226985"/>
              <a:ext cx="254621" cy="1306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5" name="TextBox 195"/>
          <p:cNvSpPr txBox="1">
            <a:spLocks noChangeArrowheads="1"/>
          </p:cNvSpPr>
          <p:nvPr/>
        </p:nvSpPr>
        <p:spPr bwMode="auto">
          <a:xfrm>
            <a:off x="4663177" y="3274906"/>
            <a:ext cx="2449834" cy="72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buFont typeface="Times New Roman" charset="0"/>
              <a:buNone/>
            </a:pPr>
            <a:r>
              <a:rPr lang="en-US">
                <a:latin typeface="Cambria"/>
                <a:cs typeface="Cambria"/>
              </a:rPr>
              <a:t>Lifecycle</a:t>
            </a:r>
          </a:p>
          <a:p>
            <a:pPr algn="ctr" eaLnBrk="1" hangingPunct="1">
              <a:buFont typeface="Times New Roman" charset="0"/>
              <a:buNone/>
            </a:pPr>
            <a:r>
              <a:rPr lang="en-US" sz="1700">
                <a:latin typeface="Cambria"/>
                <a:cs typeface="Cambria"/>
              </a:rPr>
              <a:t>(expressed using rules)</a:t>
            </a:r>
          </a:p>
        </p:txBody>
      </p:sp>
      <p:sp>
        <p:nvSpPr>
          <p:cNvPr id="136" name="Folded Corner 197"/>
          <p:cNvSpPr>
            <a:spLocks noChangeArrowheads="1"/>
          </p:cNvSpPr>
          <p:nvPr/>
        </p:nvSpPr>
        <p:spPr bwMode="auto">
          <a:xfrm rot="16200000">
            <a:off x="7945280" y="1621922"/>
            <a:ext cx="1584960" cy="1456849"/>
          </a:xfrm>
          <a:prstGeom prst="foldedCorne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>
              <a:tabLst>
                <a:tab pos="4171872" algn="l"/>
              </a:tabLst>
            </a:pPr>
            <a:endParaRPr lang="en-US"/>
          </a:p>
        </p:txBody>
      </p:sp>
      <p:sp>
        <p:nvSpPr>
          <p:cNvPr id="137" name="TextBox 198"/>
          <p:cNvSpPr txBox="1">
            <a:spLocks noChangeArrowheads="1"/>
          </p:cNvSpPr>
          <p:nvPr/>
        </p:nvSpPr>
        <p:spPr bwMode="auto">
          <a:xfrm>
            <a:off x="7883707" y="3324013"/>
            <a:ext cx="1743110" cy="8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buFont typeface="Times New Roman" charset="0"/>
              <a:buNone/>
            </a:pPr>
            <a:r>
              <a:rPr lang="en-US" dirty="0">
                <a:latin typeface="Cambria"/>
                <a:cs typeface="Cambria"/>
              </a:rPr>
              <a:t>Goals /</a:t>
            </a:r>
          </a:p>
          <a:p>
            <a:pPr algn="ctr" eaLnBrk="1" hangingPunct="1">
              <a:buFont typeface="Times New Roman" charset="0"/>
              <a:buNone/>
            </a:pPr>
            <a:r>
              <a:rPr lang="en-US" dirty="0">
                <a:latin typeface="Cambria"/>
                <a:cs typeface="Cambria"/>
              </a:rPr>
              <a:t>Constraints</a:t>
            </a:r>
          </a:p>
        </p:txBody>
      </p:sp>
      <p:sp>
        <p:nvSpPr>
          <p:cNvPr id="138" name="TextBox 199"/>
          <p:cNvSpPr txBox="1">
            <a:spLocks noChangeArrowheads="1"/>
          </p:cNvSpPr>
          <p:nvPr/>
        </p:nvSpPr>
        <p:spPr bwMode="auto">
          <a:xfrm>
            <a:off x="8031205" y="1720426"/>
            <a:ext cx="1574794" cy="14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r>
              <a:rPr lang="ja-JP" altLang="en-US" sz="1500" dirty="0"/>
              <a:t>“</a:t>
            </a:r>
            <a:r>
              <a:rPr lang="en-US" sz="1500" dirty="0"/>
              <a:t>Books should      </a:t>
            </a:r>
          </a:p>
          <a:p>
            <a:pPr eaLnBrk="1" hangingPunct="1">
              <a:buFont typeface="Times New Roman" charset="0"/>
              <a:buNone/>
            </a:pPr>
            <a:r>
              <a:rPr lang="en-US" sz="1500" dirty="0"/>
              <a:t>not ship until   </a:t>
            </a:r>
          </a:p>
          <a:p>
            <a:pPr eaLnBrk="1" hangingPunct="1">
              <a:buFont typeface="Times New Roman" charset="0"/>
              <a:buNone/>
            </a:pPr>
            <a:r>
              <a:rPr lang="en-US" sz="1500" dirty="0"/>
              <a:t>after payment</a:t>
            </a:r>
            <a:r>
              <a:rPr lang="ja-JP" altLang="en-US" sz="1500" dirty="0"/>
              <a:t>”</a:t>
            </a:r>
            <a:endParaRPr lang="en-US" sz="1500" dirty="0"/>
          </a:p>
          <a:p>
            <a:pPr eaLnBrk="1" hangingPunct="1">
              <a:buFont typeface="Times New Roman" charset="0"/>
              <a:buNone/>
            </a:pPr>
            <a:endParaRPr lang="en-US" sz="1500" dirty="0"/>
          </a:p>
          <a:p>
            <a:pPr eaLnBrk="1" hangingPunct="1">
              <a:buFont typeface="Times New Roman" charset="0"/>
              <a:buNone/>
            </a:pPr>
            <a:r>
              <a:rPr lang="en-US" sz="2100" dirty="0"/>
              <a:t>. . .            </a:t>
            </a:r>
          </a:p>
        </p:txBody>
      </p:sp>
      <p:sp>
        <p:nvSpPr>
          <p:cNvPr id="139" name="TextBox 200"/>
          <p:cNvSpPr txBox="1">
            <a:spLocks noChangeArrowheads="1"/>
          </p:cNvSpPr>
          <p:nvPr/>
        </p:nvSpPr>
        <p:spPr bwMode="auto">
          <a:xfrm>
            <a:off x="7232879" y="1556376"/>
            <a:ext cx="768121" cy="57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r>
              <a:rPr lang="en-US" sz="34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40" name="TextBox 124"/>
          <p:cNvSpPr txBox="1">
            <a:spLocks noChangeArrowheads="1"/>
          </p:cNvSpPr>
          <p:nvPr/>
        </p:nvSpPr>
        <p:spPr bwMode="auto">
          <a:xfrm>
            <a:off x="7037459" y="2494279"/>
            <a:ext cx="990299" cy="33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buFont typeface="Times New Roman" charset="0"/>
              <a:buNone/>
            </a:pPr>
            <a:r>
              <a:rPr lang="en-US" sz="1700"/>
              <a:t>satisfies</a:t>
            </a:r>
          </a:p>
        </p:txBody>
      </p:sp>
      <p:grpSp>
        <p:nvGrpSpPr>
          <p:cNvPr id="141" name="Group 197"/>
          <p:cNvGrpSpPr>
            <a:grpSpLocks/>
          </p:cNvGrpSpPr>
          <p:nvPr/>
        </p:nvGrpSpPr>
        <p:grpSpPr bwMode="auto">
          <a:xfrm>
            <a:off x="4907281" y="1801706"/>
            <a:ext cx="2330291" cy="1095586"/>
            <a:chOff x="4713548" y="2065338"/>
            <a:chExt cx="2218546" cy="1026827"/>
          </a:xfrm>
        </p:grpSpPr>
        <p:sp>
          <p:nvSpPr>
            <p:cNvPr id="142" name="Rectangle 196"/>
            <p:cNvSpPr>
              <a:spLocks noChangeArrowheads="1"/>
            </p:cNvSpPr>
            <p:nvPr/>
          </p:nvSpPr>
          <p:spPr bwMode="auto">
            <a:xfrm>
              <a:off x="5148263" y="2271011"/>
              <a:ext cx="1783831" cy="26651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Aft>
                  <a:spcPts val="1269"/>
                </a:spcAft>
                <a:buClr>
                  <a:schemeClr val="bg1"/>
                </a:buClr>
                <a:tabLst>
                  <a:tab pos="4171872" algn="l"/>
                </a:tabLst>
              </a:pPr>
              <a:endParaRPr lang="en-US" sz="1700"/>
            </a:p>
          </p:txBody>
        </p:sp>
        <p:sp>
          <p:nvSpPr>
            <p:cNvPr id="143" name="Rectangle 195"/>
            <p:cNvSpPr>
              <a:spLocks noChangeArrowheads="1"/>
            </p:cNvSpPr>
            <p:nvPr/>
          </p:nvSpPr>
          <p:spPr bwMode="auto">
            <a:xfrm>
              <a:off x="4733535" y="2825647"/>
              <a:ext cx="1783831" cy="26651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Aft>
                  <a:spcPts val="1269"/>
                </a:spcAft>
                <a:buClr>
                  <a:schemeClr val="bg1"/>
                </a:buClr>
                <a:tabLst>
                  <a:tab pos="4171872" algn="l"/>
                </a:tabLst>
              </a:pPr>
              <a:endParaRPr lang="en-US" sz="1700"/>
            </a:p>
          </p:txBody>
        </p:sp>
        <p:sp>
          <p:nvSpPr>
            <p:cNvPr id="144" name="Rectangle 193"/>
            <p:cNvSpPr>
              <a:spLocks noChangeArrowheads="1"/>
            </p:cNvSpPr>
            <p:nvPr/>
          </p:nvSpPr>
          <p:spPr bwMode="auto">
            <a:xfrm>
              <a:off x="4865948" y="2613286"/>
              <a:ext cx="1783831" cy="26651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Aft>
                  <a:spcPts val="1269"/>
                </a:spcAft>
                <a:buClr>
                  <a:schemeClr val="bg1"/>
                </a:buClr>
                <a:tabLst>
                  <a:tab pos="4171872" algn="l"/>
                </a:tabLst>
              </a:pPr>
              <a:endParaRPr lang="en-US" sz="1700"/>
            </a:p>
          </p:txBody>
        </p:sp>
        <p:sp>
          <p:nvSpPr>
            <p:cNvPr id="145" name="Rectangle 191"/>
            <p:cNvSpPr>
              <a:spLocks noChangeArrowheads="1"/>
            </p:cNvSpPr>
            <p:nvPr/>
          </p:nvSpPr>
          <p:spPr bwMode="auto">
            <a:xfrm>
              <a:off x="4713548" y="2460886"/>
              <a:ext cx="1783831" cy="26651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Aft>
                  <a:spcPts val="1269"/>
                </a:spcAft>
                <a:buClr>
                  <a:schemeClr val="bg1"/>
                </a:buClr>
                <a:tabLst>
                  <a:tab pos="4171872" algn="l"/>
                </a:tabLst>
              </a:pPr>
              <a:r>
                <a:rPr lang="en-US" sz="1700"/>
                <a:t>If </a:t>
              </a:r>
              <a:r>
                <a:rPr lang="el-GR" sz="1700">
                  <a:sym typeface="Symbol" charset="0"/>
                </a:rPr>
                <a:t></a:t>
              </a:r>
              <a:r>
                <a:rPr lang="en-US" sz="1700"/>
                <a:t> then state := S</a:t>
              </a:r>
            </a:p>
          </p:txBody>
        </p:sp>
        <p:sp>
          <p:nvSpPr>
            <p:cNvPr id="146" name="Rectangle 192"/>
            <p:cNvSpPr>
              <a:spLocks noChangeArrowheads="1"/>
            </p:cNvSpPr>
            <p:nvPr/>
          </p:nvSpPr>
          <p:spPr bwMode="auto">
            <a:xfrm>
              <a:off x="4856811" y="2065338"/>
              <a:ext cx="1783831" cy="26651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Aft>
                  <a:spcPts val="1269"/>
                </a:spcAft>
                <a:buClr>
                  <a:schemeClr val="bg1"/>
                </a:buClr>
                <a:tabLst>
                  <a:tab pos="4171872" algn="l"/>
                </a:tabLst>
              </a:pPr>
              <a:r>
                <a:rPr lang="en-US" sz="1700"/>
                <a:t>If </a:t>
              </a:r>
              <a:r>
                <a:rPr lang="el-GR" sz="1700"/>
                <a:t>ρ</a:t>
              </a:r>
              <a:r>
                <a:rPr lang="en-US" sz="1700"/>
                <a:t> then allow T</a:t>
              </a:r>
            </a:p>
          </p:txBody>
        </p:sp>
      </p:grpSp>
      <p:sp>
        <p:nvSpPr>
          <p:cNvPr id="147" name="Rounded Rectangular Callout 145"/>
          <p:cNvSpPr>
            <a:spLocks noChangeArrowheads="1"/>
          </p:cNvSpPr>
          <p:nvPr/>
        </p:nvSpPr>
        <p:spPr bwMode="auto">
          <a:xfrm>
            <a:off x="6096000" y="4687147"/>
            <a:ext cx="3352800" cy="746759"/>
          </a:xfrm>
          <a:prstGeom prst="wedgeRoundRectCallout">
            <a:avLst>
              <a:gd name="adj1" fmla="val 31093"/>
              <a:gd name="adj2" fmla="val -143546"/>
              <a:gd name="adj3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buFont typeface="Times New Roman" charset="0"/>
              <a:buNone/>
            </a:pPr>
            <a:r>
              <a:rPr lang="en-US" dirty="0">
                <a:latin typeface="Cambria"/>
                <a:cs typeface="Cambria"/>
              </a:rPr>
              <a:t>Temporal + First-Order, </a:t>
            </a:r>
            <a:br>
              <a:rPr lang="en-US" dirty="0">
                <a:latin typeface="Cambria"/>
                <a:cs typeface="Cambria"/>
              </a:rPr>
            </a:br>
            <a:r>
              <a:rPr lang="en-US" dirty="0">
                <a:latin typeface="Cambria"/>
                <a:cs typeface="Cambria"/>
              </a:rPr>
              <a:t>e.g., FO-LTL</a:t>
            </a:r>
            <a:endParaRPr lang="en-US" sz="1700" dirty="0">
              <a:latin typeface="Cambria"/>
              <a:cs typeface="Cambri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09600" y="4724400"/>
            <a:ext cx="1122673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0" name="Straight Arrow Connector 149"/>
          <p:cNvCxnSpPr>
            <a:stCxn id="148" idx="0"/>
          </p:cNvCxnSpPr>
          <p:nvPr/>
        </p:nvCxnSpPr>
        <p:spPr bwMode="auto">
          <a:xfrm flipV="1">
            <a:off x="1170937" y="3124200"/>
            <a:ext cx="276863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>
            <a:stCxn id="148" idx="0"/>
          </p:cNvCxnSpPr>
          <p:nvPr/>
        </p:nvCxnSpPr>
        <p:spPr bwMode="auto">
          <a:xfrm flipV="1">
            <a:off x="1170937" y="2895600"/>
            <a:ext cx="1419863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>
            <a:stCxn id="148" idx="0"/>
          </p:cNvCxnSpPr>
          <p:nvPr/>
        </p:nvCxnSpPr>
        <p:spPr bwMode="auto">
          <a:xfrm flipV="1">
            <a:off x="1170937" y="2971800"/>
            <a:ext cx="3705863" cy="1752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8" name="TextBox 157"/>
          <p:cNvSpPr txBox="1"/>
          <p:nvPr/>
        </p:nvSpPr>
        <p:spPr>
          <a:xfrm>
            <a:off x="8001000" y="152400"/>
            <a:ext cx="1202448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Check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9" name="Straight Arrow Connector 158"/>
          <p:cNvCxnSpPr>
            <a:stCxn id="158" idx="1"/>
            <a:endCxn id="139" idx="0"/>
          </p:cNvCxnSpPr>
          <p:nvPr/>
        </p:nvCxnSpPr>
        <p:spPr bwMode="auto">
          <a:xfrm flipH="1">
            <a:off x="7616940" y="396057"/>
            <a:ext cx="384060" cy="11603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699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8" grpId="0"/>
      <p:bldP spid="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The Need for Process-Process Relationships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Process Design and Modeling with </a:t>
            </a:r>
            <a:r>
              <a:rPr lang="en-US" dirty="0">
                <a:solidFill>
                  <a:srgbClr val="7F7F7F"/>
                </a:solidFill>
              </a:rPr>
              <a:t>D</a:t>
            </a:r>
            <a:r>
              <a:rPr lang="en-US" dirty="0" smtClean="0">
                <a:solidFill>
                  <a:srgbClr val="7F7F7F"/>
                </a:solidFill>
              </a:rPr>
              <a:t>ata</a:t>
            </a:r>
          </a:p>
          <a:p>
            <a:endParaRPr lang="en-US" dirty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Runtime Management</a:t>
            </a:r>
          </a:p>
          <a:p>
            <a:pPr marL="0" indent="0">
              <a:buNone/>
            </a:pPr>
            <a:endParaRPr lang="en-US" dirty="0" smtClean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002699"/>
                </a:solidFill>
              </a:rPr>
              <a:t>Towards Process-Relationship (PR) Modeling</a:t>
            </a:r>
          </a:p>
          <a:p>
            <a:endParaRPr lang="en-US" dirty="0" smtClean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002699"/>
                </a:solidFill>
              </a:rPr>
              <a:t>Further Challenges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Time constraints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Revisiting BI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Enterprise process framework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Talk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03A3-E5CF-F34F-B4FA-53AFE453C43A}" type="slidenum">
              <a:rPr lang="en-US"/>
              <a:pPr/>
              <a:t>13</a:t>
            </a:fld>
            <a:endParaRPr lang="en-US"/>
          </a:p>
        </p:txBody>
      </p:sp>
      <p:sp>
        <p:nvSpPr>
          <p:cNvPr id="197837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Artifact</a:t>
            </a:r>
            <a:r>
              <a:rPr lang="en-US" dirty="0"/>
              <a:t>-centricity, EZ-Flow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biz process has a </a:t>
            </a:r>
            <a:r>
              <a:rPr lang="en-US" dirty="0">
                <a:solidFill>
                  <a:schemeClr val="hlink"/>
                </a:solidFill>
              </a:rPr>
              <a:t>core</a:t>
            </a:r>
            <a:r>
              <a:rPr lang="en-US" dirty="0"/>
              <a:t> artifact (class)</a:t>
            </a:r>
          </a:p>
          <a:p>
            <a:pPr lvl="1"/>
            <a:r>
              <a:rPr lang="en-US" dirty="0"/>
              <a:t>Business data (object) + enactment</a:t>
            </a:r>
          </a:p>
          <a:p>
            <a:pPr lvl="1"/>
            <a:r>
              <a:rPr lang="en-US" dirty="0"/>
              <a:t>Similar notion in recent GSM model from IBM</a:t>
            </a:r>
          </a:p>
          <a:p>
            <a:endParaRPr lang="en-US" dirty="0"/>
          </a:p>
        </p:txBody>
      </p:sp>
      <p:sp>
        <p:nvSpPr>
          <p:cNvPr id="197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Process Changes </a:t>
            </a:r>
            <a:endParaRPr lang="en-US" dirty="0"/>
          </a:p>
        </p:txBody>
      </p:sp>
      <p:graphicFrame>
        <p:nvGraphicFramePr>
          <p:cNvPr id="197837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92225" y="1600200"/>
          <a:ext cx="6669088" cy="302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Visio" r:id="rId3" imgW="4567540" imgH="2068749" progId="Visio.Drawing.11">
                  <p:embed/>
                </p:oleObj>
              </mc:Choice>
              <mc:Fallback>
                <p:oleObj name="Visio" r:id="rId3" imgW="4567540" imgH="20687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1600200"/>
                        <a:ext cx="6669088" cy="302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05399" y="559713"/>
            <a:ext cx="4572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0" dirty="0" smtClean="0">
                <a:solidFill>
                  <a:srgbClr val="868686"/>
                </a:solidFill>
                <a:latin typeface="Arial Narrow"/>
                <a:cs typeface="Arial Narrow"/>
              </a:rPr>
              <a:t>[</a:t>
            </a:r>
            <a:r>
              <a:rPr lang="en-US" kern="0" dirty="0" err="1" smtClean="0">
                <a:solidFill>
                  <a:srgbClr val="868686"/>
                </a:solidFill>
                <a:latin typeface="Arial Narrow"/>
                <a:cs typeface="Arial Narrow"/>
              </a:rPr>
              <a:t>Xu</a:t>
            </a:r>
            <a:r>
              <a:rPr lang="en-US" kern="0" dirty="0" smtClean="0">
                <a:solidFill>
                  <a:srgbClr val="868686"/>
                </a:solidFill>
                <a:latin typeface="Arial Narrow"/>
                <a:cs typeface="Arial Narrow"/>
              </a:rPr>
              <a:t>.-S.-Yan-Yang-Zhang CoopIS11]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pic>
        <p:nvPicPr>
          <p:cNvPr id="9" name="Picture 8" descr="FireShot Capture 2 - 杭州中房信息科技有限公司 - http___www.hzzfxx.com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83" y="0"/>
            <a:ext cx="3296101" cy="5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9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9BD8-028A-7D40-971C-BD7D4918AE78}" type="slidenum">
              <a:rPr lang="en-US"/>
              <a:pPr/>
              <a:t>14</a:t>
            </a:fld>
            <a:endParaRPr lang="en-US"/>
          </a:p>
        </p:txBody>
      </p:sp>
      <p:sp>
        <p:nvSpPr>
          <p:cNvPr id="1979469" name="AutoShape 77"/>
          <p:cNvSpPr>
            <a:spLocks noChangeArrowheads="1"/>
          </p:cNvSpPr>
          <p:nvPr/>
        </p:nvSpPr>
        <p:spPr bwMode="auto">
          <a:xfrm>
            <a:off x="1376363" y="1797050"/>
            <a:ext cx="6896100" cy="165735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semantics </a:t>
            </a:r>
            <a:r>
              <a:rPr lang="en-US" dirty="0"/>
              <a:t>for task </a:t>
            </a:r>
            <a:r>
              <a:rPr lang="en-US" dirty="0" smtClean="0"/>
              <a:t>execution based </a:t>
            </a:r>
            <a:r>
              <a:rPr lang="en-US" dirty="0"/>
              <a:t>on Petri nets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Represents </a:t>
            </a:r>
            <a:r>
              <a:rPr lang="en-US" dirty="0"/>
              <a:t>data (input/output) requirements and</a:t>
            </a:r>
            <a:br>
              <a:rPr lang="en-US" dirty="0"/>
            </a:br>
            <a:r>
              <a:rPr lang="en-US" dirty="0"/>
              <a:t>carries </a:t>
            </a:r>
            <a:r>
              <a:rPr lang="en-US" dirty="0" smtClean="0"/>
              <a:t>enactments</a:t>
            </a:r>
          </a:p>
          <a:p>
            <a:r>
              <a:rPr lang="en-US" dirty="0"/>
              <a:t>Declarative change specification</a:t>
            </a:r>
          </a:p>
          <a:p>
            <a:pPr lvl="1"/>
            <a:r>
              <a:rPr lang="en-US" dirty="0"/>
              <a:t>Four execution altering operators</a:t>
            </a:r>
          </a:p>
          <a:p>
            <a:pPr lvl="1"/>
            <a:r>
              <a:rPr lang="en-US" dirty="0"/>
              <a:t>Rules for applying the operators based on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197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Semantics and Process Changes</a:t>
            </a:r>
            <a:endParaRPr lang="en-US" dirty="0"/>
          </a:p>
        </p:txBody>
      </p:sp>
      <p:sp>
        <p:nvSpPr>
          <p:cNvPr id="1979404" name="Oval 12"/>
          <p:cNvSpPr>
            <a:spLocks noChangeArrowheads="1"/>
          </p:cNvSpPr>
          <p:nvPr/>
        </p:nvSpPr>
        <p:spPr bwMode="auto">
          <a:xfrm>
            <a:off x="1200150" y="2474912"/>
            <a:ext cx="344488" cy="3444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02" name="Rectangle 10"/>
          <p:cNvSpPr>
            <a:spLocks noChangeArrowheads="1"/>
          </p:cNvSpPr>
          <p:nvPr/>
        </p:nvSpPr>
        <p:spPr bwMode="auto">
          <a:xfrm>
            <a:off x="6813550" y="2566987"/>
            <a:ext cx="161925" cy="161925"/>
          </a:xfrm>
          <a:prstGeom prst="rect">
            <a:avLst/>
          </a:prstGeom>
          <a:solidFill>
            <a:srgbClr val="FF6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05" name="Oval 13"/>
          <p:cNvSpPr>
            <a:spLocks noChangeArrowheads="1"/>
          </p:cNvSpPr>
          <p:nvPr/>
        </p:nvSpPr>
        <p:spPr bwMode="auto">
          <a:xfrm>
            <a:off x="6723063" y="2474912"/>
            <a:ext cx="344487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12" name="Oval 20"/>
          <p:cNvSpPr>
            <a:spLocks noChangeArrowheads="1"/>
          </p:cNvSpPr>
          <p:nvPr/>
        </p:nvSpPr>
        <p:spPr bwMode="auto">
          <a:xfrm>
            <a:off x="3943350" y="2474912"/>
            <a:ext cx="344488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16" name="Oval 24"/>
          <p:cNvSpPr>
            <a:spLocks noChangeArrowheads="1"/>
          </p:cNvSpPr>
          <p:nvPr/>
        </p:nvSpPr>
        <p:spPr bwMode="auto">
          <a:xfrm>
            <a:off x="8094663" y="2474912"/>
            <a:ext cx="344487" cy="3444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17" name="Oval 25"/>
          <p:cNvSpPr>
            <a:spLocks noChangeArrowheads="1"/>
          </p:cNvSpPr>
          <p:nvPr/>
        </p:nvSpPr>
        <p:spPr bwMode="auto">
          <a:xfrm>
            <a:off x="2571750" y="2474912"/>
            <a:ext cx="344488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24" name="Rectangle 32"/>
          <p:cNvSpPr>
            <a:spLocks noChangeArrowheads="1"/>
          </p:cNvSpPr>
          <p:nvPr/>
        </p:nvSpPr>
        <p:spPr bwMode="auto">
          <a:xfrm>
            <a:off x="1962150" y="2362200"/>
            <a:ext cx="182563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25" name="Rectangle 33"/>
          <p:cNvSpPr>
            <a:spLocks noChangeArrowheads="1"/>
          </p:cNvSpPr>
          <p:nvPr/>
        </p:nvSpPr>
        <p:spPr bwMode="auto">
          <a:xfrm>
            <a:off x="3333750" y="2362200"/>
            <a:ext cx="184150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27" name="Oval 35"/>
          <p:cNvSpPr>
            <a:spLocks noChangeArrowheads="1"/>
          </p:cNvSpPr>
          <p:nvPr/>
        </p:nvSpPr>
        <p:spPr bwMode="auto">
          <a:xfrm>
            <a:off x="5314950" y="2474912"/>
            <a:ext cx="344488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28" name="Oval 36"/>
          <p:cNvSpPr>
            <a:spLocks noChangeArrowheads="1"/>
          </p:cNvSpPr>
          <p:nvPr/>
        </p:nvSpPr>
        <p:spPr bwMode="auto">
          <a:xfrm>
            <a:off x="5391150" y="2551112"/>
            <a:ext cx="192088" cy="193675"/>
          </a:xfrm>
          <a:prstGeom prst="ellipse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29" name="Rectangle 37"/>
          <p:cNvSpPr>
            <a:spLocks noChangeArrowheads="1"/>
          </p:cNvSpPr>
          <p:nvPr/>
        </p:nvSpPr>
        <p:spPr bwMode="auto">
          <a:xfrm>
            <a:off x="4705350" y="2362200"/>
            <a:ext cx="182563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30" name="Rectangle 38"/>
          <p:cNvSpPr>
            <a:spLocks noChangeArrowheads="1"/>
          </p:cNvSpPr>
          <p:nvPr/>
        </p:nvSpPr>
        <p:spPr bwMode="auto">
          <a:xfrm>
            <a:off x="6122988" y="2362200"/>
            <a:ext cx="182562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79431" name="Rectangle 39"/>
          <p:cNvSpPr>
            <a:spLocks noChangeArrowheads="1"/>
          </p:cNvSpPr>
          <p:nvPr/>
        </p:nvSpPr>
        <p:spPr bwMode="auto">
          <a:xfrm>
            <a:off x="7494588" y="2362200"/>
            <a:ext cx="182562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cxnSp>
        <p:nvCxnSpPr>
          <p:cNvPr id="1979432" name="AutoShape 40"/>
          <p:cNvCxnSpPr>
            <a:cxnSpLocks noChangeShapeType="1"/>
            <a:stCxn id="1979404" idx="6"/>
            <a:endCxn id="1979424" idx="1"/>
          </p:cNvCxnSpPr>
          <p:nvPr/>
        </p:nvCxnSpPr>
        <p:spPr bwMode="auto">
          <a:xfrm>
            <a:off x="1544638" y="2647950"/>
            <a:ext cx="4175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79433" name="AutoShape 41"/>
          <p:cNvCxnSpPr>
            <a:cxnSpLocks noChangeShapeType="1"/>
            <a:stCxn id="1979424" idx="3"/>
            <a:endCxn id="1979417" idx="2"/>
          </p:cNvCxnSpPr>
          <p:nvPr/>
        </p:nvCxnSpPr>
        <p:spPr bwMode="auto">
          <a:xfrm>
            <a:off x="2144713" y="2647950"/>
            <a:ext cx="4270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79434" name="AutoShape 42"/>
          <p:cNvCxnSpPr>
            <a:cxnSpLocks noChangeShapeType="1"/>
            <a:stCxn id="1979417" idx="6"/>
            <a:endCxn id="1979425" idx="1"/>
          </p:cNvCxnSpPr>
          <p:nvPr/>
        </p:nvCxnSpPr>
        <p:spPr bwMode="auto">
          <a:xfrm>
            <a:off x="2916238" y="2647950"/>
            <a:ext cx="4175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79435" name="AutoShape 43"/>
          <p:cNvCxnSpPr>
            <a:cxnSpLocks noChangeShapeType="1"/>
            <a:stCxn id="1979425" idx="3"/>
            <a:endCxn id="1979412" idx="2"/>
          </p:cNvCxnSpPr>
          <p:nvPr/>
        </p:nvCxnSpPr>
        <p:spPr bwMode="auto">
          <a:xfrm>
            <a:off x="3517900" y="2647950"/>
            <a:ext cx="425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79436" name="AutoShape 44"/>
          <p:cNvCxnSpPr>
            <a:cxnSpLocks noChangeShapeType="1"/>
            <a:stCxn id="1979412" idx="6"/>
            <a:endCxn id="1979429" idx="1"/>
          </p:cNvCxnSpPr>
          <p:nvPr/>
        </p:nvCxnSpPr>
        <p:spPr bwMode="auto">
          <a:xfrm>
            <a:off x="4287838" y="2647950"/>
            <a:ext cx="4175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79437" name="AutoShape 45"/>
          <p:cNvCxnSpPr>
            <a:cxnSpLocks noChangeShapeType="1"/>
            <a:stCxn id="1979429" idx="3"/>
            <a:endCxn id="1979427" idx="2"/>
          </p:cNvCxnSpPr>
          <p:nvPr/>
        </p:nvCxnSpPr>
        <p:spPr bwMode="auto">
          <a:xfrm>
            <a:off x="4887913" y="2647950"/>
            <a:ext cx="4270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79438" name="AutoShape 46"/>
          <p:cNvCxnSpPr>
            <a:cxnSpLocks noChangeShapeType="1"/>
            <a:stCxn id="1979427" idx="6"/>
            <a:endCxn id="1979430" idx="1"/>
          </p:cNvCxnSpPr>
          <p:nvPr/>
        </p:nvCxnSpPr>
        <p:spPr bwMode="auto">
          <a:xfrm>
            <a:off x="5659438" y="2647950"/>
            <a:ext cx="4635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79439" name="AutoShape 47"/>
          <p:cNvCxnSpPr>
            <a:cxnSpLocks noChangeShapeType="1"/>
            <a:stCxn id="1979430" idx="3"/>
            <a:endCxn id="1979405" idx="2"/>
          </p:cNvCxnSpPr>
          <p:nvPr/>
        </p:nvCxnSpPr>
        <p:spPr bwMode="auto">
          <a:xfrm>
            <a:off x="6305550" y="2647950"/>
            <a:ext cx="41751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79440" name="AutoShape 48"/>
          <p:cNvCxnSpPr>
            <a:cxnSpLocks noChangeShapeType="1"/>
            <a:stCxn id="1979405" idx="6"/>
            <a:endCxn id="1979431" idx="1"/>
          </p:cNvCxnSpPr>
          <p:nvPr/>
        </p:nvCxnSpPr>
        <p:spPr bwMode="auto">
          <a:xfrm>
            <a:off x="7067550" y="2647950"/>
            <a:ext cx="4270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79441" name="AutoShape 49"/>
          <p:cNvCxnSpPr>
            <a:cxnSpLocks noChangeShapeType="1"/>
            <a:stCxn id="1979431" idx="3"/>
            <a:endCxn id="1979416" idx="2"/>
          </p:cNvCxnSpPr>
          <p:nvPr/>
        </p:nvCxnSpPr>
        <p:spPr bwMode="auto">
          <a:xfrm>
            <a:off x="7677150" y="2647950"/>
            <a:ext cx="41751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79442" name="Text Box 50"/>
          <p:cNvSpPr txBox="1">
            <a:spLocks noChangeArrowheads="1"/>
          </p:cNvSpPr>
          <p:nvPr/>
        </p:nvSpPr>
        <p:spPr bwMode="auto">
          <a:xfrm>
            <a:off x="895350" y="2743200"/>
            <a:ext cx="9445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accent1"/>
                </a:solidFill>
              </a:rPr>
              <a:t>event</a:t>
            </a:r>
            <a:r>
              <a:rPr lang="en-US" i="1" baseline="-2500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1979443" name="Text Box 51"/>
          <p:cNvSpPr txBox="1">
            <a:spLocks noChangeArrowheads="1"/>
          </p:cNvSpPr>
          <p:nvPr/>
        </p:nvSpPr>
        <p:spPr bwMode="auto">
          <a:xfrm>
            <a:off x="2233613" y="2743200"/>
            <a:ext cx="1016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FF6582"/>
                </a:solidFill>
              </a:rPr>
              <a:t>started</a:t>
            </a:r>
            <a:endParaRPr lang="en-US" i="1" baseline="-25000">
              <a:solidFill>
                <a:srgbClr val="FF6582"/>
              </a:solidFill>
            </a:endParaRPr>
          </a:p>
        </p:txBody>
      </p:sp>
      <p:sp>
        <p:nvSpPr>
          <p:cNvPr id="1979444" name="Text Box 52"/>
          <p:cNvSpPr txBox="1">
            <a:spLocks noChangeArrowheads="1"/>
          </p:cNvSpPr>
          <p:nvPr/>
        </p:nvSpPr>
        <p:spPr bwMode="auto">
          <a:xfrm>
            <a:off x="3670300" y="2743200"/>
            <a:ext cx="8826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9900CC"/>
                </a:solidFill>
              </a:rPr>
              <a:t>ready</a:t>
            </a:r>
            <a:endParaRPr lang="en-US" i="1" baseline="-25000">
              <a:solidFill>
                <a:srgbClr val="9900CC"/>
              </a:solidFill>
            </a:endParaRPr>
          </a:p>
        </p:txBody>
      </p:sp>
      <p:sp>
        <p:nvSpPr>
          <p:cNvPr id="1979445" name="Text Box 53"/>
          <p:cNvSpPr txBox="1">
            <a:spLocks noChangeArrowheads="1"/>
          </p:cNvSpPr>
          <p:nvPr/>
        </p:nvSpPr>
        <p:spPr bwMode="auto">
          <a:xfrm>
            <a:off x="5053013" y="2743200"/>
            <a:ext cx="7969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9900CC"/>
                </a:solidFill>
              </a:rPr>
              <a:t>done</a:t>
            </a:r>
            <a:endParaRPr lang="en-US" i="1" baseline="-25000">
              <a:solidFill>
                <a:srgbClr val="9900CC"/>
              </a:solidFill>
            </a:endParaRPr>
          </a:p>
        </p:txBody>
      </p:sp>
      <p:sp>
        <p:nvSpPr>
          <p:cNvPr id="1979446" name="Text Box 54"/>
          <p:cNvSpPr txBox="1">
            <a:spLocks noChangeArrowheads="1"/>
          </p:cNvSpPr>
          <p:nvPr/>
        </p:nvSpPr>
        <p:spPr bwMode="auto">
          <a:xfrm>
            <a:off x="6459538" y="2743200"/>
            <a:ext cx="9509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FF6582"/>
                </a:solidFill>
              </a:rPr>
              <a:t>stored</a:t>
            </a:r>
            <a:endParaRPr lang="en-US" i="1" baseline="-25000">
              <a:solidFill>
                <a:srgbClr val="FF6582"/>
              </a:solidFill>
            </a:endParaRPr>
          </a:p>
        </p:txBody>
      </p:sp>
      <p:sp>
        <p:nvSpPr>
          <p:cNvPr id="1979447" name="Text Box 55"/>
          <p:cNvSpPr txBox="1">
            <a:spLocks noChangeArrowheads="1"/>
          </p:cNvSpPr>
          <p:nvPr/>
        </p:nvSpPr>
        <p:spPr bwMode="auto">
          <a:xfrm>
            <a:off x="7824788" y="2743200"/>
            <a:ext cx="9556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accent1"/>
                </a:solidFill>
              </a:rPr>
              <a:t>event</a:t>
            </a:r>
            <a:r>
              <a:rPr lang="en-US" i="1" baseline="-2500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1979448" name="Text Box 56"/>
          <p:cNvSpPr txBox="1">
            <a:spLocks noChangeArrowheads="1"/>
          </p:cNvSpPr>
          <p:nvPr/>
        </p:nvSpPr>
        <p:spPr bwMode="auto">
          <a:xfrm>
            <a:off x="1751013" y="2033587"/>
            <a:ext cx="57626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start</a:t>
            </a:r>
          </a:p>
        </p:txBody>
      </p:sp>
      <p:sp>
        <p:nvSpPr>
          <p:cNvPr id="1979449" name="Text Box 57"/>
          <p:cNvSpPr txBox="1">
            <a:spLocks noChangeArrowheads="1"/>
          </p:cNvSpPr>
          <p:nvPr/>
        </p:nvSpPr>
        <p:spPr bwMode="auto">
          <a:xfrm>
            <a:off x="3103563" y="2033587"/>
            <a:ext cx="5810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fetch</a:t>
            </a:r>
          </a:p>
        </p:txBody>
      </p:sp>
      <p:sp>
        <p:nvSpPr>
          <p:cNvPr id="1979450" name="Text Box 58"/>
          <p:cNvSpPr txBox="1">
            <a:spLocks noChangeArrowheads="1"/>
          </p:cNvSpPr>
          <p:nvPr/>
        </p:nvSpPr>
        <p:spPr bwMode="auto">
          <a:xfrm>
            <a:off x="4370388" y="2033587"/>
            <a:ext cx="7953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invoke</a:t>
            </a:r>
          </a:p>
        </p:txBody>
      </p:sp>
      <p:sp>
        <p:nvSpPr>
          <p:cNvPr id="1979451" name="Text Box 59"/>
          <p:cNvSpPr txBox="1">
            <a:spLocks noChangeArrowheads="1"/>
          </p:cNvSpPr>
          <p:nvPr/>
        </p:nvSpPr>
        <p:spPr bwMode="auto">
          <a:xfrm>
            <a:off x="5916613" y="2033587"/>
            <a:ext cx="5953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store</a:t>
            </a:r>
          </a:p>
        </p:txBody>
      </p:sp>
      <p:sp>
        <p:nvSpPr>
          <p:cNvPr id="1979452" name="Text Box 60"/>
          <p:cNvSpPr txBox="1">
            <a:spLocks noChangeArrowheads="1"/>
          </p:cNvSpPr>
          <p:nvPr/>
        </p:nvSpPr>
        <p:spPr bwMode="auto">
          <a:xfrm>
            <a:off x="7364413" y="2033587"/>
            <a:ext cx="4413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end</a:t>
            </a:r>
          </a:p>
        </p:txBody>
      </p:sp>
      <p:sp>
        <p:nvSpPr>
          <p:cNvPr id="1979462" name="Text Box 70"/>
          <p:cNvSpPr txBox="1">
            <a:spLocks noChangeArrowheads="1"/>
          </p:cNvSpPr>
          <p:nvPr/>
        </p:nvSpPr>
        <p:spPr bwMode="auto">
          <a:xfrm>
            <a:off x="1123950" y="3505200"/>
            <a:ext cx="262096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CC"/>
                </a:solidFill>
              </a:rPr>
              <a:t>Event (with contents)</a:t>
            </a:r>
            <a:endParaRPr lang="en-US" i="1" baseline="-25000">
              <a:solidFill>
                <a:srgbClr val="0000CC"/>
              </a:solidFill>
            </a:endParaRPr>
          </a:p>
        </p:txBody>
      </p:sp>
      <p:cxnSp>
        <p:nvCxnSpPr>
          <p:cNvPr id="1979464" name="AutoShape 72"/>
          <p:cNvCxnSpPr>
            <a:cxnSpLocks noChangeShapeType="1"/>
            <a:stCxn id="1979401" idx="4"/>
            <a:endCxn id="1979462" idx="0"/>
          </p:cNvCxnSpPr>
          <p:nvPr/>
        </p:nvCxnSpPr>
        <p:spPr bwMode="auto">
          <a:xfrm>
            <a:off x="1482725" y="2727325"/>
            <a:ext cx="952500" cy="777875"/>
          </a:xfrm>
          <a:prstGeom prst="straightConnector1">
            <a:avLst/>
          </a:prstGeom>
          <a:noFill/>
          <a:ln w="12700">
            <a:solidFill>
              <a:srgbClr val="0000CC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79465" name="Text Box 73"/>
          <p:cNvSpPr txBox="1">
            <a:spLocks noChangeArrowheads="1"/>
          </p:cNvSpPr>
          <p:nvPr/>
        </p:nvSpPr>
        <p:spPr bwMode="auto">
          <a:xfrm>
            <a:off x="3105150" y="1371600"/>
            <a:ext cx="30845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Enactment + core artifact</a:t>
            </a:r>
          </a:p>
        </p:txBody>
      </p:sp>
      <p:cxnSp>
        <p:nvCxnSpPr>
          <p:cNvPr id="1979466" name="AutoShape 74"/>
          <p:cNvCxnSpPr>
            <a:cxnSpLocks noChangeShapeType="1"/>
            <a:stCxn id="1979414" idx="0"/>
            <a:endCxn id="1979465" idx="1"/>
          </p:cNvCxnSpPr>
          <p:nvPr/>
        </p:nvCxnSpPr>
        <p:spPr bwMode="auto">
          <a:xfrm flipV="1">
            <a:off x="2743200" y="1536700"/>
            <a:ext cx="361950" cy="103028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79467" name="Text Box 75"/>
          <p:cNvSpPr txBox="1">
            <a:spLocks noChangeArrowheads="1"/>
          </p:cNvSpPr>
          <p:nvPr/>
        </p:nvSpPr>
        <p:spPr bwMode="auto">
          <a:xfrm>
            <a:off x="4781550" y="3505200"/>
            <a:ext cx="5746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660066"/>
                </a:solidFill>
              </a:rPr>
              <a:t>Data</a:t>
            </a:r>
          </a:p>
        </p:txBody>
      </p:sp>
      <p:cxnSp>
        <p:nvCxnSpPr>
          <p:cNvPr id="1979468" name="AutoShape 76"/>
          <p:cNvCxnSpPr>
            <a:cxnSpLocks noChangeShapeType="1"/>
            <a:stCxn id="1979467" idx="0"/>
            <a:endCxn id="1979415" idx="5"/>
          </p:cNvCxnSpPr>
          <p:nvPr/>
        </p:nvCxnSpPr>
        <p:spPr bwMode="auto">
          <a:xfrm flipH="1" flipV="1">
            <a:off x="4184650" y="2716212"/>
            <a:ext cx="884238" cy="788988"/>
          </a:xfrm>
          <a:prstGeom prst="straightConnector1">
            <a:avLst/>
          </a:prstGeom>
          <a:noFill/>
          <a:ln w="12700">
            <a:solidFill>
              <a:srgbClr val="660066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79414" name="Rectangle 22"/>
          <p:cNvSpPr>
            <a:spLocks noChangeArrowheads="1"/>
          </p:cNvSpPr>
          <p:nvPr/>
        </p:nvSpPr>
        <p:spPr bwMode="auto">
          <a:xfrm>
            <a:off x="2662238" y="2566987"/>
            <a:ext cx="161925" cy="161925"/>
          </a:xfrm>
          <a:prstGeom prst="rect">
            <a:avLst/>
          </a:prstGeom>
          <a:solidFill>
            <a:srgbClr val="FF65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01" name="AutoShape 9"/>
          <p:cNvSpPr>
            <a:spLocks noChangeArrowheads="1"/>
          </p:cNvSpPr>
          <p:nvPr/>
        </p:nvSpPr>
        <p:spPr bwMode="auto">
          <a:xfrm>
            <a:off x="1260475" y="2533650"/>
            <a:ext cx="222250" cy="1936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15" name="Oval 23"/>
          <p:cNvSpPr>
            <a:spLocks noChangeArrowheads="1"/>
          </p:cNvSpPr>
          <p:nvPr/>
        </p:nvSpPr>
        <p:spPr bwMode="auto">
          <a:xfrm>
            <a:off x="4019550" y="2551112"/>
            <a:ext cx="193675" cy="193675"/>
          </a:xfrm>
          <a:prstGeom prst="ellipse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79413" name="AutoShape 21"/>
          <p:cNvSpPr>
            <a:spLocks noChangeArrowheads="1"/>
          </p:cNvSpPr>
          <p:nvPr/>
        </p:nvSpPr>
        <p:spPr bwMode="auto">
          <a:xfrm>
            <a:off x="8154988" y="2528887"/>
            <a:ext cx="223837" cy="1936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52" name="Rectangle 51"/>
          <p:cNvSpPr/>
          <p:nvPr/>
        </p:nvSpPr>
        <p:spPr>
          <a:xfrm>
            <a:off x="5029199" y="6553200"/>
            <a:ext cx="4572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0" dirty="0" smtClean="0">
                <a:solidFill>
                  <a:srgbClr val="868686"/>
                </a:solidFill>
                <a:latin typeface="Arial Narrow"/>
                <a:cs typeface="Arial Narrow"/>
              </a:rPr>
              <a:t>[</a:t>
            </a:r>
            <a:r>
              <a:rPr lang="en-US" kern="0" dirty="0" err="1" smtClean="0">
                <a:solidFill>
                  <a:srgbClr val="868686"/>
                </a:solidFill>
                <a:latin typeface="Arial Narrow"/>
                <a:cs typeface="Arial Narrow"/>
              </a:rPr>
              <a:t>Xu</a:t>
            </a:r>
            <a:r>
              <a:rPr lang="en-US" kern="0" dirty="0" smtClean="0">
                <a:solidFill>
                  <a:srgbClr val="868686"/>
                </a:solidFill>
                <a:latin typeface="Arial Narrow"/>
                <a:cs typeface="Arial Narrow"/>
              </a:rPr>
              <a:t>.-S.-Yan-Yang-Zhang CoopIS11]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120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3A0E-06F6-474F-9253-149376B4D1EC}" type="slidenum">
              <a:rPr lang="en-US"/>
              <a:pPr/>
              <a:t>15</a:t>
            </a:fld>
            <a:endParaRPr lang="en-US"/>
          </a:p>
        </p:txBody>
      </p:sp>
      <p:sp>
        <p:nvSpPr>
          <p:cNvPr id="1981508" name="Text Box 68"/>
          <p:cNvSpPr txBox="1">
            <a:spLocks noChangeArrowheads="1"/>
          </p:cNvSpPr>
          <p:nvPr/>
        </p:nvSpPr>
        <p:spPr bwMode="auto">
          <a:xfrm>
            <a:off x="3594100" y="1420813"/>
            <a:ext cx="8826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9900CC"/>
                </a:solidFill>
              </a:rPr>
              <a:t>ready</a:t>
            </a:r>
            <a:endParaRPr lang="en-US" i="1" baseline="-25000">
              <a:solidFill>
                <a:srgbClr val="9900CC"/>
              </a:solidFill>
            </a:endParaRPr>
          </a:p>
        </p:txBody>
      </p:sp>
      <p:sp>
        <p:nvSpPr>
          <p:cNvPr id="198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New Fee Schedule for Low Income Housing</a:t>
            </a:r>
          </a:p>
        </p:txBody>
      </p:sp>
      <p:sp>
        <p:nvSpPr>
          <p:cNvPr id="1981444" name="Text Box 4"/>
          <p:cNvSpPr txBox="1">
            <a:spLocks noChangeArrowheads="1"/>
          </p:cNvSpPr>
          <p:nvPr/>
        </p:nvSpPr>
        <p:spPr bwMode="auto">
          <a:xfrm>
            <a:off x="695325" y="5060950"/>
            <a:ext cx="8272463" cy="14255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urier New" charset="0"/>
              </a:rPr>
              <a:t>Affordable-Fee:</a:t>
            </a:r>
          </a:p>
          <a:p>
            <a:r>
              <a:rPr lang="en-US">
                <a:latin typeface="Courier New" charset="0"/>
              </a:rPr>
              <a:t>	MUST REPLACE </a:t>
            </a:r>
            <a:r>
              <a:rPr lang="en-US">
                <a:solidFill>
                  <a:schemeClr val="accent2"/>
                </a:solidFill>
                <a:latin typeface="Book Antiqua" charset="0"/>
              </a:rPr>
              <a:t>PaymentProcessing</a:t>
            </a:r>
          </a:p>
          <a:p>
            <a:r>
              <a:rPr lang="en-US">
                <a:latin typeface="Courier New" charset="0"/>
              </a:rPr>
              <a:t>			 BY </a:t>
            </a:r>
            <a:r>
              <a:rPr lang="en-US">
                <a:solidFill>
                  <a:srgbClr val="996633"/>
                </a:solidFill>
                <a:latin typeface="Book Antiqua" charset="0"/>
              </a:rPr>
              <a:t>AffordablePaymentProcessing</a:t>
            </a:r>
            <a:r>
              <a:rPr lang="en-US">
                <a:latin typeface="Courier New" charset="0"/>
              </a:rPr>
              <a:t> ON PAF</a:t>
            </a:r>
          </a:p>
          <a:p>
            <a:r>
              <a:rPr lang="en-US">
                <a:latin typeface="Courier New" charset="0"/>
              </a:rPr>
              <a:t>WHERE SELF.projectType="affordable"</a:t>
            </a:r>
          </a:p>
        </p:txBody>
      </p:sp>
      <p:sp>
        <p:nvSpPr>
          <p:cNvPr id="1981445" name="AutoShape 5"/>
          <p:cNvSpPr>
            <a:spLocks noChangeArrowheads="1"/>
          </p:cNvSpPr>
          <p:nvPr/>
        </p:nvSpPr>
        <p:spPr bwMode="auto">
          <a:xfrm>
            <a:off x="1300163" y="3605213"/>
            <a:ext cx="6896100" cy="11842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46" name="Oval 6"/>
          <p:cNvSpPr>
            <a:spLocks noChangeArrowheads="1"/>
          </p:cNvSpPr>
          <p:nvPr/>
        </p:nvSpPr>
        <p:spPr bwMode="auto">
          <a:xfrm>
            <a:off x="1123950" y="4078288"/>
            <a:ext cx="344488" cy="3444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47" name="Oval 7"/>
          <p:cNvSpPr>
            <a:spLocks noChangeArrowheads="1"/>
          </p:cNvSpPr>
          <p:nvPr/>
        </p:nvSpPr>
        <p:spPr bwMode="auto">
          <a:xfrm>
            <a:off x="6646863" y="4078288"/>
            <a:ext cx="344487" cy="3444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48" name="Oval 8"/>
          <p:cNvSpPr>
            <a:spLocks noChangeArrowheads="1"/>
          </p:cNvSpPr>
          <p:nvPr/>
        </p:nvSpPr>
        <p:spPr bwMode="auto">
          <a:xfrm>
            <a:off x="3863975" y="4078288"/>
            <a:ext cx="344488" cy="3444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49" name="Oval 9"/>
          <p:cNvSpPr>
            <a:spLocks noChangeArrowheads="1"/>
          </p:cNvSpPr>
          <p:nvPr/>
        </p:nvSpPr>
        <p:spPr bwMode="auto">
          <a:xfrm>
            <a:off x="8018463" y="4078288"/>
            <a:ext cx="344487" cy="3444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50" name="Oval 10"/>
          <p:cNvSpPr>
            <a:spLocks noChangeArrowheads="1"/>
          </p:cNvSpPr>
          <p:nvPr/>
        </p:nvSpPr>
        <p:spPr bwMode="auto">
          <a:xfrm>
            <a:off x="2495550" y="4078288"/>
            <a:ext cx="344488" cy="3444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51" name="Rectangle 11"/>
          <p:cNvSpPr>
            <a:spLocks noChangeArrowheads="1"/>
          </p:cNvSpPr>
          <p:nvPr/>
        </p:nvSpPr>
        <p:spPr bwMode="auto">
          <a:xfrm>
            <a:off x="1885950" y="3965575"/>
            <a:ext cx="182563" cy="569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52" name="Rectangle 12"/>
          <p:cNvSpPr>
            <a:spLocks noChangeArrowheads="1"/>
          </p:cNvSpPr>
          <p:nvPr/>
        </p:nvSpPr>
        <p:spPr bwMode="auto">
          <a:xfrm>
            <a:off x="3257550" y="3965575"/>
            <a:ext cx="182563" cy="569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53" name="Oval 13"/>
          <p:cNvSpPr>
            <a:spLocks noChangeArrowheads="1"/>
          </p:cNvSpPr>
          <p:nvPr/>
        </p:nvSpPr>
        <p:spPr bwMode="auto">
          <a:xfrm>
            <a:off x="5245100" y="4078288"/>
            <a:ext cx="344488" cy="3444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54" name="Rectangle 14"/>
          <p:cNvSpPr>
            <a:spLocks noChangeArrowheads="1"/>
          </p:cNvSpPr>
          <p:nvPr/>
        </p:nvSpPr>
        <p:spPr bwMode="auto">
          <a:xfrm>
            <a:off x="4629150" y="3965575"/>
            <a:ext cx="182563" cy="5699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55" name="Rectangle 15"/>
          <p:cNvSpPr>
            <a:spLocks noChangeArrowheads="1"/>
          </p:cNvSpPr>
          <p:nvPr/>
        </p:nvSpPr>
        <p:spPr bwMode="auto">
          <a:xfrm>
            <a:off x="6046788" y="3965575"/>
            <a:ext cx="182562" cy="569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56" name="Rectangle 16"/>
          <p:cNvSpPr>
            <a:spLocks noChangeArrowheads="1"/>
          </p:cNvSpPr>
          <p:nvPr/>
        </p:nvSpPr>
        <p:spPr bwMode="auto">
          <a:xfrm>
            <a:off x="7418388" y="3965575"/>
            <a:ext cx="182562" cy="569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cxnSp>
        <p:nvCxnSpPr>
          <p:cNvPr id="1981457" name="AutoShape 17"/>
          <p:cNvCxnSpPr>
            <a:cxnSpLocks noChangeShapeType="1"/>
            <a:stCxn id="1981446" idx="6"/>
            <a:endCxn id="1981451" idx="1"/>
          </p:cNvCxnSpPr>
          <p:nvPr/>
        </p:nvCxnSpPr>
        <p:spPr bwMode="auto">
          <a:xfrm>
            <a:off x="1468438" y="4251325"/>
            <a:ext cx="4175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58" name="AutoShape 18"/>
          <p:cNvCxnSpPr>
            <a:cxnSpLocks noChangeShapeType="1"/>
            <a:stCxn id="1981451" idx="3"/>
            <a:endCxn id="1981450" idx="2"/>
          </p:cNvCxnSpPr>
          <p:nvPr/>
        </p:nvCxnSpPr>
        <p:spPr bwMode="auto">
          <a:xfrm>
            <a:off x="2068513" y="4251325"/>
            <a:ext cx="4270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59" name="AutoShape 19"/>
          <p:cNvCxnSpPr>
            <a:cxnSpLocks noChangeShapeType="1"/>
            <a:stCxn id="1981450" idx="6"/>
            <a:endCxn id="1981452" idx="1"/>
          </p:cNvCxnSpPr>
          <p:nvPr/>
        </p:nvCxnSpPr>
        <p:spPr bwMode="auto">
          <a:xfrm>
            <a:off x="2840038" y="4251325"/>
            <a:ext cx="4175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60" name="AutoShape 20"/>
          <p:cNvCxnSpPr>
            <a:cxnSpLocks noChangeShapeType="1"/>
            <a:stCxn id="1981452" idx="3"/>
            <a:endCxn id="1981448" idx="2"/>
          </p:cNvCxnSpPr>
          <p:nvPr/>
        </p:nvCxnSpPr>
        <p:spPr bwMode="auto">
          <a:xfrm>
            <a:off x="3440113" y="4251325"/>
            <a:ext cx="4238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61" name="AutoShape 21"/>
          <p:cNvCxnSpPr>
            <a:cxnSpLocks noChangeShapeType="1"/>
            <a:stCxn id="1981448" idx="6"/>
            <a:endCxn id="1981454" idx="1"/>
          </p:cNvCxnSpPr>
          <p:nvPr/>
        </p:nvCxnSpPr>
        <p:spPr bwMode="auto">
          <a:xfrm>
            <a:off x="4208463" y="4251325"/>
            <a:ext cx="420687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62" name="AutoShape 22"/>
          <p:cNvCxnSpPr>
            <a:cxnSpLocks noChangeShapeType="1"/>
            <a:stCxn id="1981454" idx="3"/>
            <a:endCxn id="1981453" idx="2"/>
          </p:cNvCxnSpPr>
          <p:nvPr/>
        </p:nvCxnSpPr>
        <p:spPr bwMode="auto">
          <a:xfrm>
            <a:off x="4811713" y="4251325"/>
            <a:ext cx="433387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63" name="AutoShape 23"/>
          <p:cNvCxnSpPr>
            <a:cxnSpLocks noChangeShapeType="1"/>
            <a:stCxn id="1981453" idx="6"/>
            <a:endCxn id="1981455" idx="1"/>
          </p:cNvCxnSpPr>
          <p:nvPr/>
        </p:nvCxnSpPr>
        <p:spPr bwMode="auto">
          <a:xfrm>
            <a:off x="5589588" y="4251325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64" name="AutoShape 24"/>
          <p:cNvCxnSpPr>
            <a:cxnSpLocks noChangeShapeType="1"/>
            <a:stCxn id="1981455" idx="3"/>
            <a:endCxn id="1981447" idx="2"/>
          </p:cNvCxnSpPr>
          <p:nvPr/>
        </p:nvCxnSpPr>
        <p:spPr bwMode="auto">
          <a:xfrm>
            <a:off x="6229350" y="4251325"/>
            <a:ext cx="41751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65" name="AutoShape 25"/>
          <p:cNvCxnSpPr>
            <a:cxnSpLocks noChangeShapeType="1"/>
            <a:stCxn id="1981447" idx="6"/>
            <a:endCxn id="1981456" idx="1"/>
          </p:cNvCxnSpPr>
          <p:nvPr/>
        </p:nvCxnSpPr>
        <p:spPr bwMode="auto">
          <a:xfrm>
            <a:off x="6991350" y="4251325"/>
            <a:ext cx="4270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66" name="AutoShape 26"/>
          <p:cNvCxnSpPr>
            <a:cxnSpLocks noChangeShapeType="1"/>
            <a:stCxn id="1981456" idx="3"/>
            <a:endCxn id="1981449" idx="2"/>
          </p:cNvCxnSpPr>
          <p:nvPr/>
        </p:nvCxnSpPr>
        <p:spPr bwMode="auto">
          <a:xfrm>
            <a:off x="7600950" y="4251325"/>
            <a:ext cx="41751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81467" name="Text Box 27"/>
          <p:cNvSpPr txBox="1">
            <a:spLocks noChangeArrowheads="1"/>
          </p:cNvSpPr>
          <p:nvPr/>
        </p:nvSpPr>
        <p:spPr bwMode="auto">
          <a:xfrm>
            <a:off x="819150" y="4346575"/>
            <a:ext cx="9445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accent1"/>
                </a:solidFill>
              </a:rPr>
              <a:t>event</a:t>
            </a:r>
            <a:r>
              <a:rPr lang="en-US" i="1" baseline="-2500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1981468" name="Text Box 28"/>
          <p:cNvSpPr txBox="1">
            <a:spLocks noChangeArrowheads="1"/>
          </p:cNvSpPr>
          <p:nvPr/>
        </p:nvSpPr>
        <p:spPr bwMode="auto">
          <a:xfrm>
            <a:off x="2157413" y="4346575"/>
            <a:ext cx="10175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FF6582"/>
                </a:solidFill>
              </a:rPr>
              <a:t>started</a:t>
            </a:r>
            <a:endParaRPr lang="en-US" i="1" baseline="-25000">
              <a:solidFill>
                <a:srgbClr val="FF6582"/>
              </a:solidFill>
            </a:endParaRPr>
          </a:p>
        </p:txBody>
      </p:sp>
      <p:sp>
        <p:nvSpPr>
          <p:cNvPr id="1981469" name="Text Box 29"/>
          <p:cNvSpPr txBox="1">
            <a:spLocks noChangeArrowheads="1"/>
          </p:cNvSpPr>
          <p:nvPr/>
        </p:nvSpPr>
        <p:spPr bwMode="auto">
          <a:xfrm>
            <a:off x="3594100" y="4346575"/>
            <a:ext cx="8826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9900CC"/>
                </a:solidFill>
              </a:rPr>
              <a:t>ready</a:t>
            </a:r>
            <a:endParaRPr lang="en-US" i="1" baseline="-25000">
              <a:solidFill>
                <a:srgbClr val="9900CC"/>
              </a:solidFill>
            </a:endParaRPr>
          </a:p>
        </p:txBody>
      </p:sp>
      <p:sp>
        <p:nvSpPr>
          <p:cNvPr id="1981470" name="Text Box 30"/>
          <p:cNvSpPr txBox="1">
            <a:spLocks noChangeArrowheads="1"/>
          </p:cNvSpPr>
          <p:nvPr/>
        </p:nvSpPr>
        <p:spPr bwMode="auto">
          <a:xfrm>
            <a:off x="4976813" y="4346575"/>
            <a:ext cx="79851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9900CC"/>
                </a:solidFill>
              </a:rPr>
              <a:t>done</a:t>
            </a:r>
            <a:endParaRPr lang="en-US" i="1" baseline="-25000">
              <a:solidFill>
                <a:srgbClr val="9900CC"/>
              </a:solidFill>
            </a:endParaRPr>
          </a:p>
        </p:txBody>
      </p:sp>
      <p:sp>
        <p:nvSpPr>
          <p:cNvPr id="1981471" name="Text Box 31"/>
          <p:cNvSpPr txBox="1">
            <a:spLocks noChangeArrowheads="1"/>
          </p:cNvSpPr>
          <p:nvPr/>
        </p:nvSpPr>
        <p:spPr bwMode="auto">
          <a:xfrm>
            <a:off x="6383338" y="4346575"/>
            <a:ext cx="95091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FF6582"/>
                </a:solidFill>
              </a:rPr>
              <a:t>stored</a:t>
            </a:r>
            <a:endParaRPr lang="en-US" i="1" baseline="-25000">
              <a:solidFill>
                <a:srgbClr val="FF6582"/>
              </a:solidFill>
            </a:endParaRPr>
          </a:p>
        </p:txBody>
      </p:sp>
      <p:sp>
        <p:nvSpPr>
          <p:cNvPr id="1981472" name="Text Box 32"/>
          <p:cNvSpPr txBox="1">
            <a:spLocks noChangeArrowheads="1"/>
          </p:cNvSpPr>
          <p:nvPr/>
        </p:nvSpPr>
        <p:spPr bwMode="auto">
          <a:xfrm>
            <a:off x="7748588" y="4346575"/>
            <a:ext cx="9556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accent1"/>
                </a:solidFill>
              </a:rPr>
              <a:t>event</a:t>
            </a:r>
            <a:r>
              <a:rPr lang="en-US" i="1" baseline="-2500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1981473" name="Text Box 33"/>
          <p:cNvSpPr txBox="1">
            <a:spLocks noChangeArrowheads="1"/>
          </p:cNvSpPr>
          <p:nvPr/>
        </p:nvSpPr>
        <p:spPr bwMode="auto">
          <a:xfrm>
            <a:off x="1674813" y="3636963"/>
            <a:ext cx="5746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start</a:t>
            </a:r>
          </a:p>
        </p:txBody>
      </p:sp>
      <p:sp>
        <p:nvSpPr>
          <p:cNvPr id="1981474" name="Text Box 34"/>
          <p:cNvSpPr txBox="1">
            <a:spLocks noChangeArrowheads="1"/>
          </p:cNvSpPr>
          <p:nvPr/>
        </p:nvSpPr>
        <p:spPr bwMode="auto">
          <a:xfrm>
            <a:off x="3027363" y="3636963"/>
            <a:ext cx="5810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fetch</a:t>
            </a:r>
          </a:p>
        </p:txBody>
      </p:sp>
      <p:sp>
        <p:nvSpPr>
          <p:cNvPr id="1981475" name="Text Box 35"/>
          <p:cNvSpPr txBox="1">
            <a:spLocks noChangeArrowheads="1"/>
          </p:cNvSpPr>
          <p:nvPr/>
        </p:nvSpPr>
        <p:spPr bwMode="auto">
          <a:xfrm>
            <a:off x="4294188" y="3636963"/>
            <a:ext cx="7953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solidFill>
                  <a:schemeClr val="folHlink"/>
                </a:solidFill>
                <a:latin typeface="Book Antiqua" charset="0"/>
              </a:rPr>
              <a:t>invoke</a:t>
            </a:r>
          </a:p>
        </p:txBody>
      </p:sp>
      <p:sp>
        <p:nvSpPr>
          <p:cNvPr id="1981476" name="Text Box 36"/>
          <p:cNvSpPr txBox="1">
            <a:spLocks noChangeArrowheads="1"/>
          </p:cNvSpPr>
          <p:nvPr/>
        </p:nvSpPr>
        <p:spPr bwMode="auto">
          <a:xfrm>
            <a:off x="5842000" y="3636963"/>
            <a:ext cx="5937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store</a:t>
            </a:r>
          </a:p>
        </p:txBody>
      </p:sp>
      <p:sp>
        <p:nvSpPr>
          <p:cNvPr id="1981477" name="Text Box 37"/>
          <p:cNvSpPr txBox="1">
            <a:spLocks noChangeArrowheads="1"/>
          </p:cNvSpPr>
          <p:nvPr/>
        </p:nvSpPr>
        <p:spPr bwMode="auto">
          <a:xfrm>
            <a:off x="7288213" y="3636963"/>
            <a:ext cx="4413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end</a:t>
            </a:r>
          </a:p>
        </p:txBody>
      </p:sp>
      <p:sp>
        <p:nvSpPr>
          <p:cNvPr id="1981478" name="Oval 38"/>
          <p:cNvSpPr>
            <a:spLocks noChangeArrowheads="1"/>
          </p:cNvSpPr>
          <p:nvPr/>
        </p:nvSpPr>
        <p:spPr bwMode="auto">
          <a:xfrm>
            <a:off x="3943350" y="4154488"/>
            <a:ext cx="193675" cy="193675"/>
          </a:xfrm>
          <a:prstGeom prst="ellipse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749" tIns="43375" rIns="86749" bIns="43375" anchor="ctr"/>
          <a:lstStyle/>
          <a:p>
            <a:endParaRPr lang="en-US"/>
          </a:p>
        </p:txBody>
      </p:sp>
      <p:sp>
        <p:nvSpPr>
          <p:cNvPr id="1981479" name="Rectangle 39"/>
          <p:cNvSpPr>
            <a:spLocks noChangeArrowheads="1"/>
          </p:cNvSpPr>
          <p:nvPr/>
        </p:nvSpPr>
        <p:spPr bwMode="auto">
          <a:xfrm rot="-5400000">
            <a:off x="3944937" y="2692401"/>
            <a:ext cx="182563" cy="56991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cxnSp>
        <p:nvCxnSpPr>
          <p:cNvPr id="1981480" name="AutoShape 40"/>
          <p:cNvCxnSpPr>
            <a:cxnSpLocks noChangeShapeType="1"/>
            <a:stCxn id="1981448" idx="0"/>
            <a:endCxn id="1981479" idx="1"/>
          </p:cNvCxnSpPr>
          <p:nvPr/>
        </p:nvCxnSpPr>
        <p:spPr bwMode="auto">
          <a:xfrm rot="16200000">
            <a:off x="3533775" y="3575051"/>
            <a:ext cx="1006475" cy="0"/>
          </a:xfrm>
          <a:prstGeom prst="straightConnector1">
            <a:avLst/>
          </a:prstGeom>
          <a:noFill/>
          <a:ln w="25400">
            <a:solidFill>
              <a:srgbClr val="0000CC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81" name="AutoShape 41"/>
          <p:cNvCxnSpPr>
            <a:cxnSpLocks noChangeShapeType="1"/>
            <a:stCxn id="1981479" idx="3"/>
            <a:endCxn id="1981487" idx="4"/>
          </p:cNvCxnSpPr>
          <p:nvPr/>
        </p:nvCxnSpPr>
        <p:spPr bwMode="auto">
          <a:xfrm rot="16200000">
            <a:off x="3658394" y="2510632"/>
            <a:ext cx="757237" cy="0"/>
          </a:xfrm>
          <a:prstGeom prst="straightConnector1">
            <a:avLst/>
          </a:prstGeom>
          <a:noFill/>
          <a:ln w="25400">
            <a:solidFill>
              <a:srgbClr val="0000CC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81482" name="Text Box 42"/>
          <p:cNvSpPr txBox="1">
            <a:spLocks noChangeArrowheads="1"/>
          </p:cNvSpPr>
          <p:nvPr/>
        </p:nvSpPr>
        <p:spPr bwMode="auto">
          <a:xfrm>
            <a:off x="1854200" y="2809875"/>
            <a:ext cx="18065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b="1" i="1">
                <a:solidFill>
                  <a:srgbClr val="0000CC"/>
                </a:solidFill>
                <a:latin typeface="Book Antiqua" charset="0"/>
              </a:rPr>
              <a:t>begin-replace</a:t>
            </a:r>
          </a:p>
        </p:txBody>
      </p:sp>
      <p:sp>
        <p:nvSpPr>
          <p:cNvPr id="1981483" name="Rectangle 43"/>
          <p:cNvSpPr>
            <a:spLocks noChangeArrowheads="1"/>
          </p:cNvSpPr>
          <p:nvPr/>
        </p:nvSpPr>
        <p:spPr bwMode="auto">
          <a:xfrm>
            <a:off x="965200" y="3203575"/>
            <a:ext cx="28527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/>
          <a:p>
            <a:pPr marL="288925" indent="-288925" defTabSz="966788"/>
            <a:r>
              <a:rPr lang="en-US">
                <a:solidFill>
                  <a:schemeClr val="accent2"/>
                </a:solidFill>
                <a:latin typeface="Book Antiqua" charset="0"/>
              </a:rPr>
              <a:t>PaymentProcessing</a:t>
            </a:r>
          </a:p>
        </p:txBody>
      </p:sp>
      <p:sp>
        <p:nvSpPr>
          <p:cNvPr id="1981484" name="AutoShape 44"/>
          <p:cNvSpPr>
            <a:spLocks noChangeArrowheads="1"/>
          </p:cNvSpPr>
          <p:nvPr/>
        </p:nvSpPr>
        <p:spPr bwMode="auto">
          <a:xfrm>
            <a:off x="1300163" y="1314450"/>
            <a:ext cx="6896100" cy="11842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85" name="Oval 45"/>
          <p:cNvSpPr>
            <a:spLocks noChangeArrowheads="1"/>
          </p:cNvSpPr>
          <p:nvPr/>
        </p:nvSpPr>
        <p:spPr bwMode="auto">
          <a:xfrm>
            <a:off x="1123950" y="1787525"/>
            <a:ext cx="344488" cy="3444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folHlink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86" name="Oval 46"/>
          <p:cNvSpPr>
            <a:spLocks noChangeArrowheads="1"/>
          </p:cNvSpPr>
          <p:nvPr/>
        </p:nvSpPr>
        <p:spPr bwMode="auto">
          <a:xfrm>
            <a:off x="6646863" y="1787525"/>
            <a:ext cx="344487" cy="344488"/>
          </a:xfrm>
          <a:prstGeom prst="ellipse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87" name="Oval 47"/>
          <p:cNvSpPr>
            <a:spLocks noChangeArrowheads="1"/>
          </p:cNvSpPr>
          <p:nvPr/>
        </p:nvSpPr>
        <p:spPr bwMode="auto">
          <a:xfrm>
            <a:off x="3863975" y="1787525"/>
            <a:ext cx="344488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88" name="Oval 48"/>
          <p:cNvSpPr>
            <a:spLocks noChangeArrowheads="1"/>
          </p:cNvSpPr>
          <p:nvPr/>
        </p:nvSpPr>
        <p:spPr bwMode="auto">
          <a:xfrm>
            <a:off x="8018463" y="1787525"/>
            <a:ext cx="344487" cy="3444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folHlink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89" name="Oval 49"/>
          <p:cNvSpPr>
            <a:spLocks noChangeArrowheads="1"/>
          </p:cNvSpPr>
          <p:nvPr/>
        </p:nvSpPr>
        <p:spPr bwMode="auto">
          <a:xfrm>
            <a:off x="2495550" y="1787525"/>
            <a:ext cx="344488" cy="344488"/>
          </a:xfrm>
          <a:prstGeom prst="ellipse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90" name="Rectangle 50"/>
          <p:cNvSpPr>
            <a:spLocks noChangeArrowheads="1"/>
          </p:cNvSpPr>
          <p:nvPr/>
        </p:nvSpPr>
        <p:spPr bwMode="auto">
          <a:xfrm>
            <a:off x="1885950" y="1674813"/>
            <a:ext cx="182563" cy="5699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91" name="Rectangle 51"/>
          <p:cNvSpPr>
            <a:spLocks noChangeArrowheads="1"/>
          </p:cNvSpPr>
          <p:nvPr/>
        </p:nvSpPr>
        <p:spPr bwMode="auto">
          <a:xfrm>
            <a:off x="3257550" y="1674813"/>
            <a:ext cx="182563" cy="5699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92" name="Oval 52"/>
          <p:cNvSpPr>
            <a:spLocks noChangeArrowheads="1"/>
          </p:cNvSpPr>
          <p:nvPr/>
        </p:nvSpPr>
        <p:spPr bwMode="auto">
          <a:xfrm>
            <a:off x="5245100" y="1787525"/>
            <a:ext cx="344488" cy="3444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93" name="Rectangle 53"/>
          <p:cNvSpPr>
            <a:spLocks noChangeArrowheads="1"/>
          </p:cNvSpPr>
          <p:nvPr/>
        </p:nvSpPr>
        <p:spPr bwMode="auto">
          <a:xfrm>
            <a:off x="4629150" y="1674813"/>
            <a:ext cx="182563" cy="5699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94" name="Rectangle 54"/>
          <p:cNvSpPr>
            <a:spLocks noChangeArrowheads="1"/>
          </p:cNvSpPr>
          <p:nvPr/>
        </p:nvSpPr>
        <p:spPr bwMode="auto">
          <a:xfrm>
            <a:off x="6046788" y="1674813"/>
            <a:ext cx="182562" cy="5699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sp>
        <p:nvSpPr>
          <p:cNvPr id="1981495" name="Rectangle 55"/>
          <p:cNvSpPr>
            <a:spLocks noChangeArrowheads="1"/>
          </p:cNvSpPr>
          <p:nvPr/>
        </p:nvSpPr>
        <p:spPr bwMode="auto">
          <a:xfrm>
            <a:off x="7418388" y="1674813"/>
            <a:ext cx="182562" cy="5699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cxnSp>
        <p:nvCxnSpPr>
          <p:cNvPr id="1981496" name="AutoShape 56"/>
          <p:cNvCxnSpPr>
            <a:cxnSpLocks noChangeShapeType="1"/>
            <a:stCxn id="1981485" idx="6"/>
            <a:endCxn id="1981490" idx="1"/>
          </p:cNvCxnSpPr>
          <p:nvPr/>
        </p:nvCxnSpPr>
        <p:spPr bwMode="auto">
          <a:xfrm>
            <a:off x="1468438" y="1960563"/>
            <a:ext cx="417512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97" name="AutoShape 57"/>
          <p:cNvCxnSpPr>
            <a:cxnSpLocks noChangeShapeType="1"/>
            <a:stCxn id="1981490" idx="3"/>
            <a:endCxn id="1981489" idx="2"/>
          </p:cNvCxnSpPr>
          <p:nvPr/>
        </p:nvCxnSpPr>
        <p:spPr bwMode="auto">
          <a:xfrm>
            <a:off x="2068513" y="1960563"/>
            <a:ext cx="427037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98" name="AutoShape 58"/>
          <p:cNvCxnSpPr>
            <a:cxnSpLocks noChangeShapeType="1"/>
            <a:stCxn id="1981489" idx="6"/>
            <a:endCxn id="1981491" idx="1"/>
          </p:cNvCxnSpPr>
          <p:nvPr/>
        </p:nvCxnSpPr>
        <p:spPr bwMode="auto">
          <a:xfrm>
            <a:off x="2840038" y="1960563"/>
            <a:ext cx="417512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499" name="AutoShape 59"/>
          <p:cNvCxnSpPr>
            <a:cxnSpLocks noChangeShapeType="1"/>
            <a:stCxn id="1981491" idx="3"/>
            <a:endCxn id="1981487" idx="2"/>
          </p:cNvCxnSpPr>
          <p:nvPr/>
        </p:nvCxnSpPr>
        <p:spPr bwMode="auto">
          <a:xfrm>
            <a:off x="3440113" y="1960563"/>
            <a:ext cx="423862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500" name="AutoShape 60"/>
          <p:cNvCxnSpPr>
            <a:cxnSpLocks noChangeShapeType="1"/>
            <a:stCxn id="1981487" idx="6"/>
            <a:endCxn id="1981493" idx="1"/>
          </p:cNvCxnSpPr>
          <p:nvPr/>
        </p:nvCxnSpPr>
        <p:spPr bwMode="auto">
          <a:xfrm>
            <a:off x="4208463" y="1960563"/>
            <a:ext cx="4206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501" name="AutoShape 61"/>
          <p:cNvCxnSpPr>
            <a:cxnSpLocks noChangeShapeType="1"/>
            <a:stCxn id="1981493" idx="3"/>
            <a:endCxn id="1981492" idx="2"/>
          </p:cNvCxnSpPr>
          <p:nvPr/>
        </p:nvCxnSpPr>
        <p:spPr bwMode="auto">
          <a:xfrm>
            <a:off x="4811713" y="1960563"/>
            <a:ext cx="43338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502" name="AutoShape 62"/>
          <p:cNvCxnSpPr>
            <a:cxnSpLocks noChangeShapeType="1"/>
            <a:stCxn id="1981492" idx="6"/>
            <a:endCxn id="1981494" idx="1"/>
          </p:cNvCxnSpPr>
          <p:nvPr/>
        </p:nvCxnSpPr>
        <p:spPr bwMode="auto">
          <a:xfrm>
            <a:off x="5589588" y="1960563"/>
            <a:ext cx="457200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503" name="AutoShape 63"/>
          <p:cNvCxnSpPr>
            <a:cxnSpLocks noChangeShapeType="1"/>
            <a:stCxn id="1981494" idx="3"/>
            <a:endCxn id="1981486" idx="2"/>
          </p:cNvCxnSpPr>
          <p:nvPr/>
        </p:nvCxnSpPr>
        <p:spPr bwMode="auto">
          <a:xfrm>
            <a:off x="6229350" y="1960563"/>
            <a:ext cx="417513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504" name="AutoShape 64"/>
          <p:cNvCxnSpPr>
            <a:cxnSpLocks noChangeShapeType="1"/>
            <a:stCxn id="1981486" idx="6"/>
            <a:endCxn id="1981495" idx="1"/>
          </p:cNvCxnSpPr>
          <p:nvPr/>
        </p:nvCxnSpPr>
        <p:spPr bwMode="auto">
          <a:xfrm>
            <a:off x="6991350" y="1960563"/>
            <a:ext cx="427038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505" name="AutoShape 65"/>
          <p:cNvCxnSpPr>
            <a:cxnSpLocks noChangeShapeType="1"/>
            <a:stCxn id="1981495" idx="3"/>
            <a:endCxn id="1981488" idx="2"/>
          </p:cNvCxnSpPr>
          <p:nvPr/>
        </p:nvCxnSpPr>
        <p:spPr bwMode="auto">
          <a:xfrm>
            <a:off x="7600950" y="1960563"/>
            <a:ext cx="417513" cy="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81506" name="Text Box 66"/>
          <p:cNvSpPr txBox="1">
            <a:spLocks noChangeArrowheads="1"/>
          </p:cNvSpPr>
          <p:nvPr/>
        </p:nvSpPr>
        <p:spPr bwMode="auto">
          <a:xfrm>
            <a:off x="819150" y="2055813"/>
            <a:ext cx="9445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folHlink"/>
                </a:solidFill>
              </a:rPr>
              <a:t>event</a:t>
            </a:r>
            <a:r>
              <a:rPr lang="en-US" i="1" baseline="-25000">
                <a:solidFill>
                  <a:schemeClr val="folHlink"/>
                </a:solidFill>
              </a:rPr>
              <a:t>s</a:t>
            </a:r>
          </a:p>
        </p:txBody>
      </p:sp>
      <p:sp>
        <p:nvSpPr>
          <p:cNvPr id="1981507" name="Text Box 67"/>
          <p:cNvSpPr txBox="1">
            <a:spLocks noChangeArrowheads="1"/>
          </p:cNvSpPr>
          <p:nvPr/>
        </p:nvSpPr>
        <p:spPr bwMode="auto">
          <a:xfrm>
            <a:off x="2157413" y="2055813"/>
            <a:ext cx="10175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folHlink"/>
                </a:solidFill>
              </a:rPr>
              <a:t>started</a:t>
            </a:r>
            <a:endParaRPr lang="en-US" i="1" baseline="-25000">
              <a:solidFill>
                <a:schemeClr val="folHlink"/>
              </a:solidFill>
            </a:endParaRPr>
          </a:p>
        </p:txBody>
      </p:sp>
      <p:sp>
        <p:nvSpPr>
          <p:cNvPr id="1981509" name="Text Box 69"/>
          <p:cNvSpPr txBox="1">
            <a:spLocks noChangeArrowheads="1"/>
          </p:cNvSpPr>
          <p:nvPr/>
        </p:nvSpPr>
        <p:spPr bwMode="auto">
          <a:xfrm>
            <a:off x="4976813" y="1422400"/>
            <a:ext cx="79851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rgbClr val="9900CC"/>
                </a:solidFill>
              </a:rPr>
              <a:t>done</a:t>
            </a:r>
            <a:endParaRPr lang="en-US" i="1" baseline="-25000">
              <a:solidFill>
                <a:srgbClr val="9900CC"/>
              </a:solidFill>
            </a:endParaRPr>
          </a:p>
        </p:txBody>
      </p:sp>
      <p:sp>
        <p:nvSpPr>
          <p:cNvPr id="1981510" name="Text Box 70"/>
          <p:cNvSpPr txBox="1">
            <a:spLocks noChangeArrowheads="1"/>
          </p:cNvSpPr>
          <p:nvPr/>
        </p:nvSpPr>
        <p:spPr bwMode="auto">
          <a:xfrm>
            <a:off x="6383338" y="2055813"/>
            <a:ext cx="9509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folHlink"/>
                </a:solidFill>
              </a:rPr>
              <a:t>stored</a:t>
            </a:r>
            <a:endParaRPr lang="en-US" i="1" baseline="-25000">
              <a:solidFill>
                <a:schemeClr val="folHlink"/>
              </a:solidFill>
            </a:endParaRPr>
          </a:p>
        </p:txBody>
      </p:sp>
      <p:sp>
        <p:nvSpPr>
          <p:cNvPr id="1981511" name="Text Box 71"/>
          <p:cNvSpPr txBox="1">
            <a:spLocks noChangeArrowheads="1"/>
          </p:cNvSpPr>
          <p:nvPr/>
        </p:nvSpPr>
        <p:spPr bwMode="auto">
          <a:xfrm>
            <a:off x="7748588" y="2055813"/>
            <a:ext cx="9556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>
                <a:solidFill>
                  <a:schemeClr val="folHlink"/>
                </a:solidFill>
              </a:rPr>
              <a:t>event</a:t>
            </a:r>
            <a:r>
              <a:rPr lang="en-US" i="1" baseline="-25000">
                <a:solidFill>
                  <a:schemeClr val="folHlink"/>
                </a:solidFill>
              </a:rPr>
              <a:t>e</a:t>
            </a:r>
          </a:p>
        </p:txBody>
      </p:sp>
      <p:sp>
        <p:nvSpPr>
          <p:cNvPr id="1981512" name="Text Box 72"/>
          <p:cNvSpPr txBox="1">
            <a:spLocks noChangeArrowheads="1"/>
          </p:cNvSpPr>
          <p:nvPr/>
        </p:nvSpPr>
        <p:spPr bwMode="auto">
          <a:xfrm>
            <a:off x="1674813" y="1346200"/>
            <a:ext cx="5746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solidFill>
                  <a:schemeClr val="folHlink"/>
                </a:solidFill>
                <a:latin typeface="Book Antiqua" charset="0"/>
              </a:rPr>
              <a:t>start</a:t>
            </a:r>
          </a:p>
        </p:txBody>
      </p:sp>
      <p:sp>
        <p:nvSpPr>
          <p:cNvPr id="1981513" name="Text Box 73"/>
          <p:cNvSpPr txBox="1">
            <a:spLocks noChangeArrowheads="1"/>
          </p:cNvSpPr>
          <p:nvPr/>
        </p:nvSpPr>
        <p:spPr bwMode="auto">
          <a:xfrm>
            <a:off x="3027363" y="1346200"/>
            <a:ext cx="5810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solidFill>
                  <a:schemeClr val="folHlink"/>
                </a:solidFill>
                <a:latin typeface="Book Antiqua" charset="0"/>
              </a:rPr>
              <a:t>fetch</a:t>
            </a:r>
          </a:p>
        </p:txBody>
      </p:sp>
      <p:sp>
        <p:nvSpPr>
          <p:cNvPr id="1981514" name="Text Box 74"/>
          <p:cNvSpPr txBox="1">
            <a:spLocks noChangeArrowheads="1"/>
          </p:cNvSpPr>
          <p:nvPr/>
        </p:nvSpPr>
        <p:spPr bwMode="auto">
          <a:xfrm>
            <a:off x="4294188" y="1301750"/>
            <a:ext cx="7953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latin typeface="Book Antiqua" charset="0"/>
              </a:rPr>
              <a:t>invoke</a:t>
            </a:r>
          </a:p>
        </p:txBody>
      </p:sp>
      <p:sp>
        <p:nvSpPr>
          <p:cNvPr id="1981515" name="Text Box 75"/>
          <p:cNvSpPr txBox="1">
            <a:spLocks noChangeArrowheads="1"/>
          </p:cNvSpPr>
          <p:nvPr/>
        </p:nvSpPr>
        <p:spPr bwMode="auto">
          <a:xfrm>
            <a:off x="5842000" y="1346200"/>
            <a:ext cx="5937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solidFill>
                  <a:schemeClr val="folHlink"/>
                </a:solidFill>
                <a:latin typeface="Book Antiqua" charset="0"/>
              </a:rPr>
              <a:t>store</a:t>
            </a:r>
          </a:p>
        </p:txBody>
      </p:sp>
      <p:sp>
        <p:nvSpPr>
          <p:cNvPr id="1981516" name="Text Box 76"/>
          <p:cNvSpPr txBox="1">
            <a:spLocks noChangeArrowheads="1"/>
          </p:cNvSpPr>
          <p:nvPr/>
        </p:nvSpPr>
        <p:spPr bwMode="auto">
          <a:xfrm>
            <a:off x="7288213" y="1346200"/>
            <a:ext cx="4413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i="1">
                <a:solidFill>
                  <a:schemeClr val="folHlink"/>
                </a:solidFill>
                <a:latin typeface="Book Antiqua" charset="0"/>
              </a:rPr>
              <a:t>end</a:t>
            </a:r>
          </a:p>
        </p:txBody>
      </p:sp>
      <p:sp>
        <p:nvSpPr>
          <p:cNvPr id="1981518" name="Rectangle 78"/>
          <p:cNvSpPr>
            <a:spLocks noChangeArrowheads="1"/>
          </p:cNvSpPr>
          <p:nvPr/>
        </p:nvSpPr>
        <p:spPr bwMode="auto">
          <a:xfrm rot="-5400000">
            <a:off x="5327650" y="2692400"/>
            <a:ext cx="182563" cy="5699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 anchor="ctr">
            <a:spAutoFit/>
          </a:bodyPr>
          <a:lstStyle/>
          <a:p>
            <a:endParaRPr lang="en-US"/>
          </a:p>
        </p:txBody>
      </p:sp>
      <p:cxnSp>
        <p:nvCxnSpPr>
          <p:cNvPr id="1981519" name="AutoShape 79"/>
          <p:cNvCxnSpPr>
            <a:cxnSpLocks noChangeShapeType="1"/>
            <a:stCxn id="1981518" idx="1"/>
            <a:endCxn id="1981453" idx="0"/>
          </p:cNvCxnSpPr>
          <p:nvPr/>
        </p:nvCxnSpPr>
        <p:spPr bwMode="auto">
          <a:xfrm rot="5400000">
            <a:off x="4915694" y="3574257"/>
            <a:ext cx="1006475" cy="1587"/>
          </a:xfrm>
          <a:prstGeom prst="bentConnector3">
            <a:avLst>
              <a:gd name="adj1" fmla="val 49685"/>
            </a:avLst>
          </a:prstGeom>
          <a:noFill/>
          <a:ln w="25400">
            <a:solidFill>
              <a:srgbClr val="0000CC"/>
            </a:solidFill>
            <a:miter lim="800000"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81520" name="AutoShape 80"/>
          <p:cNvCxnSpPr>
            <a:cxnSpLocks noChangeShapeType="1"/>
            <a:stCxn id="1981492" idx="4"/>
            <a:endCxn id="1981518" idx="3"/>
          </p:cNvCxnSpPr>
          <p:nvPr/>
        </p:nvCxnSpPr>
        <p:spPr bwMode="auto">
          <a:xfrm rot="16200000" flipH="1">
            <a:off x="5040313" y="2509838"/>
            <a:ext cx="757237" cy="1587"/>
          </a:xfrm>
          <a:prstGeom prst="bentConnector3">
            <a:avLst>
              <a:gd name="adj1" fmla="val 49685"/>
            </a:avLst>
          </a:prstGeom>
          <a:noFill/>
          <a:ln w="25400">
            <a:solidFill>
              <a:srgbClr val="0000CC"/>
            </a:solidFill>
            <a:miter lim="800000"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81521" name="Text Box 81"/>
          <p:cNvSpPr txBox="1">
            <a:spLocks noChangeArrowheads="1"/>
          </p:cNvSpPr>
          <p:nvPr/>
        </p:nvSpPr>
        <p:spPr bwMode="auto">
          <a:xfrm>
            <a:off x="5783263" y="2809875"/>
            <a:ext cx="15605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b="1" i="1">
                <a:solidFill>
                  <a:srgbClr val="0000CC"/>
                </a:solidFill>
                <a:latin typeface="Book Antiqua" charset="0"/>
              </a:rPr>
              <a:t>end-replace</a:t>
            </a:r>
          </a:p>
        </p:txBody>
      </p:sp>
      <p:sp>
        <p:nvSpPr>
          <p:cNvPr id="1981522" name="Rectangle 82"/>
          <p:cNvSpPr>
            <a:spLocks noChangeArrowheads="1"/>
          </p:cNvSpPr>
          <p:nvPr/>
        </p:nvSpPr>
        <p:spPr bwMode="auto">
          <a:xfrm>
            <a:off x="979488" y="925513"/>
            <a:ext cx="43211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74" tIns="51288" rIns="102574" bIns="51288">
            <a:spAutoFit/>
          </a:bodyPr>
          <a:lstStyle/>
          <a:p>
            <a:pPr marL="288925" indent="-288925" defTabSz="966788"/>
            <a:r>
              <a:rPr lang="en-US">
                <a:solidFill>
                  <a:srgbClr val="996633"/>
                </a:solidFill>
                <a:latin typeface="Book Antiqua" charset="0"/>
              </a:rPr>
              <a:t>AffordablePaymentProcessing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84" name="Rectangle 83"/>
          <p:cNvSpPr/>
          <p:nvPr/>
        </p:nvSpPr>
        <p:spPr>
          <a:xfrm>
            <a:off x="5029199" y="6629400"/>
            <a:ext cx="4572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kern="0" dirty="0" smtClean="0">
                <a:solidFill>
                  <a:srgbClr val="868686"/>
                </a:solidFill>
                <a:latin typeface="Arial Narrow"/>
                <a:cs typeface="Arial Narrow"/>
              </a:rPr>
              <a:t>[</a:t>
            </a:r>
            <a:r>
              <a:rPr lang="en-US" kern="0" dirty="0" err="1" smtClean="0">
                <a:solidFill>
                  <a:srgbClr val="868686"/>
                </a:solidFill>
                <a:latin typeface="Arial Narrow"/>
                <a:cs typeface="Arial Narrow"/>
              </a:rPr>
              <a:t>Xu</a:t>
            </a:r>
            <a:r>
              <a:rPr lang="en-US" kern="0" dirty="0" smtClean="0">
                <a:solidFill>
                  <a:srgbClr val="868686"/>
                </a:solidFill>
                <a:latin typeface="Arial Narrow"/>
                <a:cs typeface="Arial Narrow"/>
              </a:rPr>
              <a:t>.-S.-Yan-Yang-Zhang CoopIS11]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85" name="Picture 84" descr="FireShot Capture 2 - 杭州中房信息科技有限公司 - http___www.hzzfxx.com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3296101" cy="5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Housing Management Bureau 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HMB</a:t>
            </a:r>
            <a:r>
              <a:rPr lang="zh-CN" altLang="en-US" dirty="0">
                <a:solidFill>
                  <a:srgbClr val="00B050"/>
                </a:solidFill>
                <a:latin typeface="华文仿宋"/>
                <a:ea typeface="华文仿宋"/>
                <a:cs typeface="华文仿宋"/>
              </a:rPr>
              <a:t>房管局</a:t>
            </a:r>
            <a:r>
              <a:rPr lang="en-US" dirty="0"/>
              <a:t>) manages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  <a:r>
              <a:rPr lang="en-US" dirty="0"/>
              <a:t>,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permits</a:t>
            </a:r>
            <a:r>
              <a:rPr lang="en-US" dirty="0"/>
              <a:t>, … for a region</a:t>
            </a:r>
          </a:p>
          <a:p>
            <a:r>
              <a:rPr lang="en-US" dirty="0"/>
              <a:t>Sells housing management workflow systems to </a:t>
            </a:r>
            <a:r>
              <a:rPr lang="en-US" dirty="0" smtClean="0"/>
              <a:t>HMBs</a:t>
            </a:r>
            <a:endParaRPr lang="en-US" dirty="0"/>
          </a:p>
          <a:p>
            <a:pPr lvl="1"/>
            <a:r>
              <a:rPr lang="en-US" dirty="0"/>
              <a:t>20-30 HMBs as clients, including </a:t>
            </a:r>
            <a:endParaRPr lang="en-US" dirty="0" smtClean="0"/>
          </a:p>
          <a:p>
            <a:r>
              <a:rPr lang="en-US" dirty="0" smtClean="0"/>
              <a:t>Maintenance contracts for clients</a:t>
            </a:r>
          </a:p>
          <a:p>
            <a:pPr lvl="1"/>
            <a:r>
              <a:rPr lang="en-US" dirty="0" smtClean="0"/>
              <a:t>Each service call costs 4</a:t>
            </a:r>
            <a:r>
              <a:rPr lang="en-US" baseline="30000" dirty="0" smtClean="0"/>
              <a:t> </a:t>
            </a:r>
            <a:r>
              <a:rPr lang="en-US" dirty="0" smtClean="0"/>
              <a:t>-</a:t>
            </a:r>
            <a:r>
              <a:rPr lang="en-US" baseline="30000" dirty="0" smtClean="0"/>
              <a:t> </a:t>
            </a:r>
            <a:r>
              <a:rPr lang="en-US" dirty="0" smtClean="0"/>
              <a:t>6 person-days</a:t>
            </a:r>
          </a:p>
          <a:p>
            <a:pPr lvl="1"/>
            <a:r>
              <a:rPr lang="en-US" dirty="0" smtClean="0"/>
              <a:t>Common types of issues:</a:t>
            </a:r>
            <a:br>
              <a:rPr lang="en-US" dirty="0" smtClean="0"/>
            </a:br>
            <a:r>
              <a:rPr lang="en-US" dirty="0" smtClean="0"/>
              <a:t>failures, changes caused by e.g. policy change,</a:t>
            </a:r>
            <a:br>
              <a:rPr lang="en-US" dirty="0" smtClean="0"/>
            </a:br>
            <a:r>
              <a:rPr lang="en-US" dirty="0" smtClean="0"/>
              <a:t>(tools for) analytics, …</a:t>
            </a:r>
            <a:endParaRPr lang="en-US" dirty="0"/>
          </a:p>
          <a:p>
            <a:r>
              <a:rPr lang="en-US" dirty="0" smtClean="0"/>
              <a:t>Scalability problem:</a:t>
            </a:r>
          </a:p>
          <a:p>
            <a:pPr marL="630238" indent="-630238">
              <a:buNone/>
            </a:pPr>
            <a:r>
              <a:rPr lang="en-US" dirty="0"/>
              <a:t>	</a:t>
            </a:r>
            <a:r>
              <a:rPr lang="en-US" dirty="0" smtClean="0"/>
              <a:t>More clients means more service technicians</a:t>
            </a:r>
            <a:br>
              <a:rPr lang="en-US" dirty="0" smtClean="0"/>
            </a:br>
            <a:r>
              <a:rPr lang="en-US" dirty="0" smtClean="0"/>
              <a:t>and associated management costs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Jointfounder</a:t>
            </a:r>
            <a:r>
              <a:rPr lang="en-US" dirty="0" smtClean="0"/>
              <a:t> Challenge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FireShot Capture 2 - 杭州中房信息科技有限公司 - http___www.hzzfxx.com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33" y="0"/>
            <a:ext cx="41148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286000"/>
            <a:ext cx="1066799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362200"/>
            <a:ext cx="1151021" cy="533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000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96402" cy="762000"/>
          </a:xfrm>
        </p:spPr>
        <p:txBody>
          <a:bodyPr/>
          <a:lstStyle/>
          <a:p>
            <a:r>
              <a:rPr lang="en-US" altLang="zh-CN" dirty="0" smtClean="0"/>
              <a:t>Can Cloud be a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601200" cy="6172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Ideal: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dirty="0" smtClean="0"/>
              <a:t>But only </a:t>
            </a:r>
            <a:r>
              <a:rPr lang="en-US" dirty="0"/>
              <a:t>naïve approach</a:t>
            </a:r>
            <a:r>
              <a:rPr lang="en-US" dirty="0" smtClean="0"/>
              <a:t>: Run </a:t>
            </a:r>
            <a:r>
              <a:rPr lang="en-US" dirty="0"/>
              <a:t>one </a:t>
            </a:r>
            <a:r>
              <a:rPr lang="en-US" dirty="0" err="1"/>
              <a:t>WfM</a:t>
            </a:r>
            <a:r>
              <a:rPr lang="en-US" dirty="0"/>
              <a:t> system for each client HMB due to disparate </a:t>
            </a:r>
            <a:r>
              <a:rPr lang="en-US" dirty="0">
                <a:solidFill>
                  <a:srgbClr val="9900CC"/>
                </a:solidFill>
              </a:rPr>
              <a:t>local data </a:t>
            </a:r>
            <a:r>
              <a:rPr lang="en-US" dirty="0"/>
              <a:t>for each HMB</a:t>
            </a:r>
            <a:r>
              <a:rPr lang="en-US" dirty="0">
                <a:latin typeface="Arial"/>
                <a:cs typeface="Arial"/>
              </a:rPr>
              <a:t>’</a:t>
            </a:r>
            <a:r>
              <a:rPr lang="en-US" dirty="0"/>
              <a:t>s workflow instances</a:t>
            </a:r>
          </a:p>
          <a:p>
            <a:pPr>
              <a:spcBef>
                <a:spcPts val="180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dirty="0"/>
              <a:t>Shifts but does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reduce effort/cost in addressing clients technical problems: failures, changes, analytics, </a:t>
            </a:r>
            <a:r>
              <a:rPr lang="en-US" dirty="0" smtClean="0"/>
              <a:t>…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1066800"/>
            <a:ext cx="1356432" cy="384275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bIns="0" rtlCol="0" anchor="ctr"/>
          <a:lstStyle/>
          <a:p>
            <a:pPr defTabSz="45720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b="0" kern="0" dirty="0" smtClean="0">
                <a:solidFill>
                  <a:prstClr val="black"/>
                </a:solidFill>
                <a:latin typeface="Calibri"/>
                <a:ea typeface="+mn-ea"/>
                <a:cs typeface="Tahoma" panose="020B0604030504040204" pitchFamily="34" charset="0"/>
              </a:rPr>
              <a:t>HMB 1</a:t>
            </a:r>
            <a:endParaRPr kumimoji="0" lang="en-US" sz="2000" b="0" kern="0" dirty="0">
              <a:solidFill>
                <a:prstClr val="black"/>
              </a:solidFill>
              <a:latin typeface="Calibri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 flipH="1">
            <a:off x="3883580" y="1258938"/>
            <a:ext cx="1145620" cy="265062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" name="Parallelogram 12"/>
          <p:cNvSpPr/>
          <p:nvPr/>
        </p:nvSpPr>
        <p:spPr>
          <a:xfrm>
            <a:off x="2132862" y="1388770"/>
            <a:ext cx="1715094" cy="744830"/>
          </a:xfrm>
          <a:prstGeom prst="parallelogram">
            <a:avLst>
              <a:gd name="adj" fmla="val 0"/>
            </a:avLst>
          </a:prstGeom>
          <a:noFill/>
          <a:ln w="28575" cap="flat" cmpd="sng" algn="ctr">
            <a:solidFill>
              <a:srgbClr val="FF66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Workflow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/>
            </a:r>
            <a:b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System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1066800"/>
            <a:ext cx="2019156" cy="1295401"/>
          </a:xfrm>
          <a:prstGeom prst="rect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/>
        </p:spPr>
        <p:txBody>
          <a:bodyPr tIns="64008" rtlCol="0" anchor="t"/>
          <a:lstStyle/>
          <a:p>
            <a:pPr marL="0" marR="0" lvl="0" indent="0" algn="l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Service Provider</a:t>
            </a:r>
          </a:p>
        </p:txBody>
      </p:sp>
      <p:cxnSp>
        <p:nvCxnSpPr>
          <p:cNvPr id="15" name="Straight Connector 14"/>
          <p:cNvCxnSpPr>
            <a:stCxn id="16" idx="1"/>
            <a:endCxn id="13" idx="2"/>
          </p:cNvCxnSpPr>
          <p:nvPr/>
        </p:nvCxnSpPr>
        <p:spPr>
          <a:xfrm flipH="1" flipV="1">
            <a:off x="3847956" y="1761185"/>
            <a:ext cx="1185820" cy="357737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5033776" y="1938521"/>
            <a:ext cx="1364404" cy="360801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HMB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780" y="1828800"/>
            <a:ext cx="1066799" cy="685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780" y="990600"/>
            <a:ext cx="1151021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96023" y="4993341"/>
            <a:ext cx="3275978" cy="521748"/>
          </a:xfrm>
          <a:prstGeom prst="rect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3753" y="4121341"/>
            <a:ext cx="3269129" cy="44216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l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1" y="3581400"/>
            <a:ext cx="1827756" cy="994732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tIns="64008" rtlCol="0" anchor="t" anchorCtr="0"/>
          <a:lstStyle/>
          <a:p>
            <a:pPr marL="0" marR="0" lvl="0" indent="0" algn="l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Hangzhou HMB</a:t>
            </a:r>
          </a:p>
        </p:txBody>
      </p:sp>
      <p:cxnSp>
        <p:nvCxnSpPr>
          <p:cNvPr id="22" name="Straight Connector 21"/>
          <p:cNvCxnSpPr>
            <a:stCxn id="26" idx="2"/>
            <a:endCxn id="27" idx="2"/>
          </p:cNvCxnSpPr>
          <p:nvPr/>
        </p:nvCxnSpPr>
        <p:spPr>
          <a:xfrm rot="10800000" flipV="1">
            <a:off x="3126181" y="4353083"/>
            <a:ext cx="307259" cy="1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3" name="Can 22"/>
          <p:cNvSpPr/>
          <p:nvPr/>
        </p:nvSpPr>
        <p:spPr>
          <a:xfrm>
            <a:off x="5718026" y="3864051"/>
            <a:ext cx="1492085" cy="619696"/>
          </a:xfrm>
          <a:prstGeom prst="can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Enterprise</a:t>
            </a:r>
          </a:p>
          <a:p>
            <a:pPr marL="0" marR="0" lvl="0" indent="0" defTabSz="4572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Data Store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62600" y="4736173"/>
            <a:ext cx="1838497" cy="1131227"/>
          </a:xfrm>
          <a:prstGeom prst="rect">
            <a:avLst/>
          </a:prstGeom>
          <a:noFill/>
          <a:ln w="19050" cap="flat" cmpd="sng" algn="ctr">
            <a:solidFill>
              <a:srgbClr val="3366FF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Urumqi HMB</a:t>
            </a:r>
          </a:p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kern="0" dirty="0">
              <a:solidFill>
                <a:srgbClr val="3333FF"/>
              </a:solidFill>
              <a:latin typeface="Calibri"/>
              <a:ea typeface="+mn-ea"/>
              <a:cs typeface="Tahom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kern="0" dirty="0">
              <a:solidFill>
                <a:srgbClr val="3333FF"/>
              </a:solidFill>
              <a:latin typeface="Calibri"/>
              <a:ea typeface="+mn-ea"/>
              <a:cs typeface="Tahom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sp>
        <p:nvSpPr>
          <p:cNvPr id="26" name="Can 25"/>
          <p:cNvSpPr/>
          <p:nvPr/>
        </p:nvSpPr>
        <p:spPr>
          <a:xfrm>
            <a:off x="3433439" y="4171243"/>
            <a:ext cx="890263" cy="363682"/>
          </a:xfrm>
          <a:prstGeom prst="can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Local 1</a:t>
            </a:r>
          </a:p>
        </p:txBody>
      </p:sp>
      <p:sp>
        <p:nvSpPr>
          <p:cNvPr id="27" name="Parallelogram 26"/>
          <p:cNvSpPr/>
          <p:nvPr/>
        </p:nvSpPr>
        <p:spPr>
          <a:xfrm>
            <a:off x="1370863" y="4193044"/>
            <a:ext cx="1755317" cy="320081"/>
          </a:xfrm>
          <a:prstGeom prst="parallelogram">
            <a:avLst>
              <a:gd name="adj" fmla="val 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WfM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system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1</a:t>
            </a:r>
          </a:p>
        </p:txBody>
      </p:sp>
      <p:sp>
        <p:nvSpPr>
          <p:cNvPr id="28" name="Parallelogram 27"/>
          <p:cNvSpPr/>
          <p:nvPr/>
        </p:nvSpPr>
        <p:spPr>
          <a:xfrm>
            <a:off x="1370863" y="5054380"/>
            <a:ext cx="1755317" cy="320081"/>
          </a:xfrm>
          <a:prstGeom prst="parallelogram">
            <a:avLst>
              <a:gd name="adj" fmla="val 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t"/>
          <a:lstStyle/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WfM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system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2</a:t>
            </a:r>
          </a:p>
        </p:txBody>
      </p:sp>
      <p:sp>
        <p:nvSpPr>
          <p:cNvPr id="29" name="Can 28"/>
          <p:cNvSpPr/>
          <p:nvPr/>
        </p:nvSpPr>
        <p:spPr>
          <a:xfrm>
            <a:off x="3433439" y="5032579"/>
            <a:ext cx="890263" cy="363682"/>
          </a:xfrm>
          <a:prstGeom prst="can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Local 2</a:t>
            </a:r>
          </a:p>
        </p:txBody>
      </p:sp>
      <p:sp>
        <p:nvSpPr>
          <p:cNvPr id="30" name="Can 29"/>
          <p:cNvSpPr/>
          <p:nvPr/>
        </p:nvSpPr>
        <p:spPr>
          <a:xfrm>
            <a:off x="5754705" y="5029200"/>
            <a:ext cx="1443548" cy="619695"/>
          </a:xfrm>
          <a:prstGeom prst="can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Enterprise</a:t>
            </a:r>
          </a:p>
          <a:p>
            <a:pPr marL="0" marR="0" lvl="0" indent="0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Data Store 2</a:t>
            </a:r>
          </a:p>
        </p:txBody>
      </p:sp>
      <p:cxnSp>
        <p:nvCxnSpPr>
          <p:cNvPr id="31" name="Straight Connector 30"/>
          <p:cNvCxnSpPr>
            <a:endCxn id="28" idx="2"/>
          </p:cNvCxnSpPr>
          <p:nvPr/>
        </p:nvCxnSpPr>
        <p:spPr>
          <a:xfrm rot="10800000" flipV="1">
            <a:off x="3126180" y="5214419"/>
            <a:ext cx="307260" cy="1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Straight Connector 31"/>
          <p:cNvCxnSpPr>
            <a:stCxn id="30" idx="2"/>
            <a:endCxn id="17" idx="3"/>
          </p:cNvCxnSpPr>
          <p:nvPr/>
        </p:nvCxnSpPr>
        <p:spPr>
          <a:xfrm flipH="1" flipV="1">
            <a:off x="4572001" y="5254215"/>
            <a:ext cx="1182704" cy="84833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1219200" y="3839545"/>
            <a:ext cx="3657600" cy="2027855"/>
          </a:xfrm>
          <a:prstGeom prst="rect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/>
        </p:spPr>
        <p:txBody>
          <a:bodyPr tIns="64008" rtlCol="0" anchor="t"/>
          <a:lstStyle/>
          <a:p>
            <a:pPr marL="0" marR="0" lvl="0" indent="0" algn="l" defTabSz="4572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Jointfounder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35" name="Straight Connector 34"/>
          <p:cNvCxnSpPr>
            <a:stCxn id="18" idx="3"/>
            <a:endCxn id="23" idx="2"/>
          </p:cNvCxnSpPr>
          <p:nvPr/>
        </p:nvCxnSpPr>
        <p:spPr>
          <a:xfrm flipV="1">
            <a:off x="4572882" y="4173899"/>
            <a:ext cx="1145144" cy="168522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653" y="4724399"/>
            <a:ext cx="1016000" cy="6531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53" y="3581400"/>
            <a:ext cx="1041400" cy="482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50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architecture: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During execution, data can be held in each of the shaded boxes (shapes)</a:t>
            </a:r>
          </a:p>
          <a:p>
            <a:pPr lvl="1"/>
            <a:r>
              <a:rPr lang="en-US" dirty="0" smtClean="0"/>
              <a:t>Problems? Plenty!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2781" y="1577788"/>
            <a:ext cx="6040755" cy="315557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02" tIns="45852" rIns="91702" bIns="4585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in Workflow Systems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23977" y="2462308"/>
            <a:ext cx="2062076" cy="1453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02" tIns="45852" rIns="91702" bIns="45852"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Execution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Engine</a:t>
            </a:r>
          </a:p>
        </p:txBody>
      </p:sp>
      <p:sp>
        <p:nvSpPr>
          <p:cNvPr id="9" name="Flowchart: Magnetic Disk 2"/>
          <p:cNvSpPr/>
          <p:nvPr/>
        </p:nvSpPr>
        <p:spPr>
          <a:xfrm>
            <a:off x="609600" y="2615304"/>
            <a:ext cx="1594312" cy="1147482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2296" rIns="0" bIns="0" rtlCol="0" anchor="ctr" anchorCtr="0"/>
          <a:lstStyle/>
          <a:p>
            <a:pPr algn="ctr">
              <a:lnSpc>
                <a:spcPct val="75000"/>
              </a:lnSpc>
            </a:pPr>
            <a:r>
              <a:rPr lang="en-US" dirty="0">
                <a:solidFill>
                  <a:srgbClr val="0000FF"/>
                </a:solidFill>
              </a:rPr>
              <a:t>Local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data store</a:t>
            </a:r>
          </a:p>
        </p:txBody>
      </p:sp>
      <p:sp>
        <p:nvSpPr>
          <p:cNvPr id="10" name="Flowchart: Magnetic Disk 3"/>
          <p:cNvSpPr/>
          <p:nvPr/>
        </p:nvSpPr>
        <p:spPr>
          <a:xfrm>
            <a:off x="7200900" y="1792941"/>
            <a:ext cx="2109355" cy="279220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702" tIns="45852" rIns="91702" bIns="458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5000"/>
              </a:lnSpc>
            </a:pPr>
            <a:endParaRPr lang="en-US" sz="2800" i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75000"/>
              </a:lnSpc>
            </a:pPr>
            <a:r>
              <a:rPr lang="en-US" sz="2800" i="1" dirty="0">
                <a:solidFill>
                  <a:schemeClr val="tx1"/>
                </a:solidFill>
                <a:latin typeface="Book Antiqua"/>
                <a:cs typeface="Book Antiqua"/>
              </a:rPr>
              <a:t>Enterprise</a:t>
            </a:r>
            <a:br>
              <a:rPr lang="en-US" sz="2800" i="1" dirty="0">
                <a:solidFill>
                  <a:schemeClr val="tx1"/>
                </a:solidFill>
                <a:latin typeface="Book Antiqua"/>
                <a:cs typeface="Book Antiqua"/>
              </a:rPr>
            </a:br>
            <a:r>
              <a:rPr lang="en-US" sz="2800" i="1" dirty="0">
                <a:solidFill>
                  <a:schemeClr val="tx1"/>
                </a:solidFill>
                <a:latin typeface="Book Antiqua"/>
                <a:cs typeface="Book Antiqua"/>
              </a:rPr>
              <a:t>database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1255" y="1773817"/>
            <a:ext cx="1315026" cy="611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852" rIns="0" bIns="0" rtlCol="0" anchor="ctr"/>
          <a:lstStyle/>
          <a:p>
            <a:pPr algn="ctr">
              <a:lnSpc>
                <a:spcPct val="60000"/>
              </a:lnSpc>
            </a:pPr>
            <a:r>
              <a:rPr lang="en-US" sz="2000" dirty="0">
                <a:solidFill>
                  <a:srgbClr val="0000FF"/>
                </a:solidFill>
              </a:rPr>
              <a:t>Task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wrapper</a:t>
            </a:r>
          </a:p>
        </p:txBody>
      </p:sp>
      <p:cxnSp>
        <p:nvCxnSpPr>
          <p:cNvPr id="12" name="Straight Arrow Connector 11"/>
          <p:cNvCxnSpPr>
            <a:stCxn id="21" idx="3"/>
          </p:cNvCxnSpPr>
          <p:nvPr/>
        </p:nvCxnSpPr>
        <p:spPr>
          <a:xfrm flipV="1">
            <a:off x="6476281" y="3801036"/>
            <a:ext cx="727364" cy="49887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0" idx="3"/>
          </p:cNvCxnSpPr>
          <p:nvPr/>
        </p:nvCxnSpPr>
        <p:spPr>
          <a:xfrm flipH="1">
            <a:off x="6476281" y="2844800"/>
            <a:ext cx="727364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4796071" y="2079813"/>
            <a:ext cx="365184" cy="382494"/>
          </a:xfrm>
          <a:prstGeom prst="straightConnector1">
            <a:avLst/>
          </a:prstGeom>
          <a:ln w="19050">
            <a:solidFill>
              <a:srgbClr val="0000FF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0" idx="1"/>
          </p:cNvCxnSpPr>
          <p:nvPr/>
        </p:nvCxnSpPr>
        <p:spPr>
          <a:xfrm flipV="1">
            <a:off x="4796071" y="2844801"/>
            <a:ext cx="365184" cy="1"/>
          </a:xfrm>
          <a:prstGeom prst="straightConnector1">
            <a:avLst/>
          </a:prstGeom>
          <a:ln w="19050">
            <a:solidFill>
              <a:srgbClr val="0000FF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1" idx="1"/>
          </p:cNvCxnSpPr>
          <p:nvPr/>
        </p:nvCxnSpPr>
        <p:spPr>
          <a:xfrm>
            <a:off x="4796071" y="3915785"/>
            <a:ext cx="365184" cy="384120"/>
          </a:xfrm>
          <a:prstGeom prst="straightConnector1">
            <a:avLst/>
          </a:prstGeom>
          <a:ln w="19050">
            <a:solidFill>
              <a:srgbClr val="0000FF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 flipV="1">
            <a:off x="6476281" y="2079813"/>
            <a:ext cx="727364" cy="64545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8" idx="1"/>
          </p:cNvCxnSpPr>
          <p:nvPr/>
        </p:nvCxnSpPr>
        <p:spPr>
          <a:xfrm>
            <a:off x="2203912" y="3189045"/>
            <a:ext cx="520065" cy="2"/>
          </a:xfrm>
          <a:prstGeom prst="straightConnector1">
            <a:avLst/>
          </a:prstGeom>
          <a:ln w="19050">
            <a:solidFill>
              <a:srgbClr val="00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5400000">
            <a:off x="5613171" y="3318550"/>
            <a:ext cx="826521" cy="600431"/>
          </a:xfrm>
          <a:prstGeom prst="rect">
            <a:avLst/>
          </a:prstGeom>
          <a:noFill/>
        </p:spPr>
        <p:txBody>
          <a:bodyPr wrap="none" lIns="91702" tIns="45852" rIns="91702" bIns="45852" rtlCol="0">
            <a:spAutoFit/>
          </a:bodyPr>
          <a:lstStyle/>
          <a:p>
            <a:r>
              <a:rPr lang="en-US" sz="3600" dirty="0"/>
              <a:t>. . 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1255" y="2538805"/>
            <a:ext cx="1315026" cy="611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852" rIns="0" bIns="0" rtlCol="0" anchor="ctr"/>
          <a:lstStyle/>
          <a:p>
            <a:pPr algn="ctr">
              <a:lnSpc>
                <a:spcPct val="60000"/>
              </a:lnSpc>
            </a:pPr>
            <a:r>
              <a:rPr lang="en-US" sz="2000" dirty="0">
                <a:solidFill>
                  <a:srgbClr val="0000FF"/>
                </a:solidFill>
              </a:rPr>
              <a:t>Task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wrapper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61255" y="3993909"/>
            <a:ext cx="1315026" cy="611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852" rIns="0" bIns="0" rtlCol="0" anchor="ctr"/>
          <a:lstStyle/>
          <a:p>
            <a:pPr algn="ctr">
              <a:lnSpc>
                <a:spcPct val="60000"/>
              </a:lnSpc>
            </a:pPr>
            <a:r>
              <a:rPr lang="en-US" sz="2000" dirty="0">
                <a:solidFill>
                  <a:srgbClr val="0000FF"/>
                </a:solidFill>
              </a:rPr>
              <a:t>Task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wrapper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114" y="1577788"/>
            <a:ext cx="1117739" cy="468471"/>
          </a:xfrm>
          <a:prstGeom prst="rect">
            <a:avLst/>
          </a:prstGeom>
          <a:noFill/>
        </p:spPr>
        <p:txBody>
          <a:bodyPr wrap="none" lIns="86749" tIns="43375" rIns="86749" bIns="43375" rtlCol="0">
            <a:spAutoFit/>
          </a:bodyPr>
          <a:lstStyle/>
          <a:p>
            <a:r>
              <a:rPr lang="en-US" sz="2700" dirty="0" err="1">
                <a:solidFill>
                  <a:srgbClr val="0000FF"/>
                </a:solidFill>
                <a:latin typeface="Times New Roman"/>
                <a:cs typeface="Times New Roman"/>
              </a:rPr>
              <a:t>WfMS</a:t>
            </a:r>
            <a:endParaRPr lang="en-US" sz="27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9800" y="48006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b="0" kern="0" dirty="0">
                <a:solidFill>
                  <a:srgbClr val="FFFFFF">
                    <a:lumMod val="50000"/>
                  </a:srgbClr>
                </a:solidFill>
                <a:latin typeface="Tahoma"/>
              </a:rPr>
              <a:t>[van der Aalst-van Hee 2004]</a:t>
            </a:r>
            <a:endParaRPr lang="en-US" dirty="0"/>
          </a:p>
        </p:txBody>
      </p:sp>
      <p:sp>
        <p:nvSpPr>
          <p:cNvPr id="27" name="Rounded Rectangular Callout 26"/>
          <p:cNvSpPr/>
          <p:nvPr/>
        </p:nvSpPr>
        <p:spPr bwMode="auto">
          <a:xfrm flipH="1">
            <a:off x="1981200" y="3962400"/>
            <a:ext cx="1981200" cy="1524000"/>
          </a:xfrm>
          <a:prstGeom prst="wedgeRoundRectCallout">
            <a:avLst>
              <a:gd name="adj1" fmla="val 64591"/>
              <a:gd name="adj2" fmla="val -74602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R="0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Includes all data required for control flow decisions, correlations, 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799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Scenario: Failures</a:t>
            </a:r>
            <a:endParaRPr lang="en-US" altLang="en-US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Enterprise database fails</a:t>
            </a:r>
          </a:p>
          <a:p>
            <a:pPr lvl="1"/>
            <a:r>
              <a:rPr lang="en-US" altLang="en-US" dirty="0" smtClean="0"/>
              <a:t>DBMS does recovery, but data</a:t>
            </a:r>
            <a:br>
              <a:rPr lang="en-US" altLang="en-US" dirty="0" smtClean="0"/>
            </a:br>
            <a:r>
              <a:rPr lang="en-US" altLang="en-US" dirty="0" smtClean="0"/>
              <a:t>may not be consistent with data in the </a:t>
            </a:r>
            <a:r>
              <a:rPr lang="en-US" altLang="en-US" dirty="0" smtClean="0">
                <a:solidFill>
                  <a:srgbClr val="0000FF"/>
                </a:solidFill>
              </a:rPr>
              <a:t>local store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0000FF"/>
                </a:solidFill>
              </a:rPr>
              <a:t>engine</a:t>
            </a:r>
            <a:r>
              <a:rPr lang="en-US" altLang="en-US" dirty="0" smtClean="0"/>
              <a:t>, and </a:t>
            </a:r>
            <a:r>
              <a:rPr lang="en-US" altLang="en-US" dirty="0" smtClean="0">
                <a:solidFill>
                  <a:srgbClr val="0000FF"/>
                </a:solidFill>
              </a:rPr>
              <a:t>wrappers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Similar: Local data store fails</a:t>
            </a:r>
          </a:p>
          <a:p>
            <a:pPr lvl="1"/>
            <a:r>
              <a:rPr lang="en-US" altLang="en-US" dirty="0" smtClean="0"/>
              <a:t>Again, recovery at store, but data may not be consistent with data in </a:t>
            </a:r>
            <a:r>
              <a:rPr lang="en-US" altLang="en-US" dirty="0" err="1" smtClean="0">
                <a:solidFill>
                  <a:srgbClr val="000000"/>
                </a:solidFill>
              </a:rPr>
              <a:t>EDb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0000FF"/>
                </a:solidFill>
              </a:rPr>
              <a:t>engine</a:t>
            </a:r>
            <a:r>
              <a:rPr lang="en-US" altLang="en-US" dirty="0" smtClean="0"/>
              <a:t>, and </a:t>
            </a:r>
            <a:r>
              <a:rPr lang="en-US" altLang="en-US" dirty="0" smtClean="0">
                <a:solidFill>
                  <a:srgbClr val="0000FF"/>
                </a:solidFill>
              </a:rPr>
              <a:t>wrappers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818510" y="0"/>
            <a:ext cx="3782690" cy="1525432"/>
            <a:chOff x="5818510" y="0"/>
            <a:chExt cx="3782690" cy="1525432"/>
          </a:xfrm>
        </p:grpSpPr>
        <p:sp>
          <p:nvSpPr>
            <p:cNvPr id="7" name="Rectangle 6"/>
            <p:cNvSpPr/>
            <p:nvPr/>
          </p:nvSpPr>
          <p:spPr>
            <a:xfrm>
              <a:off x="5818909" y="0"/>
              <a:ext cx="2629207" cy="1525432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661" tIns="48331" rIns="96661" bIns="48331" rtlCol="0" anchor="ctr"/>
            <a:lstStyle/>
            <a:p>
              <a:pPr algn="ctr"/>
              <a:endParaRPr lang="en-US" sz="13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09954" y="427584"/>
              <a:ext cx="722417" cy="7026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331" rIns="0" bIns="48331" rtlCol="0" anchor="ctr"/>
            <a:lstStyle/>
            <a:p>
              <a:pPr algn="ctr"/>
              <a:r>
                <a:rPr lang="en-US" sz="1100" dirty="0">
                  <a:solidFill>
                    <a:srgbClr val="0000FF"/>
                  </a:solidFill>
                </a:rPr>
                <a:t>Execution</a:t>
              </a:r>
            </a:p>
            <a:p>
              <a:pPr algn="ctr"/>
              <a:r>
                <a:rPr lang="en-US" sz="1100" dirty="0">
                  <a:solidFill>
                    <a:srgbClr val="0000FF"/>
                  </a:solidFill>
                </a:rPr>
                <a:t>Engine</a:t>
              </a:r>
            </a:p>
          </p:txBody>
        </p:sp>
        <p:sp>
          <p:nvSpPr>
            <p:cNvPr id="9" name="Flowchart: Magnetic Disk 2"/>
            <p:cNvSpPr/>
            <p:nvPr/>
          </p:nvSpPr>
          <p:spPr>
            <a:xfrm>
              <a:off x="5886592" y="501543"/>
              <a:ext cx="752453" cy="554703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864" rIns="0" bIns="0" rtlCol="0" anchor="t" anchorCtr="0"/>
            <a:lstStyle/>
            <a:p>
              <a:pPr algn="ctr">
                <a:lnSpc>
                  <a:spcPct val="75000"/>
                </a:lnSpc>
              </a:pPr>
              <a:r>
                <a:rPr lang="en-US" sz="1100" dirty="0">
                  <a:solidFill>
                    <a:srgbClr val="0000FF"/>
                  </a:solidFill>
                </a:rPr>
                <a:t>Local</a:t>
              </a:r>
              <a:br>
                <a:rPr lang="en-US" sz="1100" dirty="0">
                  <a:solidFill>
                    <a:srgbClr val="0000FF"/>
                  </a:solidFill>
                </a:rPr>
              </a:br>
              <a:r>
                <a:rPr lang="en-US" sz="1100" dirty="0">
                  <a:solidFill>
                    <a:srgbClr val="0000FF"/>
                  </a:solidFill>
                </a:rPr>
                <a:t>data store</a:t>
              </a:r>
            </a:p>
          </p:txBody>
        </p:sp>
        <p:sp>
          <p:nvSpPr>
            <p:cNvPr id="10" name="Flowchart: Magnetic Disk 3"/>
            <p:cNvSpPr/>
            <p:nvPr/>
          </p:nvSpPr>
          <p:spPr>
            <a:xfrm>
              <a:off x="8799729" y="215153"/>
              <a:ext cx="801471" cy="1075764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48331" rIns="0" bIns="4833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000" i="1" dirty="0">
                  <a:solidFill>
                    <a:schemeClr val="tx1"/>
                  </a:solidFill>
                  <a:latin typeface="Book Antiqua"/>
                  <a:cs typeface="Book Antiqua"/>
                </a:rPr>
                <a:t/>
              </a:r>
              <a:br>
                <a:rPr lang="en-US" sz="1000" i="1" dirty="0">
                  <a:solidFill>
                    <a:schemeClr val="tx1"/>
                  </a:solidFill>
                  <a:latin typeface="Book Antiqua"/>
                  <a:cs typeface="Book Antiqua"/>
                </a:rPr>
              </a:br>
              <a:r>
                <a:rPr lang="en-US" sz="1300" i="1" dirty="0">
                  <a:solidFill>
                    <a:schemeClr val="tx1"/>
                  </a:solidFill>
                  <a:latin typeface="Book Antiqua"/>
                  <a:cs typeface="Book Antiqua"/>
                </a:rPr>
                <a:t>Enterprise</a:t>
              </a:r>
              <a:br>
                <a:rPr lang="en-US" sz="1300" i="1" dirty="0">
                  <a:solidFill>
                    <a:schemeClr val="tx1"/>
                  </a:solidFill>
                  <a:latin typeface="Book Antiqua"/>
                  <a:cs typeface="Book Antiqua"/>
                </a:rPr>
              </a:br>
              <a:r>
                <a:rPr lang="en-US" sz="1300" i="1" dirty="0">
                  <a:solidFill>
                    <a:schemeClr val="tx1"/>
                  </a:solidFill>
                  <a:latin typeface="Book Antiqua"/>
                  <a:cs typeface="Book Antiqua"/>
                </a:rPr>
                <a:t>database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13748" y="94762"/>
              <a:ext cx="635695" cy="2958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8331" rIns="0" bIns="0"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1100" dirty="0">
                  <a:solidFill>
                    <a:srgbClr val="0000FF"/>
                  </a:solidFill>
                </a:rPr>
                <a:t>Task</a:t>
              </a:r>
              <a:br>
                <a:rPr lang="en-US" sz="1100" dirty="0">
                  <a:solidFill>
                    <a:srgbClr val="0000FF"/>
                  </a:solidFill>
                </a:rPr>
              </a:br>
              <a:r>
                <a:rPr lang="en-US" sz="1100" dirty="0">
                  <a:solidFill>
                    <a:srgbClr val="0000FF"/>
                  </a:solidFill>
                </a:rPr>
                <a:t>wrapper</a:t>
              </a:r>
            </a:p>
          </p:txBody>
        </p:sp>
        <p:cxnSp>
          <p:nvCxnSpPr>
            <p:cNvPr id="12" name="Straight Arrow Connector 11"/>
            <p:cNvCxnSpPr>
              <a:stCxn id="21" idx="3"/>
            </p:cNvCxnSpPr>
            <p:nvPr/>
          </p:nvCxnSpPr>
          <p:spPr>
            <a:xfrm flipV="1">
              <a:off x="8449442" y="1074737"/>
              <a:ext cx="351614" cy="24115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20" idx="3"/>
            </p:cNvCxnSpPr>
            <p:nvPr/>
          </p:nvCxnSpPr>
          <p:spPr>
            <a:xfrm flipH="1">
              <a:off x="8449442" y="612485"/>
              <a:ext cx="3516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1" idx="1"/>
            </p:cNvCxnSpPr>
            <p:nvPr/>
          </p:nvCxnSpPr>
          <p:spPr>
            <a:xfrm flipV="1">
              <a:off x="7637214" y="242683"/>
              <a:ext cx="176533" cy="184901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20" idx="1"/>
            </p:cNvCxnSpPr>
            <p:nvPr/>
          </p:nvCxnSpPr>
          <p:spPr>
            <a:xfrm flipV="1">
              <a:off x="7637214" y="612485"/>
              <a:ext cx="176533" cy="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21" idx="1"/>
            </p:cNvCxnSpPr>
            <p:nvPr/>
          </p:nvCxnSpPr>
          <p:spPr>
            <a:xfrm>
              <a:off x="7637214" y="1130207"/>
              <a:ext cx="176533" cy="185687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1" idx="3"/>
            </p:cNvCxnSpPr>
            <p:nvPr/>
          </p:nvCxnSpPr>
          <p:spPr>
            <a:xfrm flipH="1" flipV="1">
              <a:off x="8449442" y="242683"/>
              <a:ext cx="351614" cy="3120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8" idx="1"/>
            </p:cNvCxnSpPr>
            <p:nvPr/>
          </p:nvCxnSpPr>
          <p:spPr>
            <a:xfrm>
              <a:off x="6639045" y="778895"/>
              <a:ext cx="270910" cy="1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5400000">
              <a:off x="7920600" y="768545"/>
              <a:ext cx="622761" cy="436160"/>
            </a:xfrm>
            <a:prstGeom prst="rect">
              <a:avLst/>
            </a:prstGeom>
            <a:noFill/>
          </p:spPr>
          <p:txBody>
            <a:bodyPr wrap="none" lIns="96661" tIns="48331" rIns="96661" bIns="48331" rtlCol="0">
              <a:spAutoFit/>
            </a:bodyPr>
            <a:lstStyle/>
            <a:p>
              <a:r>
                <a:rPr lang="en-US" dirty="0"/>
                <a:t>. . 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13748" y="464564"/>
              <a:ext cx="635695" cy="2958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8331" rIns="0" bIns="0"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1100" dirty="0">
                  <a:solidFill>
                    <a:srgbClr val="0000FF"/>
                  </a:solidFill>
                </a:rPr>
                <a:t>Task</a:t>
              </a:r>
              <a:br>
                <a:rPr lang="en-US" sz="1100" dirty="0">
                  <a:solidFill>
                    <a:srgbClr val="0000FF"/>
                  </a:solidFill>
                </a:rPr>
              </a:br>
              <a:r>
                <a:rPr lang="en-US" sz="1100" dirty="0">
                  <a:solidFill>
                    <a:srgbClr val="0000FF"/>
                  </a:solidFill>
                </a:rPr>
                <a:t>wrapper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13748" y="1167973"/>
              <a:ext cx="635695" cy="2958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8331" rIns="0" bIns="0"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1100" dirty="0">
                  <a:solidFill>
                    <a:srgbClr val="0000FF"/>
                  </a:solidFill>
                </a:rPr>
                <a:t>Task</a:t>
              </a:r>
              <a:br>
                <a:rPr lang="en-US" sz="1100" dirty="0">
                  <a:solidFill>
                    <a:srgbClr val="0000FF"/>
                  </a:solidFill>
                </a:rPr>
              </a:br>
              <a:r>
                <a:rPr lang="en-US" sz="1100" dirty="0">
                  <a:solidFill>
                    <a:srgbClr val="0000FF"/>
                  </a:solidFill>
                </a:rPr>
                <a:t>wrapper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18510" y="0"/>
              <a:ext cx="651309" cy="275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WfMS</a:t>
              </a:r>
              <a:endParaRPr lang="en-US" sz="15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3" name="Flowchart: Magnetic Disk 3"/>
          <p:cNvSpPr/>
          <p:nvPr/>
        </p:nvSpPr>
        <p:spPr>
          <a:xfrm>
            <a:off x="1905000" y="4114800"/>
            <a:ext cx="1371600" cy="83819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8331" rIns="0" bIns="483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5000"/>
              </a:lnSpc>
            </a:pPr>
            <a:r>
              <a:rPr lang="en-US" sz="1000" i="1" dirty="0">
                <a:solidFill>
                  <a:schemeClr val="tx1"/>
                </a:solidFill>
                <a:latin typeface="Book Antiqua"/>
                <a:cs typeface="Book Antiqua"/>
              </a:rPr>
              <a:t/>
            </a:r>
            <a:br>
              <a:rPr lang="en-US" sz="1000" i="1" dirty="0">
                <a:solidFill>
                  <a:schemeClr val="tx1"/>
                </a:solidFill>
                <a:latin typeface="Book Antiqua"/>
                <a:cs typeface="Book Antiqua"/>
              </a:rPr>
            </a:br>
            <a:r>
              <a:rPr lang="en-US" sz="1300" i="1" dirty="0">
                <a:solidFill>
                  <a:schemeClr val="tx1"/>
                </a:solidFill>
                <a:latin typeface="Book Antiqua"/>
                <a:cs typeface="Book Antiqua"/>
              </a:rPr>
              <a:t>Enterprise</a:t>
            </a:r>
            <a:br>
              <a:rPr lang="en-US" sz="1300" i="1" dirty="0">
                <a:solidFill>
                  <a:schemeClr val="tx1"/>
                </a:solidFill>
                <a:latin typeface="Book Antiqua"/>
                <a:cs typeface="Book Antiqua"/>
              </a:rPr>
            </a:br>
            <a:r>
              <a:rPr lang="en-US" sz="1300" i="1" dirty="0">
                <a:solidFill>
                  <a:schemeClr val="tx1"/>
                </a:solidFill>
                <a:latin typeface="Book Antiqua"/>
                <a:cs typeface="Book Antiqua"/>
              </a:rPr>
              <a:t>database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990600" y="3276600"/>
            <a:ext cx="565150" cy="4015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025650" y="3278095"/>
            <a:ext cx="565150" cy="40151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 bwMode="auto">
          <a:xfrm>
            <a:off x="1555750" y="3477357"/>
            <a:ext cx="469900" cy="14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Rounded Rectangle 29"/>
          <p:cNvSpPr/>
          <p:nvPr/>
        </p:nvSpPr>
        <p:spPr bwMode="auto">
          <a:xfrm>
            <a:off x="2982683" y="3278095"/>
            <a:ext cx="565150" cy="4015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>
            <a:stCxn id="28" idx="3"/>
            <a:endCxn id="30" idx="1"/>
          </p:cNvCxnSpPr>
          <p:nvPr/>
        </p:nvCxnSpPr>
        <p:spPr bwMode="auto">
          <a:xfrm>
            <a:off x="2590800" y="3478852"/>
            <a:ext cx="3918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3962400" y="3278095"/>
            <a:ext cx="565150" cy="4015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>
            <a:stCxn id="30" idx="3"/>
            <a:endCxn id="32" idx="1"/>
          </p:cNvCxnSpPr>
          <p:nvPr/>
        </p:nvCxnSpPr>
        <p:spPr bwMode="auto">
          <a:xfrm>
            <a:off x="3547833" y="3478852"/>
            <a:ext cx="4145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" name="Rounded Rectangle 33"/>
          <p:cNvSpPr/>
          <p:nvPr/>
        </p:nvSpPr>
        <p:spPr bwMode="auto">
          <a:xfrm>
            <a:off x="4997450" y="3276600"/>
            <a:ext cx="565150" cy="4015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248400" y="3276600"/>
            <a:ext cx="565150" cy="4015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7543800" y="3276600"/>
            <a:ext cx="565150" cy="4015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36" idx="1"/>
          </p:cNvCxnSpPr>
          <p:nvPr/>
        </p:nvCxnSpPr>
        <p:spPr bwMode="auto">
          <a:xfrm>
            <a:off x="5562600" y="3477357"/>
            <a:ext cx="685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36" idx="3"/>
            <a:endCxn id="37" idx="1"/>
          </p:cNvCxnSpPr>
          <p:nvPr/>
        </p:nvCxnSpPr>
        <p:spPr bwMode="auto">
          <a:xfrm>
            <a:off x="6813550" y="3477357"/>
            <a:ext cx="7302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stCxn id="32" idx="3"/>
            <a:endCxn id="34" idx="1"/>
          </p:cNvCxnSpPr>
          <p:nvPr/>
        </p:nvCxnSpPr>
        <p:spPr bwMode="auto">
          <a:xfrm flipV="1">
            <a:off x="4527550" y="3477357"/>
            <a:ext cx="469900" cy="14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4876800" y="3886200"/>
            <a:ext cx="36984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ShippingAddress</a:t>
            </a:r>
            <a:r>
              <a:rPr lang="en-US" dirty="0" smtClean="0">
                <a:solidFill>
                  <a:srgbClr val="FF6600"/>
                </a:solidFill>
                <a:latin typeface="Times New Roman"/>
                <a:cs typeface="Times New Roman"/>
              </a:rPr>
              <a:t>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undefined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64" name="Straight Arrow Connector 63"/>
          <p:cNvCxnSpPr>
            <a:endCxn id="30" idx="2"/>
          </p:cNvCxnSpPr>
          <p:nvPr/>
        </p:nvCxnSpPr>
        <p:spPr bwMode="auto">
          <a:xfrm flipV="1">
            <a:off x="2895600" y="3679609"/>
            <a:ext cx="369658" cy="4351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endCxn id="28" idx="2"/>
          </p:cNvCxnSpPr>
          <p:nvPr/>
        </p:nvCxnSpPr>
        <p:spPr bwMode="auto">
          <a:xfrm flipH="1" flipV="1">
            <a:off x="2308225" y="3679609"/>
            <a:ext cx="53975" cy="4351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endCxn id="27" idx="2"/>
          </p:cNvCxnSpPr>
          <p:nvPr/>
        </p:nvCxnSpPr>
        <p:spPr bwMode="auto">
          <a:xfrm flipH="1" flipV="1">
            <a:off x="1273175" y="3678114"/>
            <a:ext cx="708025" cy="5128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endCxn id="32" idx="2"/>
          </p:cNvCxnSpPr>
          <p:nvPr/>
        </p:nvCxnSpPr>
        <p:spPr bwMode="auto">
          <a:xfrm flipV="1">
            <a:off x="3124200" y="3679609"/>
            <a:ext cx="1120775" cy="4351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endCxn id="34" idx="2"/>
          </p:cNvCxnSpPr>
          <p:nvPr/>
        </p:nvCxnSpPr>
        <p:spPr bwMode="auto">
          <a:xfrm flipV="1">
            <a:off x="3276600" y="3678114"/>
            <a:ext cx="2003425" cy="5890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2667000" y="2743200"/>
            <a:ext cx="32706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Update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ShippingAddress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H="1" flipV="1">
            <a:off x="2895600" y="3124200"/>
            <a:ext cx="3810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H="1" flipV="1">
            <a:off x="5257800" y="3505200"/>
            <a:ext cx="4572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47" name="Rectangle 46"/>
          <p:cNvSpPr/>
          <p:nvPr/>
        </p:nvSpPr>
        <p:spPr>
          <a:xfrm>
            <a:off x="6918350" y="6705600"/>
            <a:ext cx="2667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b="0" kern="0" dirty="0" smtClean="0">
                <a:solidFill>
                  <a:srgbClr val="FFFFFF">
                    <a:lumMod val="50000"/>
                  </a:srgbClr>
                </a:solidFill>
                <a:latin typeface="Tahoma"/>
              </a:rPr>
              <a:t>[S.-Yang </a:t>
            </a:r>
            <a:r>
              <a:rPr lang="en-US" altLang="en-US" b="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  <a:t>EDOC</a:t>
            </a:r>
            <a:r>
              <a:rPr lang="en-US" altLang="en-US" sz="2000" b="0" kern="0" dirty="0" smtClean="0">
                <a:solidFill>
                  <a:srgbClr val="FFFFFF">
                    <a:lumMod val="50000"/>
                  </a:srgbClr>
                </a:solidFill>
                <a:latin typeface="Tahoma"/>
              </a:rPr>
              <a:t>-W15]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1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3400" y="3226713"/>
            <a:ext cx="1057351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</a:t>
            </a:r>
            <a:br>
              <a:rPr lang="en-US" dirty="0" smtClean="0"/>
            </a:br>
            <a:r>
              <a:rPr lang="en-US" dirty="0" smtClean="0"/>
              <a:t>refund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50513"/>
            <a:ext cx="1371600" cy="91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Traveler’s Experience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938826"/>
            <a:ext cx="2438400" cy="1600200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21713"/>
            <a:ext cx="2438400" cy="162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938826"/>
            <a:ext cx="24384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321713"/>
            <a:ext cx="2438400" cy="1600200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09999" y="5588913"/>
            <a:ext cx="2879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upgrade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6579513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tax refund of a new phone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506570"/>
            <a:ext cx="2443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the phone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3506570"/>
            <a:ext cx="1724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home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6400800" y="1931313"/>
            <a:ext cx="533400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124200" y="1931313"/>
            <a:ext cx="533400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7976616" y="3098697"/>
            <a:ext cx="533400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0800000">
            <a:off x="6400800" y="4522113"/>
            <a:ext cx="533400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150513"/>
            <a:ext cx="1371600" cy="912737"/>
          </a:xfrm>
          <a:prstGeom prst="rect">
            <a:avLst/>
          </a:prstGeom>
          <a:ln w="38100" cmpd="dbl">
            <a:noFill/>
          </a:ln>
        </p:spPr>
      </p:pic>
      <p:sp>
        <p:nvSpPr>
          <p:cNvPr id="22" name="Right Arrow 21"/>
          <p:cNvSpPr/>
          <p:nvPr/>
        </p:nvSpPr>
        <p:spPr bwMode="auto">
          <a:xfrm rot="10800000">
            <a:off x="3124200" y="3531513"/>
            <a:ext cx="533400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0800000">
            <a:off x="3124200" y="5588913"/>
            <a:ext cx="533400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6200000">
            <a:off x="1347216" y="4293513"/>
            <a:ext cx="533400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10400" y="1321713"/>
            <a:ext cx="2438400" cy="1600200"/>
            <a:chOff x="7010400" y="1447800"/>
            <a:chExt cx="2438400" cy="1600200"/>
          </a:xfrm>
        </p:grpSpPr>
        <p:pic>
          <p:nvPicPr>
            <p:cNvPr id="28" name="Picture 27" descr="AU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1790700"/>
              <a:ext cx="1181100" cy="8763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010400" y="1447800"/>
              <a:ext cx="2438400" cy="1600200"/>
            </a:xfrm>
            <a:prstGeom prst="rect">
              <a:avLst/>
            </a:prstGeom>
            <a:noFill/>
            <a:ln w="38100" cmpd="sng">
              <a:solidFill>
                <a:srgbClr val="800000"/>
              </a:solidFill>
            </a:ln>
          </p:spPr>
          <p:txBody>
            <a:bodyPr wrap="none" tIns="0" bIns="9144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800" dirty="0" smtClean="0"/>
                <a:t>Immigration</a:t>
              </a:r>
            </a:p>
            <a:p>
              <a:pPr algn="r"/>
              <a:r>
                <a:rPr lang="en-US" sz="1800" dirty="0" smtClean="0"/>
                <a:t>&amp; Border</a:t>
              </a:r>
            </a:p>
            <a:p>
              <a:pPr algn="r"/>
              <a:r>
                <a:rPr lang="en-US" sz="1800" dirty="0" smtClean="0"/>
                <a:t>Protection</a:t>
              </a:r>
              <a:endParaRPr lang="en-US" sz="1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3400" y="4903113"/>
            <a:ext cx="2438400" cy="1600200"/>
            <a:chOff x="7010400" y="1447800"/>
            <a:chExt cx="2438400" cy="1600200"/>
          </a:xfrm>
        </p:grpSpPr>
        <p:pic>
          <p:nvPicPr>
            <p:cNvPr id="32" name="Picture 31" descr="AU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1790700"/>
              <a:ext cx="1181100" cy="8763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010400" y="1447800"/>
              <a:ext cx="2438400" cy="1600200"/>
            </a:xfrm>
            <a:prstGeom prst="rect">
              <a:avLst/>
            </a:prstGeom>
            <a:noFill/>
            <a:ln w="38100" cmpd="sng">
              <a:solidFill>
                <a:srgbClr val="800000"/>
              </a:solidFill>
            </a:ln>
          </p:spPr>
          <p:txBody>
            <a:bodyPr wrap="none" tIns="0" bIns="9144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800" dirty="0" smtClean="0"/>
                <a:t>Immigration</a:t>
              </a:r>
            </a:p>
            <a:p>
              <a:pPr algn="r"/>
              <a:r>
                <a:rPr lang="en-US" sz="1800" dirty="0" smtClean="0"/>
                <a:t>&amp; Border</a:t>
              </a:r>
            </a:p>
            <a:p>
              <a:pPr algn="r"/>
              <a:r>
                <a:rPr lang="en-US" sz="1800" dirty="0" smtClean="0"/>
                <a:t>Protection</a:t>
              </a:r>
              <a:endParaRPr lang="en-US" sz="1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33400" y="914400"/>
            <a:ext cx="1980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friendly sky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914400"/>
            <a:ext cx="2067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got a phone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10400" y="914400"/>
            <a:ext cx="1809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 refund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8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4" grpId="0"/>
      <p:bldP spid="15" grpId="0"/>
      <p:bldP spid="15" grpId="1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2" grpId="1" animBg="1"/>
      <p:bldP spid="24" grpId="0" animBg="1"/>
      <p:bldP spid="25" grpId="0" animBg="1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80525" cy="1295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Independence of Data Management and Execution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38" y="3581400"/>
            <a:ext cx="9280525" cy="3429000"/>
          </a:xfrm>
        </p:spPr>
        <p:txBody>
          <a:bodyPr/>
          <a:lstStyle/>
          <a:p>
            <a:r>
              <a:rPr lang="en-US" dirty="0" smtClean="0"/>
              <a:t>Clean separation of responsibilities</a:t>
            </a:r>
          </a:p>
          <a:p>
            <a:pPr lvl="1"/>
            <a:r>
              <a:rPr lang="en-US" dirty="0" err="1" smtClean="0"/>
              <a:t>WfMS</a:t>
            </a:r>
            <a:r>
              <a:rPr lang="en-US" dirty="0" smtClean="0"/>
              <a:t>: Execution</a:t>
            </a:r>
          </a:p>
          <a:p>
            <a:pPr lvl="1"/>
            <a:r>
              <a:rPr lang="en-US" dirty="0" smtClean="0"/>
              <a:t>DBMS: Data</a:t>
            </a:r>
          </a:p>
          <a:p>
            <a:r>
              <a:rPr lang="en-US" dirty="0" smtClean="0"/>
              <a:t>Allows </a:t>
            </a:r>
            <a:r>
              <a:rPr lang="en-US" i="1" dirty="0" smtClean="0">
                <a:solidFill>
                  <a:srgbClr val="FF0000"/>
                </a:solidFill>
                <a:latin typeface="Book Antiqua"/>
                <a:cs typeface="Book Antiqua"/>
              </a:rPr>
              <a:t>Divide-and-Conquer</a:t>
            </a:r>
            <a:r>
              <a:rPr lang="en-US" dirty="0" smtClean="0"/>
              <a:t> for management functions</a:t>
            </a:r>
          </a:p>
          <a:p>
            <a:pPr lvl="1"/>
            <a:r>
              <a:rPr lang="en-US" dirty="0" smtClean="0"/>
              <a:t>Helps in many aspects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219201" y="1517278"/>
            <a:ext cx="7086599" cy="182910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7311" tIns="48657" rIns="97311" bIns="9144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282575" indent="-282575" defTabSz="966788">
              <a:lnSpc>
                <a:spcPct val="100000"/>
              </a:lnSpc>
              <a:buChar char="n"/>
              <a:defRPr sz="2800">
                <a:solidFill>
                  <a:srgbClr val="000066"/>
                </a:solidFill>
                <a:latin typeface="+mn-lt"/>
              </a:defRPr>
            </a:lvl1pPr>
            <a:lvl2pPr marL="682625" indent="-287338" defTabSz="966788">
              <a:buChar char="v"/>
              <a:defRPr sz="2800">
                <a:solidFill>
                  <a:srgbClr val="000066"/>
                </a:solidFill>
                <a:latin typeface="+mn-lt"/>
              </a:defRPr>
            </a:lvl2pPr>
            <a:lvl3pPr marL="1030288" indent="-233363" defTabSz="966788">
              <a:buChar char="l"/>
              <a:defRPr>
                <a:solidFill>
                  <a:srgbClr val="000066"/>
                </a:solidFill>
                <a:latin typeface="+mn-lt"/>
              </a:defRPr>
            </a:lvl3pPr>
            <a:lvl4pPr marL="1312863" indent="-168275" defTabSz="966788">
              <a:buSzPct val="90000"/>
              <a:buChar char="²"/>
              <a:defRPr>
                <a:solidFill>
                  <a:srgbClr val="000066"/>
                </a:solidFill>
                <a:latin typeface="+mn-lt"/>
              </a:defRPr>
            </a:lvl4pPr>
            <a:lvl5pPr marL="1662113" indent="-234950" defTabSz="966788">
              <a:buSzPct val="70000"/>
              <a:buChar char="u"/>
              <a:defRPr>
                <a:solidFill>
                  <a:srgbClr val="000066"/>
                </a:solidFill>
                <a:latin typeface="+mn-lt"/>
              </a:defRPr>
            </a:lvl5pPr>
            <a:lvl6pPr marL="21193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6pPr>
            <a:lvl7pPr marL="25765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7pPr>
            <a:lvl8pPr marL="30337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8pPr>
            <a:lvl9pPr marL="34909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Execution Independence</a:t>
            </a:r>
            <a:endParaRPr lang="en-US" dirty="0"/>
          </a:p>
          <a:p>
            <a:pPr marL="230188" indent="0">
              <a:lnSpc>
                <a:spcPct val="90000"/>
              </a:lnSpc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freedom</a:t>
            </a:r>
            <a:r>
              <a:rPr lang="en-US" dirty="0"/>
              <a:t> of </a:t>
            </a:r>
            <a:r>
              <a:rPr lang="en-US" dirty="0" smtClean="0"/>
              <a:t>changing the </a:t>
            </a:r>
            <a:r>
              <a:rPr lang="en-US" dirty="0"/>
              <a:t>process </a:t>
            </a:r>
            <a:r>
              <a:rPr lang="en-US" dirty="0" smtClean="0"/>
              <a:t>execution system while </a:t>
            </a:r>
            <a:r>
              <a:rPr lang="en-US" dirty="0"/>
              <a:t>leaving conceptual </a:t>
            </a:r>
            <a:r>
              <a:rPr lang="en-US" dirty="0" smtClean="0"/>
              <a:t>BP models unchanged and vice versa</a:t>
            </a:r>
            <a:endParaRPr lang="en-US" dirty="0" smtClean="0">
              <a:solidFill>
                <a:srgbClr val="99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8" name="Rectangle 7"/>
          <p:cNvSpPr/>
          <p:nvPr/>
        </p:nvSpPr>
        <p:spPr>
          <a:xfrm>
            <a:off x="6493754" y="6375073"/>
            <a:ext cx="3001573" cy="670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en-US" b="0" kern="0" dirty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  <a:t>[Sun-S.-Yang </a:t>
            </a:r>
            <a:r>
              <a:rPr lang="en-US" altLang="en-US" b="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  <a:t>BPM14]</a:t>
            </a:r>
            <a:br>
              <a:rPr lang="en-US" altLang="en-US" b="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</a:br>
            <a:r>
              <a:rPr lang="en-US" altLang="en-US" b="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  <a:t>[Sun-S.-Wu-Yang ICDE14]</a:t>
            </a:r>
            <a:endParaRPr lang="en-US" sz="2800" b="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7853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9900CC"/>
                </a:solidFill>
              </a:rPr>
              <a:t>Five </a:t>
            </a:r>
            <a:r>
              <a:rPr lang="en-US" altLang="en-US" dirty="0" smtClean="0">
                <a:solidFill>
                  <a:srgbClr val="000000"/>
                </a:solidFill>
              </a:rPr>
              <a:t>Types of </a:t>
            </a:r>
            <a:r>
              <a:rPr lang="en-US" altLang="en-US" dirty="0" smtClean="0">
                <a:solidFill>
                  <a:schemeClr val="hlink"/>
                </a:solidFill>
              </a:rPr>
              <a:t>Data</a:t>
            </a:r>
            <a:r>
              <a:rPr lang="en-US" altLang="en-US" dirty="0" smtClean="0"/>
              <a:t> in Biz Processes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39725" indent="-339725">
              <a:spcBef>
                <a:spcPts val="0"/>
              </a:spcBef>
              <a:buClr>
                <a:srgbClr val="9900CC"/>
              </a:buClr>
              <a:buSzPct val="95000"/>
              <a:buAutoNum type="arabicPeriod"/>
            </a:pPr>
            <a:r>
              <a:rPr lang="en-US" altLang="en-US" dirty="0" smtClean="0"/>
              <a:t>Specification </a:t>
            </a:r>
            <a:r>
              <a:rPr lang="en-US" altLang="en-US" dirty="0"/>
              <a:t>of biz process </a:t>
            </a:r>
            <a:r>
              <a:rPr lang="en-US" altLang="en-US" dirty="0" smtClean="0">
                <a:solidFill>
                  <a:srgbClr val="FF0000"/>
                </a:solidFill>
              </a:rPr>
              <a:t>models</a:t>
            </a:r>
            <a:endParaRPr lang="en-US" altLang="en-US" dirty="0">
              <a:solidFill>
                <a:srgbClr val="FF0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9900CC"/>
              </a:buClr>
              <a:buSzPct val="95000"/>
              <a:buFont typeface="+mj-lt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Business data</a:t>
            </a:r>
            <a:r>
              <a:rPr lang="en-US" altLang="en-US" dirty="0" smtClean="0"/>
              <a:t> essential for business logic</a:t>
            </a:r>
          </a:p>
          <a:p>
            <a:pPr lvl="1" indent="-341313">
              <a:spcBef>
                <a:spcPts val="0"/>
              </a:spcBef>
              <a:buClr>
                <a:srgbClr val="002060"/>
              </a:buClr>
            </a:pPr>
            <a:r>
              <a:rPr lang="en-US" altLang="en-US" dirty="0" smtClean="0"/>
              <a:t>e.g</a:t>
            </a:r>
            <a:r>
              <a:rPr lang="en-US" altLang="en-US" dirty="0"/>
              <a:t>.,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items, shipping addresses, ...</a:t>
            </a:r>
          </a:p>
          <a:p>
            <a:pPr marL="341313" indent="-341313">
              <a:spcBef>
                <a:spcPts val="600"/>
              </a:spcBef>
              <a:buClr>
                <a:srgbClr val="9900CC"/>
              </a:buClr>
              <a:buSzPct val="95000"/>
              <a:buFont typeface="+mj-lt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Enactment </a:t>
            </a:r>
            <a:r>
              <a:rPr lang="en-US" altLang="en-US" dirty="0">
                <a:solidFill>
                  <a:srgbClr val="FF0000"/>
                </a:solidFill>
              </a:rPr>
              <a:t>status</a:t>
            </a:r>
            <a:r>
              <a:rPr lang="en-US" altLang="en-US" dirty="0"/>
              <a:t>: the current execution </a:t>
            </a:r>
            <a:r>
              <a:rPr lang="en-US" altLang="en-US" dirty="0" smtClean="0"/>
              <a:t>snapshot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indent="-341313">
              <a:spcBef>
                <a:spcPts val="0"/>
              </a:spcBef>
            </a:pPr>
            <a:r>
              <a:rPr lang="en-US" altLang="en-US" dirty="0" smtClean="0"/>
              <a:t>e.g</a:t>
            </a:r>
            <a:r>
              <a:rPr lang="en-US" altLang="en-US" dirty="0"/>
              <a:t>.,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sent, shipping request made, …</a:t>
            </a:r>
          </a:p>
          <a:p>
            <a:pPr marL="341313" indent="-341313">
              <a:spcBef>
                <a:spcPts val="600"/>
              </a:spcBef>
              <a:buClr>
                <a:srgbClr val="9900CC"/>
              </a:buClr>
              <a:buSzPct val="95000"/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Resource usage and state</a:t>
            </a:r>
            <a:r>
              <a:rPr lang="en-US" altLang="en-US" dirty="0"/>
              <a:t> needed for BP execution</a:t>
            </a:r>
            <a:endParaRPr lang="en-US" altLang="en-US" dirty="0" smtClean="0"/>
          </a:p>
          <a:p>
            <a:pPr lvl="1" indent="-341313">
              <a:spcBef>
                <a:spcPts val="0"/>
              </a:spcBef>
            </a:pPr>
            <a:r>
              <a:rPr lang="en-US" altLang="en-US" dirty="0"/>
              <a:t>e.g.,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cargo space reserved, truck schedule is to be determined, …</a:t>
            </a:r>
          </a:p>
          <a:p>
            <a:pPr marL="341313" indent="-341313">
              <a:spcBef>
                <a:spcPts val="600"/>
              </a:spcBef>
              <a:buClr>
                <a:srgbClr val="9900CC"/>
              </a:buClr>
              <a:buSzPct val="95000"/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Correlation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/>
              <a:t>between processes instances</a:t>
            </a:r>
          </a:p>
          <a:p>
            <a:pPr lvl="1" indent="-341313">
              <a:spcBef>
                <a:spcPts val="0"/>
              </a:spcBef>
            </a:pPr>
            <a:r>
              <a:rPr lang="en-US" altLang="en-US" dirty="0" smtClean="0"/>
              <a:t>e.g</a:t>
            </a:r>
            <a:r>
              <a:rPr lang="en-US" altLang="en-US" dirty="0"/>
              <a:t>.,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warehouse fulfillment process instances for Jane’s order (instance), …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Traditional biz process models are </a:t>
            </a:r>
            <a:r>
              <a:rPr lang="en-US" altLang="en-US" dirty="0" smtClean="0">
                <a:solidFill>
                  <a:schemeClr val="accent2"/>
                </a:solidFill>
              </a:rPr>
              <a:t>weak</a:t>
            </a:r>
            <a:r>
              <a:rPr lang="en-US" altLang="en-US" dirty="0" smtClean="0"/>
              <a:t> in modeling data (types </a:t>
            </a:r>
            <a:r>
              <a:rPr lang="en-US" altLang="en-US" dirty="0" smtClean="0">
                <a:solidFill>
                  <a:srgbClr val="9900CC"/>
                </a:solidFill>
              </a:rPr>
              <a:t>2-5</a:t>
            </a:r>
            <a:r>
              <a:rPr lang="en-US" alt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599627" y="6477000"/>
            <a:ext cx="3001573" cy="670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en-US" b="0" kern="0" dirty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  <a:t>[Sun-S.-Yang </a:t>
            </a:r>
            <a:r>
              <a:rPr lang="en-US" altLang="en-US" b="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  <a:t>BPM14]</a:t>
            </a:r>
            <a:br>
              <a:rPr lang="en-US" altLang="en-US" b="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</a:br>
            <a:r>
              <a:rPr lang="en-US" altLang="en-US" b="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 Narrow"/>
              </a:rPr>
              <a:t>[Sun-S.-Wu-Yang ICDE14]</a:t>
            </a:r>
            <a:endParaRPr lang="en-US" sz="2800" b="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2498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</a:rPr>
              <a:t>Universal Artifacts (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UA</a:t>
            </a:r>
            <a:r>
              <a:rPr lang="en-US" dirty="0" smtClean="0">
                <a:latin typeface="Comic Sans MS" charset="0"/>
              </a:rPr>
              <a:t>)</a:t>
            </a:r>
            <a:endParaRPr lang="en-US" dirty="0">
              <a:latin typeface="Comic Sans MS" charset="0"/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838200"/>
            <a:ext cx="9280525" cy="61722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A traditional business artifact: </a:t>
            </a:r>
          </a:p>
          <a:p>
            <a:pPr marL="0" indent="0">
              <a:buNone/>
            </a:pPr>
            <a:r>
              <a:rPr lang="en-US" sz="2400" dirty="0" smtClean="0">
                <a:latin typeface="Tahoma" charset="0"/>
              </a:rPr>
              <a:t>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rgbClr val="C00000"/>
                </a:solidFill>
                <a:latin typeface="Cambria"/>
                <a:cs typeface="Cambria"/>
              </a:rPr>
              <a:t>Entity information model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9900CC"/>
                </a:solidFill>
                <a:latin typeface="Cambria"/>
                <a:cs typeface="Cambria"/>
              </a:rPr>
              <a:t>Entity lifecycle model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ahoma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universal artifact </a:t>
            </a:r>
            <a:r>
              <a:rPr lang="en-US" dirty="0" smtClean="0">
                <a:latin typeface="Tahoma" charset="0"/>
              </a:rPr>
              <a:t>contains</a:t>
            </a: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everything</a:t>
            </a:r>
            <a:br>
              <a:rPr lang="en-US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an engine would need:</a:t>
            </a:r>
          </a:p>
          <a:p>
            <a:pPr marL="0" indent="0">
              <a:buNone/>
            </a:pPr>
            <a:r>
              <a:rPr lang="en-US" dirty="0" smtClean="0">
                <a:latin typeface="Tahoma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(BP specification, 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States, Dependencies,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1" y="3940649"/>
            <a:ext cx="3810000" cy="16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document with</a:t>
            </a:r>
            <a:b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specification of</a:t>
            </a:r>
            <a:b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b="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entity lifecycle </a:t>
            </a: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model</a:t>
            </a:r>
            <a:endParaRPr lang="en-US" sz="2800" b="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 bwMode="auto">
          <a:xfrm flipV="1">
            <a:off x="2057401" y="3254859"/>
            <a:ext cx="457199" cy="6857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112202" y="5486400"/>
            <a:ext cx="1535998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actual</a:t>
            </a:r>
            <a:br>
              <a:rPr lang="en-US" sz="2800" b="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business</a:t>
            </a:r>
            <a:br>
              <a:rPr lang="en-US" sz="2800" b="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</a:t>
            </a:r>
            <a:endParaRPr lang="en-US" sz="2800" b="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 bwMode="auto">
          <a:xfrm flipV="1">
            <a:off x="3880201" y="3276600"/>
            <a:ext cx="38100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080525" y="5486400"/>
            <a:ext cx="2072875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correlations</a:t>
            </a:r>
            <a:b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resources</a:t>
            </a:r>
            <a:endParaRPr lang="en-US" sz="2800" b="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 bwMode="auto">
          <a:xfrm flipV="1">
            <a:off x="7116963" y="3276600"/>
            <a:ext cx="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726843" y="5486400"/>
            <a:ext cx="1369157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current</a:t>
            </a:r>
            <a:b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states</a:t>
            </a:r>
            <a:endParaRPr lang="en-US" sz="2800" b="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/>
          <p:cNvCxnSpPr>
            <a:stCxn id="24" idx="0"/>
          </p:cNvCxnSpPr>
          <p:nvPr/>
        </p:nvCxnSpPr>
        <p:spPr bwMode="auto">
          <a:xfrm flipV="1">
            <a:off x="5411422" y="3276600"/>
            <a:ext cx="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968702" y="4321649"/>
            <a:ext cx="1632498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ID of</a:t>
            </a:r>
            <a:b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modeling</a:t>
            </a:r>
            <a:b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language</a:t>
            </a:r>
            <a:endParaRPr lang="en-US" sz="2800" b="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 flipV="1">
            <a:off x="8229601" y="3331050"/>
            <a:ext cx="304799" cy="1012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894686" y="0"/>
            <a:ext cx="2706514" cy="1095685"/>
          </a:xfrm>
          <a:prstGeom prst="rect">
            <a:avLst/>
          </a:prstGeom>
          <a:solidFill>
            <a:srgbClr val="FFFFCC"/>
          </a:solidFill>
          <a:ln>
            <a:solidFill>
              <a:srgbClr val="6600FF"/>
            </a:solidFill>
          </a:ln>
        </p:spPr>
        <p:txBody>
          <a:bodyPr wrap="none" rIns="91440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 universal artifact</a:t>
            </a:r>
            <a:br>
              <a:rPr lang="en-US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contains everything</a:t>
            </a:r>
            <a:br>
              <a:rPr lang="en-US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an engine needs</a:t>
            </a:r>
            <a:endParaRPr lang="en-US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6705600"/>
            <a:ext cx="5060855" cy="2821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[Sun-S.-Yang BPM14][Sun-S.-Yang TMIS16]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7" name="Curved Left Arrow 6"/>
          <p:cNvSpPr/>
          <p:nvPr/>
        </p:nvSpPr>
        <p:spPr bwMode="auto">
          <a:xfrm>
            <a:off x="8686800" y="1828800"/>
            <a:ext cx="533400" cy="1216152"/>
          </a:xfrm>
          <a:prstGeom prst="curvedLeftArrow">
            <a:avLst/>
          </a:prstGeom>
          <a:solidFill>
            <a:srgbClr val="FF99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9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 rot="5400000">
            <a:off x="3390900" y="3856236"/>
            <a:ext cx="38862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SeGA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a process wrapper to supply all data</a:t>
            </a:r>
            <a:br>
              <a:rPr lang="en-US" dirty="0" smtClean="0"/>
            </a:br>
            <a:r>
              <a:rPr lang="en-US" dirty="0" smtClean="0"/>
              <a:t>(i.e., </a:t>
            </a:r>
            <a:r>
              <a:rPr lang="en-US" dirty="0" smtClean="0">
                <a:latin typeface="Arial"/>
                <a:cs typeface="Arial"/>
              </a:rPr>
              <a:t>“</a:t>
            </a:r>
            <a:r>
              <a:rPr lang="en-US" dirty="0" smtClean="0"/>
              <a:t>universal</a:t>
            </a:r>
            <a:r>
              <a:rPr lang="en-US" dirty="0" smtClean="0">
                <a:latin typeface="Arial"/>
                <a:cs typeface="Arial"/>
              </a:rPr>
              <a:t>”</a:t>
            </a:r>
            <a:r>
              <a:rPr lang="en-US" dirty="0" smtClean="0"/>
              <a:t> artifact) when the engine needs to run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Barcelona and EZ-Flow are integrated with </a:t>
            </a:r>
            <a:r>
              <a:rPr lang="en-US" dirty="0" err="1" smtClean="0"/>
              <a:t>SeGA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: prototype (RMB1.2M, 2014-16)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172200" y="2883317"/>
            <a:ext cx="2438400" cy="43598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93" rIns="0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SeGA Dispatcher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38200" y="2717118"/>
            <a:ext cx="1676400" cy="76838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93" rIns="0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Barcelona</a:t>
            </a:r>
            <a:b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Engine</a:t>
            </a: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5562600" y="3895471"/>
            <a:ext cx="1600200" cy="990259"/>
          </a:xfrm>
          <a:prstGeom prst="flowChartMagneticDisk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0" tIns="9144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66788">
              <a:lnSpc>
                <a:spcPct val="70000"/>
              </a:lnSpc>
              <a:buFont typeface="Wingdings" pitchFamily="2" charset="2"/>
              <a:buNone/>
            </a:pPr>
            <a:r>
              <a:rPr lang="en-US" b="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SeGA</a:t>
            </a:r>
            <a:br>
              <a:rPr lang="en-US" b="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Repository</a:t>
            </a:r>
            <a:endParaRPr lang="en-US" b="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8915400" y="2960993"/>
            <a:ext cx="343703" cy="280635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51293" rIns="0" bIns="5129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66788">
              <a:buFont typeface="Wingdings" pitchFamily="2" charset="2"/>
              <a:buNone/>
            </a:pPr>
            <a:endParaRPr lang="en-US" b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Arrow Connector 14"/>
          <p:cNvCxnSpPr>
            <a:stCxn id="13" idx="1"/>
            <a:endCxn id="8" idx="3"/>
          </p:cNvCxnSpPr>
          <p:nvPr/>
        </p:nvCxnSpPr>
        <p:spPr bwMode="auto">
          <a:xfrm flipH="1">
            <a:off x="8610600" y="3101311"/>
            <a:ext cx="3907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8191239" y="2371130"/>
            <a:ext cx="1409961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incoming</a:t>
            </a:r>
            <a:br>
              <a:rPr lang="en-US" sz="20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en-US" sz="2000" b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0200" y="1990130"/>
            <a:ext cx="1971188" cy="65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send the </a:t>
            </a:r>
            <a:r>
              <a:rPr lang="en-US" sz="2000" b="0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sga</a:t>
            </a:r>
            <a:r>
              <a:rPr lang="en-US" sz="2000" b="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br>
              <a:rPr lang="en-US" sz="2000" b="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b="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mediator</a:t>
            </a:r>
            <a:endParaRPr lang="en-US" sz="2000" b="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429000" y="2717118"/>
            <a:ext cx="1676400" cy="76838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93" rIns="0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SeGA Mediator</a:t>
            </a:r>
          </a:p>
        </p:txBody>
      </p:sp>
      <p:cxnSp>
        <p:nvCxnSpPr>
          <p:cNvPr id="49" name="Straight Arrow Connector 48"/>
          <p:cNvCxnSpPr>
            <a:stCxn id="8" idx="1"/>
            <a:endCxn id="48" idx="3"/>
          </p:cNvCxnSpPr>
          <p:nvPr/>
        </p:nvCxnSpPr>
        <p:spPr bwMode="auto">
          <a:xfrm flipH="1">
            <a:off x="5105400" y="3101311"/>
            <a:ext cx="1066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6596926" y="328553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fetch the</a:t>
            </a:r>
            <a:b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self-guided artifact (sga)</a:t>
            </a:r>
            <a:endParaRPr lang="en-US" sz="20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>
            <a:off x="2514600" y="2985079"/>
            <a:ext cx="914400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1676400" y="1828800"/>
            <a:ext cx="3183409" cy="841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decompose sga and</a:t>
            </a:r>
            <a:br>
              <a:rPr lang="en-US" sz="2000" b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them into the right places</a:t>
            </a:r>
            <a:br>
              <a:rPr lang="en-US" sz="2000" b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send </a:t>
            </a:r>
            <a:r>
              <a:rPr lang="en-US" sz="20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incoming event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2400" y="3818930"/>
            <a:ext cx="2154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engine performs</a:t>
            </a:r>
            <a:b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step and</a:t>
            </a:r>
            <a:b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sending</a:t>
            </a:r>
            <a:b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outgoing event</a:t>
            </a:r>
            <a:endParaRPr lang="en-US" sz="2000" b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/>
          <p:cNvCxnSpPr>
            <a:stCxn id="38" idx="1"/>
            <a:endCxn id="27" idx="6"/>
          </p:cNvCxnSpPr>
          <p:nvPr/>
        </p:nvCxnSpPr>
        <p:spPr bwMode="auto">
          <a:xfrm flipH="1">
            <a:off x="365354" y="3101311"/>
            <a:ext cx="47284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Oval 26"/>
          <p:cNvSpPr/>
          <p:nvPr/>
        </p:nvSpPr>
        <p:spPr bwMode="auto">
          <a:xfrm>
            <a:off x="56524" y="2948910"/>
            <a:ext cx="308830" cy="304801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0" tIns="51293" rIns="0" bIns="512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66788">
              <a:buFont typeface="Wingdings" pitchFamily="2" charset="2"/>
              <a:buNone/>
            </a:pPr>
            <a:endParaRPr lang="en-US" b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Straight Connector 33"/>
          <p:cNvCxnSpPr>
            <a:endCxn id="50" idx="1"/>
          </p:cNvCxnSpPr>
          <p:nvPr/>
        </p:nvCxnSpPr>
        <p:spPr bwMode="auto">
          <a:xfrm>
            <a:off x="6362700" y="3608696"/>
            <a:ext cx="2342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8763000" y="2675931"/>
            <a:ext cx="0" cy="457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5638800" y="2567067"/>
            <a:ext cx="228600" cy="5236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V="1">
            <a:off x="2944092" y="2661913"/>
            <a:ext cx="103908" cy="323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stCxn id="78" idx="0"/>
          </p:cNvCxnSpPr>
          <p:nvPr/>
        </p:nvCxnSpPr>
        <p:spPr bwMode="auto">
          <a:xfrm flipH="1" flipV="1">
            <a:off x="1066800" y="3285530"/>
            <a:ext cx="162979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2514600" y="3250517"/>
            <a:ext cx="914400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2286000" y="4010799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fetch all data and</a:t>
            </a:r>
            <a:br>
              <a:rPr lang="en-US" sz="20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assemble into an sga</a:t>
            </a:r>
            <a:endParaRPr lang="en-US" sz="20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Arrow Connector 100"/>
          <p:cNvCxnSpPr>
            <a:stCxn id="10" idx="1"/>
          </p:cNvCxnSpPr>
          <p:nvPr/>
        </p:nvCxnSpPr>
        <p:spPr bwMode="auto">
          <a:xfrm flipV="1">
            <a:off x="6362700" y="3306868"/>
            <a:ext cx="0" cy="5886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5105400" y="3485503"/>
            <a:ext cx="838200" cy="6382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100" idx="0"/>
          </p:cNvCxnSpPr>
          <p:nvPr/>
        </p:nvCxnSpPr>
        <p:spPr bwMode="auto">
          <a:xfrm flipH="1" flipV="1">
            <a:off x="2819400" y="3248799"/>
            <a:ext cx="614511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TextBox 121"/>
          <p:cNvSpPr txBox="1"/>
          <p:nvPr/>
        </p:nvSpPr>
        <p:spPr>
          <a:xfrm>
            <a:off x="3962400" y="4961930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>
              <a:defRPr sz="20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7. store </a:t>
            </a:r>
            <a:r>
              <a:rPr lang="en-US" dirty="0" smtClean="0"/>
              <a:t>sga back </a:t>
            </a:r>
            <a:r>
              <a:rPr lang="en-US" dirty="0"/>
              <a:t>into</a:t>
            </a:r>
            <a:br>
              <a:rPr lang="en-US" dirty="0"/>
            </a:br>
            <a:r>
              <a:rPr lang="en-US" dirty="0"/>
              <a:t>the repository</a:t>
            </a:r>
          </a:p>
        </p:txBody>
      </p:sp>
      <p:cxnSp>
        <p:nvCxnSpPr>
          <p:cNvPr id="123" name="Straight Connector 122"/>
          <p:cNvCxnSpPr/>
          <p:nvPr/>
        </p:nvCxnSpPr>
        <p:spPr bwMode="auto">
          <a:xfrm flipV="1">
            <a:off x="4267200" y="3559371"/>
            <a:ext cx="914400" cy="1478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934200" y="485001"/>
            <a:ext cx="246461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[Sun-S.-Yang BPM14]</a:t>
            </a:r>
            <a:endParaRPr lang="en-US" dirty="0">
              <a:solidFill>
                <a:schemeClr val="bg2"/>
              </a:solidFill>
              <a:latin typeface="Arial Narrow"/>
              <a:cs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pic>
        <p:nvPicPr>
          <p:cNvPr id="37" name="Picture 36" descr="FireShot Capture 2 - 杭州中房信息科技有限公司 - http___www.hzzfxx.com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0800"/>
            <a:ext cx="3117767" cy="5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1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699"/>
                </a:solidFill>
              </a:rPr>
              <a:t>The Need for Process-Process Relationships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2699"/>
                </a:solidFill>
              </a:rPr>
              <a:t>Process Design and Modeling with </a:t>
            </a:r>
            <a:r>
              <a:rPr lang="en-US" dirty="0">
                <a:solidFill>
                  <a:srgbClr val="002699"/>
                </a:solidFill>
              </a:rPr>
              <a:t>D</a:t>
            </a:r>
            <a:r>
              <a:rPr lang="en-US" dirty="0" smtClean="0">
                <a:solidFill>
                  <a:srgbClr val="002699"/>
                </a:solidFill>
              </a:rPr>
              <a:t>ata</a:t>
            </a:r>
          </a:p>
          <a:p>
            <a:endParaRPr lang="en-US" dirty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002699"/>
                </a:solidFill>
              </a:rPr>
              <a:t>Runtime Management</a:t>
            </a:r>
          </a:p>
          <a:p>
            <a:pPr marL="0" indent="0">
              <a:buNone/>
            </a:pPr>
            <a:endParaRPr lang="en-US" dirty="0" smtClean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Towards Process-Relationship (PR) Modeling</a:t>
            </a:r>
          </a:p>
          <a:p>
            <a:endParaRPr lang="en-US" dirty="0" smtClean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002699"/>
                </a:solidFill>
              </a:rPr>
              <a:t>Further Challenges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Time constraints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Revisiting BI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Enterprise process framework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Talk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6172200"/>
            <a:ext cx="9280525" cy="838200"/>
          </a:xfrm>
        </p:spPr>
        <p:txBody>
          <a:bodyPr/>
          <a:lstStyle/>
          <a:p>
            <a:r>
              <a:rPr lang="en-US" dirty="0" smtClean="0"/>
              <a:t>Desirable: upper-right region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(Modeling) Process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676400" y="4724400"/>
            <a:ext cx="7696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676400" y="990600"/>
            <a:ext cx="0" cy="3733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676400" y="4800600"/>
            <a:ext cx="1963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Orchestrated</a:t>
            </a:r>
            <a:endParaRPr lang="en-US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876" y="3657600"/>
            <a:ext cx="1523524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No data,</a:t>
            </a:r>
            <a:b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no objects</a:t>
            </a:r>
            <a:endParaRPr lang="en-US" dirty="0">
              <a:solidFill>
                <a:srgbClr val="80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876" y="4648200"/>
            <a:ext cx="1372942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mbria"/>
                <a:cs typeface="Cambria"/>
              </a:rPr>
              <a:t>+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mbria"/>
                <a:cs typeface="Cambria"/>
              </a:rPr>
              <a:t>activities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876" y="2333315"/>
            <a:ext cx="1440118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(Atomic)</a:t>
            </a:r>
            <a:b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  objects/</a:t>
            </a:r>
            <a:b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messages</a:t>
            </a:r>
            <a:endParaRPr lang="en-US" dirty="0">
              <a:solidFill>
                <a:srgbClr val="80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968" y="1219200"/>
            <a:ext cx="1317939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Data</a:t>
            </a:r>
            <a:b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contents</a:t>
            </a:r>
            <a:endParaRPr lang="en-US" dirty="0">
              <a:solidFill>
                <a:srgbClr val="800000"/>
              </a:solidFill>
              <a:latin typeface="Cambria"/>
              <a:cs typeface="Cambria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676400" y="3505200"/>
            <a:ext cx="769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676400" y="2209800"/>
            <a:ext cx="769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581400" y="990600"/>
            <a:ext cx="0" cy="3695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638800" y="990600"/>
            <a:ext cx="0" cy="3695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581326" y="4800600"/>
            <a:ext cx="2057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Choreography</a:t>
            </a:r>
            <a:endParaRPr lang="en-US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9751" y="4800600"/>
            <a:ext cx="1830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Coincidental</a:t>
            </a:r>
            <a:endParaRPr lang="en-US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32450" y="4800600"/>
            <a:ext cx="1563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Accidental</a:t>
            </a:r>
            <a:endParaRPr lang="en-US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7696200" y="990600"/>
            <a:ext cx="0" cy="3695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819400" y="5257800"/>
            <a:ext cx="1210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runtime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676400" y="5334000"/>
            <a:ext cx="396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900CC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017142" y="5638800"/>
            <a:ext cx="16216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prescribed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676400" y="5715000"/>
            <a:ext cx="601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676400" y="990600"/>
            <a:ext cx="969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Cambria"/>
                <a:cs typeface="Cambria"/>
              </a:rPr>
              <a:t>What</a:t>
            </a:r>
            <a:endParaRPr lang="en-US" i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53350" y="4267200"/>
            <a:ext cx="847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How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0" y="3886200"/>
            <a:ext cx="3962400" cy="622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DecSerFlow</a:t>
            </a:r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 (DECLARE)</a:t>
            </a:r>
            <a:b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[van </a:t>
            </a:r>
            <a:r>
              <a:rPr lang="en-US" sz="1400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derAalstPesic</a:t>
            </a: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 WS-FM06]</a:t>
            </a:r>
            <a:endParaRPr lang="en-US" sz="1400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2362200"/>
            <a:ext cx="2057400" cy="954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Conversation</a:t>
            </a:r>
            <a:b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</a:br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Protocols </a:t>
            </a:r>
            <a:b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Bultan</a:t>
            </a: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-Fu-Hull-S. WWW’03]</a:t>
            </a:r>
            <a:endParaRPr lang="en-US" sz="2800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400" y="1219200"/>
            <a:ext cx="2057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Decl</a:t>
            </a:r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Choreo</a:t>
            </a:r>
            <a:r>
              <a:rPr lang="en-US" dirty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4 Artifacts </a:t>
            </a:r>
            <a:b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[Sun-</a:t>
            </a:r>
            <a:r>
              <a:rPr lang="en-US" sz="1400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Xu</a:t>
            </a: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-S. ICSOC’12]</a:t>
            </a:r>
            <a:endParaRPr lang="en-US" sz="1400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8400" y="1676400"/>
            <a:ext cx="137160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BPEL+</a:t>
            </a:r>
            <a:endParaRPr lang="en-US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4200" y="6096000"/>
            <a:ext cx="211776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[Sun-S. WS-FM13]</a:t>
            </a:r>
            <a:endParaRPr lang="en-US" dirty="0">
              <a:solidFill>
                <a:schemeClr val="bg2"/>
              </a:solidFill>
              <a:latin typeface="Arial Narrow"/>
              <a:cs typeface="Arial Narrow"/>
            </a:endParaRPr>
          </a:p>
        </p:txBody>
      </p:sp>
      <p:cxnSp>
        <p:nvCxnSpPr>
          <p:cNvPr id="10" name="Straight Arrow Connector 9"/>
          <p:cNvCxnSpPr>
            <a:stCxn id="35" idx="1"/>
          </p:cNvCxnSpPr>
          <p:nvPr/>
        </p:nvCxnSpPr>
        <p:spPr bwMode="auto">
          <a:xfrm flipH="1" flipV="1">
            <a:off x="4800600" y="5181600"/>
            <a:ext cx="2133600" cy="10836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400800" y="1600200"/>
            <a:ext cx="412893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48600" y="1270457"/>
            <a:ext cx="1588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tax refund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9128" y="1270457"/>
            <a:ext cx="1841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Times New Roman"/>
                <a:cs typeface="Times New Roman"/>
              </a:rPr>
              <a:t>subscription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41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 animBg="1"/>
      <p:bldP spid="33" grpId="0" animBg="1"/>
      <p:bldP spid="34" grpId="0" animBg="1"/>
      <p:bldP spid="45" grpId="0" animBg="1"/>
      <p:bldP spid="35" grpId="0"/>
      <p:bldP spid="11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binary relationships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Occurrences</a:t>
            </a:r>
            <a:r>
              <a:rPr lang="en-US" dirty="0" smtClean="0"/>
              <a:t>: how their instances should be related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>
                <a:solidFill>
                  <a:srgbClr val="000000"/>
                </a:solidFill>
                <a:latin typeface="Cambria"/>
                <a:cs typeface="Cambria"/>
              </a:rPr>
              <a:t>adding a driver to an auto policy causes new insurance cards to be sent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Cardinality</a:t>
            </a:r>
            <a:r>
              <a:rPr lang="en-US" dirty="0" smtClean="0"/>
              <a:t>: How many instances should be related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>
                <a:solidFill>
                  <a:schemeClr val="tx1"/>
                </a:solidFill>
                <a:latin typeface="Cambria"/>
                <a:cs typeface="Cambria"/>
              </a:rPr>
              <a:t>if a posted charge reaches 80% of the credit limit, at most 3 warning messages should be sent at a 3-day interval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Data</a:t>
            </a:r>
            <a:r>
              <a:rPr lang="en-US" dirty="0" smtClean="0"/>
              <a:t>: the relationship depends on the data content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>
                <a:solidFill>
                  <a:srgbClr val="000000"/>
                </a:solidFill>
                <a:latin typeface="Cambria"/>
                <a:cs typeface="Cambria"/>
              </a:rPr>
              <a:t>if the reimbursement total exceeds CA$5000, dean’s approval is necessary</a:t>
            </a:r>
            <a:endParaRPr lang="en-US" i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Process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6172200"/>
            <a:ext cx="9280525" cy="838200"/>
          </a:xfrm>
        </p:spPr>
        <p:txBody>
          <a:bodyPr/>
          <a:lstStyle/>
          <a:p>
            <a:r>
              <a:rPr lang="en-US" dirty="0" smtClean="0"/>
              <a:t>Desirable: upper-right region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(Modeling) Process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676400" y="4724400"/>
            <a:ext cx="7696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676400" y="990600"/>
            <a:ext cx="0" cy="3733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676400" y="4800600"/>
            <a:ext cx="1963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Orchestrated</a:t>
            </a:r>
            <a:endParaRPr lang="en-US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876" y="3657600"/>
            <a:ext cx="1523524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No data,</a:t>
            </a:r>
            <a:b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no objects</a:t>
            </a:r>
            <a:endParaRPr lang="en-US" dirty="0">
              <a:solidFill>
                <a:srgbClr val="80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876" y="4648200"/>
            <a:ext cx="1372942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mbria"/>
                <a:cs typeface="Cambria"/>
              </a:rPr>
              <a:t>+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mbria"/>
                <a:cs typeface="Cambria"/>
              </a:rPr>
              <a:t>activities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876" y="2333315"/>
            <a:ext cx="1440118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(Atomic)</a:t>
            </a:r>
            <a:b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  objects/</a:t>
            </a:r>
            <a:b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messages</a:t>
            </a:r>
            <a:endParaRPr lang="en-US" dirty="0">
              <a:solidFill>
                <a:srgbClr val="80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968" y="1219200"/>
            <a:ext cx="1317939" cy="76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Data</a:t>
            </a:r>
            <a:b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</a:br>
            <a:r>
              <a:rPr lang="en-US" dirty="0" smtClean="0">
                <a:solidFill>
                  <a:srgbClr val="800000"/>
                </a:solidFill>
                <a:latin typeface="Cambria"/>
                <a:cs typeface="Cambria"/>
              </a:rPr>
              <a:t>contents</a:t>
            </a:r>
            <a:endParaRPr lang="en-US" dirty="0">
              <a:solidFill>
                <a:srgbClr val="800000"/>
              </a:solidFill>
              <a:latin typeface="Cambria"/>
              <a:cs typeface="Cambria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676400" y="3505200"/>
            <a:ext cx="769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676400" y="2209800"/>
            <a:ext cx="769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581400" y="990600"/>
            <a:ext cx="0" cy="3695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638800" y="990600"/>
            <a:ext cx="0" cy="3695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581326" y="4800600"/>
            <a:ext cx="2057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Choreography</a:t>
            </a:r>
            <a:endParaRPr lang="en-US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9751" y="4800600"/>
            <a:ext cx="1830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Coincidental</a:t>
            </a:r>
            <a:endParaRPr lang="en-US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32450" y="4800600"/>
            <a:ext cx="1563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Accidental</a:t>
            </a:r>
            <a:endParaRPr lang="en-US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7696200" y="990600"/>
            <a:ext cx="0" cy="3695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819400" y="5257800"/>
            <a:ext cx="1210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676400" y="5334000"/>
            <a:ext cx="3962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017142" y="5638800"/>
            <a:ext cx="16216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prescribed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1676400" y="5715000"/>
            <a:ext cx="601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676400" y="990600"/>
            <a:ext cx="969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Cambria"/>
                <a:cs typeface="Cambria"/>
              </a:rPr>
              <a:t>What</a:t>
            </a:r>
            <a:endParaRPr lang="en-US" i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53350" y="4267200"/>
            <a:ext cx="847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How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400" y="1219200"/>
            <a:ext cx="2057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Decl</a:t>
            </a:r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Choreo</a:t>
            </a:r>
            <a:r>
              <a:rPr lang="en-US" dirty="0">
                <a:solidFill>
                  <a:srgbClr val="008000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4 Artifacts </a:t>
            </a:r>
            <a:b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[Sun-</a:t>
            </a:r>
            <a:r>
              <a:rPr lang="en-US" sz="1400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Xu</a:t>
            </a: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-S. ICSOC’12]</a:t>
            </a:r>
            <a:endParaRPr lang="en-US" sz="1400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1371600"/>
            <a:ext cx="412893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0" y="3886200"/>
            <a:ext cx="3962400" cy="622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DecSerFlow</a:t>
            </a:r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 (DECLARE)</a:t>
            </a:r>
            <a:b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[van </a:t>
            </a:r>
            <a:r>
              <a:rPr lang="en-US" sz="1400" dirty="0" err="1" smtClean="0">
                <a:solidFill>
                  <a:srgbClr val="008000"/>
                </a:solidFill>
                <a:latin typeface="Arial Narrow"/>
                <a:cs typeface="Arial Narrow"/>
              </a:rPr>
              <a:t>derAalstPesic</a:t>
            </a:r>
            <a:r>
              <a:rPr lang="en-US" sz="1400" dirty="0" smtClean="0">
                <a:solidFill>
                  <a:srgbClr val="008000"/>
                </a:solidFill>
                <a:latin typeface="Arial Narrow"/>
                <a:cs typeface="Arial Narrow"/>
              </a:rPr>
              <a:t> WS-FM06]</a:t>
            </a:r>
            <a:endParaRPr lang="en-US" sz="1400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6694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language constraining behaviors (executions) through occurrences of activity instances</a:t>
            </a:r>
          </a:p>
          <a:p>
            <a:r>
              <a:rPr lang="en-US" dirty="0" smtClean="0"/>
              <a:t>Unary: number of executions of an activity</a:t>
            </a:r>
          </a:p>
          <a:p>
            <a:r>
              <a:rPr lang="en-US" dirty="0" smtClean="0"/>
              <a:t>Binary: (co-)existence, response, precedence, etc.</a:t>
            </a:r>
          </a:p>
          <a:p>
            <a:pPr lvl="1"/>
            <a:r>
              <a:rPr lang="en-US" dirty="0" smtClean="0"/>
              <a:t>Alternative, succession</a:t>
            </a:r>
          </a:p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constraints are possible, negation is also allowed</a:t>
            </a:r>
            <a:endParaRPr lang="en-US" dirty="0"/>
          </a:p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800000"/>
                </a:solidFill>
              </a:rPr>
              <a:t>Every </a:t>
            </a:r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is followed by a </a:t>
            </a:r>
            <a:r>
              <a:rPr lang="en-US" dirty="0" smtClean="0">
                <a:solidFill>
                  <a:srgbClr val="0000FF"/>
                </a:solidFill>
              </a:rPr>
              <a:t>B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800000"/>
                </a:solidFill>
              </a:rPr>
              <a:t>response</a:t>
            </a:r>
            <a:r>
              <a:rPr lang="en-US" dirty="0" smtClean="0"/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DecSerFlow</a:t>
            </a:r>
            <a:r>
              <a:rPr lang="en-US" dirty="0" smtClean="0"/>
              <a:t> (DECLARE)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DSF-res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19600"/>
            <a:ext cx="4772526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7926" y="4648200"/>
            <a:ext cx="6858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endParaRPr lang="en-US" sz="2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126" y="4648200"/>
            <a:ext cx="6858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endParaRPr lang="en-US" sz="2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57200"/>
            <a:ext cx="345046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[van </a:t>
            </a:r>
            <a:r>
              <a:rPr lang="en-US" dirty="0" err="1" smtClean="0">
                <a:solidFill>
                  <a:schemeClr val="bg2"/>
                </a:solidFill>
                <a:latin typeface="Arial Narrow"/>
                <a:cs typeface="Arial Narrow"/>
              </a:rPr>
              <a:t>derAalst-Pesic</a:t>
            </a:r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 WS-FM06]</a:t>
            </a:r>
            <a:endParaRPr lang="en-US" dirty="0">
              <a:solidFill>
                <a:schemeClr val="bg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4353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language constraining behaviors (executions) through occurrences of activity instances</a:t>
            </a:r>
          </a:p>
          <a:p>
            <a:r>
              <a:rPr lang="en-US" dirty="0" smtClean="0"/>
              <a:t>Unary: number of executions of an activity</a:t>
            </a:r>
          </a:p>
          <a:p>
            <a:r>
              <a:rPr lang="en-US" dirty="0" smtClean="0"/>
              <a:t>Binary: (co-)existence, response, precedence, etc.</a:t>
            </a:r>
          </a:p>
          <a:p>
            <a:pPr lvl="1"/>
            <a:r>
              <a:rPr lang="en-US" dirty="0" smtClean="0"/>
              <a:t>Alternative, succession</a:t>
            </a:r>
          </a:p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constraints are possible, negation is also allowed</a:t>
            </a:r>
            <a:endParaRPr lang="en-US" dirty="0"/>
          </a:p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9900CC"/>
                </a:solidFill>
              </a:rPr>
              <a:t>Every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CC"/>
                </a:solidFill>
              </a:rPr>
              <a:t>is followed by a </a:t>
            </a:r>
            <a:r>
              <a:rPr lang="en-US" dirty="0" smtClean="0">
                <a:solidFill>
                  <a:srgbClr val="FF0000"/>
                </a:solidFill>
              </a:rPr>
              <a:t>distinct </a:t>
            </a:r>
            <a:r>
              <a:rPr lang="en-US" dirty="0" smtClean="0">
                <a:solidFill>
                  <a:srgbClr val="0000FF"/>
                </a:solidFill>
              </a:rPr>
              <a:t>B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9900CC"/>
                </a:solidFill>
              </a:rPr>
              <a:t>alt. resp.</a:t>
            </a:r>
            <a:r>
              <a:rPr lang="en-US" dirty="0" smtClean="0"/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Needed: cardinality,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DecSerFlow</a:t>
            </a:r>
            <a:r>
              <a:rPr lang="en-US" dirty="0" smtClean="0"/>
              <a:t> (DECLARE)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DSF-altres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19600"/>
            <a:ext cx="4772526" cy="106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7926" y="4648200"/>
            <a:ext cx="6858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endParaRPr lang="en-US" sz="2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5126" y="4648200"/>
            <a:ext cx="6858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endParaRPr lang="en-US" sz="2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57200"/>
            <a:ext cx="345046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[van </a:t>
            </a:r>
            <a:r>
              <a:rPr lang="en-US" dirty="0" err="1" smtClean="0">
                <a:solidFill>
                  <a:schemeClr val="bg2"/>
                </a:solidFill>
                <a:latin typeface="Arial Narrow"/>
                <a:cs typeface="Arial Narrow"/>
              </a:rPr>
              <a:t>derAalst-Pesic</a:t>
            </a:r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 WS-FM06]</a:t>
            </a:r>
            <a:endParaRPr lang="en-US" dirty="0">
              <a:solidFill>
                <a:schemeClr val="bg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0285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440862" cy="61722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Subscription</a:t>
            </a:r>
            <a:r>
              <a:rPr lang="en-US" dirty="0" smtClean="0"/>
              <a:t> of broadband internet connection</a:t>
            </a:r>
          </a:p>
          <a:p>
            <a:r>
              <a:rPr lang="en-US" dirty="0" smtClean="0"/>
              <a:t>A collection of </a:t>
            </a:r>
            <a:r>
              <a:rPr lang="en-US" dirty="0" smtClean="0">
                <a:solidFill>
                  <a:srgbClr val="008000"/>
                </a:solidFill>
              </a:rPr>
              <a:t>processes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ambria"/>
                <a:cs typeface="Cambria"/>
              </a:rPr>
              <a:t>order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shipping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installation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invoice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cancel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update order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Usually well specified and (formally) modeled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Relationships</a:t>
            </a:r>
            <a:r>
              <a:rPr lang="en-US" dirty="0" smtClean="0"/>
              <a:t> between processes: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order</a:t>
            </a:r>
            <a:r>
              <a:rPr lang="en-US" dirty="0" smtClean="0">
                <a:solidFill>
                  <a:srgbClr val="007300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/>
                <a:cs typeface="Cambria"/>
              </a:rPr>
              <a:t>triggers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shipping</a:t>
            </a:r>
            <a:r>
              <a:rPr lang="en-US" dirty="0" smtClean="0">
                <a:solidFill>
                  <a:srgbClr val="0073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installation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installation</a:t>
            </a:r>
            <a:r>
              <a:rPr lang="en-US" dirty="0" smtClean="0">
                <a:solidFill>
                  <a:srgbClr val="007300"/>
                </a:solidFill>
              </a:rPr>
              <a:t> </a:t>
            </a:r>
            <a:r>
              <a:rPr lang="en-US" dirty="0" smtClean="0">
                <a:solidFill>
                  <a:srgbClr val="001DD6"/>
                </a:solidFill>
                <a:latin typeface="Cambria"/>
                <a:cs typeface="Cambria"/>
              </a:rPr>
              <a:t>triggers</a:t>
            </a:r>
            <a:r>
              <a:rPr lang="en-US" dirty="0" smtClean="0">
                <a:solidFill>
                  <a:srgbClr val="001DD6"/>
                </a:solidFill>
              </a:rPr>
              <a:t>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invoice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cancel</a:t>
            </a:r>
            <a:r>
              <a:rPr lang="en-US" dirty="0" smtClean="0">
                <a:solidFill>
                  <a:srgbClr val="007300"/>
                </a:solidFill>
              </a:rPr>
              <a:t> </a:t>
            </a:r>
            <a:r>
              <a:rPr lang="en-US" dirty="0" smtClean="0">
                <a:solidFill>
                  <a:srgbClr val="001DD6"/>
                </a:solidFill>
                <a:latin typeface="Cambria"/>
                <a:cs typeface="Cambria"/>
              </a:rPr>
              <a:t>triggers</a:t>
            </a:r>
            <a:r>
              <a:rPr lang="en-US" dirty="0" smtClean="0">
                <a:solidFill>
                  <a:srgbClr val="001DD6"/>
                </a:solidFill>
              </a:rPr>
              <a:t> </a:t>
            </a:r>
            <a:r>
              <a:rPr lang="en-US" i="1" dirty="0" smtClean="0">
                <a:solidFill>
                  <a:srgbClr val="007300"/>
                </a:solidFill>
                <a:latin typeface="Cambria"/>
                <a:cs typeface="Cambria"/>
              </a:rPr>
              <a:t>invoice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Usually in biz rules, documents, and manual</a:t>
            </a:r>
          </a:p>
          <a:p>
            <a:r>
              <a:rPr lang="en-US" dirty="0" smtClean="0"/>
              <a:t>Properties of </a:t>
            </a:r>
            <a:r>
              <a:rPr lang="en-US" dirty="0" smtClean="0">
                <a:solidFill>
                  <a:srgbClr val="0000FF"/>
                </a:solidFill>
              </a:rPr>
              <a:t>relationships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Often data-centered</a:t>
            </a:r>
          </a:p>
          <a:p>
            <a:pPr lvl="1"/>
            <a:r>
              <a:rPr lang="en-US" dirty="0" smtClean="0"/>
              <a:t>Broader than choreography</a:t>
            </a:r>
          </a:p>
          <a:p>
            <a:r>
              <a:rPr lang="en-US" dirty="0" smtClean="0"/>
              <a:t>Modeling </a:t>
            </a:r>
            <a:r>
              <a:rPr lang="en-US" dirty="0" smtClean="0">
                <a:solidFill>
                  <a:srgbClr val="008000"/>
                </a:solidFill>
              </a:rPr>
              <a:t>processes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00FF"/>
                </a:solidFill>
              </a:rPr>
              <a:t>relationships</a:t>
            </a:r>
            <a:r>
              <a:rPr lang="en-US" dirty="0" smtClean="0"/>
              <a:t> is beneficial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Services via an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9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as rectangles</a:t>
            </a:r>
          </a:p>
          <a:p>
            <a:r>
              <a:rPr lang="en-US" dirty="0" smtClean="0"/>
              <a:t>Correlation as edges</a:t>
            </a:r>
            <a:br>
              <a:rPr lang="en-US" dirty="0" smtClean="0"/>
            </a:br>
            <a:r>
              <a:rPr lang="en-US" dirty="0" smtClean="0"/>
              <a:t>Direction: initiation/invocation</a:t>
            </a:r>
          </a:p>
          <a:p>
            <a:r>
              <a:rPr lang="en-US" dirty="0" smtClean="0"/>
              <a:t>Cardinality constraints</a:t>
            </a:r>
            <a:br>
              <a:rPr lang="en-US" dirty="0" smtClean="0"/>
            </a:br>
            <a:r>
              <a:rPr lang="en-US" dirty="0" smtClean="0"/>
              <a:t>on instances</a:t>
            </a:r>
            <a:endParaRPr lang="en-US" dirty="0"/>
          </a:p>
          <a:p>
            <a:r>
              <a:rPr lang="en-US" dirty="0" smtClean="0"/>
              <a:t>Choreography constraints on messages</a:t>
            </a:r>
            <a:endParaRPr lang="en-US" dirty="0"/>
          </a:p>
          <a:p>
            <a:r>
              <a:rPr lang="en-US" dirty="0" smtClean="0"/>
              <a:t>Examples: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Needed: occurrences, cardinality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457200"/>
            <a:ext cx="245469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[Sun-</a:t>
            </a:r>
            <a:r>
              <a:rPr lang="en-US" dirty="0" err="1" smtClean="0">
                <a:solidFill>
                  <a:schemeClr val="bg2"/>
                </a:solidFill>
                <a:latin typeface="Arial Narrow"/>
                <a:cs typeface="Arial Narrow"/>
              </a:rPr>
              <a:t>Xu</a:t>
            </a:r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-S. ICSOC12]</a:t>
            </a:r>
            <a:endParaRPr lang="en-US" dirty="0">
              <a:solidFill>
                <a:schemeClr val="bg2"/>
              </a:solidFill>
              <a:latin typeface="Arial Narrow"/>
              <a:cs typeface="Arial Narrow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14946" y="990600"/>
            <a:ext cx="4761138" cy="1871392"/>
            <a:chOff x="4687662" y="2365188"/>
            <a:chExt cx="4761138" cy="1871392"/>
          </a:xfrm>
        </p:grpSpPr>
        <p:sp>
          <p:nvSpPr>
            <p:cNvPr id="21" name="Rectangle 20"/>
            <p:cNvSpPr/>
            <p:nvPr/>
          </p:nvSpPr>
          <p:spPr>
            <a:xfrm>
              <a:off x="4687662" y="2472090"/>
              <a:ext cx="1707483" cy="426580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Order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41317" y="2472090"/>
              <a:ext cx="1707483" cy="426580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Payment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87662" y="3810000"/>
              <a:ext cx="1707483" cy="426580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Purchase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41317" y="3810000"/>
              <a:ext cx="1707483" cy="426580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Fulfillment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cxnSp>
          <p:nvCxnSpPr>
            <p:cNvPr id="25" name="Straight Arrow Connector 24"/>
            <p:cNvCxnSpPr>
              <a:stCxn id="21" idx="3"/>
              <a:endCxn id="22" idx="1"/>
            </p:cNvCxnSpPr>
            <p:nvPr/>
          </p:nvCxnSpPr>
          <p:spPr>
            <a:xfrm>
              <a:off x="6395145" y="2685380"/>
              <a:ext cx="134617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>
            <a:xfrm>
              <a:off x="6229031" y="2898670"/>
              <a:ext cx="1512286" cy="9113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27" name="Straight Arrow Connector 26"/>
            <p:cNvCxnSpPr>
              <a:stCxn id="21" idx="2"/>
              <a:endCxn id="23" idx="0"/>
            </p:cNvCxnSpPr>
            <p:nvPr/>
          </p:nvCxnSpPr>
          <p:spPr>
            <a:xfrm>
              <a:off x="5541404" y="2898670"/>
              <a:ext cx="0" cy="91133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6375768" y="2377603"/>
              <a:ext cx="2987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Cambria"/>
                </a:rPr>
                <a:t>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37332" y="2920523"/>
              <a:ext cx="2987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Cambria"/>
                </a:rPr>
                <a:t>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71696" y="2365188"/>
              <a:ext cx="2987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Cambria"/>
                </a:rPr>
                <a:t>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21085" y="2784133"/>
              <a:ext cx="2987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Cambria"/>
                </a:rPr>
                <a:t>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74206" y="3434358"/>
              <a:ext cx="3555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Cambria"/>
                </a:rPr>
                <a:t>m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07014" y="3434358"/>
              <a:ext cx="3555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  <a:cs typeface="Cambria"/>
                </a:rPr>
                <a:t>m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2" y="4267200"/>
            <a:ext cx="9420758" cy="46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00600"/>
            <a:ext cx="8527765" cy="510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5181600"/>
            <a:ext cx="4191000" cy="5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4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Cambria"/>
                <a:cs typeface="Cambria"/>
              </a:rPr>
              <a:t>Order</a:t>
            </a:r>
            <a:r>
              <a:rPr lang="en-US" dirty="0" smtClean="0"/>
              <a:t>(ID, </a:t>
            </a:r>
            <a:r>
              <a:rPr lang="mr-IN" dirty="0" smtClean="0"/>
              <a:t>…</a:t>
            </a:r>
            <a:r>
              <a:rPr lang="en-US" dirty="0" smtClean="0"/>
              <a:t>, | Cost, </a:t>
            </a:r>
            <a:r>
              <a:rPr lang="mr-IN" dirty="0" smtClean="0"/>
              <a:t>…</a:t>
            </a:r>
            <a:r>
              <a:rPr lang="en-US" dirty="0" smtClean="0"/>
              <a:t>)	</a:t>
            </a:r>
            <a:r>
              <a:rPr lang="en-US" i="1" dirty="0" smtClean="0">
                <a:solidFill>
                  <a:srgbClr val="000000"/>
                </a:solidFill>
                <a:latin typeface="Cambria"/>
                <a:cs typeface="Cambria"/>
              </a:rPr>
              <a:t>Shipping</a:t>
            </a:r>
            <a:r>
              <a:rPr lang="en-US" dirty="0" smtClean="0"/>
              <a:t>( </a:t>
            </a:r>
            <a:r>
              <a:rPr lang="mr-IN" dirty="0" smtClean="0"/>
              <a:t>…</a:t>
            </a:r>
            <a:r>
              <a:rPr lang="en-US" dirty="0" smtClean="0"/>
              <a:t> | </a:t>
            </a:r>
            <a:r>
              <a:rPr lang="mr-IN" dirty="0" smtClean="0"/>
              <a:t>…</a:t>
            </a:r>
            <a:r>
              <a:rPr lang="en-US" dirty="0" smtClean="0"/>
              <a:t> )</a:t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i="1" dirty="0" smtClean="0">
                <a:solidFill>
                  <a:srgbClr val="000000"/>
                </a:solidFill>
                <a:latin typeface="Cambria"/>
                <a:cs typeface="Cambria"/>
              </a:rPr>
              <a:t>Cancel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( | ), </a:t>
            </a:r>
            <a:r>
              <a:rPr lang="en-US" i="1" dirty="0" smtClean="0">
                <a:solidFill>
                  <a:srgbClr val="000000"/>
                </a:solidFill>
                <a:latin typeface="Cambria"/>
                <a:cs typeface="Cambria"/>
              </a:rPr>
              <a:t>Invoice</a:t>
            </a:r>
            <a:r>
              <a:rPr lang="en-US" dirty="0" smtClean="0"/>
              <a:t> ( | 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Under development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[S.-Wen-Yang ’17]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Relationships (Early Thinking)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19358"/>
              </p:ext>
            </p:extLst>
          </p:nvPr>
        </p:nvGraphicFramePr>
        <p:xfrm>
          <a:off x="1192213" y="2000250"/>
          <a:ext cx="71405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3" imgW="3276600" imgH="241300" progId="Equation.3">
                  <p:embed/>
                </p:oleObj>
              </mc:Choice>
              <mc:Fallback>
                <p:oleObj name="Equation" r:id="rId3" imgW="3276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213" y="2000250"/>
                        <a:ext cx="714057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712844"/>
              </p:ext>
            </p:extLst>
          </p:nvPr>
        </p:nvGraphicFramePr>
        <p:xfrm>
          <a:off x="1482725" y="2876550"/>
          <a:ext cx="62404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5" imgW="2882900" imgH="317500" progId="Equation.3">
                  <p:embed/>
                </p:oleObj>
              </mc:Choice>
              <mc:Fallback>
                <p:oleObj name="Equation" r:id="rId5" imgW="2882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2725" y="2876550"/>
                        <a:ext cx="6240463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97750"/>
              </p:ext>
            </p:extLst>
          </p:nvPr>
        </p:nvGraphicFramePr>
        <p:xfrm>
          <a:off x="355600" y="3867150"/>
          <a:ext cx="89503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7" imgW="4140200" imgH="317500" progId="Equation.3">
                  <p:embed/>
                </p:oleObj>
              </mc:Choice>
              <mc:Fallback>
                <p:oleObj name="Equation" r:id="rId7" imgW="4140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5600" y="3867150"/>
                        <a:ext cx="89503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62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Aiming to model biz services, 4 components:</a:t>
            </a:r>
            <a:endParaRPr lang="en-US" dirty="0"/>
          </a:p>
          <a:p>
            <a:r>
              <a:rPr lang="en-US" dirty="0" smtClean="0">
                <a:solidFill>
                  <a:srgbClr val="9900CC"/>
                </a:solidFill>
              </a:rPr>
              <a:t>A data model</a:t>
            </a:r>
          </a:p>
          <a:p>
            <a:pPr lvl="1"/>
            <a:r>
              <a:rPr lang="en-US" dirty="0" smtClean="0"/>
              <a:t>For data access by at least the biz service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A set of processes</a:t>
            </a:r>
          </a:p>
          <a:p>
            <a:pPr lvl="1"/>
            <a:r>
              <a:rPr lang="en-US" dirty="0" smtClean="0"/>
              <a:t>Accessing data instances of the data model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A set of relationships </a:t>
            </a:r>
            <a:r>
              <a:rPr lang="en-US" dirty="0" smtClean="0"/>
              <a:t>between processes</a:t>
            </a:r>
          </a:p>
          <a:p>
            <a:pPr lvl="1"/>
            <a:r>
              <a:rPr lang="en-US" dirty="0" smtClean="0"/>
              <a:t>Constraining instances of process instances</a:t>
            </a:r>
          </a:p>
          <a:p>
            <a:r>
              <a:rPr lang="en-US" dirty="0" smtClean="0">
                <a:solidFill>
                  <a:srgbClr val="9900CC"/>
                </a:solidFill>
              </a:rPr>
              <a:t>A set of KPIs / </a:t>
            </a:r>
            <a:r>
              <a:rPr lang="en-US" dirty="0" err="1" smtClean="0">
                <a:solidFill>
                  <a:srgbClr val="9900CC"/>
                </a:solidFill>
              </a:rPr>
              <a:t>QoSs</a:t>
            </a:r>
            <a:endParaRPr lang="en-US" dirty="0" smtClean="0">
              <a:solidFill>
                <a:srgbClr val="9900CC"/>
              </a:solidFill>
            </a:endParaRPr>
          </a:p>
          <a:p>
            <a:pPr lvl="1"/>
            <a:r>
              <a:rPr lang="en-US" dirty="0" smtClean="0"/>
              <a:t>Measuring aspects of interest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Process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Need for Process-Process Relationships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Process Design and Modeling with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ata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Runtime Management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Towards Process-Relationship (PR) Modeling</a:t>
            </a:r>
          </a:p>
          <a:p>
            <a:endParaRPr lang="en-US" dirty="0" smtClean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Further Challenges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Time constraints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Revisiting BI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Enterprise process framework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Talk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 of data model: ER or XML</a:t>
            </a:r>
          </a:p>
          <a:p>
            <a:pPr lvl="1"/>
            <a:r>
              <a:rPr lang="en-US" dirty="0" smtClean="0"/>
              <a:t>What should be included?</a:t>
            </a:r>
          </a:p>
          <a:p>
            <a:r>
              <a:rPr lang="en-US" dirty="0" smtClean="0"/>
              <a:t>Choice of process model: data is essential</a:t>
            </a:r>
          </a:p>
          <a:p>
            <a:pPr lvl="1"/>
            <a:r>
              <a:rPr lang="en-US" dirty="0" smtClean="0"/>
              <a:t>IOPE seems natural</a:t>
            </a:r>
          </a:p>
          <a:p>
            <a:r>
              <a:rPr lang="en-US" dirty="0" smtClean="0"/>
              <a:t>Relationships: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Process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0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440862" cy="6172200"/>
          </a:xfrm>
        </p:spPr>
        <p:txBody>
          <a:bodyPr/>
          <a:lstStyle/>
          <a:p>
            <a:r>
              <a:rPr lang="en-US" dirty="0" smtClean="0"/>
              <a:t>Combining all processes in a biz service into a single one</a:t>
            </a:r>
          </a:p>
          <a:p>
            <a:pPr lvl="1"/>
            <a:r>
              <a:rPr lang="en-US" dirty="0" smtClean="0"/>
              <a:t>Modeling languages usually allow such</a:t>
            </a:r>
          </a:p>
          <a:p>
            <a:pPr lvl="1"/>
            <a:r>
              <a:rPr lang="en-US" dirty="0" smtClean="0"/>
              <a:t>But not a good idea:</a:t>
            </a:r>
            <a:br>
              <a:rPr lang="en-US" dirty="0" smtClean="0"/>
            </a:br>
            <a:r>
              <a:rPr lang="en-US" dirty="0" smtClean="0"/>
              <a:t>-- long lasting processes</a:t>
            </a:r>
            <a:br>
              <a:rPr lang="en-US" dirty="0" smtClean="0"/>
            </a:br>
            <a:r>
              <a:rPr lang="en-US" dirty="0" smtClean="0"/>
              <a:t>-- harder to maintain the workflow system</a:t>
            </a:r>
            <a:endParaRPr lang="en-US" dirty="0"/>
          </a:p>
          <a:p>
            <a:r>
              <a:rPr lang="en-US" dirty="0" smtClean="0"/>
              <a:t>What is the right size?</a:t>
            </a:r>
            <a:endParaRPr lang="en-US" dirty="0"/>
          </a:p>
          <a:p>
            <a:r>
              <a:rPr lang="en-US" sz="3200" i="1" dirty="0" smtClean="0">
                <a:solidFill>
                  <a:srgbClr val="9900CC"/>
                </a:solidFill>
                <a:latin typeface="Cambria"/>
                <a:cs typeface="Cambria"/>
              </a:rPr>
              <a:t>Except for the initial event, all other events/activities should be known to happen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CC"/>
                </a:solidFill>
              </a:rPr>
              <a:t>Axiom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CC"/>
                </a:solidFill>
              </a:rPr>
              <a:t>of Anticipation </a:t>
            </a:r>
            <a:r>
              <a:rPr lang="en-US" dirty="0" smtClean="0"/>
              <a:t>for Proc. Modeling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 of data model: ER or XML</a:t>
            </a:r>
          </a:p>
          <a:p>
            <a:pPr lvl="1"/>
            <a:r>
              <a:rPr lang="en-US" dirty="0" smtClean="0"/>
              <a:t>What should be included?</a:t>
            </a:r>
          </a:p>
          <a:p>
            <a:r>
              <a:rPr lang="en-US" dirty="0" smtClean="0"/>
              <a:t>Choice of process model: data is essential</a:t>
            </a:r>
          </a:p>
          <a:p>
            <a:pPr lvl="1"/>
            <a:r>
              <a:rPr lang="en-US" dirty="0" smtClean="0"/>
              <a:t>IOPE seems natural</a:t>
            </a:r>
          </a:p>
          <a:p>
            <a:r>
              <a:rPr lang="en-US" dirty="0" smtClean="0"/>
              <a:t>Relationships:</a:t>
            </a:r>
          </a:p>
          <a:p>
            <a:pPr lvl="1"/>
            <a:r>
              <a:rPr lang="en-US" dirty="0" smtClean="0"/>
              <a:t>Occurrences &amp; cardinality</a:t>
            </a:r>
          </a:p>
          <a:p>
            <a:pPr lvl="1"/>
            <a:r>
              <a:rPr lang="en-US" dirty="0" smtClean="0"/>
              <a:t>Data: data flow, other factors?</a:t>
            </a:r>
          </a:p>
          <a:p>
            <a:pPr lvl="1"/>
            <a:r>
              <a:rPr lang="en-US" dirty="0" smtClean="0"/>
              <a:t>Temporal constraints</a:t>
            </a:r>
          </a:p>
          <a:p>
            <a:r>
              <a:rPr lang="en-US" dirty="0" err="1" smtClean="0"/>
              <a:t>QoSs</a:t>
            </a:r>
            <a:r>
              <a:rPr lang="en-US" dirty="0" smtClean="0"/>
              <a:t>/KPIs: realistic indicators</a:t>
            </a:r>
          </a:p>
          <a:p>
            <a:r>
              <a:rPr lang="en-US" dirty="0" smtClean="0"/>
              <a:t>Goals: enabling reasoning/analytics, and (next slides)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Process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4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err="1" smtClean="0"/>
              <a:t>QoSs</a:t>
            </a:r>
            <a:r>
              <a:rPr lang="en-US" dirty="0" smtClean="0"/>
              <a:t>/KPIs</a:t>
            </a:r>
          </a:p>
          <a:p>
            <a:pPr lvl="1"/>
            <a:r>
              <a:rPr lang="en-US" dirty="0" smtClean="0"/>
              <a:t>Effectiveness?</a:t>
            </a:r>
          </a:p>
          <a:p>
            <a:r>
              <a:rPr lang="en-US" dirty="0" smtClean="0"/>
              <a:t>Optimizing EPFs based on </a:t>
            </a:r>
            <a:r>
              <a:rPr lang="en-US" dirty="0" err="1" smtClean="0"/>
              <a:t>QoSs</a:t>
            </a:r>
            <a:r>
              <a:rPr lang="en-US" dirty="0" smtClean="0"/>
              <a:t>/KPIs</a:t>
            </a:r>
          </a:p>
          <a:p>
            <a:pPr lvl="1"/>
            <a:r>
              <a:rPr lang="en-US" dirty="0" smtClean="0"/>
              <a:t>Move activities from one process to another</a:t>
            </a:r>
          </a:p>
          <a:p>
            <a:pPr lvl="1"/>
            <a:r>
              <a:rPr lang="en-US" dirty="0" smtClean="0"/>
              <a:t>Remove redundant activities</a:t>
            </a:r>
          </a:p>
          <a:p>
            <a:pPr lvl="1"/>
            <a:r>
              <a:rPr lang="en-US" dirty="0" smtClean="0"/>
              <a:t>Replace activities by </a:t>
            </a:r>
            <a:r>
              <a:rPr lang="en-US" dirty="0" smtClean="0">
                <a:latin typeface="Arial"/>
                <a:cs typeface="Arial"/>
              </a:rPr>
              <a:t>“</a:t>
            </a:r>
            <a:r>
              <a:rPr lang="en-US" dirty="0" smtClean="0"/>
              <a:t>cheaper</a:t>
            </a:r>
            <a:r>
              <a:rPr lang="en-US" dirty="0" smtClean="0">
                <a:latin typeface="Arial"/>
                <a:cs typeface="Arial"/>
              </a:rPr>
              <a:t>”</a:t>
            </a:r>
            <a:r>
              <a:rPr lang="en-US" dirty="0" smtClean="0"/>
              <a:t> version</a:t>
            </a:r>
          </a:p>
          <a:p>
            <a:pPr lvl="1"/>
            <a:r>
              <a:rPr lang="en-US" dirty="0" smtClean="0"/>
              <a:t>Batch executions</a:t>
            </a:r>
          </a:p>
          <a:p>
            <a:r>
              <a:rPr lang="en-US" dirty="0" smtClean="0"/>
              <a:t>Automation</a:t>
            </a:r>
          </a:p>
          <a:p>
            <a:pPr lvl="1"/>
            <a:r>
              <a:rPr lang="en-US" dirty="0" smtClean="0"/>
              <a:t>Specification of EPF to technical model?</a:t>
            </a:r>
          </a:p>
          <a:p>
            <a:pPr lvl="1"/>
            <a:r>
              <a:rPr lang="en-US" dirty="0" smtClean="0"/>
              <a:t>Data (documents, logs, emails, </a:t>
            </a:r>
            <a:r>
              <a:rPr lang="mr-IN" dirty="0" smtClean="0"/>
              <a:t>…</a:t>
            </a:r>
            <a:r>
              <a:rPr lang="en-US" dirty="0" smtClean="0"/>
              <a:t>) to technical models----cognitive computing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and Automation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3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add services for low income housing</a:t>
            </a:r>
          </a:p>
          <a:p>
            <a:pPr lvl="1"/>
            <a:r>
              <a:rPr lang="en-US" dirty="0" smtClean="0"/>
              <a:t>Seems benign for existing services but </a:t>
            </a:r>
            <a:br>
              <a:rPr lang="en-US" dirty="0" smtClean="0"/>
            </a:br>
            <a:r>
              <a:rPr lang="en-US" dirty="0" smtClean="0"/>
              <a:t>could impact property tax (reduction)</a:t>
            </a:r>
          </a:p>
          <a:p>
            <a:r>
              <a:rPr lang="en-US" dirty="0" smtClean="0"/>
              <a:t>Add luxury tax:</a:t>
            </a:r>
          </a:p>
          <a:p>
            <a:pPr lvl="1"/>
            <a:r>
              <a:rPr lang="en-US" dirty="0" smtClean="0"/>
              <a:t>Could be a fraud to avoid</a:t>
            </a:r>
          </a:p>
          <a:p>
            <a:r>
              <a:rPr lang="en-US" dirty="0" smtClean="0"/>
              <a:t>Intra-EPF impact analysis</a:t>
            </a:r>
          </a:p>
          <a:p>
            <a:r>
              <a:rPr lang="en-US" dirty="0" smtClean="0"/>
              <a:t>Inter-EPF impact analysis</a:t>
            </a:r>
          </a:p>
          <a:p>
            <a:endParaRPr lang="en-US" dirty="0"/>
          </a:p>
          <a:p>
            <a:r>
              <a:rPr lang="en-US" dirty="0" smtClean="0"/>
              <a:t>Previous work focus on individual processes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and Change Impact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Anomaly: a potentially undesired incident</a:t>
            </a:r>
          </a:p>
          <a:p>
            <a:r>
              <a:rPr lang="en-US" dirty="0" smtClean="0"/>
              <a:t>Tax refund example: </a:t>
            </a:r>
          </a:p>
          <a:p>
            <a:pPr lvl="1"/>
            <a:r>
              <a:rPr lang="en-US" dirty="0" smtClean="0"/>
              <a:t>Detectable if EPFs of biz accessible</a:t>
            </a:r>
          </a:p>
          <a:p>
            <a:pPr lvl="1"/>
            <a:r>
              <a:rPr lang="en-US" dirty="0" smtClean="0"/>
              <a:t>Algorithms to analyze EPFs of vendor with tax refund EPF of customs &amp; border control</a:t>
            </a:r>
          </a:p>
          <a:p>
            <a:r>
              <a:rPr lang="en-US" dirty="0" smtClean="0"/>
              <a:t>Double reimbursement: similar</a:t>
            </a:r>
          </a:p>
          <a:p>
            <a:pPr lvl="1"/>
            <a:r>
              <a:rPr lang="en-US" dirty="0" smtClean="0"/>
              <a:t>Adjunct appointments routine</a:t>
            </a:r>
          </a:p>
          <a:p>
            <a:pPr lvl="1"/>
            <a:r>
              <a:rPr lang="en-US" dirty="0" smtClean="0"/>
              <a:t>Same reimbursement from two different institutions?</a:t>
            </a:r>
          </a:p>
          <a:p>
            <a:endParaRPr lang="en-US" dirty="0"/>
          </a:p>
          <a:p>
            <a:r>
              <a:rPr lang="en-US" dirty="0" smtClean="0"/>
              <a:t>Mining logs to discover possible anomalies?</a:t>
            </a:r>
            <a:br>
              <a:rPr lang="en-US" dirty="0" smtClean="0"/>
            </a:br>
            <a:r>
              <a:rPr lang="en-US" dirty="0" smtClean="0"/>
              <a:t>ISC mining </a:t>
            </a:r>
            <a:r>
              <a:rPr lang="en-US" dirty="0"/>
              <a:t>may help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[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Winter-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Rinderle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Ma EDOC17]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 and Incident Mining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The Need for Process-Process Relationships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Process Design and Modeling with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ata</a:t>
            </a:r>
          </a:p>
          <a:p>
            <a:endParaRPr lang="en-US" dirty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002699"/>
                </a:solidFill>
              </a:rPr>
              <a:t>Runtime Management</a:t>
            </a:r>
          </a:p>
          <a:p>
            <a:pPr marL="0" indent="0">
              <a:buNone/>
            </a:pPr>
            <a:endParaRPr lang="en-US" dirty="0" smtClean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002699"/>
                </a:solidFill>
              </a:rPr>
              <a:t>Towards Process-Relationship (PR) Modeling</a:t>
            </a:r>
          </a:p>
          <a:p>
            <a:endParaRPr lang="en-US" dirty="0" smtClean="0">
              <a:solidFill>
                <a:srgbClr val="002699"/>
              </a:solidFill>
            </a:endParaRPr>
          </a:p>
          <a:p>
            <a:r>
              <a:rPr lang="en-US" dirty="0" smtClean="0">
                <a:solidFill>
                  <a:srgbClr val="002699"/>
                </a:solidFill>
              </a:rPr>
              <a:t>Further Challenges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Time constraints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Revisiting BI</a:t>
            </a:r>
          </a:p>
          <a:p>
            <a:pPr marL="512763" lvl="1"/>
            <a:r>
              <a:rPr lang="en-US" dirty="0" smtClean="0">
                <a:solidFill>
                  <a:schemeClr val="bg1"/>
                </a:solidFill>
              </a:rPr>
              <a:t>Enterprise process framework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Talk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approach to modeling business services</a:t>
            </a:r>
          </a:p>
          <a:p>
            <a:pPr lvl="1"/>
            <a:r>
              <a:rPr lang="en-US" dirty="0" smtClean="0"/>
              <a:t>Cumbersome to put all in one process</a:t>
            </a:r>
            <a:br>
              <a:rPr lang="en-US" dirty="0" smtClean="0"/>
            </a:br>
            <a:r>
              <a:rPr lang="en-US" dirty="0" smtClean="0"/>
              <a:t>axiom of anticipation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Process relationships </a:t>
            </a:r>
            <a:r>
              <a:rPr lang="mr-IN" dirty="0" smtClean="0"/>
              <a:t>–</a:t>
            </a:r>
            <a:r>
              <a:rPr lang="en-US" dirty="0" smtClean="0"/>
              <a:t> a key element in gluing together processes</a:t>
            </a:r>
          </a:p>
          <a:p>
            <a:pPr lvl="1"/>
            <a:r>
              <a:rPr lang="en-US" dirty="0" smtClean="0"/>
              <a:t>Similar to modularity, hierarchies, yet fundamentally distinct</a:t>
            </a:r>
          </a:p>
          <a:p>
            <a:r>
              <a:rPr lang="en-US" dirty="0" smtClean="0"/>
              <a:t>Fairly green field, not much has been done</a:t>
            </a:r>
          </a:p>
          <a:p>
            <a:pPr lvl="1"/>
            <a:r>
              <a:rPr lang="en-US" dirty="0" smtClean="0"/>
              <a:t>Techniques from data modeling might be useful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2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3D94-2A97-E44C-ADA8-204093CE112F}" type="slidenum">
              <a:rPr lang="en-US"/>
              <a:pPr/>
              <a:t>5</a:t>
            </a:fld>
            <a:endParaRPr lang="en-US"/>
          </a:p>
        </p:txBody>
      </p:sp>
      <p:sp>
        <p:nvSpPr>
          <p:cNvPr id="203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Life Cycle of </a:t>
            </a:r>
            <a:r>
              <a:rPr lang="en-US" sz="3200" dirty="0">
                <a:latin typeface="Times New Roman" charset="0"/>
              </a:rPr>
              <a:t>Guest Check</a:t>
            </a:r>
            <a:r>
              <a:rPr lang="en-US" sz="3200" dirty="0"/>
              <a:t> </a:t>
            </a:r>
            <a:r>
              <a:rPr lang="en-US" sz="3200" dirty="0" smtClean="0"/>
              <a:t>Artifact</a:t>
            </a:r>
            <a:endParaRPr lang="en-US" sz="2800" baseline="-25000" dirty="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2036739" name="Group 3"/>
          <p:cNvGrpSpPr>
            <a:grpSpLocks/>
          </p:cNvGrpSpPr>
          <p:nvPr/>
        </p:nvGrpSpPr>
        <p:grpSpPr bwMode="auto">
          <a:xfrm>
            <a:off x="73025" y="4802188"/>
            <a:ext cx="2898775" cy="2225675"/>
            <a:chOff x="48" y="3214"/>
            <a:chExt cx="1914" cy="1490"/>
          </a:xfrm>
        </p:grpSpPr>
        <p:sp>
          <p:nvSpPr>
            <p:cNvPr id="2036740" name="Oval 4"/>
            <p:cNvSpPr>
              <a:spLocks noChangeArrowheads="1"/>
            </p:cNvSpPr>
            <p:nvPr/>
          </p:nvSpPr>
          <p:spPr bwMode="auto">
            <a:xfrm>
              <a:off x="124" y="3287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741" name="Rectangle 5"/>
            <p:cNvSpPr>
              <a:spLocks noChangeArrowheads="1"/>
            </p:cNvSpPr>
            <p:nvPr/>
          </p:nvSpPr>
          <p:spPr bwMode="auto">
            <a:xfrm>
              <a:off x="329" y="3845"/>
              <a:ext cx="948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defTabSz="966788"/>
              <a:r>
                <a:rPr lang="en-US" sz="1300" i="1">
                  <a:latin typeface="Book Antiqua" charset="0"/>
                </a:rPr>
                <a:t>Human-initiated task</a:t>
              </a:r>
            </a:p>
          </p:txBody>
        </p:sp>
        <p:sp>
          <p:nvSpPr>
            <p:cNvPr id="2036742" name="Rectangle 6"/>
            <p:cNvSpPr>
              <a:spLocks noChangeArrowheads="1"/>
            </p:cNvSpPr>
            <p:nvPr/>
          </p:nvSpPr>
          <p:spPr bwMode="auto">
            <a:xfrm>
              <a:off x="317" y="3214"/>
              <a:ext cx="118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/>
              <a:r>
                <a:rPr lang="en-US" sz="1300" i="1">
                  <a:latin typeface="Book Antiqua" charset="0"/>
                </a:rPr>
                <a:t>Triggers task when artifact</a:t>
              </a:r>
              <a:br>
                <a:rPr lang="en-US" sz="1300" i="1">
                  <a:latin typeface="Book Antiqua" charset="0"/>
                </a:rPr>
              </a:br>
              <a:r>
                <a:rPr lang="en-US" sz="1300" i="1">
                  <a:latin typeface="Book Antiqua" charset="0"/>
                </a:rPr>
                <a:t>or content is received</a:t>
              </a:r>
            </a:p>
          </p:txBody>
        </p:sp>
        <p:sp>
          <p:nvSpPr>
            <p:cNvPr id="2036743" name="Rectangle 7"/>
            <p:cNvSpPr>
              <a:spLocks noChangeArrowheads="1"/>
            </p:cNvSpPr>
            <p:nvPr/>
          </p:nvSpPr>
          <p:spPr bwMode="auto">
            <a:xfrm>
              <a:off x="317" y="3504"/>
              <a:ext cx="134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/>
              <a:r>
                <a:rPr lang="en-US" sz="1300" i="1">
                  <a:latin typeface="Book Antiqua" charset="0"/>
                </a:rPr>
                <a:t>Emits artifact or content when</a:t>
              </a:r>
              <a:br>
                <a:rPr lang="en-US" sz="1300" i="1">
                  <a:latin typeface="Book Antiqua" charset="0"/>
                </a:rPr>
              </a:br>
              <a:r>
                <a:rPr lang="en-US" sz="1300" i="1">
                  <a:latin typeface="Book Antiqua" charset="0"/>
                </a:rPr>
                <a:t>task is finished</a:t>
              </a:r>
            </a:p>
          </p:txBody>
        </p:sp>
        <p:grpSp>
          <p:nvGrpSpPr>
            <p:cNvPr id="2036744" name="Group 8"/>
            <p:cNvGrpSpPr>
              <a:grpSpLocks/>
            </p:cNvGrpSpPr>
            <p:nvPr/>
          </p:nvGrpSpPr>
          <p:grpSpPr bwMode="auto">
            <a:xfrm>
              <a:off x="124" y="3577"/>
              <a:ext cx="96" cy="96"/>
              <a:chOff x="130" y="2866"/>
              <a:chExt cx="96" cy="96"/>
            </a:xfrm>
          </p:grpSpPr>
          <p:sp>
            <p:nvSpPr>
              <p:cNvPr id="2036745" name="Oval 9"/>
              <p:cNvSpPr>
                <a:spLocks noChangeArrowheads="1"/>
              </p:cNvSpPr>
              <p:nvPr/>
            </p:nvSpPr>
            <p:spPr bwMode="auto">
              <a:xfrm>
                <a:off x="130" y="286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02583" tIns="51293" rIns="102583" bIns="51293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036746" name="AutoShape 10"/>
              <p:cNvCxnSpPr>
                <a:cxnSpLocks noChangeShapeType="1"/>
                <a:stCxn id="2036745" idx="7"/>
                <a:endCxn id="2036745" idx="3"/>
              </p:cNvCxnSpPr>
              <p:nvPr/>
            </p:nvCxnSpPr>
            <p:spPr bwMode="auto">
              <a:xfrm flipH="1">
                <a:off x="144" y="2880"/>
                <a:ext cx="68" cy="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36747" name="AutoShape 11"/>
              <p:cNvCxnSpPr>
                <a:cxnSpLocks noChangeShapeType="1"/>
                <a:stCxn id="2036745" idx="1"/>
                <a:endCxn id="2036745" idx="5"/>
              </p:cNvCxnSpPr>
              <p:nvPr/>
            </p:nvCxnSpPr>
            <p:spPr bwMode="auto">
              <a:xfrm>
                <a:off x="144" y="2880"/>
                <a:ext cx="68" cy="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36748" name="Group 12"/>
            <p:cNvGrpSpPr>
              <a:grpSpLocks/>
            </p:cNvGrpSpPr>
            <p:nvPr/>
          </p:nvGrpSpPr>
          <p:grpSpPr bwMode="auto">
            <a:xfrm>
              <a:off x="48" y="3779"/>
              <a:ext cx="248" cy="253"/>
              <a:chOff x="1415" y="2880"/>
              <a:chExt cx="248" cy="253"/>
            </a:xfrm>
          </p:grpSpPr>
          <p:grpSp>
            <p:nvGrpSpPr>
              <p:cNvPr id="2036749" name="Group 13"/>
              <p:cNvGrpSpPr>
                <a:grpSpLocks/>
              </p:cNvGrpSpPr>
              <p:nvPr/>
            </p:nvGrpSpPr>
            <p:grpSpPr bwMode="auto">
              <a:xfrm>
                <a:off x="1454" y="2880"/>
                <a:ext cx="131" cy="253"/>
                <a:chOff x="1454" y="2880"/>
                <a:chExt cx="131" cy="253"/>
              </a:xfrm>
            </p:grpSpPr>
            <p:sp>
              <p:nvSpPr>
                <p:cNvPr id="2036750" name="Oval 14"/>
                <p:cNvSpPr>
                  <a:spLocks noChangeArrowheads="1"/>
                </p:cNvSpPr>
                <p:nvPr/>
              </p:nvSpPr>
              <p:spPr bwMode="auto">
                <a:xfrm>
                  <a:off x="1492" y="2880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02583" tIns="51293" rIns="102583" bIns="51293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36751" name="Freeform 15"/>
                <p:cNvSpPr>
                  <a:spLocks/>
                </p:cNvSpPr>
                <p:nvPr/>
              </p:nvSpPr>
              <p:spPr bwMode="auto">
                <a:xfrm>
                  <a:off x="1454" y="2929"/>
                  <a:ext cx="131" cy="204"/>
                </a:xfrm>
                <a:custGeom>
                  <a:avLst/>
                  <a:gdLst>
                    <a:gd name="T0" fmla="*/ 44 w 131"/>
                    <a:gd name="T1" fmla="*/ 78 h 204"/>
                    <a:gd name="T2" fmla="*/ 17 w 131"/>
                    <a:gd name="T3" fmla="*/ 204 h 204"/>
                    <a:gd name="T4" fmla="*/ 51 w 131"/>
                    <a:gd name="T5" fmla="*/ 204 h 204"/>
                    <a:gd name="T6" fmla="*/ 65 w 131"/>
                    <a:gd name="T7" fmla="*/ 135 h 204"/>
                    <a:gd name="T8" fmla="*/ 81 w 131"/>
                    <a:gd name="T9" fmla="*/ 204 h 204"/>
                    <a:gd name="T10" fmla="*/ 117 w 131"/>
                    <a:gd name="T11" fmla="*/ 204 h 204"/>
                    <a:gd name="T12" fmla="*/ 89 w 131"/>
                    <a:gd name="T13" fmla="*/ 69 h 204"/>
                    <a:gd name="T14" fmla="*/ 92 w 131"/>
                    <a:gd name="T15" fmla="*/ 48 h 204"/>
                    <a:gd name="T16" fmla="*/ 111 w 131"/>
                    <a:gd name="T17" fmla="*/ 89 h 204"/>
                    <a:gd name="T18" fmla="*/ 123 w 131"/>
                    <a:gd name="T19" fmla="*/ 92 h 204"/>
                    <a:gd name="T20" fmla="*/ 131 w 131"/>
                    <a:gd name="T21" fmla="*/ 84 h 204"/>
                    <a:gd name="T22" fmla="*/ 104 w 131"/>
                    <a:gd name="T23" fmla="*/ 22 h 204"/>
                    <a:gd name="T24" fmla="*/ 89 w 131"/>
                    <a:gd name="T25" fmla="*/ 1 h 204"/>
                    <a:gd name="T26" fmla="*/ 39 w 131"/>
                    <a:gd name="T27" fmla="*/ 0 h 204"/>
                    <a:gd name="T28" fmla="*/ 17 w 131"/>
                    <a:gd name="T29" fmla="*/ 38 h 204"/>
                    <a:gd name="T30" fmla="*/ 0 w 131"/>
                    <a:gd name="T31" fmla="*/ 77 h 204"/>
                    <a:gd name="T32" fmla="*/ 8 w 131"/>
                    <a:gd name="T33" fmla="*/ 90 h 204"/>
                    <a:gd name="T34" fmla="*/ 24 w 131"/>
                    <a:gd name="T35" fmla="*/ 84 h 204"/>
                    <a:gd name="T36" fmla="*/ 42 w 131"/>
                    <a:gd name="T37" fmla="*/ 51 h 204"/>
                    <a:gd name="T38" fmla="*/ 44 w 131"/>
                    <a:gd name="T39" fmla="*/ 78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1" h="204">
                      <a:moveTo>
                        <a:pt x="44" y="78"/>
                      </a:moveTo>
                      <a:lnTo>
                        <a:pt x="17" y="204"/>
                      </a:lnTo>
                      <a:lnTo>
                        <a:pt x="51" y="204"/>
                      </a:lnTo>
                      <a:lnTo>
                        <a:pt x="65" y="135"/>
                      </a:lnTo>
                      <a:lnTo>
                        <a:pt x="81" y="204"/>
                      </a:lnTo>
                      <a:lnTo>
                        <a:pt x="117" y="204"/>
                      </a:lnTo>
                      <a:lnTo>
                        <a:pt x="89" y="69"/>
                      </a:lnTo>
                      <a:lnTo>
                        <a:pt x="92" y="48"/>
                      </a:lnTo>
                      <a:lnTo>
                        <a:pt x="111" y="89"/>
                      </a:lnTo>
                      <a:lnTo>
                        <a:pt x="123" y="92"/>
                      </a:lnTo>
                      <a:lnTo>
                        <a:pt x="131" y="84"/>
                      </a:lnTo>
                      <a:lnTo>
                        <a:pt x="104" y="22"/>
                      </a:lnTo>
                      <a:lnTo>
                        <a:pt x="89" y="1"/>
                      </a:lnTo>
                      <a:lnTo>
                        <a:pt x="39" y="0"/>
                      </a:lnTo>
                      <a:lnTo>
                        <a:pt x="17" y="38"/>
                      </a:lnTo>
                      <a:lnTo>
                        <a:pt x="0" y="77"/>
                      </a:lnTo>
                      <a:lnTo>
                        <a:pt x="8" y="90"/>
                      </a:lnTo>
                      <a:lnTo>
                        <a:pt x="24" y="84"/>
                      </a:lnTo>
                      <a:lnTo>
                        <a:pt x="42" y="51"/>
                      </a:lnTo>
                      <a:lnTo>
                        <a:pt x="44" y="7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102583" tIns="51293" rIns="102583" bIns="51293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36752" name="Line 16"/>
              <p:cNvSpPr>
                <a:spLocks noChangeShapeType="1"/>
              </p:cNvSpPr>
              <p:nvPr/>
            </p:nvSpPr>
            <p:spPr bwMode="auto">
              <a:xfrm>
                <a:off x="1415" y="3069"/>
                <a:ext cx="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02583" tIns="51293" rIns="102583" bIns="51293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36753" name="AutoShape 17"/>
            <p:cNvSpPr>
              <a:spLocks noChangeArrowheads="1"/>
            </p:cNvSpPr>
            <p:nvPr/>
          </p:nvSpPr>
          <p:spPr bwMode="auto">
            <a:xfrm>
              <a:off x="122" y="4127"/>
              <a:ext cx="99" cy="144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754" name="Rectangle 18"/>
            <p:cNvSpPr>
              <a:spLocks noChangeArrowheads="1"/>
            </p:cNvSpPr>
            <p:nvPr/>
          </p:nvSpPr>
          <p:spPr bwMode="auto">
            <a:xfrm>
              <a:off x="317" y="4078"/>
              <a:ext cx="150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/>
              <a:r>
                <a:rPr lang="en-US" sz="1300" i="1">
                  <a:latin typeface="Book Antiqua" charset="0"/>
                </a:rPr>
                <a:t>Artifact is requested, updated, and</a:t>
              </a:r>
              <a:br>
                <a:rPr lang="en-US" sz="1300" i="1">
                  <a:latin typeface="Book Antiqua" charset="0"/>
                </a:rPr>
              </a:br>
              <a:r>
                <a:rPr lang="en-US" sz="1300" i="1">
                  <a:latin typeface="Book Antiqua" charset="0"/>
                </a:rPr>
                <a:t>returned to the source repository</a:t>
              </a:r>
            </a:p>
          </p:txBody>
        </p:sp>
        <p:sp>
          <p:nvSpPr>
            <p:cNvPr id="2036755" name="AutoShape 19"/>
            <p:cNvSpPr>
              <a:spLocks noChangeArrowheads="1"/>
            </p:cNvSpPr>
            <p:nvPr/>
          </p:nvSpPr>
          <p:spPr bwMode="auto">
            <a:xfrm>
              <a:off x="122" y="4368"/>
              <a:ext cx="99" cy="144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756" name="Rectangle 20"/>
            <p:cNvSpPr>
              <a:spLocks noChangeArrowheads="1"/>
            </p:cNvSpPr>
            <p:nvPr/>
          </p:nvSpPr>
          <p:spPr bwMode="auto">
            <a:xfrm>
              <a:off x="317" y="4379"/>
              <a:ext cx="1645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/>
              <a:r>
                <a:rPr lang="en-US" sz="1300" i="1">
                  <a:latin typeface="Book Antiqua" charset="0"/>
                </a:rPr>
                <a:t>Requests and receives artifact content</a:t>
              </a:r>
            </a:p>
          </p:txBody>
        </p:sp>
        <p:grpSp>
          <p:nvGrpSpPr>
            <p:cNvPr id="2036757" name="Group 21"/>
            <p:cNvGrpSpPr>
              <a:grpSpLocks/>
            </p:cNvGrpSpPr>
            <p:nvPr/>
          </p:nvGrpSpPr>
          <p:grpSpPr bwMode="auto">
            <a:xfrm>
              <a:off x="122" y="4560"/>
              <a:ext cx="99" cy="144"/>
              <a:chOff x="122" y="4560"/>
              <a:chExt cx="99" cy="144"/>
            </a:xfrm>
          </p:grpSpPr>
          <p:sp>
            <p:nvSpPr>
              <p:cNvPr id="2036758" name="AutoShape 22"/>
              <p:cNvSpPr>
                <a:spLocks noChangeArrowheads="1"/>
              </p:cNvSpPr>
              <p:nvPr/>
            </p:nvSpPr>
            <p:spPr bwMode="auto">
              <a:xfrm>
                <a:off x="122" y="4560"/>
                <a:ext cx="99" cy="144"/>
              </a:xfrm>
              <a:prstGeom prst="diamond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02583" tIns="51293" rIns="102583" bIns="51293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6759" name="Oval 23"/>
              <p:cNvSpPr>
                <a:spLocks noChangeArrowheads="1"/>
              </p:cNvSpPr>
              <p:nvPr/>
            </p:nvSpPr>
            <p:spPr bwMode="auto">
              <a:xfrm>
                <a:off x="140" y="4600"/>
                <a:ext cx="64" cy="6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02583" tIns="51293" rIns="102583" bIns="51293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36760" name="Rectangle 24"/>
            <p:cNvSpPr>
              <a:spLocks noChangeArrowheads="1"/>
            </p:cNvSpPr>
            <p:nvPr/>
          </p:nvSpPr>
          <p:spPr bwMode="auto">
            <a:xfrm>
              <a:off x="317" y="4571"/>
              <a:ext cx="1289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/>
              <a:r>
                <a:rPr lang="en-US" sz="1300" i="1">
                  <a:latin typeface="Book Antiqua" charset="0"/>
                </a:rPr>
                <a:t>Requests and receives artifact</a:t>
              </a:r>
            </a:p>
          </p:txBody>
        </p:sp>
      </p:grpSp>
      <p:grpSp>
        <p:nvGrpSpPr>
          <p:cNvPr id="2036761" name="Group 25"/>
          <p:cNvGrpSpPr>
            <a:grpSpLocks/>
          </p:cNvGrpSpPr>
          <p:nvPr/>
        </p:nvGrpSpPr>
        <p:grpSpPr bwMode="auto">
          <a:xfrm>
            <a:off x="3784600" y="6638925"/>
            <a:ext cx="2520950" cy="344488"/>
            <a:chOff x="2496" y="4443"/>
            <a:chExt cx="1665" cy="231"/>
          </a:xfrm>
        </p:grpSpPr>
        <p:sp>
          <p:nvSpPr>
            <p:cNvPr id="2036762" name="Text Box 26"/>
            <p:cNvSpPr txBox="1">
              <a:spLocks noChangeArrowheads="1"/>
            </p:cNvSpPr>
            <p:nvPr/>
          </p:nvSpPr>
          <p:spPr bwMode="auto">
            <a:xfrm>
              <a:off x="2692" y="4443"/>
              <a:ext cx="74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7311" tIns="48657" rIns="97311" bIns="48657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700" i="1">
                  <a:solidFill>
                    <a:schemeClr val="accent1"/>
                  </a:solidFill>
                  <a:latin typeface="Book Antiqua" charset="0"/>
                </a:rPr>
                <a:t>Repository</a:t>
              </a:r>
            </a:p>
          </p:txBody>
        </p:sp>
        <p:sp>
          <p:nvSpPr>
            <p:cNvPr id="2036763" name="Text Box 27"/>
            <p:cNvSpPr txBox="1">
              <a:spLocks noChangeArrowheads="1"/>
            </p:cNvSpPr>
            <p:nvPr/>
          </p:nvSpPr>
          <p:spPr bwMode="auto">
            <a:xfrm>
              <a:off x="3765" y="4452"/>
              <a:ext cx="39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7311" tIns="48657" rIns="97311" bIns="48657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700" i="1">
                  <a:solidFill>
                    <a:srgbClr val="666633"/>
                  </a:solidFill>
                  <a:latin typeface="Book Antiqua" charset="0"/>
                </a:rPr>
                <a:t>Task</a:t>
              </a:r>
            </a:p>
          </p:txBody>
        </p:sp>
        <p:sp>
          <p:nvSpPr>
            <p:cNvPr id="2036764" name="Oval 28"/>
            <p:cNvSpPr>
              <a:spLocks noChangeArrowheads="1"/>
            </p:cNvSpPr>
            <p:nvPr/>
          </p:nvSpPr>
          <p:spPr bwMode="auto">
            <a:xfrm>
              <a:off x="2496" y="4457"/>
              <a:ext cx="192" cy="192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80000"/>
                </a:lnSpc>
                <a:spcBef>
                  <a:spcPct val="0"/>
                </a:spcBef>
              </a:pPr>
              <a:endParaRPr lang="en-US" sz="1300">
                <a:latin typeface="Times New Roman" charset="0"/>
              </a:endParaRPr>
            </a:p>
          </p:txBody>
        </p:sp>
        <p:sp>
          <p:nvSpPr>
            <p:cNvPr id="2036765" name="AutoShape 29"/>
            <p:cNvSpPr>
              <a:spLocks noChangeArrowheads="1"/>
            </p:cNvSpPr>
            <p:nvPr/>
          </p:nvSpPr>
          <p:spPr bwMode="auto">
            <a:xfrm>
              <a:off x="3552" y="4457"/>
              <a:ext cx="240" cy="192"/>
            </a:xfrm>
            <a:prstGeom prst="roundRect">
              <a:avLst>
                <a:gd name="adj" fmla="val 26565"/>
              </a:avLst>
            </a:prstGeom>
            <a:solidFill>
              <a:srgbClr val="808000">
                <a:alpha val="5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l" defTabSz="966788">
                <a:lnSpc>
                  <a:spcPct val="70000"/>
                </a:lnSpc>
                <a:spcBef>
                  <a:spcPct val="0"/>
                </a:spcBef>
              </a:pPr>
              <a:endParaRPr lang="en-US" sz="1300">
                <a:latin typeface="Times New Roman" charset="0"/>
              </a:endParaRPr>
            </a:p>
          </p:txBody>
        </p:sp>
      </p:grpSp>
      <p:grpSp>
        <p:nvGrpSpPr>
          <p:cNvPr id="2036766" name="Group 30"/>
          <p:cNvGrpSpPr>
            <a:grpSpLocks/>
          </p:cNvGrpSpPr>
          <p:nvPr/>
        </p:nvGrpSpPr>
        <p:grpSpPr bwMode="auto">
          <a:xfrm>
            <a:off x="6350" y="860425"/>
            <a:ext cx="9377363" cy="5307013"/>
            <a:chOff x="4" y="576"/>
            <a:chExt cx="6188" cy="3552"/>
          </a:xfrm>
        </p:grpSpPr>
        <p:sp>
          <p:nvSpPr>
            <p:cNvPr id="2036767" name="AutoShape 31"/>
            <p:cNvSpPr>
              <a:spLocks noChangeArrowheads="1"/>
            </p:cNvSpPr>
            <p:nvPr/>
          </p:nvSpPr>
          <p:spPr bwMode="auto">
            <a:xfrm>
              <a:off x="1728" y="2160"/>
              <a:ext cx="1968" cy="912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5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l" defTabSz="966788">
                <a:lnSpc>
                  <a:spcPct val="7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ADD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ITEMS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TO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GUEST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CHECK</a:t>
              </a:r>
            </a:p>
          </p:txBody>
        </p:sp>
        <p:sp>
          <p:nvSpPr>
            <p:cNvPr id="2036768" name="Text Box 32"/>
            <p:cNvSpPr txBox="1">
              <a:spLocks noChangeArrowheads="1"/>
            </p:cNvSpPr>
            <p:nvPr/>
          </p:nvSpPr>
          <p:spPr bwMode="auto">
            <a:xfrm>
              <a:off x="4" y="1824"/>
              <a:ext cx="638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7311" tIns="48657" rIns="97311" bIns="48657">
              <a:spAutoFit/>
            </a:bodyPr>
            <a:lstStyle>
              <a:lvl1pPr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700">
                  <a:latin typeface="Tahoma" charset="0"/>
                </a:rPr>
                <a:t>External</a:t>
              </a:r>
              <a:br>
                <a:rPr lang="en-US" sz="1700">
                  <a:latin typeface="Tahoma" charset="0"/>
                </a:rPr>
              </a:br>
              <a:r>
                <a:rPr lang="en-US" sz="1700">
                  <a:latin typeface="Tahoma" charset="0"/>
                </a:rPr>
                <a:t>agent</a:t>
              </a:r>
            </a:p>
          </p:txBody>
        </p:sp>
        <p:sp>
          <p:nvSpPr>
            <p:cNvPr id="2036769" name="Oval 33"/>
            <p:cNvSpPr>
              <a:spLocks noChangeArrowheads="1"/>
            </p:cNvSpPr>
            <p:nvPr/>
          </p:nvSpPr>
          <p:spPr bwMode="auto">
            <a:xfrm>
              <a:off x="4800" y="576"/>
              <a:ext cx="528" cy="52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8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Cash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Balance</a:t>
              </a:r>
            </a:p>
          </p:txBody>
        </p:sp>
        <p:sp>
          <p:nvSpPr>
            <p:cNvPr id="2036770" name="Oval 34"/>
            <p:cNvSpPr>
              <a:spLocks noChangeArrowheads="1"/>
            </p:cNvSpPr>
            <p:nvPr/>
          </p:nvSpPr>
          <p:spPr bwMode="auto">
            <a:xfrm>
              <a:off x="5472" y="1392"/>
              <a:ext cx="528" cy="52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8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Paid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Guest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Checks</a:t>
              </a:r>
            </a:p>
          </p:txBody>
        </p:sp>
        <p:sp>
          <p:nvSpPr>
            <p:cNvPr id="2036771" name="Oval 35"/>
            <p:cNvSpPr>
              <a:spLocks noChangeArrowheads="1"/>
            </p:cNvSpPr>
            <p:nvPr/>
          </p:nvSpPr>
          <p:spPr bwMode="auto">
            <a:xfrm>
              <a:off x="3600" y="1296"/>
              <a:ext cx="528" cy="52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8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Active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Guest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Checks</a:t>
              </a:r>
            </a:p>
          </p:txBody>
        </p:sp>
        <p:sp>
          <p:nvSpPr>
            <p:cNvPr id="2036772" name="Oval 36"/>
            <p:cNvSpPr>
              <a:spLocks noChangeArrowheads="1"/>
            </p:cNvSpPr>
            <p:nvPr/>
          </p:nvSpPr>
          <p:spPr bwMode="auto">
            <a:xfrm>
              <a:off x="2112" y="576"/>
              <a:ext cx="528" cy="52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8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Manu</a:t>
              </a:r>
            </a:p>
          </p:txBody>
        </p:sp>
        <p:sp>
          <p:nvSpPr>
            <p:cNvPr id="2036773" name="Oval 37"/>
            <p:cNvSpPr>
              <a:spLocks noChangeArrowheads="1"/>
            </p:cNvSpPr>
            <p:nvPr/>
          </p:nvSpPr>
          <p:spPr bwMode="auto">
            <a:xfrm>
              <a:off x="2664" y="576"/>
              <a:ext cx="528" cy="52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8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Daily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Specials</a:t>
              </a:r>
            </a:p>
          </p:txBody>
        </p:sp>
        <p:sp>
          <p:nvSpPr>
            <p:cNvPr id="2036774" name="Oval 38"/>
            <p:cNvSpPr>
              <a:spLocks noChangeArrowheads="1"/>
            </p:cNvSpPr>
            <p:nvPr/>
          </p:nvSpPr>
          <p:spPr bwMode="auto">
            <a:xfrm>
              <a:off x="5664" y="3408"/>
              <a:ext cx="528" cy="52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8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Complete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Kitchen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Order</a:t>
              </a:r>
            </a:p>
          </p:txBody>
        </p:sp>
        <p:cxnSp>
          <p:nvCxnSpPr>
            <p:cNvPr id="2036775" name="AutoShape 39"/>
            <p:cNvCxnSpPr>
              <a:cxnSpLocks noChangeShapeType="1"/>
              <a:stCxn id="2036821" idx="4"/>
              <a:endCxn id="2036782" idx="2"/>
            </p:cNvCxnSpPr>
            <p:nvPr/>
          </p:nvCxnSpPr>
          <p:spPr bwMode="auto">
            <a:xfrm rot="16200000" flipH="1">
              <a:off x="3036" y="2916"/>
              <a:ext cx="600" cy="91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776" name="AutoShape 40"/>
            <p:cNvCxnSpPr>
              <a:cxnSpLocks noChangeShapeType="1"/>
              <a:stCxn id="2036783" idx="6"/>
              <a:endCxn id="2036774" idx="2"/>
            </p:cNvCxnSpPr>
            <p:nvPr/>
          </p:nvCxnSpPr>
          <p:spPr bwMode="auto">
            <a:xfrm>
              <a:off x="5424" y="3672"/>
              <a:ext cx="24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777" name="AutoShape 41"/>
            <p:cNvCxnSpPr>
              <a:cxnSpLocks noChangeShapeType="1"/>
              <a:stCxn id="2036790" idx="6"/>
              <a:endCxn id="2036770" idx="4"/>
            </p:cNvCxnSpPr>
            <p:nvPr/>
          </p:nvCxnSpPr>
          <p:spPr bwMode="auto">
            <a:xfrm flipV="1">
              <a:off x="5616" y="1920"/>
              <a:ext cx="120" cy="859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778" name="AutoShape 42"/>
            <p:cNvCxnSpPr>
              <a:cxnSpLocks noChangeShapeType="1"/>
              <a:stCxn id="2036806" idx="6"/>
              <a:endCxn id="2036771" idx="4"/>
            </p:cNvCxnSpPr>
            <p:nvPr/>
          </p:nvCxnSpPr>
          <p:spPr bwMode="auto">
            <a:xfrm flipV="1">
              <a:off x="3696" y="1824"/>
              <a:ext cx="168" cy="792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779" name="Line 43"/>
            <p:cNvSpPr>
              <a:spLocks noChangeShapeType="1"/>
            </p:cNvSpPr>
            <p:nvPr/>
          </p:nvSpPr>
          <p:spPr bwMode="auto">
            <a:xfrm rot="-5400000">
              <a:off x="528" y="14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780" name="Rectangle 44"/>
            <p:cNvSpPr>
              <a:spLocks noChangeArrowheads="1"/>
            </p:cNvSpPr>
            <p:nvPr/>
          </p:nvSpPr>
          <p:spPr bwMode="auto">
            <a:xfrm>
              <a:off x="23" y="1656"/>
              <a:ext cx="59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CUSTOMER</a:t>
              </a:r>
            </a:p>
          </p:txBody>
        </p:sp>
        <p:sp>
          <p:nvSpPr>
            <p:cNvPr id="2036781" name="AutoShape 45"/>
            <p:cNvSpPr>
              <a:spLocks noChangeArrowheads="1"/>
            </p:cNvSpPr>
            <p:nvPr/>
          </p:nvSpPr>
          <p:spPr bwMode="auto">
            <a:xfrm>
              <a:off x="3792" y="3216"/>
              <a:ext cx="1632" cy="912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5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l" defTabSz="966788">
                <a:lnSpc>
                  <a:spcPct val="7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PREPARE ITEMS</a:t>
              </a:r>
            </a:p>
          </p:txBody>
        </p:sp>
        <p:sp>
          <p:nvSpPr>
            <p:cNvPr id="2036782" name="Oval 46"/>
            <p:cNvSpPr>
              <a:spLocks noChangeArrowheads="1"/>
            </p:cNvSpPr>
            <p:nvPr/>
          </p:nvSpPr>
          <p:spPr bwMode="auto">
            <a:xfrm>
              <a:off x="3792" y="36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783" name="Oval 47"/>
            <p:cNvSpPr>
              <a:spLocks noChangeArrowheads="1"/>
            </p:cNvSpPr>
            <p:nvPr/>
          </p:nvSpPr>
          <p:spPr bwMode="auto">
            <a:xfrm>
              <a:off x="5328" y="36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036784" name="AutoShape 48"/>
            <p:cNvCxnSpPr>
              <a:cxnSpLocks noChangeShapeType="1"/>
              <a:stCxn id="2036783" idx="7"/>
              <a:endCxn id="2036783" idx="3"/>
            </p:cNvCxnSpPr>
            <p:nvPr/>
          </p:nvCxnSpPr>
          <p:spPr bwMode="auto">
            <a:xfrm flipH="1">
              <a:off x="5342" y="3638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785" name="AutoShape 49"/>
            <p:cNvCxnSpPr>
              <a:cxnSpLocks noChangeShapeType="1"/>
              <a:stCxn id="2036783" idx="1"/>
              <a:endCxn id="2036783" idx="5"/>
            </p:cNvCxnSpPr>
            <p:nvPr/>
          </p:nvCxnSpPr>
          <p:spPr bwMode="auto">
            <a:xfrm>
              <a:off x="5342" y="3638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786" name="Rectangle 50"/>
            <p:cNvSpPr>
              <a:spLocks noChangeArrowheads="1"/>
            </p:cNvSpPr>
            <p:nvPr/>
          </p:nvSpPr>
          <p:spPr bwMode="auto">
            <a:xfrm>
              <a:off x="3924" y="3611"/>
              <a:ext cx="626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defTabSz="966788"/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Kitchen Order</a:t>
              </a:r>
            </a:p>
          </p:txBody>
        </p:sp>
        <p:sp>
          <p:nvSpPr>
            <p:cNvPr id="2036787" name="Rectangle 51"/>
            <p:cNvSpPr>
              <a:spLocks noChangeArrowheads="1"/>
            </p:cNvSpPr>
            <p:nvPr/>
          </p:nvSpPr>
          <p:spPr bwMode="auto">
            <a:xfrm>
              <a:off x="4701" y="3571"/>
              <a:ext cx="62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algn="r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Complete</a:t>
              </a:r>
            </a:p>
            <a:p>
              <a:pPr marL="288925" indent="-288925" algn="r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Kitchen Order</a:t>
              </a:r>
            </a:p>
          </p:txBody>
        </p:sp>
        <p:sp>
          <p:nvSpPr>
            <p:cNvPr id="2036788" name="AutoShape 52"/>
            <p:cNvSpPr>
              <a:spLocks noChangeArrowheads="1"/>
            </p:cNvSpPr>
            <p:nvPr/>
          </p:nvSpPr>
          <p:spPr bwMode="auto">
            <a:xfrm>
              <a:off x="3984" y="2160"/>
              <a:ext cx="1632" cy="912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5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l" defTabSz="966788">
                <a:lnSpc>
                  <a:spcPct val="7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TENDER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GUEST CHECK</a:t>
              </a:r>
            </a:p>
          </p:txBody>
        </p:sp>
        <p:sp>
          <p:nvSpPr>
            <p:cNvPr id="2036789" name="Oval 53"/>
            <p:cNvSpPr>
              <a:spLocks noChangeArrowheads="1"/>
            </p:cNvSpPr>
            <p:nvPr/>
          </p:nvSpPr>
          <p:spPr bwMode="auto">
            <a:xfrm>
              <a:off x="3984" y="273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790" name="Oval 54"/>
            <p:cNvSpPr>
              <a:spLocks noChangeArrowheads="1"/>
            </p:cNvSpPr>
            <p:nvPr/>
          </p:nvSpPr>
          <p:spPr bwMode="auto">
            <a:xfrm>
              <a:off x="5520" y="273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036791" name="AutoShape 55"/>
            <p:cNvCxnSpPr>
              <a:cxnSpLocks noChangeShapeType="1"/>
              <a:stCxn id="2036790" idx="7"/>
              <a:endCxn id="2036790" idx="3"/>
            </p:cNvCxnSpPr>
            <p:nvPr/>
          </p:nvCxnSpPr>
          <p:spPr bwMode="auto">
            <a:xfrm flipH="1">
              <a:off x="5534" y="2745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792" name="AutoShape 56"/>
            <p:cNvCxnSpPr>
              <a:cxnSpLocks noChangeShapeType="1"/>
              <a:stCxn id="2036790" idx="1"/>
              <a:endCxn id="2036790" idx="5"/>
            </p:cNvCxnSpPr>
            <p:nvPr/>
          </p:nvCxnSpPr>
          <p:spPr bwMode="auto">
            <a:xfrm>
              <a:off x="5534" y="2745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793" name="Rectangle 57"/>
            <p:cNvSpPr>
              <a:spLocks noChangeArrowheads="1"/>
            </p:cNvSpPr>
            <p:nvPr/>
          </p:nvSpPr>
          <p:spPr bwMode="auto">
            <a:xfrm>
              <a:off x="4127" y="2678"/>
              <a:ext cx="559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Complete</a:t>
              </a:r>
              <a:br>
                <a:rPr lang="en-US" sz="1300">
                  <a:solidFill>
                    <a:schemeClr val="accent1"/>
                  </a:solidFill>
                  <a:latin typeface="Times New Roman" charset="0"/>
                </a:rPr>
              </a:b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Guest Check</a:t>
              </a:r>
            </a:p>
          </p:txBody>
        </p:sp>
        <p:sp>
          <p:nvSpPr>
            <p:cNvPr id="2036794" name="Rectangle 58"/>
            <p:cNvSpPr>
              <a:spLocks noChangeArrowheads="1"/>
            </p:cNvSpPr>
            <p:nvPr/>
          </p:nvSpPr>
          <p:spPr bwMode="auto">
            <a:xfrm>
              <a:off x="5046" y="2678"/>
              <a:ext cx="475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algn="r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Paid Guest</a:t>
              </a:r>
              <a:br>
                <a:rPr lang="en-US" sz="1300">
                  <a:solidFill>
                    <a:schemeClr val="accent1"/>
                  </a:solidFill>
                  <a:latin typeface="Times New Roman" charset="0"/>
                </a:rPr>
              </a:b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Check</a:t>
              </a:r>
            </a:p>
          </p:txBody>
        </p:sp>
        <p:sp>
          <p:nvSpPr>
            <p:cNvPr id="2036795" name="AutoShape 59"/>
            <p:cNvSpPr>
              <a:spLocks noChangeArrowheads="1"/>
            </p:cNvSpPr>
            <p:nvPr/>
          </p:nvSpPr>
          <p:spPr bwMode="auto">
            <a:xfrm>
              <a:off x="5015" y="2160"/>
              <a:ext cx="99" cy="144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796" name="Rectangle 60"/>
            <p:cNvSpPr>
              <a:spLocks noChangeArrowheads="1"/>
            </p:cNvSpPr>
            <p:nvPr/>
          </p:nvSpPr>
          <p:spPr bwMode="auto">
            <a:xfrm>
              <a:off x="5152" y="2208"/>
              <a:ext cx="36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algn="r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Account</a:t>
              </a:r>
            </a:p>
          </p:txBody>
        </p:sp>
        <p:cxnSp>
          <p:nvCxnSpPr>
            <p:cNvPr id="2036797" name="AutoShape 61"/>
            <p:cNvCxnSpPr>
              <a:cxnSpLocks noChangeShapeType="1"/>
              <a:stCxn id="2036795" idx="0"/>
              <a:endCxn id="2036769" idx="4"/>
            </p:cNvCxnSpPr>
            <p:nvPr/>
          </p:nvCxnSpPr>
          <p:spPr bwMode="auto">
            <a:xfrm flipH="1" flipV="1">
              <a:off x="5064" y="1104"/>
              <a:ext cx="1" cy="10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798" name="AutoShape 62"/>
            <p:cNvSpPr>
              <a:spLocks noChangeArrowheads="1"/>
            </p:cNvSpPr>
            <p:nvPr/>
          </p:nvSpPr>
          <p:spPr bwMode="auto">
            <a:xfrm>
              <a:off x="672" y="1104"/>
              <a:ext cx="1536" cy="912"/>
            </a:xfrm>
            <a:prstGeom prst="roundRect">
              <a:avLst>
                <a:gd name="adj" fmla="val 16667"/>
              </a:avLst>
            </a:prstGeom>
            <a:solidFill>
              <a:srgbClr val="808000">
                <a:alpha val="5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l" defTabSz="966788">
                <a:lnSpc>
                  <a:spcPct val="70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CREATE GUEST CHECK</a:t>
              </a:r>
            </a:p>
          </p:txBody>
        </p:sp>
        <p:sp>
          <p:nvSpPr>
            <p:cNvPr id="2036799" name="Oval 63"/>
            <p:cNvSpPr>
              <a:spLocks noChangeArrowheads="1"/>
            </p:cNvSpPr>
            <p:nvPr/>
          </p:nvSpPr>
          <p:spPr bwMode="auto">
            <a:xfrm>
              <a:off x="672" y="151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800" name="Oval 64"/>
            <p:cNvSpPr>
              <a:spLocks noChangeArrowheads="1"/>
            </p:cNvSpPr>
            <p:nvPr/>
          </p:nvSpPr>
          <p:spPr bwMode="auto">
            <a:xfrm>
              <a:off x="2112" y="151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036801" name="AutoShape 65"/>
            <p:cNvCxnSpPr>
              <a:cxnSpLocks noChangeShapeType="1"/>
              <a:stCxn id="2036800" idx="7"/>
              <a:endCxn id="2036800" idx="3"/>
            </p:cNvCxnSpPr>
            <p:nvPr/>
          </p:nvCxnSpPr>
          <p:spPr bwMode="auto">
            <a:xfrm flipH="1">
              <a:off x="2126" y="1526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802" name="AutoShape 66"/>
            <p:cNvCxnSpPr>
              <a:cxnSpLocks noChangeShapeType="1"/>
              <a:stCxn id="2036800" idx="1"/>
              <a:endCxn id="2036800" idx="5"/>
            </p:cNvCxnSpPr>
            <p:nvPr/>
          </p:nvCxnSpPr>
          <p:spPr bwMode="auto">
            <a:xfrm>
              <a:off x="2126" y="1526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803" name="Rectangle 67"/>
            <p:cNvSpPr>
              <a:spLocks noChangeArrowheads="1"/>
            </p:cNvSpPr>
            <p:nvPr/>
          </p:nvSpPr>
          <p:spPr bwMode="auto">
            <a:xfrm>
              <a:off x="790" y="1459"/>
              <a:ext cx="350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Service</a:t>
              </a:r>
              <a:br>
                <a:rPr lang="en-US" sz="1300">
                  <a:solidFill>
                    <a:schemeClr val="accent1"/>
                  </a:solidFill>
                  <a:latin typeface="Times New Roman" charset="0"/>
                </a:rPr>
              </a:b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Request</a:t>
              </a:r>
            </a:p>
          </p:txBody>
        </p:sp>
        <p:sp>
          <p:nvSpPr>
            <p:cNvPr id="2036804" name="Rectangle 68"/>
            <p:cNvSpPr>
              <a:spLocks noChangeArrowheads="1"/>
            </p:cNvSpPr>
            <p:nvPr/>
          </p:nvSpPr>
          <p:spPr bwMode="auto">
            <a:xfrm>
              <a:off x="1594" y="1459"/>
              <a:ext cx="46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algn="r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Guest</a:t>
              </a:r>
              <a:br>
                <a:rPr lang="en-US" sz="1300">
                  <a:solidFill>
                    <a:schemeClr val="accent1"/>
                  </a:solidFill>
                  <a:latin typeface="Times New Roman" charset="0"/>
                </a:rPr>
              </a:b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Check</a:t>
              </a:r>
            </a:p>
          </p:txBody>
        </p:sp>
        <p:cxnSp>
          <p:nvCxnSpPr>
            <p:cNvPr id="2036805" name="AutoShape 69"/>
            <p:cNvCxnSpPr>
              <a:cxnSpLocks noChangeShapeType="1"/>
              <a:stCxn id="2036800" idx="6"/>
              <a:endCxn id="2036771" idx="2"/>
            </p:cNvCxnSpPr>
            <p:nvPr/>
          </p:nvCxnSpPr>
          <p:spPr bwMode="auto">
            <a:xfrm>
              <a:off x="2208" y="1560"/>
              <a:ext cx="139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806" name="Oval 70"/>
            <p:cNvSpPr>
              <a:spLocks noChangeArrowheads="1"/>
            </p:cNvSpPr>
            <p:nvPr/>
          </p:nvSpPr>
          <p:spPr bwMode="auto">
            <a:xfrm>
              <a:off x="3600" y="256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036807" name="AutoShape 71"/>
            <p:cNvCxnSpPr>
              <a:cxnSpLocks noChangeShapeType="1"/>
              <a:stCxn id="2036806" idx="7"/>
              <a:endCxn id="2036806" idx="3"/>
            </p:cNvCxnSpPr>
            <p:nvPr/>
          </p:nvCxnSpPr>
          <p:spPr bwMode="auto">
            <a:xfrm flipH="1">
              <a:off x="3614" y="2582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808" name="AutoShape 72"/>
            <p:cNvCxnSpPr>
              <a:cxnSpLocks noChangeShapeType="1"/>
              <a:stCxn id="2036806" idx="1"/>
              <a:endCxn id="2036806" idx="5"/>
            </p:cNvCxnSpPr>
            <p:nvPr/>
          </p:nvCxnSpPr>
          <p:spPr bwMode="auto">
            <a:xfrm>
              <a:off x="3614" y="2582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809" name="Rectangle 73"/>
            <p:cNvSpPr>
              <a:spLocks noChangeArrowheads="1"/>
            </p:cNvSpPr>
            <p:nvPr/>
          </p:nvSpPr>
          <p:spPr bwMode="auto">
            <a:xfrm>
              <a:off x="2456" y="2208"/>
              <a:ext cx="254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algn="r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Manu</a:t>
              </a:r>
            </a:p>
          </p:txBody>
        </p:sp>
        <p:sp>
          <p:nvSpPr>
            <p:cNvPr id="2036810" name="AutoShape 74"/>
            <p:cNvSpPr>
              <a:spLocks noChangeArrowheads="1"/>
            </p:cNvSpPr>
            <p:nvPr/>
          </p:nvSpPr>
          <p:spPr bwMode="auto">
            <a:xfrm>
              <a:off x="2327" y="2160"/>
              <a:ext cx="99" cy="144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811" name="AutoShape 75"/>
            <p:cNvSpPr>
              <a:spLocks noChangeArrowheads="1"/>
            </p:cNvSpPr>
            <p:nvPr/>
          </p:nvSpPr>
          <p:spPr bwMode="auto">
            <a:xfrm>
              <a:off x="2878" y="2160"/>
              <a:ext cx="99" cy="144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812" name="AutoShape 76"/>
            <p:cNvSpPr>
              <a:spLocks noChangeArrowheads="1"/>
            </p:cNvSpPr>
            <p:nvPr/>
          </p:nvSpPr>
          <p:spPr bwMode="auto">
            <a:xfrm>
              <a:off x="3264" y="2160"/>
              <a:ext cx="99" cy="144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813" name="Oval 77"/>
            <p:cNvSpPr>
              <a:spLocks noChangeArrowheads="1"/>
            </p:cNvSpPr>
            <p:nvPr/>
          </p:nvSpPr>
          <p:spPr bwMode="auto">
            <a:xfrm>
              <a:off x="3282" y="2200"/>
              <a:ext cx="64" cy="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sp>
          <p:nvSpPr>
            <p:cNvPr id="2036814" name="Rectangle 78"/>
            <p:cNvSpPr>
              <a:spLocks noChangeArrowheads="1"/>
            </p:cNvSpPr>
            <p:nvPr/>
          </p:nvSpPr>
          <p:spPr bwMode="auto">
            <a:xfrm>
              <a:off x="2982" y="2208"/>
              <a:ext cx="32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Daily</a:t>
              </a:r>
              <a:br>
                <a:rPr lang="en-US" sz="1300">
                  <a:solidFill>
                    <a:schemeClr val="accent1"/>
                  </a:solidFill>
                  <a:latin typeface="Times New Roman" charset="0"/>
                </a:rPr>
              </a:b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Special</a:t>
              </a:r>
            </a:p>
          </p:txBody>
        </p:sp>
        <p:sp>
          <p:nvSpPr>
            <p:cNvPr id="2036815" name="Rectangle 79"/>
            <p:cNvSpPr>
              <a:spLocks noChangeArrowheads="1"/>
            </p:cNvSpPr>
            <p:nvPr/>
          </p:nvSpPr>
          <p:spPr bwMode="auto">
            <a:xfrm>
              <a:off x="3360" y="2193"/>
              <a:ext cx="29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Active</a:t>
              </a:r>
              <a:br>
                <a:rPr lang="en-US" sz="1300">
                  <a:solidFill>
                    <a:schemeClr val="accent1"/>
                  </a:solidFill>
                  <a:latin typeface="Times New Roman" charset="0"/>
                </a:rPr>
              </a:b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Guest</a:t>
              </a:r>
              <a:br>
                <a:rPr lang="en-US" sz="1300">
                  <a:solidFill>
                    <a:schemeClr val="accent1"/>
                  </a:solidFill>
                  <a:latin typeface="Times New Roman" charset="0"/>
                </a:rPr>
              </a:b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Check</a:t>
              </a:r>
            </a:p>
          </p:txBody>
        </p:sp>
        <p:sp>
          <p:nvSpPr>
            <p:cNvPr id="2036816" name="Rectangle 80"/>
            <p:cNvSpPr>
              <a:spLocks noChangeArrowheads="1"/>
            </p:cNvSpPr>
            <p:nvPr/>
          </p:nvSpPr>
          <p:spPr bwMode="auto">
            <a:xfrm>
              <a:off x="2684" y="2568"/>
              <a:ext cx="875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Active Guest Check</a:t>
              </a:r>
            </a:p>
          </p:txBody>
        </p:sp>
        <p:sp>
          <p:nvSpPr>
            <p:cNvPr id="2036817" name="Oval 81"/>
            <p:cNvSpPr>
              <a:spLocks noChangeArrowheads="1"/>
            </p:cNvSpPr>
            <p:nvPr/>
          </p:nvSpPr>
          <p:spPr bwMode="auto">
            <a:xfrm>
              <a:off x="3600" y="2731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036818" name="AutoShape 82"/>
            <p:cNvCxnSpPr>
              <a:cxnSpLocks noChangeShapeType="1"/>
              <a:stCxn id="2036817" idx="7"/>
              <a:endCxn id="2036817" idx="3"/>
            </p:cNvCxnSpPr>
            <p:nvPr/>
          </p:nvCxnSpPr>
          <p:spPr bwMode="auto">
            <a:xfrm flipH="1">
              <a:off x="3614" y="2745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819" name="AutoShape 83"/>
            <p:cNvCxnSpPr>
              <a:cxnSpLocks noChangeShapeType="1"/>
              <a:stCxn id="2036817" idx="1"/>
              <a:endCxn id="2036817" idx="5"/>
            </p:cNvCxnSpPr>
            <p:nvPr/>
          </p:nvCxnSpPr>
          <p:spPr bwMode="auto">
            <a:xfrm>
              <a:off x="3614" y="2745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820" name="Rectangle 84"/>
            <p:cNvSpPr>
              <a:spLocks noChangeArrowheads="1"/>
            </p:cNvSpPr>
            <p:nvPr/>
          </p:nvSpPr>
          <p:spPr bwMode="auto">
            <a:xfrm>
              <a:off x="2544" y="2729"/>
              <a:ext cx="10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Complete Guest Check</a:t>
              </a:r>
            </a:p>
          </p:txBody>
        </p:sp>
        <p:sp>
          <p:nvSpPr>
            <p:cNvPr id="2036821" name="Oval 85"/>
            <p:cNvSpPr>
              <a:spLocks noChangeArrowheads="1"/>
            </p:cNvSpPr>
            <p:nvPr/>
          </p:nvSpPr>
          <p:spPr bwMode="auto">
            <a:xfrm>
              <a:off x="28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02583" tIns="51293" rIns="102583" bIns="51293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036822" name="AutoShape 86"/>
            <p:cNvCxnSpPr>
              <a:cxnSpLocks noChangeShapeType="1"/>
              <a:stCxn id="2036821" idx="7"/>
              <a:endCxn id="2036821" idx="3"/>
            </p:cNvCxnSpPr>
            <p:nvPr/>
          </p:nvCxnSpPr>
          <p:spPr bwMode="auto">
            <a:xfrm flipH="1">
              <a:off x="2846" y="2990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823" name="AutoShape 87"/>
            <p:cNvCxnSpPr>
              <a:cxnSpLocks noChangeShapeType="1"/>
              <a:stCxn id="2036821" idx="1"/>
              <a:endCxn id="2036821" idx="5"/>
            </p:cNvCxnSpPr>
            <p:nvPr/>
          </p:nvCxnSpPr>
          <p:spPr bwMode="auto">
            <a:xfrm>
              <a:off x="2846" y="2990"/>
              <a:ext cx="68" cy="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824" name="Rectangle 88"/>
            <p:cNvSpPr>
              <a:spLocks noChangeArrowheads="1"/>
            </p:cNvSpPr>
            <p:nvPr/>
          </p:nvSpPr>
          <p:spPr bwMode="auto">
            <a:xfrm>
              <a:off x="2964" y="2928"/>
              <a:ext cx="627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defTabSz="966788"/>
              <a:r>
                <a:rPr lang="en-US" sz="1300">
                  <a:solidFill>
                    <a:schemeClr val="accent1"/>
                  </a:solidFill>
                  <a:latin typeface="Times New Roman" charset="0"/>
                </a:rPr>
                <a:t>Kitchen Order</a:t>
              </a:r>
            </a:p>
          </p:txBody>
        </p:sp>
        <p:cxnSp>
          <p:nvCxnSpPr>
            <p:cNvPr id="2036825" name="AutoShape 89"/>
            <p:cNvCxnSpPr>
              <a:cxnSpLocks noChangeShapeType="1"/>
              <a:stCxn id="2036817" idx="6"/>
              <a:endCxn id="2036789" idx="2"/>
            </p:cNvCxnSpPr>
            <p:nvPr/>
          </p:nvCxnSpPr>
          <p:spPr bwMode="auto">
            <a:xfrm>
              <a:off x="3696" y="2779"/>
              <a:ext cx="28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826" name="AutoShape 90"/>
            <p:cNvCxnSpPr>
              <a:cxnSpLocks noChangeShapeType="1"/>
              <a:stCxn id="2036771" idx="3"/>
              <a:endCxn id="2036812" idx="0"/>
            </p:cNvCxnSpPr>
            <p:nvPr/>
          </p:nvCxnSpPr>
          <p:spPr bwMode="auto">
            <a:xfrm rot="5400000">
              <a:off x="3289" y="1772"/>
              <a:ext cx="413" cy="363"/>
            </a:xfrm>
            <a:prstGeom prst="bentConnector3">
              <a:avLst>
                <a:gd name="adj1" fmla="val 120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827" name="AutoShape 91"/>
            <p:cNvCxnSpPr>
              <a:cxnSpLocks noChangeShapeType="1"/>
              <a:stCxn id="2036773" idx="4"/>
              <a:endCxn id="2036811" idx="0"/>
            </p:cNvCxnSpPr>
            <p:nvPr/>
          </p:nvCxnSpPr>
          <p:spPr bwMode="auto">
            <a:xfrm>
              <a:off x="2928" y="1104"/>
              <a:ext cx="0" cy="10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36828" name="AutoShape 92"/>
            <p:cNvCxnSpPr>
              <a:cxnSpLocks noChangeShapeType="1"/>
              <a:stCxn id="2036772" idx="4"/>
              <a:endCxn id="2036810" idx="0"/>
            </p:cNvCxnSpPr>
            <p:nvPr/>
          </p:nvCxnSpPr>
          <p:spPr bwMode="auto">
            <a:xfrm>
              <a:off x="2376" y="1104"/>
              <a:ext cx="1" cy="10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36829" name="Rectangle 93"/>
            <p:cNvSpPr>
              <a:spLocks noChangeArrowheads="1"/>
            </p:cNvSpPr>
            <p:nvPr/>
          </p:nvSpPr>
          <p:spPr bwMode="auto">
            <a:xfrm>
              <a:off x="2008" y="2880"/>
              <a:ext cx="2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88925" indent="-288925" algn="r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Waiter</a:t>
              </a:r>
            </a:p>
          </p:txBody>
        </p:sp>
        <p:grpSp>
          <p:nvGrpSpPr>
            <p:cNvPr id="2036830" name="Group 94"/>
            <p:cNvGrpSpPr>
              <a:grpSpLocks/>
            </p:cNvGrpSpPr>
            <p:nvPr/>
          </p:nvGrpSpPr>
          <p:grpSpPr bwMode="auto">
            <a:xfrm>
              <a:off x="1750" y="2794"/>
              <a:ext cx="248" cy="253"/>
              <a:chOff x="1415" y="2880"/>
              <a:chExt cx="248" cy="253"/>
            </a:xfrm>
          </p:grpSpPr>
          <p:grpSp>
            <p:nvGrpSpPr>
              <p:cNvPr id="2036831" name="Group 95"/>
              <p:cNvGrpSpPr>
                <a:grpSpLocks/>
              </p:cNvGrpSpPr>
              <p:nvPr/>
            </p:nvGrpSpPr>
            <p:grpSpPr bwMode="auto">
              <a:xfrm>
                <a:off x="1454" y="2880"/>
                <a:ext cx="131" cy="253"/>
                <a:chOff x="1454" y="2880"/>
                <a:chExt cx="131" cy="253"/>
              </a:xfrm>
            </p:grpSpPr>
            <p:sp>
              <p:nvSpPr>
                <p:cNvPr id="2036832" name="Oval 96"/>
                <p:cNvSpPr>
                  <a:spLocks noChangeArrowheads="1"/>
                </p:cNvSpPr>
                <p:nvPr/>
              </p:nvSpPr>
              <p:spPr bwMode="auto">
                <a:xfrm>
                  <a:off x="1492" y="2880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02583" tIns="51293" rIns="102583" bIns="51293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36833" name="Freeform 97"/>
                <p:cNvSpPr>
                  <a:spLocks/>
                </p:cNvSpPr>
                <p:nvPr/>
              </p:nvSpPr>
              <p:spPr bwMode="auto">
                <a:xfrm>
                  <a:off x="1454" y="2929"/>
                  <a:ext cx="131" cy="204"/>
                </a:xfrm>
                <a:custGeom>
                  <a:avLst/>
                  <a:gdLst>
                    <a:gd name="T0" fmla="*/ 44 w 131"/>
                    <a:gd name="T1" fmla="*/ 78 h 204"/>
                    <a:gd name="T2" fmla="*/ 17 w 131"/>
                    <a:gd name="T3" fmla="*/ 204 h 204"/>
                    <a:gd name="T4" fmla="*/ 51 w 131"/>
                    <a:gd name="T5" fmla="*/ 204 h 204"/>
                    <a:gd name="T6" fmla="*/ 65 w 131"/>
                    <a:gd name="T7" fmla="*/ 135 h 204"/>
                    <a:gd name="T8" fmla="*/ 81 w 131"/>
                    <a:gd name="T9" fmla="*/ 204 h 204"/>
                    <a:gd name="T10" fmla="*/ 117 w 131"/>
                    <a:gd name="T11" fmla="*/ 204 h 204"/>
                    <a:gd name="T12" fmla="*/ 89 w 131"/>
                    <a:gd name="T13" fmla="*/ 69 h 204"/>
                    <a:gd name="T14" fmla="*/ 92 w 131"/>
                    <a:gd name="T15" fmla="*/ 48 h 204"/>
                    <a:gd name="T16" fmla="*/ 111 w 131"/>
                    <a:gd name="T17" fmla="*/ 89 h 204"/>
                    <a:gd name="T18" fmla="*/ 123 w 131"/>
                    <a:gd name="T19" fmla="*/ 92 h 204"/>
                    <a:gd name="T20" fmla="*/ 131 w 131"/>
                    <a:gd name="T21" fmla="*/ 84 h 204"/>
                    <a:gd name="T22" fmla="*/ 104 w 131"/>
                    <a:gd name="T23" fmla="*/ 22 h 204"/>
                    <a:gd name="T24" fmla="*/ 89 w 131"/>
                    <a:gd name="T25" fmla="*/ 1 h 204"/>
                    <a:gd name="T26" fmla="*/ 39 w 131"/>
                    <a:gd name="T27" fmla="*/ 0 h 204"/>
                    <a:gd name="T28" fmla="*/ 17 w 131"/>
                    <a:gd name="T29" fmla="*/ 38 h 204"/>
                    <a:gd name="T30" fmla="*/ 0 w 131"/>
                    <a:gd name="T31" fmla="*/ 77 h 204"/>
                    <a:gd name="T32" fmla="*/ 8 w 131"/>
                    <a:gd name="T33" fmla="*/ 90 h 204"/>
                    <a:gd name="T34" fmla="*/ 24 w 131"/>
                    <a:gd name="T35" fmla="*/ 84 h 204"/>
                    <a:gd name="T36" fmla="*/ 42 w 131"/>
                    <a:gd name="T37" fmla="*/ 51 h 204"/>
                    <a:gd name="T38" fmla="*/ 44 w 131"/>
                    <a:gd name="T39" fmla="*/ 78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1" h="204">
                      <a:moveTo>
                        <a:pt x="44" y="78"/>
                      </a:moveTo>
                      <a:lnTo>
                        <a:pt x="17" y="204"/>
                      </a:lnTo>
                      <a:lnTo>
                        <a:pt x="51" y="204"/>
                      </a:lnTo>
                      <a:lnTo>
                        <a:pt x="65" y="135"/>
                      </a:lnTo>
                      <a:lnTo>
                        <a:pt x="81" y="204"/>
                      </a:lnTo>
                      <a:lnTo>
                        <a:pt x="117" y="204"/>
                      </a:lnTo>
                      <a:lnTo>
                        <a:pt x="89" y="69"/>
                      </a:lnTo>
                      <a:lnTo>
                        <a:pt x="92" y="48"/>
                      </a:lnTo>
                      <a:lnTo>
                        <a:pt x="111" y="89"/>
                      </a:lnTo>
                      <a:lnTo>
                        <a:pt x="123" y="92"/>
                      </a:lnTo>
                      <a:lnTo>
                        <a:pt x="131" y="84"/>
                      </a:lnTo>
                      <a:lnTo>
                        <a:pt x="104" y="22"/>
                      </a:lnTo>
                      <a:lnTo>
                        <a:pt x="89" y="1"/>
                      </a:lnTo>
                      <a:lnTo>
                        <a:pt x="39" y="0"/>
                      </a:lnTo>
                      <a:lnTo>
                        <a:pt x="17" y="38"/>
                      </a:lnTo>
                      <a:lnTo>
                        <a:pt x="0" y="77"/>
                      </a:lnTo>
                      <a:lnTo>
                        <a:pt x="8" y="90"/>
                      </a:lnTo>
                      <a:lnTo>
                        <a:pt x="24" y="84"/>
                      </a:lnTo>
                      <a:lnTo>
                        <a:pt x="42" y="51"/>
                      </a:lnTo>
                      <a:lnTo>
                        <a:pt x="44" y="7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102583" tIns="51293" rIns="102583" bIns="51293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36834" name="Line 98"/>
              <p:cNvSpPr>
                <a:spLocks noChangeShapeType="1"/>
              </p:cNvSpPr>
              <p:nvPr/>
            </p:nvSpPr>
            <p:spPr bwMode="auto">
              <a:xfrm>
                <a:off x="1415" y="3069"/>
                <a:ext cx="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02583" tIns="51293" rIns="102583" bIns="51293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36835" name="Group 99"/>
            <p:cNvGrpSpPr>
              <a:grpSpLocks/>
            </p:cNvGrpSpPr>
            <p:nvPr/>
          </p:nvGrpSpPr>
          <p:grpSpPr bwMode="auto">
            <a:xfrm>
              <a:off x="171" y="1283"/>
              <a:ext cx="206" cy="376"/>
              <a:chOff x="806" y="794"/>
              <a:chExt cx="444" cy="783"/>
            </a:xfrm>
          </p:grpSpPr>
          <p:grpSp>
            <p:nvGrpSpPr>
              <p:cNvPr id="2036836" name="Group 100"/>
              <p:cNvGrpSpPr>
                <a:grpSpLocks/>
              </p:cNvGrpSpPr>
              <p:nvPr/>
            </p:nvGrpSpPr>
            <p:grpSpPr bwMode="auto">
              <a:xfrm>
                <a:off x="806" y="794"/>
                <a:ext cx="444" cy="783"/>
                <a:chOff x="192" y="872"/>
                <a:chExt cx="444" cy="783"/>
              </a:xfrm>
            </p:grpSpPr>
            <p:sp>
              <p:nvSpPr>
                <p:cNvPr id="2036837" name="Freeform 101"/>
                <p:cNvSpPr>
                  <a:spLocks/>
                </p:cNvSpPr>
                <p:nvPr/>
              </p:nvSpPr>
              <p:spPr bwMode="auto">
                <a:xfrm>
                  <a:off x="353" y="872"/>
                  <a:ext cx="151" cy="196"/>
                </a:xfrm>
                <a:custGeom>
                  <a:avLst/>
                  <a:gdLst>
                    <a:gd name="T0" fmla="*/ 46 w 151"/>
                    <a:gd name="T1" fmla="*/ 19 h 196"/>
                    <a:gd name="T2" fmla="*/ 28 w 151"/>
                    <a:gd name="T3" fmla="*/ 24 h 196"/>
                    <a:gd name="T4" fmla="*/ 7 w 151"/>
                    <a:gd name="T5" fmla="*/ 45 h 196"/>
                    <a:gd name="T6" fmla="*/ 0 w 151"/>
                    <a:gd name="T7" fmla="*/ 75 h 196"/>
                    <a:gd name="T8" fmla="*/ 4 w 151"/>
                    <a:gd name="T9" fmla="*/ 108 h 196"/>
                    <a:gd name="T10" fmla="*/ 9 w 151"/>
                    <a:gd name="T11" fmla="*/ 124 h 196"/>
                    <a:gd name="T12" fmla="*/ 22 w 151"/>
                    <a:gd name="T13" fmla="*/ 124 h 196"/>
                    <a:gd name="T14" fmla="*/ 21 w 151"/>
                    <a:gd name="T15" fmla="*/ 150 h 196"/>
                    <a:gd name="T16" fmla="*/ 36 w 151"/>
                    <a:gd name="T17" fmla="*/ 169 h 196"/>
                    <a:gd name="T18" fmla="*/ 79 w 151"/>
                    <a:gd name="T19" fmla="*/ 196 h 196"/>
                    <a:gd name="T20" fmla="*/ 90 w 151"/>
                    <a:gd name="T21" fmla="*/ 193 h 196"/>
                    <a:gd name="T22" fmla="*/ 108 w 151"/>
                    <a:gd name="T23" fmla="*/ 169 h 196"/>
                    <a:gd name="T24" fmla="*/ 126 w 151"/>
                    <a:gd name="T25" fmla="*/ 159 h 196"/>
                    <a:gd name="T26" fmla="*/ 129 w 151"/>
                    <a:gd name="T27" fmla="*/ 144 h 196"/>
                    <a:gd name="T28" fmla="*/ 136 w 151"/>
                    <a:gd name="T29" fmla="*/ 123 h 196"/>
                    <a:gd name="T30" fmla="*/ 151 w 151"/>
                    <a:gd name="T31" fmla="*/ 76 h 196"/>
                    <a:gd name="T32" fmla="*/ 144 w 151"/>
                    <a:gd name="T33" fmla="*/ 49 h 196"/>
                    <a:gd name="T34" fmla="*/ 120 w 151"/>
                    <a:gd name="T35" fmla="*/ 24 h 196"/>
                    <a:gd name="T36" fmla="*/ 93 w 151"/>
                    <a:gd name="T37" fmla="*/ 10 h 196"/>
                    <a:gd name="T38" fmla="*/ 75 w 151"/>
                    <a:gd name="T39" fmla="*/ 0 h 196"/>
                    <a:gd name="T40" fmla="*/ 60 w 151"/>
                    <a:gd name="T41" fmla="*/ 6 h 196"/>
                    <a:gd name="T42" fmla="*/ 46 w 151"/>
                    <a:gd name="T43" fmla="*/ 19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1" h="196">
                      <a:moveTo>
                        <a:pt x="46" y="19"/>
                      </a:moveTo>
                      <a:lnTo>
                        <a:pt x="28" y="24"/>
                      </a:lnTo>
                      <a:lnTo>
                        <a:pt x="7" y="45"/>
                      </a:lnTo>
                      <a:lnTo>
                        <a:pt x="0" y="75"/>
                      </a:lnTo>
                      <a:lnTo>
                        <a:pt x="4" y="108"/>
                      </a:lnTo>
                      <a:lnTo>
                        <a:pt x="9" y="124"/>
                      </a:lnTo>
                      <a:lnTo>
                        <a:pt x="22" y="124"/>
                      </a:lnTo>
                      <a:lnTo>
                        <a:pt x="21" y="150"/>
                      </a:lnTo>
                      <a:lnTo>
                        <a:pt x="36" y="169"/>
                      </a:lnTo>
                      <a:lnTo>
                        <a:pt x="79" y="196"/>
                      </a:lnTo>
                      <a:lnTo>
                        <a:pt x="90" y="193"/>
                      </a:lnTo>
                      <a:lnTo>
                        <a:pt x="108" y="169"/>
                      </a:lnTo>
                      <a:lnTo>
                        <a:pt x="126" y="159"/>
                      </a:lnTo>
                      <a:lnTo>
                        <a:pt x="129" y="144"/>
                      </a:lnTo>
                      <a:lnTo>
                        <a:pt x="136" y="123"/>
                      </a:lnTo>
                      <a:lnTo>
                        <a:pt x="151" y="76"/>
                      </a:lnTo>
                      <a:lnTo>
                        <a:pt x="144" y="49"/>
                      </a:lnTo>
                      <a:lnTo>
                        <a:pt x="120" y="24"/>
                      </a:lnTo>
                      <a:lnTo>
                        <a:pt x="93" y="10"/>
                      </a:lnTo>
                      <a:lnTo>
                        <a:pt x="75" y="0"/>
                      </a:lnTo>
                      <a:lnTo>
                        <a:pt x="60" y="6"/>
                      </a:lnTo>
                      <a:lnTo>
                        <a:pt x="46" y="1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102583" tIns="51293" rIns="102583" bIns="51293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36838" name="Freeform 102"/>
                <p:cNvSpPr>
                  <a:spLocks/>
                </p:cNvSpPr>
                <p:nvPr/>
              </p:nvSpPr>
              <p:spPr bwMode="auto">
                <a:xfrm>
                  <a:off x="192" y="1044"/>
                  <a:ext cx="444" cy="611"/>
                </a:xfrm>
                <a:custGeom>
                  <a:avLst/>
                  <a:gdLst>
                    <a:gd name="T0" fmla="*/ 239 w 444"/>
                    <a:gd name="T1" fmla="*/ 53 h 611"/>
                    <a:gd name="T2" fmla="*/ 234 w 444"/>
                    <a:gd name="T3" fmla="*/ 89 h 611"/>
                    <a:gd name="T4" fmla="*/ 240 w 444"/>
                    <a:gd name="T5" fmla="*/ 117 h 611"/>
                    <a:gd name="T6" fmla="*/ 230 w 444"/>
                    <a:gd name="T7" fmla="*/ 117 h 611"/>
                    <a:gd name="T8" fmla="*/ 216 w 444"/>
                    <a:gd name="T9" fmla="*/ 77 h 611"/>
                    <a:gd name="T10" fmla="*/ 201 w 444"/>
                    <a:gd name="T11" fmla="*/ 39 h 611"/>
                    <a:gd name="T12" fmla="*/ 186 w 444"/>
                    <a:gd name="T13" fmla="*/ 17 h 611"/>
                    <a:gd name="T14" fmla="*/ 170 w 444"/>
                    <a:gd name="T15" fmla="*/ 0 h 611"/>
                    <a:gd name="T16" fmla="*/ 149 w 444"/>
                    <a:gd name="T17" fmla="*/ 17 h 611"/>
                    <a:gd name="T18" fmla="*/ 120 w 444"/>
                    <a:gd name="T19" fmla="*/ 30 h 611"/>
                    <a:gd name="T20" fmla="*/ 78 w 444"/>
                    <a:gd name="T21" fmla="*/ 51 h 611"/>
                    <a:gd name="T22" fmla="*/ 53 w 444"/>
                    <a:gd name="T23" fmla="*/ 51 h 611"/>
                    <a:gd name="T24" fmla="*/ 42 w 444"/>
                    <a:gd name="T25" fmla="*/ 78 h 611"/>
                    <a:gd name="T26" fmla="*/ 30 w 444"/>
                    <a:gd name="T27" fmla="*/ 156 h 611"/>
                    <a:gd name="T28" fmla="*/ 15 w 444"/>
                    <a:gd name="T29" fmla="*/ 207 h 611"/>
                    <a:gd name="T30" fmla="*/ 0 w 444"/>
                    <a:gd name="T31" fmla="*/ 267 h 611"/>
                    <a:gd name="T32" fmla="*/ 8 w 444"/>
                    <a:gd name="T33" fmla="*/ 311 h 611"/>
                    <a:gd name="T34" fmla="*/ 32 w 444"/>
                    <a:gd name="T35" fmla="*/ 366 h 611"/>
                    <a:gd name="T36" fmla="*/ 51 w 444"/>
                    <a:gd name="T37" fmla="*/ 398 h 611"/>
                    <a:gd name="T38" fmla="*/ 53 w 444"/>
                    <a:gd name="T39" fmla="*/ 417 h 611"/>
                    <a:gd name="T40" fmla="*/ 86 w 444"/>
                    <a:gd name="T41" fmla="*/ 444 h 611"/>
                    <a:gd name="T42" fmla="*/ 126 w 444"/>
                    <a:gd name="T43" fmla="*/ 494 h 611"/>
                    <a:gd name="T44" fmla="*/ 126 w 444"/>
                    <a:gd name="T45" fmla="*/ 569 h 611"/>
                    <a:gd name="T46" fmla="*/ 134 w 444"/>
                    <a:gd name="T47" fmla="*/ 611 h 611"/>
                    <a:gd name="T48" fmla="*/ 374 w 444"/>
                    <a:gd name="T49" fmla="*/ 611 h 611"/>
                    <a:gd name="T50" fmla="*/ 380 w 444"/>
                    <a:gd name="T51" fmla="*/ 525 h 611"/>
                    <a:gd name="T52" fmla="*/ 405 w 444"/>
                    <a:gd name="T53" fmla="*/ 518 h 611"/>
                    <a:gd name="T54" fmla="*/ 398 w 444"/>
                    <a:gd name="T55" fmla="*/ 471 h 611"/>
                    <a:gd name="T56" fmla="*/ 386 w 444"/>
                    <a:gd name="T57" fmla="*/ 408 h 611"/>
                    <a:gd name="T58" fmla="*/ 417 w 444"/>
                    <a:gd name="T59" fmla="*/ 381 h 611"/>
                    <a:gd name="T60" fmla="*/ 440 w 444"/>
                    <a:gd name="T61" fmla="*/ 356 h 611"/>
                    <a:gd name="T62" fmla="*/ 440 w 444"/>
                    <a:gd name="T63" fmla="*/ 314 h 611"/>
                    <a:gd name="T64" fmla="*/ 426 w 444"/>
                    <a:gd name="T65" fmla="*/ 306 h 611"/>
                    <a:gd name="T66" fmla="*/ 444 w 444"/>
                    <a:gd name="T67" fmla="*/ 285 h 611"/>
                    <a:gd name="T68" fmla="*/ 434 w 444"/>
                    <a:gd name="T69" fmla="*/ 257 h 611"/>
                    <a:gd name="T70" fmla="*/ 420 w 444"/>
                    <a:gd name="T71" fmla="*/ 227 h 611"/>
                    <a:gd name="T72" fmla="*/ 416 w 444"/>
                    <a:gd name="T73" fmla="*/ 207 h 611"/>
                    <a:gd name="T74" fmla="*/ 405 w 444"/>
                    <a:gd name="T75" fmla="*/ 191 h 611"/>
                    <a:gd name="T76" fmla="*/ 416 w 444"/>
                    <a:gd name="T77" fmla="*/ 161 h 611"/>
                    <a:gd name="T78" fmla="*/ 407 w 444"/>
                    <a:gd name="T79" fmla="*/ 125 h 611"/>
                    <a:gd name="T80" fmla="*/ 387 w 444"/>
                    <a:gd name="T81" fmla="*/ 50 h 611"/>
                    <a:gd name="T82" fmla="*/ 294 w 444"/>
                    <a:gd name="T83" fmla="*/ 12 h 611"/>
                    <a:gd name="T84" fmla="*/ 279 w 444"/>
                    <a:gd name="T85" fmla="*/ 8 h 611"/>
                    <a:gd name="T86" fmla="*/ 279 w 444"/>
                    <a:gd name="T87" fmla="*/ 35 h 611"/>
                    <a:gd name="T88" fmla="*/ 278 w 444"/>
                    <a:gd name="T89" fmla="*/ 75 h 611"/>
                    <a:gd name="T90" fmla="*/ 293 w 444"/>
                    <a:gd name="T91" fmla="*/ 144 h 611"/>
                    <a:gd name="T92" fmla="*/ 288 w 444"/>
                    <a:gd name="T93" fmla="*/ 180 h 611"/>
                    <a:gd name="T94" fmla="*/ 279 w 444"/>
                    <a:gd name="T95" fmla="*/ 200 h 611"/>
                    <a:gd name="T96" fmla="*/ 273 w 444"/>
                    <a:gd name="T97" fmla="*/ 189 h 611"/>
                    <a:gd name="T98" fmla="*/ 275 w 444"/>
                    <a:gd name="T99" fmla="*/ 126 h 611"/>
                    <a:gd name="T100" fmla="*/ 116 w 444"/>
                    <a:gd name="T101" fmla="*/ 336 h 611"/>
                    <a:gd name="T102" fmla="*/ 81 w 444"/>
                    <a:gd name="T103" fmla="*/ 294 h 611"/>
                    <a:gd name="T104" fmla="*/ 110 w 444"/>
                    <a:gd name="T105" fmla="*/ 251 h 611"/>
                    <a:gd name="T106" fmla="*/ 117 w 444"/>
                    <a:gd name="T107" fmla="*/ 326 h 611"/>
                    <a:gd name="T108" fmla="*/ 116 w 444"/>
                    <a:gd name="T109" fmla="*/ 339 h 611"/>
                    <a:gd name="T110" fmla="*/ 275 w 444"/>
                    <a:gd name="T111" fmla="*/ 129 h 611"/>
                    <a:gd name="T112" fmla="*/ 266 w 444"/>
                    <a:gd name="T113" fmla="*/ 84 h 611"/>
                    <a:gd name="T114" fmla="*/ 249 w 444"/>
                    <a:gd name="T115" fmla="*/ 56 h 611"/>
                    <a:gd name="T116" fmla="*/ 257 w 444"/>
                    <a:gd name="T117" fmla="*/ 39 h 611"/>
                    <a:gd name="T118" fmla="*/ 245 w 444"/>
                    <a:gd name="T119" fmla="*/ 29 h 611"/>
                    <a:gd name="T120" fmla="*/ 233 w 444"/>
                    <a:gd name="T121" fmla="*/ 32 h 611"/>
                    <a:gd name="T122" fmla="*/ 233 w 444"/>
                    <a:gd name="T123" fmla="*/ 44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4" h="611">
                      <a:moveTo>
                        <a:pt x="239" y="53"/>
                      </a:moveTo>
                      <a:lnTo>
                        <a:pt x="234" y="89"/>
                      </a:lnTo>
                      <a:lnTo>
                        <a:pt x="240" y="117"/>
                      </a:lnTo>
                      <a:lnTo>
                        <a:pt x="230" y="117"/>
                      </a:lnTo>
                      <a:lnTo>
                        <a:pt x="216" y="77"/>
                      </a:lnTo>
                      <a:lnTo>
                        <a:pt x="201" y="39"/>
                      </a:lnTo>
                      <a:lnTo>
                        <a:pt x="186" y="17"/>
                      </a:lnTo>
                      <a:lnTo>
                        <a:pt x="170" y="0"/>
                      </a:lnTo>
                      <a:lnTo>
                        <a:pt x="149" y="17"/>
                      </a:lnTo>
                      <a:lnTo>
                        <a:pt x="120" y="30"/>
                      </a:lnTo>
                      <a:lnTo>
                        <a:pt x="78" y="51"/>
                      </a:lnTo>
                      <a:lnTo>
                        <a:pt x="53" y="51"/>
                      </a:lnTo>
                      <a:lnTo>
                        <a:pt x="42" y="78"/>
                      </a:lnTo>
                      <a:lnTo>
                        <a:pt x="30" y="156"/>
                      </a:lnTo>
                      <a:lnTo>
                        <a:pt x="15" y="207"/>
                      </a:lnTo>
                      <a:lnTo>
                        <a:pt x="0" y="267"/>
                      </a:lnTo>
                      <a:lnTo>
                        <a:pt x="8" y="311"/>
                      </a:lnTo>
                      <a:lnTo>
                        <a:pt x="32" y="366"/>
                      </a:lnTo>
                      <a:cubicBezTo>
                        <a:pt x="38" y="377"/>
                        <a:pt x="46" y="387"/>
                        <a:pt x="51" y="398"/>
                      </a:cubicBezTo>
                      <a:cubicBezTo>
                        <a:pt x="53" y="404"/>
                        <a:pt x="53" y="417"/>
                        <a:pt x="53" y="417"/>
                      </a:cubicBezTo>
                      <a:lnTo>
                        <a:pt x="86" y="444"/>
                      </a:lnTo>
                      <a:lnTo>
                        <a:pt x="126" y="494"/>
                      </a:lnTo>
                      <a:lnTo>
                        <a:pt x="126" y="569"/>
                      </a:lnTo>
                      <a:lnTo>
                        <a:pt x="134" y="611"/>
                      </a:lnTo>
                      <a:lnTo>
                        <a:pt x="374" y="611"/>
                      </a:lnTo>
                      <a:lnTo>
                        <a:pt x="380" y="525"/>
                      </a:lnTo>
                      <a:lnTo>
                        <a:pt x="405" y="518"/>
                      </a:lnTo>
                      <a:lnTo>
                        <a:pt x="398" y="471"/>
                      </a:lnTo>
                      <a:lnTo>
                        <a:pt x="386" y="408"/>
                      </a:lnTo>
                      <a:lnTo>
                        <a:pt x="417" y="381"/>
                      </a:lnTo>
                      <a:lnTo>
                        <a:pt x="440" y="356"/>
                      </a:lnTo>
                      <a:lnTo>
                        <a:pt x="440" y="314"/>
                      </a:lnTo>
                      <a:lnTo>
                        <a:pt x="426" y="306"/>
                      </a:lnTo>
                      <a:lnTo>
                        <a:pt x="444" y="285"/>
                      </a:lnTo>
                      <a:lnTo>
                        <a:pt x="434" y="257"/>
                      </a:lnTo>
                      <a:lnTo>
                        <a:pt x="420" y="227"/>
                      </a:lnTo>
                      <a:lnTo>
                        <a:pt x="416" y="207"/>
                      </a:lnTo>
                      <a:lnTo>
                        <a:pt x="405" y="191"/>
                      </a:lnTo>
                      <a:lnTo>
                        <a:pt x="416" y="161"/>
                      </a:lnTo>
                      <a:lnTo>
                        <a:pt x="407" y="125"/>
                      </a:lnTo>
                      <a:lnTo>
                        <a:pt x="387" y="50"/>
                      </a:lnTo>
                      <a:lnTo>
                        <a:pt x="294" y="12"/>
                      </a:lnTo>
                      <a:lnTo>
                        <a:pt x="279" y="8"/>
                      </a:lnTo>
                      <a:lnTo>
                        <a:pt x="279" y="35"/>
                      </a:lnTo>
                      <a:lnTo>
                        <a:pt x="278" y="75"/>
                      </a:lnTo>
                      <a:lnTo>
                        <a:pt x="293" y="144"/>
                      </a:lnTo>
                      <a:lnTo>
                        <a:pt x="288" y="180"/>
                      </a:lnTo>
                      <a:lnTo>
                        <a:pt x="279" y="200"/>
                      </a:lnTo>
                      <a:lnTo>
                        <a:pt x="273" y="189"/>
                      </a:lnTo>
                      <a:lnTo>
                        <a:pt x="275" y="126"/>
                      </a:lnTo>
                      <a:lnTo>
                        <a:pt x="116" y="336"/>
                      </a:lnTo>
                      <a:lnTo>
                        <a:pt x="81" y="294"/>
                      </a:lnTo>
                      <a:lnTo>
                        <a:pt x="110" y="251"/>
                      </a:lnTo>
                      <a:lnTo>
                        <a:pt x="117" y="326"/>
                      </a:lnTo>
                      <a:lnTo>
                        <a:pt x="116" y="339"/>
                      </a:lnTo>
                      <a:lnTo>
                        <a:pt x="275" y="129"/>
                      </a:lnTo>
                      <a:lnTo>
                        <a:pt x="266" y="84"/>
                      </a:lnTo>
                      <a:lnTo>
                        <a:pt x="249" y="56"/>
                      </a:lnTo>
                      <a:lnTo>
                        <a:pt x="257" y="39"/>
                      </a:lnTo>
                      <a:lnTo>
                        <a:pt x="245" y="29"/>
                      </a:lnTo>
                      <a:lnTo>
                        <a:pt x="233" y="32"/>
                      </a:lnTo>
                      <a:lnTo>
                        <a:pt x="233" y="4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102583" tIns="51293" rIns="102583" bIns="51293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36839" name="Line 103"/>
              <p:cNvSpPr>
                <a:spLocks noChangeShapeType="1"/>
              </p:cNvSpPr>
              <p:nvPr/>
            </p:nvSpPr>
            <p:spPr bwMode="auto">
              <a:xfrm flipH="1">
                <a:off x="926" y="1095"/>
                <a:ext cx="153" cy="20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02583" tIns="51293" rIns="102583" bIns="51293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4" name="Rectangle 3"/>
          <p:cNvSpPr/>
          <p:nvPr/>
        </p:nvSpPr>
        <p:spPr>
          <a:xfrm>
            <a:off x="7228736" y="300335"/>
            <a:ext cx="2372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66788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kern="0" dirty="0">
                <a:solidFill>
                  <a:srgbClr val="868686"/>
                </a:solidFill>
                <a:latin typeface="Arial Narrow"/>
                <a:ea typeface="+mj-ea"/>
                <a:cs typeface="Arial Narrow"/>
              </a:rPr>
              <a:t>[Nigam-Caswell 03]</a:t>
            </a:r>
          </a:p>
        </p:txBody>
      </p:sp>
    </p:spTree>
    <p:extLst>
      <p:ext uri="{BB962C8B-B14F-4D97-AF65-F5344CB8AC3E}">
        <p14:creationId xmlns:p14="http://schemas.microsoft.com/office/powerpoint/2010/main" val="241135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A47-85E2-1A41-BCCF-57E7ED0C4A15}" type="slidenum">
              <a:rPr lang="en-US"/>
              <a:pPr/>
              <a:t>6</a:t>
            </a:fld>
            <a:endParaRPr lang="en-US"/>
          </a:p>
        </p:txBody>
      </p:sp>
      <p:sp>
        <p:nvSpPr>
          <p:cNvPr id="207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and Design of </a:t>
            </a:r>
            <a:r>
              <a:rPr lang="en-US" dirty="0"/>
              <a:t>Artifacts</a:t>
            </a:r>
          </a:p>
        </p:txBody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 diagrams or other suitable modeling approaches</a:t>
            </a:r>
          </a:p>
        </p:txBody>
      </p:sp>
      <p:grpSp>
        <p:nvGrpSpPr>
          <p:cNvPr id="2079748" name="Group 4"/>
          <p:cNvGrpSpPr>
            <a:grpSpLocks/>
          </p:cNvGrpSpPr>
          <p:nvPr/>
        </p:nvGrpSpPr>
        <p:grpSpPr bwMode="auto">
          <a:xfrm>
            <a:off x="73025" y="4230688"/>
            <a:ext cx="4291013" cy="2582862"/>
            <a:chOff x="-288" y="2544"/>
            <a:chExt cx="2832" cy="1728"/>
          </a:xfrm>
        </p:grpSpPr>
        <p:sp>
          <p:nvSpPr>
            <p:cNvPr id="2079749" name="AutoShape 5"/>
            <p:cNvSpPr>
              <a:spLocks noChangeArrowheads="1"/>
            </p:cNvSpPr>
            <p:nvPr/>
          </p:nvSpPr>
          <p:spPr bwMode="auto">
            <a:xfrm>
              <a:off x="112" y="3552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supplies</a:t>
              </a:r>
            </a:p>
          </p:txBody>
        </p:sp>
        <p:cxnSp>
          <p:nvCxnSpPr>
            <p:cNvPr id="2079750" name="AutoShape 6"/>
            <p:cNvCxnSpPr>
              <a:cxnSpLocks noChangeShapeType="1"/>
              <a:stCxn id="2079749" idx="0"/>
              <a:endCxn id="2079766" idx="2"/>
            </p:cNvCxnSpPr>
            <p:nvPr/>
          </p:nvCxnSpPr>
          <p:spPr bwMode="auto">
            <a:xfrm flipV="1">
              <a:off x="384" y="3201"/>
              <a:ext cx="960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751" name="AutoShape 7"/>
            <p:cNvCxnSpPr>
              <a:cxnSpLocks noChangeShapeType="1"/>
              <a:stCxn id="2079761" idx="0"/>
              <a:endCxn id="2079749" idx="2"/>
            </p:cNvCxnSpPr>
            <p:nvPr/>
          </p:nvCxnSpPr>
          <p:spPr bwMode="auto">
            <a:xfrm flipV="1">
              <a:off x="384" y="3888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752" name="Text Box 8"/>
            <p:cNvSpPr txBox="1">
              <a:spLocks noChangeArrowheads="1"/>
            </p:cNvSpPr>
            <p:nvPr/>
          </p:nvSpPr>
          <p:spPr bwMode="auto">
            <a:xfrm>
              <a:off x="288" y="3888"/>
              <a:ext cx="8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m</a:t>
              </a:r>
            </a:p>
          </p:txBody>
        </p:sp>
        <p:sp>
          <p:nvSpPr>
            <p:cNvPr id="2079753" name="Text Box 9"/>
            <p:cNvSpPr txBox="1">
              <a:spLocks noChangeArrowheads="1"/>
            </p:cNvSpPr>
            <p:nvPr/>
          </p:nvSpPr>
          <p:spPr bwMode="auto">
            <a:xfrm>
              <a:off x="480" y="3498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754" name="Oval 10"/>
            <p:cNvSpPr>
              <a:spLocks noChangeArrowheads="1"/>
            </p:cNvSpPr>
            <p:nvPr/>
          </p:nvSpPr>
          <p:spPr bwMode="auto">
            <a:xfrm>
              <a:off x="1920" y="2544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gen_task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_ID</a:t>
              </a:r>
            </a:p>
          </p:txBody>
        </p:sp>
        <p:sp>
          <p:nvSpPr>
            <p:cNvPr id="2079755" name="Oval 11"/>
            <p:cNvSpPr>
              <a:spLocks noChangeArrowheads="1"/>
            </p:cNvSpPr>
            <p:nvPr/>
          </p:nvSpPr>
          <p:spPr bwMode="auto">
            <a:xfrm>
              <a:off x="1920" y="2784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stage</a:t>
              </a:r>
            </a:p>
          </p:txBody>
        </p:sp>
        <p:sp>
          <p:nvSpPr>
            <p:cNvPr id="2079756" name="Oval 12"/>
            <p:cNvSpPr>
              <a:spLocks noChangeArrowheads="1"/>
            </p:cNvSpPr>
            <p:nvPr/>
          </p:nvSpPr>
          <p:spPr bwMode="auto">
            <a:xfrm>
              <a:off x="1920" y="3024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base_cost</a:t>
              </a:r>
            </a:p>
          </p:txBody>
        </p:sp>
        <p:sp>
          <p:nvSpPr>
            <p:cNvPr id="2079757" name="Oval 13"/>
            <p:cNvSpPr>
              <a:spLocks noChangeArrowheads="1"/>
            </p:cNvSpPr>
            <p:nvPr/>
          </p:nvSpPr>
          <p:spPr bwMode="auto">
            <a:xfrm>
              <a:off x="1920" y="3264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typical_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duration</a:t>
              </a:r>
            </a:p>
          </p:txBody>
        </p:sp>
        <p:cxnSp>
          <p:nvCxnSpPr>
            <p:cNvPr id="2079758" name="AutoShape 14"/>
            <p:cNvCxnSpPr>
              <a:cxnSpLocks noChangeShapeType="1"/>
              <a:stCxn id="2079779" idx="0"/>
              <a:endCxn id="2079766" idx="2"/>
            </p:cNvCxnSpPr>
            <p:nvPr/>
          </p:nvCxnSpPr>
          <p:spPr bwMode="auto">
            <a:xfrm flipH="1" flipV="1">
              <a:off x="1344" y="3201"/>
              <a:ext cx="288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759" name="AutoShape 15"/>
            <p:cNvCxnSpPr>
              <a:cxnSpLocks noChangeShapeType="1"/>
              <a:stCxn id="2079766" idx="2"/>
              <a:endCxn id="2079774" idx="0"/>
            </p:cNvCxnSpPr>
            <p:nvPr/>
          </p:nvCxnSpPr>
          <p:spPr bwMode="auto">
            <a:xfrm flipH="1">
              <a:off x="1016" y="3201"/>
              <a:ext cx="328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760" name="AutoShape 16"/>
            <p:cNvCxnSpPr>
              <a:cxnSpLocks noChangeShapeType="1"/>
              <a:stCxn id="2079784" idx="0"/>
              <a:endCxn id="2079766" idx="2"/>
            </p:cNvCxnSpPr>
            <p:nvPr/>
          </p:nvCxnSpPr>
          <p:spPr bwMode="auto">
            <a:xfrm flipH="1" flipV="1">
              <a:off x="1344" y="3201"/>
              <a:ext cx="912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761" name="Rectangle 17"/>
            <p:cNvSpPr>
              <a:spLocks noChangeArrowheads="1"/>
            </p:cNvSpPr>
            <p:nvPr/>
          </p:nvSpPr>
          <p:spPr bwMode="auto">
            <a:xfrm>
              <a:off x="96" y="4080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Vendor</a:t>
              </a:r>
            </a:p>
          </p:txBody>
        </p:sp>
        <p:cxnSp>
          <p:nvCxnSpPr>
            <p:cNvPr id="2079762" name="AutoShape 18"/>
            <p:cNvCxnSpPr>
              <a:cxnSpLocks noChangeShapeType="1"/>
              <a:stCxn id="2079754" idx="2"/>
              <a:endCxn id="2079766" idx="3"/>
            </p:cNvCxnSpPr>
            <p:nvPr/>
          </p:nvCxnSpPr>
          <p:spPr bwMode="auto">
            <a:xfrm flipH="1">
              <a:off x="1689" y="2640"/>
              <a:ext cx="231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763" name="AutoShape 19"/>
            <p:cNvCxnSpPr>
              <a:cxnSpLocks noChangeShapeType="1"/>
              <a:stCxn id="2079755" idx="2"/>
              <a:endCxn id="2079766" idx="3"/>
            </p:cNvCxnSpPr>
            <p:nvPr/>
          </p:nvCxnSpPr>
          <p:spPr bwMode="auto">
            <a:xfrm flipH="1">
              <a:off x="1689" y="2880"/>
              <a:ext cx="231" cy="1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764" name="AutoShape 20"/>
            <p:cNvCxnSpPr>
              <a:cxnSpLocks noChangeShapeType="1"/>
              <a:stCxn id="2079757" idx="2"/>
              <a:endCxn id="2079766" idx="3"/>
            </p:cNvCxnSpPr>
            <p:nvPr/>
          </p:nvCxnSpPr>
          <p:spPr bwMode="auto">
            <a:xfrm flipH="1" flipV="1">
              <a:off x="1689" y="3048"/>
              <a:ext cx="231" cy="3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765" name="AutoShape 21"/>
            <p:cNvCxnSpPr>
              <a:cxnSpLocks noChangeShapeType="1"/>
              <a:stCxn id="2079756" idx="2"/>
              <a:endCxn id="2079766" idx="3"/>
            </p:cNvCxnSpPr>
            <p:nvPr/>
          </p:nvCxnSpPr>
          <p:spPr bwMode="auto">
            <a:xfrm flipH="1" flipV="1">
              <a:off x="1689" y="3048"/>
              <a:ext cx="231" cy="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766" name="Rectangle 22"/>
            <p:cNvSpPr>
              <a:spLocks noChangeArrowheads="1"/>
            </p:cNvSpPr>
            <p:nvPr/>
          </p:nvSpPr>
          <p:spPr bwMode="auto">
            <a:xfrm>
              <a:off x="1008" y="2904"/>
              <a:ext cx="672" cy="288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hlink"/>
                  </a:solidFill>
                  <a:latin typeface="Times New Roman" charset="0"/>
                </a:rPr>
                <a:t>Generic Task</a:t>
              </a:r>
            </a:p>
          </p:txBody>
        </p:sp>
        <p:sp>
          <p:nvSpPr>
            <p:cNvPr id="2079767" name="Text Box 23"/>
            <p:cNvSpPr txBox="1">
              <a:spLocks noChangeArrowheads="1"/>
            </p:cNvSpPr>
            <p:nvPr/>
          </p:nvSpPr>
          <p:spPr bwMode="auto">
            <a:xfrm>
              <a:off x="1080" y="3479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768" name="Rectangle 24"/>
            <p:cNvSpPr>
              <a:spLocks noChangeArrowheads="1"/>
            </p:cNvSpPr>
            <p:nvPr/>
          </p:nvSpPr>
          <p:spPr bwMode="auto">
            <a:xfrm>
              <a:off x="-288" y="2952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Offered</a:t>
              </a:r>
              <a:br>
                <a:rPr lang="en-US" sz="1100">
                  <a:latin typeface="Times New Roman" charset="0"/>
                </a:rPr>
              </a:br>
              <a:r>
                <a:rPr lang="en-US" sz="1100">
                  <a:latin typeface="Times New Roman" charset="0"/>
                </a:rPr>
                <a:t>DES Service</a:t>
              </a:r>
            </a:p>
          </p:txBody>
        </p:sp>
        <p:sp>
          <p:nvSpPr>
            <p:cNvPr id="2079769" name="AutoShape 25"/>
            <p:cNvSpPr>
              <a:spLocks noChangeArrowheads="1"/>
            </p:cNvSpPr>
            <p:nvPr/>
          </p:nvSpPr>
          <p:spPr bwMode="auto">
            <a:xfrm>
              <a:off x="369" y="2880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includes</a:t>
              </a:r>
            </a:p>
          </p:txBody>
        </p:sp>
        <p:cxnSp>
          <p:nvCxnSpPr>
            <p:cNvPr id="2079770" name="AutoShape 26"/>
            <p:cNvCxnSpPr>
              <a:cxnSpLocks noChangeShapeType="1"/>
              <a:stCxn id="2079768" idx="3"/>
              <a:endCxn id="2079769" idx="1"/>
            </p:cNvCxnSpPr>
            <p:nvPr/>
          </p:nvCxnSpPr>
          <p:spPr bwMode="auto">
            <a:xfrm>
              <a:off x="288" y="3048"/>
              <a:ext cx="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771" name="AutoShape 27"/>
            <p:cNvCxnSpPr>
              <a:cxnSpLocks noChangeShapeType="1"/>
              <a:stCxn id="2079769" idx="3"/>
              <a:endCxn id="2079766" idx="1"/>
            </p:cNvCxnSpPr>
            <p:nvPr/>
          </p:nvCxnSpPr>
          <p:spPr bwMode="auto">
            <a:xfrm>
              <a:off x="912" y="3048"/>
              <a:ext cx="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772" name="Text Box 28"/>
            <p:cNvSpPr txBox="1">
              <a:spLocks noChangeArrowheads="1"/>
            </p:cNvSpPr>
            <p:nvPr/>
          </p:nvSpPr>
          <p:spPr bwMode="auto">
            <a:xfrm>
              <a:off x="328" y="2903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773" name="Text Box 29"/>
            <p:cNvSpPr txBox="1">
              <a:spLocks noChangeArrowheads="1"/>
            </p:cNvSpPr>
            <p:nvPr/>
          </p:nvSpPr>
          <p:spPr bwMode="auto">
            <a:xfrm>
              <a:off x="881" y="2896"/>
              <a:ext cx="8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m</a:t>
              </a:r>
            </a:p>
          </p:txBody>
        </p:sp>
        <p:sp>
          <p:nvSpPr>
            <p:cNvPr id="2079774" name="AutoShape 30"/>
            <p:cNvSpPr>
              <a:spLocks noChangeArrowheads="1"/>
            </p:cNvSpPr>
            <p:nvPr/>
          </p:nvSpPr>
          <p:spPr bwMode="auto">
            <a:xfrm>
              <a:off x="744" y="3552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requires</a:t>
              </a:r>
            </a:p>
          </p:txBody>
        </p:sp>
        <p:cxnSp>
          <p:nvCxnSpPr>
            <p:cNvPr id="2079775" name="AutoShape 31"/>
            <p:cNvCxnSpPr>
              <a:cxnSpLocks noChangeShapeType="1"/>
              <a:stCxn id="2079777" idx="0"/>
              <a:endCxn id="2079774" idx="2"/>
            </p:cNvCxnSpPr>
            <p:nvPr/>
          </p:nvCxnSpPr>
          <p:spPr bwMode="auto">
            <a:xfrm flipV="1">
              <a:off x="1016" y="3888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776" name="Text Box 32"/>
            <p:cNvSpPr txBox="1">
              <a:spLocks noChangeArrowheads="1"/>
            </p:cNvSpPr>
            <p:nvPr/>
          </p:nvSpPr>
          <p:spPr bwMode="auto">
            <a:xfrm>
              <a:off x="920" y="3888"/>
              <a:ext cx="8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m</a:t>
              </a:r>
            </a:p>
          </p:txBody>
        </p:sp>
        <p:sp>
          <p:nvSpPr>
            <p:cNvPr id="2079777" name="Rectangle 33"/>
            <p:cNvSpPr>
              <a:spLocks noChangeArrowheads="1"/>
            </p:cNvSpPr>
            <p:nvPr/>
          </p:nvSpPr>
          <p:spPr bwMode="auto">
            <a:xfrm>
              <a:off x="728" y="4080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Govt.</a:t>
              </a:r>
              <a:br>
                <a:rPr lang="en-US" sz="1100">
                  <a:latin typeface="Times New Roman" charset="0"/>
                </a:rPr>
              </a:br>
              <a:r>
                <a:rPr lang="en-US" sz="1100">
                  <a:latin typeface="Times New Roman" charset="0"/>
                </a:rPr>
                <a:t>Approval</a:t>
              </a:r>
            </a:p>
          </p:txBody>
        </p:sp>
        <p:sp>
          <p:nvSpPr>
            <p:cNvPr id="2079778" name="Text Box 34"/>
            <p:cNvSpPr txBox="1">
              <a:spLocks noChangeArrowheads="1"/>
            </p:cNvSpPr>
            <p:nvPr/>
          </p:nvSpPr>
          <p:spPr bwMode="auto">
            <a:xfrm>
              <a:off x="1480" y="3479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779" name="AutoShape 35"/>
            <p:cNvSpPr>
              <a:spLocks noChangeArrowheads="1"/>
            </p:cNvSpPr>
            <p:nvPr/>
          </p:nvSpPr>
          <p:spPr bwMode="auto">
            <a:xfrm>
              <a:off x="1360" y="3552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uses</a:t>
              </a:r>
            </a:p>
          </p:txBody>
        </p:sp>
        <p:cxnSp>
          <p:nvCxnSpPr>
            <p:cNvPr id="2079780" name="AutoShape 36"/>
            <p:cNvCxnSpPr>
              <a:cxnSpLocks noChangeShapeType="1"/>
              <a:stCxn id="2079782" idx="0"/>
              <a:endCxn id="2079779" idx="2"/>
            </p:cNvCxnSpPr>
            <p:nvPr/>
          </p:nvCxnSpPr>
          <p:spPr bwMode="auto">
            <a:xfrm flipV="1">
              <a:off x="1632" y="3888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781" name="Text Box 37"/>
            <p:cNvSpPr txBox="1">
              <a:spLocks noChangeArrowheads="1"/>
            </p:cNvSpPr>
            <p:nvPr/>
          </p:nvSpPr>
          <p:spPr bwMode="auto">
            <a:xfrm>
              <a:off x="1536" y="3888"/>
              <a:ext cx="8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m</a:t>
              </a:r>
            </a:p>
          </p:txBody>
        </p:sp>
        <p:sp>
          <p:nvSpPr>
            <p:cNvPr id="2079782" name="Rectangle 38"/>
            <p:cNvSpPr>
              <a:spLocks noChangeArrowheads="1"/>
            </p:cNvSpPr>
            <p:nvPr/>
          </p:nvSpPr>
          <p:spPr bwMode="auto">
            <a:xfrm>
              <a:off x="1344" y="4080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Equipment</a:t>
              </a:r>
              <a:br>
                <a:rPr lang="en-US" sz="1100">
                  <a:latin typeface="Times New Roman" charset="0"/>
                </a:rPr>
              </a:br>
              <a:r>
                <a:rPr lang="en-US" sz="1100">
                  <a:latin typeface="Times New Roman" charset="0"/>
                </a:rPr>
                <a:t>Type</a:t>
              </a:r>
            </a:p>
          </p:txBody>
        </p:sp>
        <p:sp>
          <p:nvSpPr>
            <p:cNvPr id="2079783" name="Text Box 39"/>
            <p:cNvSpPr txBox="1">
              <a:spLocks noChangeArrowheads="1"/>
            </p:cNvSpPr>
            <p:nvPr/>
          </p:nvSpPr>
          <p:spPr bwMode="auto">
            <a:xfrm>
              <a:off x="2104" y="3504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784" name="AutoShape 40"/>
            <p:cNvSpPr>
              <a:spLocks noChangeArrowheads="1"/>
            </p:cNvSpPr>
            <p:nvPr/>
          </p:nvSpPr>
          <p:spPr bwMode="auto">
            <a:xfrm>
              <a:off x="1984" y="3552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involves</a:t>
              </a:r>
            </a:p>
          </p:txBody>
        </p:sp>
        <p:cxnSp>
          <p:nvCxnSpPr>
            <p:cNvPr id="2079785" name="AutoShape 41"/>
            <p:cNvCxnSpPr>
              <a:cxnSpLocks noChangeShapeType="1"/>
              <a:stCxn id="2079787" idx="0"/>
              <a:endCxn id="2079784" idx="2"/>
            </p:cNvCxnSpPr>
            <p:nvPr/>
          </p:nvCxnSpPr>
          <p:spPr bwMode="auto">
            <a:xfrm flipV="1">
              <a:off x="2256" y="3888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786" name="Text Box 42"/>
            <p:cNvSpPr txBox="1">
              <a:spLocks noChangeArrowheads="1"/>
            </p:cNvSpPr>
            <p:nvPr/>
          </p:nvSpPr>
          <p:spPr bwMode="auto">
            <a:xfrm>
              <a:off x="2161" y="3888"/>
              <a:ext cx="78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m</a:t>
              </a:r>
            </a:p>
          </p:txBody>
        </p:sp>
        <p:sp>
          <p:nvSpPr>
            <p:cNvPr id="2079787" name="Rectangle 43"/>
            <p:cNvSpPr>
              <a:spLocks noChangeArrowheads="1"/>
            </p:cNvSpPr>
            <p:nvPr/>
          </p:nvSpPr>
          <p:spPr bwMode="auto">
            <a:xfrm>
              <a:off x="1968" y="4080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Labor Type</a:t>
              </a:r>
            </a:p>
          </p:txBody>
        </p:sp>
      </p:grpSp>
      <p:grpSp>
        <p:nvGrpSpPr>
          <p:cNvPr id="2079788" name="Group 44"/>
          <p:cNvGrpSpPr>
            <a:grpSpLocks/>
          </p:cNvGrpSpPr>
          <p:nvPr/>
        </p:nvGrpSpPr>
        <p:grpSpPr bwMode="auto">
          <a:xfrm>
            <a:off x="946150" y="1506538"/>
            <a:ext cx="2617788" cy="2438400"/>
            <a:chOff x="480" y="1008"/>
            <a:chExt cx="1728" cy="1632"/>
          </a:xfrm>
        </p:grpSpPr>
        <p:sp>
          <p:nvSpPr>
            <p:cNvPr id="2079789" name="AutoShape 45"/>
            <p:cNvSpPr>
              <a:spLocks noChangeArrowheads="1"/>
            </p:cNvSpPr>
            <p:nvPr/>
          </p:nvSpPr>
          <p:spPr bwMode="auto">
            <a:xfrm>
              <a:off x="545" y="1872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includes</a:t>
              </a:r>
            </a:p>
          </p:txBody>
        </p:sp>
        <p:cxnSp>
          <p:nvCxnSpPr>
            <p:cNvPr id="2079790" name="AutoShape 46"/>
            <p:cNvCxnSpPr>
              <a:cxnSpLocks noChangeShapeType="1"/>
              <a:stCxn id="2079789" idx="0"/>
              <a:endCxn id="2079806" idx="2"/>
            </p:cNvCxnSpPr>
            <p:nvPr/>
          </p:nvCxnSpPr>
          <p:spPr bwMode="auto">
            <a:xfrm flipH="1" flipV="1">
              <a:off x="816" y="1641"/>
              <a:ext cx="1" cy="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791" name="AutoShape 47"/>
            <p:cNvCxnSpPr>
              <a:cxnSpLocks noChangeShapeType="1"/>
              <a:stCxn id="2079801" idx="0"/>
              <a:endCxn id="2079789" idx="2"/>
            </p:cNvCxnSpPr>
            <p:nvPr/>
          </p:nvCxnSpPr>
          <p:spPr bwMode="auto">
            <a:xfrm flipV="1">
              <a:off x="816" y="2208"/>
              <a:ext cx="1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792" name="Text Box 48"/>
            <p:cNvSpPr txBox="1">
              <a:spLocks noChangeArrowheads="1"/>
            </p:cNvSpPr>
            <p:nvPr/>
          </p:nvSpPr>
          <p:spPr bwMode="auto">
            <a:xfrm>
              <a:off x="845" y="2208"/>
              <a:ext cx="78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m</a:t>
              </a:r>
            </a:p>
          </p:txBody>
        </p:sp>
        <p:sp>
          <p:nvSpPr>
            <p:cNvPr id="2079793" name="Text Box 49"/>
            <p:cNvSpPr txBox="1">
              <a:spLocks noChangeArrowheads="1"/>
            </p:cNvSpPr>
            <p:nvPr/>
          </p:nvSpPr>
          <p:spPr bwMode="auto">
            <a:xfrm>
              <a:off x="845" y="1680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794" name="Oval 50"/>
            <p:cNvSpPr>
              <a:spLocks noChangeArrowheads="1"/>
            </p:cNvSpPr>
            <p:nvPr/>
          </p:nvSpPr>
          <p:spPr bwMode="auto">
            <a:xfrm>
              <a:off x="1584" y="1008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offered_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serv_ID</a:t>
              </a:r>
            </a:p>
          </p:txBody>
        </p:sp>
        <p:sp>
          <p:nvSpPr>
            <p:cNvPr id="2079795" name="Oval 51"/>
            <p:cNvSpPr>
              <a:spLocks noChangeArrowheads="1"/>
            </p:cNvSpPr>
            <p:nvPr/>
          </p:nvSpPr>
          <p:spPr bwMode="auto">
            <a:xfrm>
              <a:off x="1584" y="1248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stage</a:t>
              </a:r>
            </a:p>
          </p:txBody>
        </p:sp>
        <p:sp>
          <p:nvSpPr>
            <p:cNvPr id="2079796" name="Oval 52"/>
            <p:cNvSpPr>
              <a:spLocks noChangeArrowheads="1"/>
            </p:cNvSpPr>
            <p:nvPr/>
          </p:nvSpPr>
          <p:spPr bwMode="auto">
            <a:xfrm>
              <a:off x="1584" y="1488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description</a:t>
              </a:r>
            </a:p>
          </p:txBody>
        </p:sp>
        <p:sp>
          <p:nvSpPr>
            <p:cNvPr id="2079797" name="Oval 53"/>
            <p:cNvSpPr>
              <a:spLocks noChangeArrowheads="1"/>
            </p:cNvSpPr>
            <p:nvPr/>
          </p:nvSpPr>
          <p:spPr bwMode="auto">
            <a:xfrm>
              <a:off x="1584" y="1728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typical_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duration</a:t>
              </a:r>
            </a:p>
          </p:txBody>
        </p:sp>
        <p:cxnSp>
          <p:nvCxnSpPr>
            <p:cNvPr id="2079798" name="AutoShape 54"/>
            <p:cNvCxnSpPr>
              <a:cxnSpLocks noChangeShapeType="1"/>
              <a:stCxn id="2079810" idx="0"/>
              <a:endCxn id="2079806" idx="0"/>
            </p:cNvCxnSpPr>
            <p:nvPr/>
          </p:nvCxnSpPr>
          <p:spPr bwMode="auto">
            <a:xfrm flipH="1" flipV="1">
              <a:off x="816" y="1335"/>
              <a:ext cx="752" cy="6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799" name="AutoShape 55"/>
            <p:cNvCxnSpPr>
              <a:cxnSpLocks noChangeShapeType="1"/>
              <a:stCxn id="2079810" idx="0"/>
              <a:endCxn id="2079801" idx="2"/>
            </p:cNvCxnSpPr>
            <p:nvPr/>
          </p:nvCxnSpPr>
          <p:spPr bwMode="auto">
            <a:xfrm flipH="1">
              <a:off x="816" y="1968"/>
              <a:ext cx="752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00" name="AutoShape 56"/>
            <p:cNvCxnSpPr>
              <a:cxnSpLocks noChangeShapeType="1"/>
              <a:stCxn id="2079810" idx="3"/>
            </p:cNvCxnSpPr>
            <p:nvPr/>
          </p:nvCxnSpPr>
          <p:spPr bwMode="auto">
            <a:xfrm flipH="1">
              <a:off x="960" y="2136"/>
              <a:ext cx="879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01" name="Rectangle 57"/>
            <p:cNvSpPr>
              <a:spLocks noChangeArrowheads="1"/>
            </p:cNvSpPr>
            <p:nvPr/>
          </p:nvSpPr>
          <p:spPr bwMode="auto">
            <a:xfrm>
              <a:off x="528" y="2448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Generic Task</a:t>
              </a:r>
            </a:p>
          </p:txBody>
        </p:sp>
        <p:cxnSp>
          <p:nvCxnSpPr>
            <p:cNvPr id="2079802" name="AutoShape 58"/>
            <p:cNvCxnSpPr>
              <a:cxnSpLocks noChangeShapeType="1"/>
              <a:stCxn id="2079794" idx="2"/>
              <a:endCxn id="2079806" idx="3"/>
            </p:cNvCxnSpPr>
            <p:nvPr/>
          </p:nvCxnSpPr>
          <p:spPr bwMode="auto">
            <a:xfrm flipH="1">
              <a:off x="1161" y="1104"/>
              <a:ext cx="423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03" name="AutoShape 59"/>
            <p:cNvCxnSpPr>
              <a:cxnSpLocks noChangeShapeType="1"/>
              <a:stCxn id="2079795" idx="2"/>
              <a:endCxn id="2079806" idx="3"/>
            </p:cNvCxnSpPr>
            <p:nvPr/>
          </p:nvCxnSpPr>
          <p:spPr bwMode="auto">
            <a:xfrm flipH="1">
              <a:off x="1161" y="1344"/>
              <a:ext cx="423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04" name="AutoShape 60"/>
            <p:cNvCxnSpPr>
              <a:cxnSpLocks noChangeShapeType="1"/>
              <a:stCxn id="2079797" idx="2"/>
              <a:endCxn id="2079806" idx="3"/>
            </p:cNvCxnSpPr>
            <p:nvPr/>
          </p:nvCxnSpPr>
          <p:spPr bwMode="auto">
            <a:xfrm flipH="1" flipV="1">
              <a:off x="1161" y="1488"/>
              <a:ext cx="423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05" name="AutoShape 61"/>
            <p:cNvCxnSpPr>
              <a:cxnSpLocks noChangeShapeType="1"/>
              <a:stCxn id="2079796" idx="2"/>
              <a:endCxn id="2079806" idx="3"/>
            </p:cNvCxnSpPr>
            <p:nvPr/>
          </p:nvCxnSpPr>
          <p:spPr bwMode="auto">
            <a:xfrm flipH="1" flipV="1">
              <a:off x="1161" y="1488"/>
              <a:ext cx="423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06" name="Rectangle 62"/>
            <p:cNvSpPr>
              <a:spLocks noChangeArrowheads="1"/>
            </p:cNvSpPr>
            <p:nvPr/>
          </p:nvSpPr>
          <p:spPr bwMode="auto">
            <a:xfrm>
              <a:off x="480" y="1344"/>
              <a:ext cx="672" cy="288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hlink"/>
                  </a:solidFill>
                  <a:latin typeface="Times New Roman" charset="0"/>
                </a:rPr>
                <a:t>Offered</a:t>
              </a:r>
              <a:br>
                <a:rPr lang="en-US" sz="1300">
                  <a:solidFill>
                    <a:schemeClr val="hlink"/>
                  </a:solidFill>
                  <a:latin typeface="Times New Roman" charset="0"/>
                </a:rPr>
              </a:br>
              <a:r>
                <a:rPr lang="en-US" sz="1300">
                  <a:solidFill>
                    <a:schemeClr val="hlink"/>
                  </a:solidFill>
                  <a:latin typeface="Times New Roman" charset="0"/>
                </a:rPr>
                <a:t>DES Service</a:t>
              </a:r>
            </a:p>
          </p:txBody>
        </p:sp>
        <p:sp>
          <p:nvSpPr>
            <p:cNvPr id="2079807" name="Text Box 63"/>
            <p:cNvSpPr txBox="1">
              <a:spLocks noChangeArrowheads="1"/>
            </p:cNvSpPr>
            <p:nvPr/>
          </p:nvSpPr>
          <p:spPr bwMode="auto">
            <a:xfrm>
              <a:off x="1384" y="1847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808" name="Text Box 64"/>
            <p:cNvSpPr txBox="1">
              <a:spLocks noChangeArrowheads="1"/>
            </p:cNvSpPr>
            <p:nvPr/>
          </p:nvSpPr>
          <p:spPr bwMode="auto">
            <a:xfrm>
              <a:off x="1151" y="2183"/>
              <a:ext cx="78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m</a:t>
              </a:r>
            </a:p>
          </p:txBody>
        </p:sp>
        <p:sp>
          <p:nvSpPr>
            <p:cNvPr id="2079809" name="Text Box 65"/>
            <p:cNvSpPr txBox="1">
              <a:spLocks noChangeArrowheads="1"/>
            </p:cNvSpPr>
            <p:nvPr/>
          </p:nvSpPr>
          <p:spPr bwMode="auto">
            <a:xfrm>
              <a:off x="1344" y="2352"/>
              <a:ext cx="50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k</a:t>
              </a:r>
            </a:p>
          </p:txBody>
        </p:sp>
        <p:sp>
          <p:nvSpPr>
            <p:cNvPr id="2079810" name="AutoShape 66"/>
            <p:cNvSpPr>
              <a:spLocks noChangeArrowheads="1"/>
            </p:cNvSpPr>
            <p:nvPr/>
          </p:nvSpPr>
          <p:spPr bwMode="auto">
            <a:xfrm>
              <a:off x="1296" y="1968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precedence</a:t>
              </a:r>
            </a:p>
          </p:txBody>
        </p:sp>
      </p:grpSp>
      <p:grpSp>
        <p:nvGrpSpPr>
          <p:cNvPr id="2079811" name="Group 67"/>
          <p:cNvGrpSpPr>
            <a:grpSpLocks/>
          </p:cNvGrpSpPr>
          <p:nvPr/>
        </p:nvGrpSpPr>
        <p:grpSpPr bwMode="auto">
          <a:xfrm>
            <a:off x="4800600" y="4016375"/>
            <a:ext cx="4437063" cy="2827338"/>
            <a:chOff x="3168" y="2860"/>
            <a:chExt cx="2928" cy="1892"/>
          </a:xfrm>
        </p:grpSpPr>
        <p:sp>
          <p:nvSpPr>
            <p:cNvPr id="2079812" name="AutoShape 68"/>
            <p:cNvSpPr>
              <a:spLocks noChangeArrowheads="1"/>
            </p:cNvSpPr>
            <p:nvPr/>
          </p:nvSpPr>
          <p:spPr bwMode="auto">
            <a:xfrm>
              <a:off x="3424" y="4032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supplied_by</a:t>
              </a:r>
            </a:p>
          </p:txBody>
        </p:sp>
        <p:cxnSp>
          <p:nvCxnSpPr>
            <p:cNvPr id="2079813" name="AutoShape 69"/>
            <p:cNvCxnSpPr>
              <a:cxnSpLocks noChangeShapeType="1"/>
              <a:stCxn id="2079812" idx="0"/>
              <a:endCxn id="2079829" idx="2"/>
            </p:cNvCxnSpPr>
            <p:nvPr/>
          </p:nvCxnSpPr>
          <p:spPr bwMode="auto">
            <a:xfrm flipV="1">
              <a:off x="3696" y="3489"/>
              <a:ext cx="1200" cy="5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14" name="AutoShape 70"/>
            <p:cNvCxnSpPr>
              <a:cxnSpLocks noChangeShapeType="1"/>
              <a:stCxn id="2079824" idx="0"/>
              <a:endCxn id="2079812" idx="2"/>
            </p:cNvCxnSpPr>
            <p:nvPr/>
          </p:nvCxnSpPr>
          <p:spPr bwMode="auto">
            <a:xfrm flipV="1">
              <a:off x="3696" y="4368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15" name="Text Box 71"/>
            <p:cNvSpPr txBox="1">
              <a:spLocks noChangeArrowheads="1"/>
            </p:cNvSpPr>
            <p:nvPr/>
          </p:nvSpPr>
          <p:spPr bwMode="auto">
            <a:xfrm>
              <a:off x="3612" y="4368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/>
                <a:t>1</a:t>
              </a:r>
            </a:p>
          </p:txBody>
        </p:sp>
        <p:sp>
          <p:nvSpPr>
            <p:cNvPr id="2079816" name="Text Box 72"/>
            <p:cNvSpPr txBox="1">
              <a:spLocks noChangeArrowheads="1"/>
            </p:cNvSpPr>
            <p:nvPr/>
          </p:nvSpPr>
          <p:spPr bwMode="auto">
            <a:xfrm>
              <a:off x="3792" y="3978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817" name="Oval 73"/>
            <p:cNvSpPr>
              <a:spLocks noChangeArrowheads="1"/>
            </p:cNvSpPr>
            <p:nvPr/>
          </p:nvSpPr>
          <p:spPr bwMode="auto">
            <a:xfrm>
              <a:off x="5472" y="3072"/>
              <a:ext cx="624" cy="96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stage</a:t>
              </a:r>
            </a:p>
          </p:txBody>
        </p:sp>
        <p:sp>
          <p:nvSpPr>
            <p:cNvPr id="2079818" name="Oval 74"/>
            <p:cNvSpPr>
              <a:spLocks noChangeArrowheads="1"/>
            </p:cNvSpPr>
            <p:nvPr/>
          </p:nvSpPr>
          <p:spPr bwMode="auto">
            <a:xfrm>
              <a:off x="5472" y="3408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planned_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start_date</a:t>
              </a:r>
            </a:p>
          </p:txBody>
        </p:sp>
        <p:sp>
          <p:nvSpPr>
            <p:cNvPr id="2079819" name="Oval 75"/>
            <p:cNvSpPr>
              <a:spLocks noChangeArrowheads="1"/>
            </p:cNvSpPr>
            <p:nvPr/>
          </p:nvSpPr>
          <p:spPr bwMode="auto">
            <a:xfrm>
              <a:off x="5472" y="3628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planned_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end_date</a:t>
              </a:r>
            </a:p>
          </p:txBody>
        </p:sp>
        <p:sp>
          <p:nvSpPr>
            <p:cNvPr id="2079820" name="Oval 76"/>
            <p:cNvSpPr>
              <a:spLocks noChangeArrowheads="1"/>
            </p:cNvSpPr>
            <p:nvPr/>
          </p:nvSpPr>
          <p:spPr bwMode="auto">
            <a:xfrm>
              <a:off x="5472" y="3840"/>
              <a:ext cx="624" cy="96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status</a:t>
              </a:r>
            </a:p>
          </p:txBody>
        </p:sp>
        <p:cxnSp>
          <p:nvCxnSpPr>
            <p:cNvPr id="2079821" name="AutoShape 77"/>
            <p:cNvCxnSpPr>
              <a:cxnSpLocks noChangeShapeType="1"/>
              <a:stCxn id="2079840" idx="0"/>
              <a:endCxn id="2079829" idx="2"/>
            </p:cNvCxnSpPr>
            <p:nvPr/>
          </p:nvCxnSpPr>
          <p:spPr bwMode="auto">
            <a:xfrm flipH="1" flipV="1">
              <a:off x="4896" y="3489"/>
              <a:ext cx="48" cy="5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22" name="AutoShape 78"/>
            <p:cNvCxnSpPr>
              <a:cxnSpLocks noChangeShapeType="1"/>
              <a:stCxn id="2079829" idx="2"/>
              <a:endCxn id="2079836" idx="0"/>
            </p:cNvCxnSpPr>
            <p:nvPr/>
          </p:nvCxnSpPr>
          <p:spPr bwMode="auto">
            <a:xfrm flipH="1">
              <a:off x="4328" y="3489"/>
              <a:ext cx="568" cy="5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23" name="AutoShape 79"/>
            <p:cNvCxnSpPr>
              <a:cxnSpLocks noChangeShapeType="1"/>
              <a:stCxn id="2079844" idx="0"/>
              <a:endCxn id="2079829" idx="2"/>
            </p:cNvCxnSpPr>
            <p:nvPr/>
          </p:nvCxnSpPr>
          <p:spPr bwMode="auto">
            <a:xfrm flipH="1" flipV="1">
              <a:off x="4896" y="3489"/>
              <a:ext cx="672" cy="5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24" name="Rectangle 80"/>
            <p:cNvSpPr>
              <a:spLocks noChangeArrowheads="1"/>
            </p:cNvSpPr>
            <p:nvPr/>
          </p:nvSpPr>
          <p:spPr bwMode="auto">
            <a:xfrm>
              <a:off x="3408" y="4560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Vendor</a:t>
              </a:r>
            </a:p>
          </p:txBody>
        </p:sp>
        <p:cxnSp>
          <p:nvCxnSpPr>
            <p:cNvPr id="2079825" name="AutoShape 81"/>
            <p:cNvCxnSpPr>
              <a:cxnSpLocks noChangeShapeType="1"/>
              <a:stCxn id="2079851" idx="2"/>
              <a:endCxn id="2079829" idx="3"/>
            </p:cNvCxnSpPr>
            <p:nvPr/>
          </p:nvCxnSpPr>
          <p:spPr bwMode="auto">
            <a:xfrm flipH="1">
              <a:off x="5241" y="2956"/>
              <a:ext cx="231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26" name="AutoShape 82"/>
            <p:cNvCxnSpPr>
              <a:cxnSpLocks noChangeShapeType="1"/>
              <a:stCxn id="2079818" idx="2"/>
              <a:endCxn id="2079829" idx="3"/>
            </p:cNvCxnSpPr>
            <p:nvPr/>
          </p:nvCxnSpPr>
          <p:spPr bwMode="auto">
            <a:xfrm flipH="1" flipV="1">
              <a:off x="5241" y="3336"/>
              <a:ext cx="231" cy="1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27" name="AutoShape 83"/>
            <p:cNvCxnSpPr>
              <a:cxnSpLocks noChangeShapeType="1"/>
              <a:stCxn id="2079820" idx="2"/>
              <a:endCxn id="2079829" idx="3"/>
            </p:cNvCxnSpPr>
            <p:nvPr/>
          </p:nvCxnSpPr>
          <p:spPr bwMode="auto">
            <a:xfrm flipH="1" flipV="1">
              <a:off x="5241" y="3336"/>
              <a:ext cx="231" cy="5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28" name="AutoShape 84"/>
            <p:cNvCxnSpPr>
              <a:cxnSpLocks noChangeShapeType="1"/>
              <a:stCxn id="2079819" idx="2"/>
              <a:endCxn id="2079829" idx="3"/>
            </p:cNvCxnSpPr>
            <p:nvPr/>
          </p:nvCxnSpPr>
          <p:spPr bwMode="auto">
            <a:xfrm flipH="1" flipV="1">
              <a:off x="5241" y="3336"/>
              <a:ext cx="231" cy="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29" name="Rectangle 85"/>
            <p:cNvSpPr>
              <a:spLocks noChangeArrowheads="1"/>
            </p:cNvSpPr>
            <p:nvPr/>
          </p:nvSpPr>
          <p:spPr bwMode="auto">
            <a:xfrm>
              <a:off x="4560" y="3192"/>
              <a:ext cx="672" cy="288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hlink"/>
                  </a:solidFill>
                  <a:latin typeface="Times New Roman" charset="0"/>
                </a:rPr>
                <a:t>Vendor Task</a:t>
              </a:r>
            </a:p>
          </p:txBody>
        </p:sp>
        <p:sp>
          <p:nvSpPr>
            <p:cNvPr id="2079830" name="Rectangle 86"/>
            <p:cNvSpPr>
              <a:spLocks noChangeArrowheads="1"/>
            </p:cNvSpPr>
            <p:nvPr/>
          </p:nvSpPr>
          <p:spPr bwMode="auto">
            <a:xfrm>
              <a:off x="3168" y="3240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Schedule</a:t>
              </a:r>
            </a:p>
          </p:txBody>
        </p:sp>
        <p:sp>
          <p:nvSpPr>
            <p:cNvPr id="2079831" name="AutoShape 87"/>
            <p:cNvSpPr>
              <a:spLocks noChangeArrowheads="1"/>
            </p:cNvSpPr>
            <p:nvPr/>
          </p:nvSpPr>
          <p:spPr bwMode="auto">
            <a:xfrm>
              <a:off x="3888" y="3168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includes</a:t>
              </a:r>
            </a:p>
          </p:txBody>
        </p:sp>
        <p:cxnSp>
          <p:nvCxnSpPr>
            <p:cNvPr id="2079832" name="AutoShape 88"/>
            <p:cNvCxnSpPr>
              <a:cxnSpLocks noChangeShapeType="1"/>
              <a:stCxn id="2079830" idx="3"/>
              <a:endCxn id="2079831" idx="1"/>
            </p:cNvCxnSpPr>
            <p:nvPr/>
          </p:nvCxnSpPr>
          <p:spPr bwMode="auto">
            <a:xfrm>
              <a:off x="3744" y="3336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33" name="AutoShape 89"/>
            <p:cNvCxnSpPr>
              <a:cxnSpLocks noChangeShapeType="1"/>
              <a:stCxn id="2079831" idx="3"/>
              <a:endCxn id="2079829" idx="1"/>
            </p:cNvCxnSpPr>
            <p:nvPr/>
          </p:nvCxnSpPr>
          <p:spPr bwMode="auto">
            <a:xfrm>
              <a:off x="4431" y="3336"/>
              <a:ext cx="1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34" name="Text Box 90"/>
            <p:cNvSpPr txBox="1">
              <a:spLocks noChangeArrowheads="1"/>
            </p:cNvSpPr>
            <p:nvPr/>
          </p:nvSpPr>
          <p:spPr bwMode="auto">
            <a:xfrm>
              <a:off x="3815" y="3191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835" name="Text Box 91"/>
            <p:cNvSpPr txBox="1">
              <a:spLocks noChangeArrowheads="1"/>
            </p:cNvSpPr>
            <p:nvPr/>
          </p:nvSpPr>
          <p:spPr bwMode="auto">
            <a:xfrm>
              <a:off x="4433" y="3184"/>
              <a:ext cx="8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m</a:t>
              </a:r>
            </a:p>
          </p:txBody>
        </p:sp>
        <p:sp>
          <p:nvSpPr>
            <p:cNvPr id="2079836" name="AutoShape 92"/>
            <p:cNvSpPr>
              <a:spLocks noChangeArrowheads="1"/>
            </p:cNvSpPr>
            <p:nvPr/>
          </p:nvSpPr>
          <p:spPr bwMode="auto">
            <a:xfrm>
              <a:off x="4056" y="4032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requires</a:t>
              </a:r>
            </a:p>
          </p:txBody>
        </p:sp>
        <p:cxnSp>
          <p:nvCxnSpPr>
            <p:cNvPr id="2079837" name="AutoShape 93"/>
            <p:cNvCxnSpPr>
              <a:cxnSpLocks noChangeShapeType="1"/>
              <a:stCxn id="2079839" idx="0"/>
              <a:endCxn id="2079836" idx="2"/>
            </p:cNvCxnSpPr>
            <p:nvPr/>
          </p:nvCxnSpPr>
          <p:spPr bwMode="auto">
            <a:xfrm flipV="1">
              <a:off x="4328" y="4368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38" name="Text Box 94"/>
            <p:cNvSpPr txBox="1">
              <a:spLocks noChangeArrowheads="1"/>
            </p:cNvSpPr>
            <p:nvPr/>
          </p:nvSpPr>
          <p:spPr bwMode="auto">
            <a:xfrm>
              <a:off x="4244" y="4368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839" name="Rectangle 95"/>
            <p:cNvSpPr>
              <a:spLocks noChangeArrowheads="1"/>
            </p:cNvSpPr>
            <p:nvPr/>
          </p:nvSpPr>
          <p:spPr bwMode="auto">
            <a:xfrm>
              <a:off x="4040" y="4560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Govt.</a:t>
              </a:r>
              <a:br>
                <a:rPr lang="en-US" sz="1100">
                  <a:latin typeface="Times New Roman" charset="0"/>
                </a:rPr>
              </a:br>
              <a:r>
                <a:rPr lang="en-US" sz="1100">
                  <a:latin typeface="Times New Roman" charset="0"/>
                </a:rPr>
                <a:t>Approval</a:t>
              </a:r>
            </a:p>
          </p:txBody>
        </p:sp>
        <p:sp>
          <p:nvSpPr>
            <p:cNvPr id="2079840" name="AutoShape 96"/>
            <p:cNvSpPr>
              <a:spLocks noChangeArrowheads="1"/>
            </p:cNvSpPr>
            <p:nvPr/>
          </p:nvSpPr>
          <p:spPr bwMode="auto">
            <a:xfrm>
              <a:off x="4672" y="4032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uses</a:t>
              </a:r>
            </a:p>
          </p:txBody>
        </p:sp>
        <p:cxnSp>
          <p:nvCxnSpPr>
            <p:cNvPr id="2079841" name="AutoShape 97"/>
            <p:cNvCxnSpPr>
              <a:cxnSpLocks noChangeShapeType="1"/>
              <a:stCxn id="2079843" idx="0"/>
              <a:endCxn id="2079840" idx="2"/>
            </p:cNvCxnSpPr>
            <p:nvPr/>
          </p:nvCxnSpPr>
          <p:spPr bwMode="auto">
            <a:xfrm flipV="1">
              <a:off x="4944" y="4368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42" name="Text Box 98"/>
            <p:cNvSpPr txBox="1">
              <a:spLocks noChangeArrowheads="1"/>
            </p:cNvSpPr>
            <p:nvPr/>
          </p:nvSpPr>
          <p:spPr bwMode="auto">
            <a:xfrm>
              <a:off x="4860" y="4368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843" name="Rectangle 99"/>
            <p:cNvSpPr>
              <a:spLocks noChangeArrowheads="1"/>
            </p:cNvSpPr>
            <p:nvPr/>
          </p:nvSpPr>
          <p:spPr bwMode="auto">
            <a:xfrm>
              <a:off x="4656" y="4560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Equipment</a:t>
              </a:r>
              <a:br>
                <a:rPr lang="en-US" sz="1100">
                  <a:latin typeface="Times New Roman" charset="0"/>
                </a:rPr>
              </a:br>
              <a:r>
                <a:rPr lang="en-US" sz="1100">
                  <a:latin typeface="Times New Roman" charset="0"/>
                </a:rPr>
                <a:t>Order</a:t>
              </a:r>
            </a:p>
          </p:txBody>
        </p:sp>
        <p:sp>
          <p:nvSpPr>
            <p:cNvPr id="2079844" name="AutoShape 100"/>
            <p:cNvSpPr>
              <a:spLocks noChangeArrowheads="1"/>
            </p:cNvSpPr>
            <p:nvPr/>
          </p:nvSpPr>
          <p:spPr bwMode="auto">
            <a:xfrm>
              <a:off x="5296" y="4032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uses</a:t>
              </a:r>
            </a:p>
          </p:txBody>
        </p:sp>
        <p:cxnSp>
          <p:nvCxnSpPr>
            <p:cNvPr id="2079845" name="AutoShape 101"/>
            <p:cNvCxnSpPr>
              <a:cxnSpLocks noChangeShapeType="1"/>
              <a:stCxn id="2079847" idx="0"/>
              <a:endCxn id="2079844" idx="2"/>
            </p:cNvCxnSpPr>
            <p:nvPr/>
          </p:nvCxnSpPr>
          <p:spPr bwMode="auto">
            <a:xfrm flipV="1">
              <a:off x="5568" y="4368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46" name="Text Box 102"/>
            <p:cNvSpPr txBox="1">
              <a:spLocks noChangeArrowheads="1"/>
            </p:cNvSpPr>
            <p:nvPr/>
          </p:nvSpPr>
          <p:spPr bwMode="auto">
            <a:xfrm>
              <a:off x="5484" y="4368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847" name="Rectangle 103"/>
            <p:cNvSpPr>
              <a:spLocks noChangeArrowheads="1"/>
            </p:cNvSpPr>
            <p:nvPr/>
          </p:nvSpPr>
          <p:spPr bwMode="auto">
            <a:xfrm>
              <a:off x="5280" y="4560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Labor Spec</a:t>
              </a:r>
            </a:p>
          </p:txBody>
        </p:sp>
        <p:sp>
          <p:nvSpPr>
            <p:cNvPr id="2079848" name="Text Box 104"/>
            <p:cNvSpPr txBox="1">
              <a:spLocks noChangeArrowheads="1"/>
            </p:cNvSpPr>
            <p:nvPr/>
          </p:nvSpPr>
          <p:spPr bwMode="auto">
            <a:xfrm>
              <a:off x="4224" y="3936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/>
                <a:t>1</a:t>
              </a:r>
            </a:p>
          </p:txBody>
        </p:sp>
        <p:sp>
          <p:nvSpPr>
            <p:cNvPr id="2079849" name="Text Box 105"/>
            <p:cNvSpPr txBox="1">
              <a:spLocks noChangeArrowheads="1"/>
            </p:cNvSpPr>
            <p:nvPr/>
          </p:nvSpPr>
          <p:spPr bwMode="auto">
            <a:xfrm>
              <a:off x="4800" y="3936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/>
                <a:t>1</a:t>
              </a:r>
            </a:p>
          </p:txBody>
        </p:sp>
        <p:sp>
          <p:nvSpPr>
            <p:cNvPr id="2079850" name="Text Box 106"/>
            <p:cNvSpPr txBox="1">
              <a:spLocks noChangeArrowheads="1"/>
            </p:cNvSpPr>
            <p:nvPr/>
          </p:nvSpPr>
          <p:spPr bwMode="auto">
            <a:xfrm>
              <a:off x="5376" y="3984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/>
                <a:t>1</a:t>
              </a:r>
            </a:p>
          </p:txBody>
        </p:sp>
        <p:sp>
          <p:nvSpPr>
            <p:cNvPr id="2079851" name="Oval 107"/>
            <p:cNvSpPr>
              <a:spLocks noChangeArrowheads="1"/>
            </p:cNvSpPr>
            <p:nvPr/>
          </p:nvSpPr>
          <p:spPr bwMode="auto">
            <a:xfrm>
              <a:off x="5472" y="2860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vendor_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task_ID</a:t>
              </a:r>
            </a:p>
          </p:txBody>
        </p:sp>
        <p:cxnSp>
          <p:nvCxnSpPr>
            <p:cNvPr id="2079852" name="AutoShape 108"/>
            <p:cNvCxnSpPr>
              <a:cxnSpLocks noChangeShapeType="1"/>
              <a:stCxn id="2079817" idx="2"/>
              <a:endCxn id="2079829" idx="3"/>
            </p:cNvCxnSpPr>
            <p:nvPr/>
          </p:nvCxnSpPr>
          <p:spPr bwMode="auto">
            <a:xfrm flipH="1">
              <a:off x="5241" y="3120"/>
              <a:ext cx="231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53" name="Oval 109"/>
            <p:cNvSpPr>
              <a:spLocks noChangeArrowheads="1"/>
            </p:cNvSpPr>
            <p:nvPr/>
          </p:nvSpPr>
          <p:spPr bwMode="auto">
            <a:xfrm>
              <a:off x="5472" y="3188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cust_end_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site_into</a:t>
              </a:r>
            </a:p>
          </p:txBody>
        </p:sp>
        <p:cxnSp>
          <p:nvCxnSpPr>
            <p:cNvPr id="2079854" name="AutoShape 110"/>
            <p:cNvCxnSpPr>
              <a:cxnSpLocks noChangeShapeType="1"/>
              <a:stCxn id="2079853" idx="2"/>
              <a:endCxn id="2079829" idx="3"/>
            </p:cNvCxnSpPr>
            <p:nvPr/>
          </p:nvCxnSpPr>
          <p:spPr bwMode="auto">
            <a:xfrm flipH="1">
              <a:off x="5241" y="3284"/>
              <a:ext cx="231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2079855" name="Group 111"/>
          <p:cNvGrpSpPr>
            <a:grpSpLocks/>
          </p:cNvGrpSpPr>
          <p:nvPr/>
        </p:nvGrpSpPr>
        <p:grpSpPr bwMode="auto">
          <a:xfrm>
            <a:off x="4800600" y="1406525"/>
            <a:ext cx="4437063" cy="2306638"/>
            <a:chOff x="3168" y="941"/>
            <a:chExt cx="2928" cy="1544"/>
          </a:xfrm>
        </p:grpSpPr>
        <p:cxnSp>
          <p:nvCxnSpPr>
            <p:cNvPr id="2079856" name="AutoShape 112"/>
            <p:cNvCxnSpPr>
              <a:cxnSpLocks noChangeShapeType="1"/>
              <a:stCxn id="2079883" idx="2"/>
              <a:endCxn id="2079877" idx="0"/>
            </p:cNvCxnSpPr>
            <p:nvPr/>
          </p:nvCxnSpPr>
          <p:spPr bwMode="auto">
            <a:xfrm flipH="1" flipV="1">
              <a:off x="4368" y="1777"/>
              <a:ext cx="624" cy="7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57" name="AutoShape 113"/>
            <p:cNvCxnSpPr>
              <a:cxnSpLocks noChangeShapeType="1"/>
              <a:stCxn id="2079877" idx="1"/>
              <a:endCxn id="2079900" idx="6"/>
            </p:cNvCxnSpPr>
            <p:nvPr/>
          </p:nvCxnSpPr>
          <p:spPr bwMode="auto">
            <a:xfrm flipH="1">
              <a:off x="3888" y="1945"/>
              <a:ext cx="2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58" name="Oval 114"/>
            <p:cNvSpPr>
              <a:spLocks noChangeArrowheads="1"/>
            </p:cNvSpPr>
            <p:nvPr/>
          </p:nvSpPr>
          <p:spPr bwMode="auto">
            <a:xfrm>
              <a:off x="5472" y="1114"/>
              <a:ext cx="624" cy="96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stage</a:t>
              </a:r>
            </a:p>
          </p:txBody>
        </p:sp>
        <p:sp>
          <p:nvSpPr>
            <p:cNvPr id="2079859" name="Oval 115"/>
            <p:cNvSpPr>
              <a:spLocks noChangeArrowheads="1"/>
            </p:cNvSpPr>
            <p:nvPr/>
          </p:nvSpPr>
          <p:spPr bwMode="auto">
            <a:xfrm>
              <a:off x="5472" y="1438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planned_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end_date</a:t>
              </a:r>
            </a:p>
          </p:txBody>
        </p:sp>
        <p:sp>
          <p:nvSpPr>
            <p:cNvPr id="2079860" name="Oval 116"/>
            <p:cNvSpPr>
              <a:spLocks noChangeArrowheads="1"/>
            </p:cNvSpPr>
            <p:nvPr/>
          </p:nvSpPr>
          <p:spPr bwMode="auto">
            <a:xfrm>
              <a:off x="5472" y="1658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revision_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checklist</a:t>
              </a:r>
            </a:p>
          </p:txBody>
        </p:sp>
        <p:sp>
          <p:nvSpPr>
            <p:cNvPr id="2079861" name="Oval 117"/>
            <p:cNvSpPr>
              <a:spLocks noChangeArrowheads="1"/>
            </p:cNvSpPr>
            <p:nvPr/>
          </p:nvSpPr>
          <p:spPr bwMode="auto">
            <a:xfrm>
              <a:off x="5472" y="2087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exec_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status</a:t>
              </a:r>
            </a:p>
          </p:txBody>
        </p:sp>
        <p:cxnSp>
          <p:nvCxnSpPr>
            <p:cNvPr id="2079862" name="AutoShape 118"/>
            <p:cNvCxnSpPr>
              <a:cxnSpLocks noChangeShapeType="1"/>
              <a:stCxn id="2079877" idx="0"/>
              <a:endCxn id="2079869" idx="2"/>
            </p:cNvCxnSpPr>
            <p:nvPr/>
          </p:nvCxnSpPr>
          <p:spPr bwMode="auto">
            <a:xfrm flipV="1">
              <a:off x="4368" y="1401"/>
              <a:ext cx="528" cy="3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63" name="AutoShape 119"/>
            <p:cNvCxnSpPr>
              <a:cxnSpLocks noChangeShapeType="1"/>
              <a:stCxn id="2079869" idx="1"/>
              <a:endCxn id="2079897" idx="3"/>
            </p:cNvCxnSpPr>
            <p:nvPr/>
          </p:nvCxnSpPr>
          <p:spPr bwMode="auto">
            <a:xfrm flipH="1">
              <a:off x="4383" y="1248"/>
              <a:ext cx="168" cy="2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64" name="AutoShape 120"/>
            <p:cNvCxnSpPr>
              <a:cxnSpLocks noChangeShapeType="1"/>
              <a:stCxn id="2079894" idx="0"/>
              <a:endCxn id="2079869" idx="2"/>
            </p:cNvCxnSpPr>
            <p:nvPr/>
          </p:nvCxnSpPr>
          <p:spPr bwMode="auto">
            <a:xfrm flipH="1" flipV="1">
              <a:off x="4896" y="1401"/>
              <a:ext cx="96" cy="3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65" name="AutoShape 121"/>
            <p:cNvCxnSpPr>
              <a:cxnSpLocks noChangeShapeType="1"/>
              <a:stCxn id="2079886" idx="2"/>
              <a:endCxn id="2079869" idx="3"/>
            </p:cNvCxnSpPr>
            <p:nvPr/>
          </p:nvCxnSpPr>
          <p:spPr bwMode="auto">
            <a:xfrm flipH="1">
              <a:off x="5241" y="1030"/>
              <a:ext cx="231" cy="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66" name="AutoShape 122"/>
            <p:cNvCxnSpPr>
              <a:cxnSpLocks noChangeShapeType="1"/>
              <a:stCxn id="2079859" idx="2"/>
              <a:endCxn id="2079869" idx="3"/>
            </p:cNvCxnSpPr>
            <p:nvPr/>
          </p:nvCxnSpPr>
          <p:spPr bwMode="auto">
            <a:xfrm flipH="1" flipV="1">
              <a:off x="5241" y="1248"/>
              <a:ext cx="231" cy="2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67" name="AutoShape 123"/>
            <p:cNvCxnSpPr>
              <a:cxnSpLocks noChangeShapeType="1"/>
              <a:stCxn id="2079861" idx="2"/>
              <a:endCxn id="2079869" idx="3"/>
            </p:cNvCxnSpPr>
            <p:nvPr/>
          </p:nvCxnSpPr>
          <p:spPr bwMode="auto">
            <a:xfrm flipH="1" flipV="1">
              <a:off x="5241" y="1248"/>
              <a:ext cx="231" cy="9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68" name="AutoShape 124"/>
            <p:cNvCxnSpPr>
              <a:cxnSpLocks noChangeShapeType="1"/>
              <a:stCxn id="2079860" idx="2"/>
              <a:endCxn id="2079869" idx="3"/>
            </p:cNvCxnSpPr>
            <p:nvPr/>
          </p:nvCxnSpPr>
          <p:spPr bwMode="auto">
            <a:xfrm flipH="1" flipV="1">
              <a:off x="5241" y="1248"/>
              <a:ext cx="231" cy="5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69" name="Rectangle 125"/>
            <p:cNvSpPr>
              <a:spLocks noChangeArrowheads="1"/>
            </p:cNvSpPr>
            <p:nvPr/>
          </p:nvSpPr>
          <p:spPr bwMode="auto">
            <a:xfrm>
              <a:off x="4560" y="1104"/>
              <a:ext cx="672" cy="288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solidFill>
                    <a:schemeClr val="hlink"/>
                  </a:solidFill>
                  <a:latin typeface="Times New Roman" charset="0"/>
                </a:rPr>
                <a:t>Schedule</a:t>
              </a:r>
            </a:p>
          </p:txBody>
        </p:sp>
        <p:sp>
          <p:nvSpPr>
            <p:cNvPr id="2079870" name="Rectangle 126"/>
            <p:cNvSpPr>
              <a:spLocks noChangeArrowheads="1"/>
            </p:cNvSpPr>
            <p:nvPr/>
          </p:nvSpPr>
          <p:spPr bwMode="auto">
            <a:xfrm>
              <a:off x="3168" y="1013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Offered</a:t>
              </a:r>
              <a:br>
                <a:rPr lang="en-US" sz="1100">
                  <a:latin typeface="Times New Roman" charset="0"/>
                </a:rPr>
              </a:br>
              <a:r>
                <a:rPr lang="en-US" sz="1100">
                  <a:latin typeface="Times New Roman" charset="0"/>
                </a:rPr>
                <a:t>DES Service</a:t>
              </a:r>
            </a:p>
          </p:txBody>
        </p:sp>
        <p:sp>
          <p:nvSpPr>
            <p:cNvPr id="2079871" name="AutoShape 127"/>
            <p:cNvSpPr>
              <a:spLocks noChangeArrowheads="1"/>
            </p:cNvSpPr>
            <p:nvPr/>
          </p:nvSpPr>
          <p:spPr bwMode="auto">
            <a:xfrm>
              <a:off x="3840" y="941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based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_on</a:t>
              </a:r>
            </a:p>
          </p:txBody>
        </p:sp>
        <p:cxnSp>
          <p:nvCxnSpPr>
            <p:cNvPr id="2079872" name="AutoShape 128"/>
            <p:cNvCxnSpPr>
              <a:cxnSpLocks noChangeShapeType="1"/>
              <a:stCxn id="2079870" idx="3"/>
              <a:endCxn id="2079871" idx="1"/>
            </p:cNvCxnSpPr>
            <p:nvPr/>
          </p:nvCxnSpPr>
          <p:spPr bwMode="auto">
            <a:xfrm>
              <a:off x="3744" y="1109"/>
              <a:ext cx="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79873" name="AutoShape 129"/>
            <p:cNvCxnSpPr>
              <a:cxnSpLocks noChangeShapeType="1"/>
              <a:stCxn id="2079871" idx="3"/>
              <a:endCxn id="2079869" idx="1"/>
            </p:cNvCxnSpPr>
            <p:nvPr/>
          </p:nvCxnSpPr>
          <p:spPr bwMode="auto">
            <a:xfrm>
              <a:off x="4383" y="1109"/>
              <a:ext cx="168" cy="1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74" name="Text Box 130"/>
            <p:cNvSpPr txBox="1">
              <a:spLocks noChangeArrowheads="1"/>
            </p:cNvSpPr>
            <p:nvPr/>
          </p:nvSpPr>
          <p:spPr bwMode="auto">
            <a:xfrm>
              <a:off x="3792" y="964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/>
                <a:t>1</a:t>
              </a:r>
            </a:p>
          </p:txBody>
        </p:sp>
        <p:sp>
          <p:nvSpPr>
            <p:cNvPr id="2079875" name="Text Box 131"/>
            <p:cNvSpPr txBox="1">
              <a:spLocks noChangeArrowheads="1"/>
            </p:cNvSpPr>
            <p:nvPr/>
          </p:nvSpPr>
          <p:spPr bwMode="auto">
            <a:xfrm>
              <a:off x="4368" y="957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cxnSp>
          <p:nvCxnSpPr>
            <p:cNvPr id="2079876" name="AutoShape 132"/>
            <p:cNvCxnSpPr>
              <a:cxnSpLocks noChangeShapeType="1"/>
              <a:stCxn id="2079897" idx="1"/>
              <a:endCxn id="2079896" idx="3"/>
            </p:cNvCxnSpPr>
            <p:nvPr/>
          </p:nvCxnSpPr>
          <p:spPr bwMode="auto">
            <a:xfrm flipH="1">
              <a:off x="3744" y="1493"/>
              <a:ext cx="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77" name="AutoShape 133"/>
            <p:cNvSpPr>
              <a:spLocks noChangeArrowheads="1"/>
            </p:cNvSpPr>
            <p:nvPr/>
          </p:nvSpPr>
          <p:spPr bwMode="auto">
            <a:xfrm>
              <a:off x="4096" y="1777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includes</a:t>
              </a:r>
            </a:p>
          </p:txBody>
        </p:sp>
        <p:cxnSp>
          <p:nvCxnSpPr>
            <p:cNvPr id="2079878" name="AutoShape 134"/>
            <p:cNvCxnSpPr>
              <a:cxnSpLocks noChangeShapeType="1"/>
              <a:stCxn id="2079880" idx="0"/>
              <a:endCxn id="2079877" idx="2"/>
            </p:cNvCxnSpPr>
            <p:nvPr/>
          </p:nvCxnSpPr>
          <p:spPr bwMode="auto">
            <a:xfrm flipV="1">
              <a:off x="4368" y="2113"/>
              <a:ext cx="0" cy="1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79" name="Text Box 135"/>
            <p:cNvSpPr txBox="1">
              <a:spLocks noChangeArrowheads="1"/>
            </p:cNvSpPr>
            <p:nvPr/>
          </p:nvSpPr>
          <p:spPr bwMode="auto">
            <a:xfrm>
              <a:off x="4284" y="2113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880" name="Rectangle 136"/>
            <p:cNvSpPr>
              <a:spLocks noChangeArrowheads="1"/>
            </p:cNvSpPr>
            <p:nvPr/>
          </p:nvSpPr>
          <p:spPr bwMode="auto">
            <a:xfrm>
              <a:off x="4080" y="2293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Generic Task</a:t>
              </a:r>
            </a:p>
          </p:txBody>
        </p:sp>
        <p:cxnSp>
          <p:nvCxnSpPr>
            <p:cNvPr id="2079881" name="AutoShape 137"/>
            <p:cNvCxnSpPr>
              <a:cxnSpLocks noChangeShapeType="1"/>
            </p:cNvCxnSpPr>
            <p:nvPr/>
          </p:nvCxnSpPr>
          <p:spPr bwMode="auto">
            <a:xfrm flipV="1">
              <a:off x="4896" y="1924"/>
              <a:ext cx="0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82" name="Text Box 138"/>
            <p:cNvSpPr txBox="1">
              <a:spLocks noChangeArrowheads="1"/>
            </p:cNvSpPr>
            <p:nvPr/>
          </p:nvSpPr>
          <p:spPr bwMode="auto">
            <a:xfrm>
              <a:off x="4816" y="2064"/>
              <a:ext cx="78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m</a:t>
              </a:r>
            </a:p>
          </p:txBody>
        </p:sp>
        <p:sp>
          <p:nvSpPr>
            <p:cNvPr id="2079883" name="Rectangle 139"/>
            <p:cNvSpPr>
              <a:spLocks noChangeArrowheads="1"/>
            </p:cNvSpPr>
            <p:nvPr/>
          </p:nvSpPr>
          <p:spPr bwMode="auto">
            <a:xfrm>
              <a:off x="4704" y="2293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Vendor task</a:t>
              </a:r>
            </a:p>
          </p:txBody>
        </p:sp>
        <p:sp>
          <p:nvSpPr>
            <p:cNvPr id="2079884" name="Text Box 140"/>
            <p:cNvSpPr txBox="1">
              <a:spLocks noChangeArrowheads="1"/>
            </p:cNvSpPr>
            <p:nvPr/>
          </p:nvSpPr>
          <p:spPr bwMode="auto">
            <a:xfrm>
              <a:off x="4416" y="1681"/>
              <a:ext cx="8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/>
                <a:t>m</a:t>
              </a:r>
            </a:p>
          </p:txBody>
        </p:sp>
        <p:sp>
          <p:nvSpPr>
            <p:cNvPr id="2079885" name="Text Box 141"/>
            <p:cNvSpPr txBox="1">
              <a:spLocks noChangeArrowheads="1"/>
            </p:cNvSpPr>
            <p:nvPr/>
          </p:nvSpPr>
          <p:spPr bwMode="auto">
            <a:xfrm>
              <a:off x="4848" y="1680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/>
                <a:t>1</a:t>
              </a:r>
            </a:p>
          </p:txBody>
        </p:sp>
        <p:sp>
          <p:nvSpPr>
            <p:cNvPr id="2079886" name="Oval 142"/>
            <p:cNvSpPr>
              <a:spLocks noChangeArrowheads="1"/>
            </p:cNvSpPr>
            <p:nvPr/>
          </p:nvSpPr>
          <p:spPr bwMode="auto">
            <a:xfrm>
              <a:off x="5472" y="960"/>
              <a:ext cx="624" cy="14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schedule_ID</a:t>
              </a:r>
            </a:p>
          </p:txBody>
        </p:sp>
        <p:cxnSp>
          <p:nvCxnSpPr>
            <p:cNvPr id="2079887" name="AutoShape 143"/>
            <p:cNvCxnSpPr>
              <a:cxnSpLocks noChangeShapeType="1"/>
              <a:stCxn id="2079858" idx="2"/>
              <a:endCxn id="2079869" idx="3"/>
            </p:cNvCxnSpPr>
            <p:nvPr/>
          </p:nvCxnSpPr>
          <p:spPr bwMode="auto">
            <a:xfrm flipH="1">
              <a:off x="5241" y="1162"/>
              <a:ext cx="231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88" name="Oval 144"/>
            <p:cNvSpPr>
              <a:spLocks noChangeArrowheads="1"/>
            </p:cNvSpPr>
            <p:nvPr/>
          </p:nvSpPr>
          <p:spPr bwMode="auto">
            <a:xfrm>
              <a:off x="5472" y="1225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planned_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start_date</a:t>
              </a:r>
            </a:p>
          </p:txBody>
        </p:sp>
        <p:cxnSp>
          <p:nvCxnSpPr>
            <p:cNvPr id="2079889" name="AutoShape 145"/>
            <p:cNvCxnSpPr>
              <a:cxnSpLocks noChangeShapeType="1"/>
              <a:stCxn id="2079888" idx="2"/>
              <a:endCxn id="2079869" idx="3"/>
            </p:cNvCxnSpPr>
            <p:nvPr/>
          </p:nvCxnSpPr>
          <p:spPr bwMode="auto">
            <a:xfrm flipH="1" flipV="1">
              <a:off x="5241" y="1248"/>
              <a:ext cx="231" cy="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90" name="Oval 146"/>
            <p:cNvSpPr>
              <a:spLocks noChangeArrowheads="1"/>
            </p:cNvSpPr>
            <p:nvPr/>
          </p:nvSpPr>
          <p:spPr bwMode="auto">
            <a:xfrm>
              <a:off x="5472" y="1869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approved_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for_exec</a:t>
              </a:r>
            </a:p>
          </p:txBody>
        </p:sp>
        <p:cxnSp>
          <p:nvCxnSpPr>
            <p:cNvPr id="2079891" name="AutoShape 147"/>
            <p:cNvCxnSpPr>
              <a:cxnSpLocks noChangeShapeType="1"/>
              <a:stCxn id="2079890" idx="2"/>
              <a:endCxn id="2079869" idx="3"/>
            </p:cNvCxnSpPr>
            <p:nvPr/>
          </p:nvCxnSpPr>
          <p:spPr bwMode="auto">
            <a:xfrm flipH="1" flipV="1">
              <a:off x="5241" y="1248"/>
              <a:ext cx="231" cy="7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92" name="Text Box 148"/>
            <p:cNvSpPr txBox="1">
              <a:spLocks noChangeArrowheads="1"/>
            </p:cNvSpPr>
            <p:nvPr/>
          </p:nvSpPr>
          <p:spPr bwMode="auto">
            <a:xfrm>
              <a:off x="5128" y="2064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cxnSp>
          <p:nvCxnSpPr>
            <p:cNvPr id="2079893" name="AutoShape 149"/>
            <p:cNvCxnSpPr>
              <a:cxnSpLocks noChangeShapeType="1"/>
            </p:cNvCxnSpPr>
            <p:nvPr/>
          </p:nvCxnSpPr>
          <p:spPr bwMode="auto">
            <a:xfrm flipV="1">
              <a:off x="5088" y="1924"/>
              <a:ext cx="0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79894" name="AutoShape 150"/>
            <p:cNvSpPr>
              <a:spLocks noChangeArrowheads="1"/>
            </p:cNvSpPr>
            <p:nvPr/>
          </p:nvSpPr>
          <p:spPr bwMode="auto">
            <a:xfrm>
              <a:off x="4720" y="1777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288925" indent="-288925" defTabSz="966788"/>
              <a:r>
                <a:rPr lang="en-US" sz="1300">
                  <a:latin typeface="Times New Roman" charset="0"/>
                </a:rPr>
                <a:t>precedence</a:t>
              </a:r>
            </a:p>
          </p:txBody>
        </p:sp>
        <p:sp>
          <p:nvSpPr>
            <p:cNvPr id="2079895" name="Text Box 151"/>
            <p:cNvSpPr txBox="1">
              <a:spLocks noChangeArrowheads="1"/>
            </p:cNvSpPr>
            <p:nvPr/>
          </p:nvSpPr>
          <p:spPr bwMode="auto">
            <a:xfrm>
              <a:off x="4558" y="2041"/>
              <a:ext cx="50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k</a:t>
              </a:r>
            </a:p>
          </p:txBody>
        </p:sp>
        <p:sp>
          <p:nvSpPr>
            <p:cNvPr id="2079896" name="Rectangle 152"/>
            <p:cNvSpPr>
              <a:spLocks noChangeArrowheads="1"/>
            </p:cNvSpPr>
            <p:nvPr/>
          </p:nvSpPr>
          <p:spPr bwMode="auto">
            <a:xfrm>
              <a:off x="3168" y="1397"/>
              <a:ext cx="576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100">
                  <a:latin typeface="Times New Roman" charset="0"/>
                </a:rPr>
                <a:t>Site</a:t>
              </a:r>
            </a:p>
          </p:txBody>
        </p:sp>
        <p:sp>
          <p:nvSpPr>
            <p:cNvPr id="2079897" name="AutoShape 153"/>
            <p:cNvSpPr>
              <a:spLocks noChangeArrowheads="1"/>
            </p:cNvSpPr>
            <p:nvPr/>
          </p:nvSpPr>
          <p:spPr bwMode="auto">
            <a:xfrm>
              <a:off x="3840" y="1325"/>
              <a:ext cx="543" cy="336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serves</a:t>
              </a:r>
            </a:p>
          </p:txBody>
        </p:sp>
        <p:sp>
          <p:nvSpPr>
            <p:cNvPr id="2079898" name="Text Box 154"/>
            <p:cNvSpPr txBox="1">
              <a:spLocks noChangeArrowheads="1"/>
            </p:cNvSpPr>
            <p:nvPr/>
          </p:nvSpPr>
          <p:spPr bwMode="auto">
            <a:xfrm>
              <a:off x="4408" y="1463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 i="1"/>
                <a:t>n</a:t>
              </a:r>
            </a:p>
          </p:txBody>
        </p:sp>
        <p:sp>
          <p:nvSpPr>
            <p:cNvPr id="2079899" name="Text Box 155"/>
            <p:cNvSpPr txBox="1">
              <a:spLocks noChangeArrowheads="1"/>
            </p:cNvSpPr>
            <p:nvPr/>
          </p:nvSpPr>
          <p:spPr bwMode="auto">
            <a:xfrm>
              <a:off x="3792" y="1373"/>
              <a:ext cx="5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333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6518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301750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35138" algn="l" defTabSz="96678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923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495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1067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63938" defTabSz="9667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300"/>
                <a:t>1</a:t>
              </a:r>
            </a:p>
          </p:txBody>
        </p:sp>
        <p:sp>
          <p:nvSpPr>
            <p:cNvPr id="2079900" name="Oval 156"/>
            <p:cNvSpPr>
              <a:spLocks noChangeArrowheads="1"/>
            </p:cNvSpPr>
            <p:nvPr/>
          </p:nvSpPr>
          <p:spPr bwMode="auto">
            <a:xfrm>
              <a:off x="3264" y="1849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optimality_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factor</a:t>
              </a:r>
            </a:p>
          </p:txBody>
        </p:sp>
        <p:sp>
          <p:nvSpPr>
            <p:cNvPr id="2079901" name="Oval 157"/>
            <p:cNvSpPr>
              <a:spLocks noChangeArrowheads="1"/>
            </p:cNvSpPr>
            <p:nvPr/>
          </p:nvSpPr>
          <p:spPr bwMode="auto">
            <a:xfrm>
              <a:off x="3264" y="2293"/>
              <a:ext cx="624" cy="19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66788">
                <a:lnSpc>
                  <a:spcPct val="75000"/>
                </a:lnSpc>
                <a:spcBef>
                  <a:spcPct val="0"/>
                </a:spcBef>
              </a:pPr>
              <a:r>
                <a:rPr lang="en-US" sz="1300">
                  <a:latin typeface="Times New Roman" charset="0"/>
                </a:rPr>
                <a:t>no_vendor</a:t>
              </a:r>
              <a:br>
                <a:rPr lang="en-US" sz="1300">
                  <a:latin typeface="Times New Roman" charset="0"/>
                </a:rPr>
              </a:br>
              <a:r>
                <a:rPr lang="en-US" sz="1300">
                  <a:latin typeface="Times New Roman" charset="0"/>
                </a:rPr>
                <a:t>_available</a:t>
              </a:r>
            </a:p>
          </p:txBody>
        </p:sp>
        <p:cxnSp>
          <p:nvCxnSpPr>
            <p:cNvPr id="2079902" name="AutoShape 158"/>
            <p:cNvCxnSpPr>
              <a:cxnSpLocks noChangeShapeType="1"/>
              <a:stCxn id="2079880" idx="1"/>
              <a:endCxn id="2079901" idx="6"/>
            </p:cNvCxnSpPr>
            <p:nvPr/>
          </p:nvCxnSpPr>
          <p:spPr bwMode="auto">
            <a:xfrm flipH="1">
              <a:off x="3888" y="238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  <p:sp>
        <p:nvSpPr>
          <p:cNvPr id="162" name="Rectangle 161"/>
          <p:cNvSpPr/>
          <p:nvPr/>
        </p:nvSpPr>
        <p:spPr>
          <a:xfrm>
            <a:off x="914400" y="6884313"/>
            <a:ext cx="86868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 Narrow"/>
                <a:cs typeface="Arial Narrow"/>
              </a:rPr>
              <a:t>[</a:t>
            </a:r>
            <a:r>
              <a:rPr kumimoji="0" lang="en-US" dirty="0">
                <a:solidFill>
                  <a:schemeClr val="bg2"/>
                </a:solidFill>
                <a:latin typeface="Arial Narrow"/>
                <a:cs typeface="Arial Narrow"/>
              </a:rPr>
              <a:t>Bhattacharya</a:t>
            </a:r>
            <a:r>
              <a:rPr lang="en-US" dirty="0">
                <a:solidFill>
                  <a:schemeClr val="bg2"/>
                </a:solidFill>
                <a:latin typeface="Arial Narrow"/>
                <a:cs typeface="Arial Narrow"/>
              </a:rPr>
              <a:t>-</a:t>
            </a:r>
            <a:r>
              <a:rPr lang="en-US" dirty="0" err="1">
                <a:solidFill>
                  <a:schemeClr val="bg2"/>
                </a:solidFill>
                <a:latin typeface="Arial Narrow"/>
                <a:cs typeface="Arial Narrow"/>
              </a:rPr>
              <a:t>Gerede</a:t>
            </a:r>
            <a:r>
              <a:rPr lang="en-US" dirty="0">
                <a:solidFill>
                  <a:schemeClr val="bg2"/>
                </a:solidFill>
                <a:latin typeface="Arial Narrow"/>
                <a:cs typeface="Arial Narrow"/>
              </a:rPr>
              <a:t>-Hull-Liu-S. BPM 07</a:t>
            </a:r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] </a:t>
            </a:r>
            <a:r>
              <a:rPr lang="en-US" dirty="0">
                <a:solidFill>
                  <a:schemeClr val="bg2"/>
                </a:solidFill>
                <a:latin typeface="Arial Narrow"/>
                <a:cs typeface="Arial Narrow"/>
              </a:rPr>
              <a:t>[</a:t>
            </a:r>
            <a:r>
              <a:rPr kumimoji="0" lang="en-US" dirty="0">
                <a:solidFill>
                  <a:schemeClr val="bg2"/>
                </a:solidFill>
                <a:latin typeface="Arial Narrow"/>
                <a:cs typeface="Arial Narrow"/>
              </a:rPr>
              <a:t>Bhattacharya</a:t>
            </a:r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-Hull-S</a:t>
            </a:r>
            <a:r>
              <a:rPr lang="en-US" dirty="0">
                <a:solidFill>
                  <a:schemeClr val="bg2"/>
                </a:solidFill>
                <a:latin typeface="Arial Narrow"/>
                <a:cs typeface="Arial Narrow"/>
              </a:rPr>
              <a:t>. </a:t>
            </a:r>
            <a:r>
              <a:rPr lang="en-US" dirty="0" smtClean="0">
                <a:solidFill>
                  <a:schemeClr val="bg2"/>
                </a:solidFill>
                <a:latin typeface="Arial Narrow"/>
                <a:cs typeface="Arial Narrow"/>
              </a:rPr>
              <a:t>09]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1871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4C8-354E-C748-8208-2E7DCAED2B65}" type="slidenum">
              <a:rPr lang="en-US"/>
              <a:pPr/>
              <a:t>7</a:t>
            </a:fld>
            <a:endParaRPr lang="en-US"/>
          </a:p>
        </p:txBody>
      </p:sp>
      <p:sp>
        <p:nvSpPr>
          <p:cNvPr id="207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 and Vendor Lifecycles</a:t>
            </a:r>
          </a:p>
        </p:txBody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r>
              <a:rPr lang="en-US" dirty="0"/>
              <a:t>Vendor</a:t>
            </a:r>
          </a:p>
        </p:txBody>
      </p:sp>
      <p:cxnSp>
        <p:nvCxnSpPr>
          <p:cNvPr id="2075659" name="AutoShape 11"/>
          <p:cNvCxnSpPr>
            <a:cxnSpLocks noChangeShapeType="1"/>
          </p:cNvCxnSpPr>
          <p:nvPr/>
        </p:nvCxnSpPr>
        <p:spPr bwMode="auto">
          <a:xfrm>
            <a:off x="685800" y="5508625"/>
            <a:ext cx="533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75726" name="AutoShape 78"/>
          <p:cNvSpPr>
            <a:spLocks noChangeArrowheads="1"/>
          </p:cNvSpPr>
          <p:nvPr/>
        </p:nvSpPr>
        <p:spPr bwMode="auto">
          <a:xfrm>
            <a:off x="1231900" y="1863725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Schedule_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Planning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(&amp;refinement)</a:t>
            </a:r>
          </a:p>
        </p:txBody>
      </p:sp>
      <p:sp>
        <p:nvSpPr>
          <p:cNvPr id="2075727" name="AutoShape 79"/>
          <p:cNvSpPr>
            <a:spLocks noChangeArrowheads="1"/>
          </p:cNvSpPr>
          <p:nvPr/>
        </p:nvSpPr>
        <p:spPr bwMode="auto">
          <a:xfrm>
            <a:off x="2755900" y="1863725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Schedule_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Approvals</a:t>
            </a:r>
          </a:p>
        </p:txBody>
      </p:sp>
      <p:sp>
        <p:nvSpPr>
          <p:cNvPr id="2075728" name="AutoShape 80"/>
          <p:cNvSpPr>
            <a:spLocks noChangeArrowheads="1"/>
          </p:cNvSpPr>
          <p:nvPr/>
        </p:nvSpPr>
        <p:spPr bwMode="auto">
          <a:xfrm>
            <a:off x="7937500" y="1863725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Archived</a:t>
            </a:r>
          </a:p>
        </p:txBody>
      </p:sp>
      <p:cxnSp>
        <p:nvCxnSpPr>
          <p:cNvPr id="2075729" name="AutoShape 81"/>
          <p:cNvCxnSpPr>
            <a:cxnSpLocks noChangeShapeType="1"/>
            <a:stCxn id="2075726" idx="3"/>
            <a:endCxn id="2075727" idx="1"/>
          </p:cNvCxnSpPr>
          <p:nvPr/>
        </p:nvCxnSpPr>
        <p:spPr bwMode="auto">
          <a:xfrm>
            <a:off x="2451100" y="2244725"/>
            <a:ext cx="304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5730" name="AutoShape 82"/>
          <p:cNvCxnSpPr>
            <a:cxnSpLocks noChangeShapeType="1"/>
            <a:stCxn id="2075727" idx="2"/>
            <a:endCxn id="2075726" idx="2"/>
          </p:cNvCxnSpPr>
          <p:nvPr/>
        </p:nvCxnSpPr>
        <p:spPr bwMode="auto">
          <a:xfrm rot="5400000">
            <a:off x="2601913" y="1865313"/>
            <a:ext cx="1588" cy="1524000"/>
          </a:xfrm>
          <a:prstGeom prst="bent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5731" name="AutoShape 83"/>
          <p:cNvCxnSpPr>
            <a:cxnSpLocks noChangeShapeType="1"/>
            <a:stCxn id="2075727" idx="3"/>
            <a:endCxn id="2075740" idx="1"/>
          </p:cNvCxnSpPr>
          <p:nvPr/>
        </p:nvCxnSpPr>
        <p:spPr bwMode="auto">
          <a:xfrm>
            <a:off x="3975100" y="2244725"/>
            <a:ext cx="1447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5732" name="AutoShape 84"/>
          <p:cNvCxnSpPr>
            <a:cxnSpLocks noChangeShapeType="1"/>
            <a:stCxn id="2075740" idx="3"/>
            <a:endCxn id="2075728" idx="1"/>
          </p:cNvCxnSpPr>
          <p:nvPr/>
        </p:nvCxnSpPr>
        <p:spPr bwMode="auto">
          <a:xfrm>
            <a:off x="6642100" y="2244725"/>
            <a:ext cx="1295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5733" name="AutoShape 85"/>
          <p:cNvCxnSpPr>
            <a:cxnSpLocks noChangeShapeType="1"/>
            <a:endCxn id="2075726" idx="1"/>
          </p:cNvCxnSpPr>
          <p:nvPr/>
        </p:nvCxnSpPr>
        <p:spPr bwMode="auto">
          <a:xfrm>
            <a:off x="698500" y="2244725"/>
            <a:ext cx="533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75734" name="AutoShape 86"/>
          <p:cNvSpPr>
            <a:spLocks noChangeArrowheads="1"/>
          </p:cNvSpPr>
          <p:nvPr/>
        </p:nvSpPr>
        <p:spPr bwMode="auto">
          <a:xfrm>
            <a:off x="6184900" y="2930525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Major</a:t>
            </a:r>
          </a:p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Revision</a:t>
            </a:r>
          </a:p>
        </p:txBody>
      </p:sp>
      <p:cxnSp>
        <p:nvCxnSpPr>
          <p:cNvPr id="2075735" name="AutoShape 87"/>
          <p:cNvCxnSpPr>
            <a:cxnSpLocks noChangeShapeType="1"/>
          </p:cNvCxnSpPr>
          <p:nvPr/>
        </p:nvCxnSpPr>
        <p:spPr bwMode="auto">
          <a:xfrm>
            <a:off x="5803900" y="3463925"/>
            <a:ext cx="381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5736" name="AutoShape 88"/>
          <p:cNvCxnSpPr>
            <a:cxnSpLocks noChangeShapeType="1"/>
          </p:cNvCxnSpPr>
          <p:nvPr/>
        </p:nvCxnSpPr>
        <p:spPr bwMode="auto">
          <a:xfrm flipH="1">
            <a:off x="5803900" y="3159125"/>
            <a:ext cx="381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5737" name="AutoShape 89"/>
          <p:cNvCxnSpPr>
            <a:cxnSpLocks noChangeShapeType="1"/>
          </p:cNvCxnSpPr>
          <p:nvPr/>
        </p:nvCxnSpPr>
        <p:spPr bwMode="auto">
          <a:xfrm flipV="1">
            <a:off x="5651500" y="2625725"/>
            <a:ext cx="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75738" name="AutoShape 90"/>
          <p:cNvSpPr>
            <a:spLocks noChangeArrowheads="1"/>
          </p:cNvSpPr>
          <p:nvPr/>
        </p:nvSpPr>
        <p:spPr bwMode="auto">
          <a:xfrm>
            <a:off x="4584700" y="2930525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Re-approval</a:t>
            </a:r>
          </a:p>
        </p:txBody>
      </p:sp>
      <p:cxnSp>
        <p:nvCxnSpPr>
          <p:cNvPr id="2075739" name="AutoShape 91"/>
          <p:cNvCxnSpPr>
            <a:cxnSpLocks noChangeShapeType="1"/>
          </p:cNvCxnSpPr>
          <p:nvPr/>
        </p:nvCxnSpPr>
        <p:spPr bwMode="auto">
          <a:xfrm>
            <a:off x="6489700" y="2168525"/>
            <a:ext cx="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75740" name="AutoShape 92"/>
          <p:cNvSpPr>
            <a:spLocks noChangeArrowheads="1"/>
          </p:cNvSpPr>
          <p:nvPr/>
        </p:nvSpPr>
        <p:spPr bwMode="auto">
          <a:xfrm>
            <a:off x="5422900" y="1863725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Execution (&amp;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minor revision)</a:t>
            </a:r>
          </a:p>
        </p:txBody>
      </p:sp>
      <p:sp>
        <p:nvSpPr>
          <p:cNvPr id="2075741" name="AutoShape 93"/>
          <p:cNvSpPr>
            <a:spLocks noChangeArrowheads="1"/>
          </p:cNvSpPr>
          <p:nvPr/>
        </p:nvSpPr>
        <p:spPr bwMode="auto">
          <a:xfrm>
            <a:off x="1003300" y="1406525"/>
            <a:ext cx="3124200" cy="2438400"/>
          </a:xfrm>
          <a:prstGeom prst="roundRect">
            <a:avLst>
              <a:gd name="adj" fmla="val 9986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304800" indent="-304800" algn="l" defTabSz="1019175"/>
            <a:r>
              <a:rPr lang="en-US">
                <a:latin typeface="Times New Roman" charset="0"/>
              </a:rPr>
              <a:t>Planning</a:t>
            </a:r>
          </a:p>
        </p:txBody>
      </p:sp>
      <p:sp>
        <p:nvSpPr>
          <p:cNvPr id="2075742" name="AutoShape 94"/>
          <p:cNvSpPr>
            <a:spLocks noChangeArrowheads="1"/>
          </p:cNvSpPr>
          <p:nvPr/>
        </p:nvSpPr>
        <p:spPr bwMode="auto">
          <a:xfrm>
            <a:off x="4432300" y="1406525"/>
            <a:ext cx="3124200" cy="2438400"/>
          </a:xfrm>
          <a:prstGeom prst="roundRect">
            <a:avLst>
              <a:gd name="adj" fmla="val 9986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304800" indent="-304800" algn="l" defTabSz="1019175"/>
            <a:r>
              <a:rPr lang="en-US">
                <a:latin typeface="Times New Roman" charset="0"/>
              </a:rPr>
              <a:t>Execution</a:t>
            </a:r>
          </a:p>
        </p:txBody>
      </p:sp>
      <p:sp>
        <p:nvSpPr>
          <p:cNvPr id="2075743" name="AutoShape 95"/>
          <p:cNvSpPr>
            <a:spLocks noChangeArrowheads="1"/>
          </p:cNvSpPr>
          <p:nvPr/>
        </p:nvSpPr>
        <p:spPr bwMode="auto">
          <a:xfrm>
            <a:off x="7086600" y="5105400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Archived</a:t>
            </a:r>
          </a:p>
        </p:txBody>
      </p:sp>
      <p:sp>
        <p:nvSpPr>
          <p:cNvPr id="2075744" name="AutoShape 96"/>
          <p:cNvSpPr>
            <a:spLocks noChangeArrowheads="1"/>
          </p:cNvSpPr>
          <p:nvPr/>
        </p:nvSpPr>
        <p:spPr bwMode="auto">
          <a:xfrm>
            <a:off x="4800600" y="5105400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Execution (&amp;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minor revision)</a:t>
            </a:r>
          </a:p>
        </p:txBody>
      </p:sp>
      <p:cxnSp>
        <p:nvCxnSpPr>
          <p:cNvPr id="2075745" name="AutoShape 97"/>
          <p:cNvCxnSpPr>
            <a:cxnSpLocks noChangeShapeType="1"/>
            <a:stCxn id="2075750" idx="3"/>
            <a:endCxn id="2075744" idx="1"/>
          </p:cNvCxnSpPr>
          <p:nvPr/>
        </p:nvCxnSpPr>
        <p:spPr bwMode="auto">
          <a:xfrm>
            <a:off x="3886200" y="5486400"/>
            <a:ext cx="914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5746" name="AutoShape 98"/>
          <p:cNvCxnSpPr>
            <a:cxnSpLocks noChangeShapeType="1"/>
            <a:stCxn id="2075744" idx="3"/>
            <a:endCxn id="2075743" idx="1"/>
          </p:cNvCxnSpPr>
          <p:nvPr/>
        </p:nvCxnSpPr>
        <p:spPr bwMode="auto">
          <a:xfrm>
            <a:off x="6019800" y="5486400"/>
            <a:ext cx="10668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75747" name="AutoShape 99"/>
          <p:cNvSpPr>
            <a:spLocks noChangeArrowheads="1"/>
          </p:cNvSpPr>
          <p:nvPr/>
        </p:nvSpPr>
        <p:spPr bwMode="auto">
          <a:xfrm>
            <a:off x="990600" y="4572000"/>
            <a:ext cx="3124200" cy="1752600"/>
          </a:xfrm>
          <a:prstGeom prst="roundRect">
            <a:avLst>
              <a:gd name="adj" fmla="val 9986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304800" indent="-304800" algn="l" defTabSz="1019175"/>
            <a:r>
              <a:rPr lang="en-US">
                <a:latin typeface="Times New Roman" charset="0"/>
              </a:rPr>
              <a:t>Planning</a:t>
            </a:r>
          </a:p>
        </p:txBody>
      </p:sp>
      <p:cxnSp>
        <p:nvCxnSpPr>
          <p:cNvPr id="2075748" name="AutoShape 100"/>
          <p:cNvCxnSpPr>
            <a:cxnSpLocks noChangeShapeType="1"/>
          </p:cNvCxnSpPr>
          <p:nvPr/>
        </p:nvCxnSpPr>
        <p:spPr bwMode="auto">
          <a:xfrm rot="5400000">
            <a:off x="2703513" y="5297488"/>
            <a:ext cx="1588" cy="1143000"/>
          </a:xfrm>
          <a:prstGeom prst="bentConnector3">
            <a:avLst>
              <a:gd name="adj1" fmla="val 144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075749" name="AutoShape 101"/>
          <p:cNvSpPr>
            <a:spLocks noChangeArrowheads="1"/>
          </p:cNvSpPr>
          <p:nvPr/>
        </p:nvSpPr>
        <p:spPr bwMode="auto">
          <a:xfrm>
            <a:off x="1219200" y="5105400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Task_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Planning</a:t>
            </a:r>
            <a:br>
              <a:rPr lang="en-US" sz="1600">
                <a:latin typeface="Times New Roman" charset="0"/>
              </a:rPr>
            </a:br>
            <a:r>
              <a:rPr lang="en-US" sz="1600">
                <a:latin typeface="Times New Roman" charset="0"/>
              </a:rPr>
              <a:t>(&amp;refinement)</a:t>
            </a:r>
          </a:p>
        </p:txBody>
      </p:sp>
      <p:sp>
        <p:nvSpPr>
          <p:cNvPr id="2075750" name="AutoShape 102"/>
          <p:cNvSpPr>
            <a:spLocks noChangeArrowheads="1"/>
          </p:cNvSpPr>
          <p:nvPr/>
        </p:nvSpPr>
        <p:spPr bwMode="auto">
          <a:xfrm>
            <a:off x="2667000" y="5105400"/>
            <a:ext cx="12192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Task</a:t>
            </a:r>
          </a:p>
          <a:p>
            <a:pPr defTabSz="1019175">
              <a:lnSpc>
                <a:spcPct val="80000"/>
              </a:lnSpc>
              <a:spcBef>
                <a:spcPct val="0"/>
              </a:spcBef>
            </a:pPr>
            <a:r>
              <a:rPr lang="en-US" sz="1600">
                <a:latin typeface="Times New Roman" charset="0"/>
              </a:rPr>
              <a:t>Approvals</a:t>
            </a:r>
          </a:p>
        </p:txBody>
      </p:sp>
      <p:cxnSp>
        <p:nvCxnSpPr>
          <p:cNvPr id="2075751" name="AutoShape 103"/>
          <p:cNvCxnSpPr>
            <a:cxnSpLocks noChangeShapeType="1"/>
            <a:stCxn id="2075749" idx="3"/>
            <a:endCxn id="2075750" idx="1"/>
          </p:cNvCxnSpPr>
          <p:nvPr/>
        </p:nvCxnSpPr>
        <p:spPr bwMode="auto">
          <a:xfrm>
            <a:off x="2438400" y="5486400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5752" name="AutoShape 104"/>
          <p:cNvCxnSpPr>
            <a:cxnSpLocks noChangeShapeType="1"/>
            <a:stCxn id="2075744" idx="2"/>
            <a:endCxn id="2075749" idx="2"/>
          </p:cNvCxnSpPr>
          <p:nvPr/>
        </p:nvCxnSpPr>
        <p:spPr bwMode="auto">
          <a:xfrm rot="5400000">
            <a:off x="3617913" y="4078288"/>
            <a:ext cx="1588" cy="3581400"/>
          </a:xfrm>
          <a:prstGeom prst="bentConnector3">
            <a:avLst>
              <a:gd name="adj1" fmla="val 422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466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1DDE-9C86-2746-9854-518EA11BBB8E}" type="slidenum">
              <a:rPr lang="en-US"/>
              <a:pPr/>
              <a:t>8</a:t>
            </a:fld>
            <a:endParaRPr lang="en-US"/>
          </a:p>
        </p:txBody>
      </p:sp>
      <p:sp>
        <p:nvSpPr>
          <p:cNvPr id="2083842" name="Rectangle 2"/>
          <p:cNvSpPr>
            <a:spLocks noChangeArrowheads="1"/>
          </p:cNvSpPr>
          <p:nvPr/>
        </p:nvSpPr>
        <p:spPr bwMode="auto">
          <a:xfrm rot="-5400000">
            <a:off x="3833019" y="-2963069"/>
            <a:ext cx="1936750" cy="9602788"/>
          </a:xfrm>
          <a:prstGeom prst="rect">
            <a:avLst/>
          </a:prstGeom>
          <a:solidFill>
            <a:srgbClr val="CC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defTabSz="966788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</a:rPr>
              <a:t>Inputs</a:t>
            </a:r>
          </a:p>
        </p:txBody>
      </p:sp>
      <p:sp>
        <p:nvSpPr>
          <p:cNvPr id="2083843" name="Rectangle 3"/>
          <p:cNvSpPr>
            <a:spLocks noChangeArrowheads="1"/>
          </p:cNvSpPr>
          <p:nvPr/>
        </p:nvSpPr>
        <p:spPr bwMode="auto">
          <a:xfrm rot="-5400000">
            <a:off x="4117181" y="-1088231"/>
            <a:ext cx="1365250" cy="9602788"/>
          </a:xfrm>
          <a:prstGeom prst="rect">
            <a:avLst/>
          </a:prstGeom>
          <a:solidFill>
            <a:srgbClr val="CC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defTabSz="966788">
              <a:lnSpc>
                <a:spcPct val="80000"/>
              </a:lnSpc>
            </a:pPr>
            <a:r>
              <a:rPr lang="en-US">
                <a:solidFill>
                  <a:srgbClr val="3333FF"/>
                </a:solidFill>
              </a:rPr>
              <a:t>Outputs</a:t>
            </a:r>
          </a:p>
        </p:txBody>
      </p:sp>
      <p:sp>
        <p:nvSpPr>
          <p:cNvPr id="2083844" name="Rectangle 4"/>
          <p:cNvSpPr>
            <a:spLocks noChangeArrowheads="1"/>
          </p:cNvSpPr>
          <p:nvPr/>
        </p:nvSpPr>
        <p:spPr bwMode="auto">
          <a:xfrm rot="-5400000">
            <a:off x="4491831" y="130969"/>
            <a:ext cx="615950" cy="9602788"/>
          </a:xfrm>
          <a:prstGeom prst="rect">
            <a:avLst/>
          </a:prstGeom>
          <a:solidFill>
            <a:srgbClr val="CC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defTabSz="966788">
              <a:lnSpc>
                <a:spcPct val="80000"/>
              </a:lnSpc>
            </a:pPr>
            <a:r>
              <a:rPr lang="en-US">
                <a:solidFill>
                  <a:schemeClr val="accent2"/>
                </a:solidFill>
              </a:rPr>
              <a:t>Pre-</a:t>
            </a:r>
          </a:p>
        </p:txBody>
      </p:sp>
      <p:sp>
        <p:nvSpPr>
          <p:cNvPr id="2083845" name="Rectangle 5"/>
          <p:cNvSpPr>
            <a:spLocks noChangeArrowheads="1"/>
          </p:cNvSpPr>
          <p:nvPr/>
        </p:nvSpPr>
        <p:spPr bwMode="auto">
          <a:xfrm rot="-5400000">
            <a:off x="4002087" y="1398588"/>
            <a:ext cx="1598613" cy="9602788"/>
          </a:xfrm>
          <a:prstGeom prst="rect">
            <a:avLst/>
          </a:prstGeom>
          <a:solidFill>
            <a:srgbClr val="CC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defTabSz="966788"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</a:rPr>
              <a:t>Cond. effect</a:t>
            </a:r>
          </a:p>
        </p:txBody>
      </p:sp>
      <p:sp>
        <p:nvSpPr>
          <p:cNvPr id="2083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BOM Service: IOPEs of </a:t>
            </a:r>
            <a:r>
              <a:rPr lang="en-US" i="1" dirty="0" err="1">
                <a:solidFill>
                  <a:srgbClr val="3333FF"/>
                </a:solidFill>
                <a:latin typeface="Cambria"/>
                <a:cs typeface="Cambria"/>
              </a:rPr>
              <a:t>Create_schedule</a:t>
            </a:r>
            <a:endParaRPr lang="en-US" i="1" dirty="0">
              <a:solidFill>
                <a:srgbClr val="3333FF"/>
              </a:solidFill>
              <a:latin typeface="Cambria"/>
              <a:cs typeface="Cambria"/>
            </a:endParaRPr>
          </a:p>
        </p:txBody>
      </p:sp>
      <p:sp>
        <p:nvSpPr>
          <p:cNvPr id="2083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9150350" cy="6172200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n-US" sz="2400" dirty="0"/>
              <a:t>An </a:t>
            </a:r>
            <a:r>
              <a:rPr lang="en-US" sz="2400" i="1" dirty="0">
                <a:latin typeface="Cambria"/>
                <a:cs typeface="Cambria"/>
              </a:rPr>
              <a:t>Offered DES Service</a:t>
            </a:r>
            <a:r>
              <a:rPr lang="en-US" sz="2400" i="1" dirty="0"/>
              <a:t> </a:t>
            </a:r>
            <a:r>
              <a:rPr lang="en-US" sz="2400" dirty="0"/>
              <a:t>artifact </a:t>
            </a:r>
            <a:r>
              <a:rPr lang="en-US" sz="2400" i="1" dirty="0">
                <a:latin typeface="Book Antiqua" charset="0"/>
              </a:rPr>
              <a:t>o</a:t>
            </a:r>
            <a:r>
              <a:rPr lang="en-US" sz="2400" dirty="0"/>
              <a:t>, and specifically the listing of used </a:t>
            </a:r>
            <a:r>
              <a:rPr lang="en-US" sz="2400" i="1" dirty="0">
                <a:latin typeface="Cambria"/>
                <a:cs typeface="Cambria"/>
              </a:rPr>
              <a:t>Generic Tasks</a:t>
            </a:r>
            <a:r>
              <a:rPr lang="en-US" sz="2400" dirty="0"/>
              <a:t>, along with whether they are optional, and information about the Precedence</a:t>
            </a:r>
            <a:r>
              <a:rPr lang="en-US" sz="2400" i="1" dirty="0"/>
              <a:t> </a:t>
            </a:r>
            <a:r>
              <a:rPr lang="en-US" sz="2400" dirty="0"/>
              <a:t>relationships between them</a:t>
            </a:r>
          </a:p>
          <a:p>
            <a:pPr>
              <a:buClr>
                <a:schemeClr val="hlink"/>
              </a:buClr>
            </a:pPr>
            <a:r>
              <a:rPr lang="en-US" sz="2400" dirty="0"/>
              <a:t>A </a:t>
            </a:r>
            <a:r>
              <a:rPr lang="en-US" sz="2400" i="1" dirty="0">
                <a:latin typeface="Book Antiqua" charset="0"/>
              </a:rPr>
              <a:t>Customer</a:t>
            </a:r>
            <a:r>
              <a:rPr lang="en-US" sz="2400" i="1" dirty="0"/>
              <a:t> </a:t>
            </a:r>
            <a:r>
              <a:rPr lang="en-US" sz="2400" dirty="0"/>
              <a:t>artifact </a:t>
            </a:r>
            <a:r>
              <a:rPr lang="en-US" sz="2400" i="1" dirty="0">
                <a:latin typeface="Book Antiqua" charset="0"/>
              </a:rPr>
              <a:t>c</a:t>
            </a:r>
            <a:r>
              <a:rPr lang="en-US" sz="2400" dirty="0"/>
              <a:t>, ...</a:t>
            </a:r>
          </a:p>
          <a:p>
            <a:pPr>
              <a:buClr>
                <a:schemeClr val="hlink"/>
              </a:buClr>
            </a:pPr>
            <a:r>
              <a:rPr lang="en-US" sz="2400" dirty="0"/>
              <a:t>A </a:t>
            </a:r>
            <a:r>
              <a:rPr lang="en-US" sz="2400" i="1" dirty="0">
                <a:latin typeface="Book Antiqua" charset="0"/>
              </a:rPr>
              <a:t>Site</a:t>
            </a:r>
            <a:r>
              <a:rPr lang="en-US" sz="2400" i="1" dirty="0"/>
              <a:t> </a:t>
            </a:r>
            <a:r>
              <a:rPr lang="en-US" sz="2400" dirty="0"/>
              <a:t>artifact </a:t>
            </a:r>
            <a:r>
              <a:rPr lang="en-US" sz="2400" i="1" dirty="0" err="1">
                <a:latin typeface="Book Antiqua" charset="0"/>
              </a:rPr>
              <a:t>si</a:t>
            </a:r>
            <a:r>
              <a:rPr lang="en-US" sz="2400" i="1" dirty="0"/>
              <a:t> </a:t>
            </a:r>
            <a:r>
              <a:rPr lang="en-US" sz="2400" dirty="0"/>
              <a:t>for </a:t>
            </a:r>
            <a:r>
              <a:rPr lang="en-US" sz="2400" i="1" dirty="0">
                <a:latin typeface="Book Antiqua" charset="0"/>
              </a:rPr>
              <a:t>c</a:t>
            </a:r>
            <a:r>
              <a:rPr lang="en-US" sz="2400" dirty="0"/>
              <a:t>, ...</a:t>
            </a:r>
          </a:p>
          <a:p>
            <a:pPr>
              <a:buClr>
                <a:srgbClr val="3333FF"/>
              </a:buClr>
            </a:pPr>
            <a:r>
              <a:rPr lang="en-US" sz="2400" dirty="0"/>
              <a:t>A new </a:t>
            </a:r>
            <a:r>
              <a:rPr lang="en-US" sz="2400" i="1" dirty="0">
                <a:latin typeface="Book Antiqua" charset="0"/>
              </a:rPr>
              <a:t>Schedule</a:t>
            </a:r>
            <a:r>
              <a:rPr lang="en-US" sz="2400" i="1" dirty="0"/>
              <a:t> </a:t>
            </a:r>
            <a:r>
              <a:rPr lang="en-US" sz="2400" dirty="0"/>
              <a:t>artifact </a:t>
            </a:r>
            <a:r>
              <a:rPr lang="en-US" sz="2400" i="1" dirty="0">
                <a:latin typeface="Book Antiqua" charset="0"/>
              </a:rPr>
              <a:t>sch</a:t>
            </a:r>
            <a:r>
              <a:rPr lang="en-US" sz="2400" dirty="0"/>
              <a:t>. The data written will include attributes </a:t>
            </a:r>
            <a:r>
              <a:rPr lang="en-US" sz="2400" i="1" dirty="0" err="1">
                <a:latin typeface="Book Antiqua" charset="0"/>
              </a:rPr>
              <a:t>schedule_ID</a:t>
            </a:r>
            <a:r>
              <a:rPr lang="en-US" sz="2400" dirty="0"/>
              <a:t>, </a:t>
            </a:r>
            <a:r>
              <a:rPr lang="en-US" sz="2400" i="1" dirty="0">
                <a:latin typeface="Book Antiqua" charset="0"/>
              </a:rPr>
              <a:t>stage</a:t>
            </a:r>
            <a:r>
              <a:rPr lang="en-US" sz="2400" dirty="0"/>
              <a:t>, </a:t>
            </a:r>
            <a:r>
              <a:rPr lang="en-US" sz="2400" i="1" dirty="0" err="1">
                <a:latin typeface="Book Antiqua" charset="0"/>
              </a:rPr>
              <a:t>planned_start_date</a:t>
            </a:r>
            <a:r>
              <a:rPr lang="en-US" sz="2400" dirty="0"/>
              <a:t>, and the </a:t>
            </a:r>
            <a:r>
              <a:rPr lang="en-US" sz="2400" i="1" dirty="0">
                <a:latin typeface="Book Antiqua" charset="0"/>
              </a:rPr>
              <a:t>Generic Task</a:t>
            </a:r>
            <a:r>
              <a:rPr lang="en-US" sz="2400" i="1" dirty="0"/>
              <a:t> </a:t>
            </a:r>
            <a:r>
              <a:rPr lang="en-US" sz="2400" dirty="0"/>
              <a:t>portion of the </a:t>
            </a:r>
            <a:r>
              <a:rPr lang="en-US" sz="2400" i="1" dirty="0">
                <a:latin typeface="Book Antiqua" charset="0"/>
              </a:rPr>
              <a:t>includes</a:t>
            </a:r>
            <a:r>
              <a:rPr lang="en-US" sz="2400" i="1" dirty="0"/>
              <a:t> </a:t>
            </a:r>
            <a:r>
              <a:rPr lang="en-US" sz="2400" dirty="0"/>
              <a:t>relationship</a:t>
            </a:r>
          </a:p>
          <a:p>
            <a:pPr>
              <a:buClr>
                <a:srgbClr val="3333FF"/>
              </a:buClr>
            </a:pPr>
            <a:r>
              <a:rPr lang="en-US" sz="2400" dirty="0"/>
              <a:t>The </a:t>
            </a:r>
            <a:r>
              <a:rPr lang="en-US" sz="2400" i="1" dirty="0">
                <a:latin typeface="Book Antiqua" charset="0"/>
              </a:rPr>
              <a:t>Site</a:t>
            </a:r>
            <a:r>
              <a:rPr lang="en-US" sz="2400" i="1" dirty="0"/>
              <a:t> </a:t>
            </a:r>
            <a:r>
              <a:rPr lang="en-US" sz="2400" dirty="0"/>
              <a:t>artifact </a:t>
            </a:r>
            <a:r>
              <a:rPr lang="en-US" sz="2400" i="1" dirty="0" err="1">
                <a:latin typeface="Book Antiqua" charset="0"/>
              </a:rPr>
              <a:t>si</a:t>
            </a:r>
            <a:r>
              <a:rPr lang="en-US" sz="2400" i="1" dirty="0"/>
              <a:t> </a:t>
            </a:r>
            <a:r>
              <a:rPr lang="en-US" sz="2400" dirty="0"/>
              <a:t>is updated …</a:t>
            </a:r>
          </a:p>
          <a:p>
            <a:pPr>
              <a:buClr>
                <a:schemeClr val="accent2"/>
              </a:buClr>
            </a:pPr>
            <a:r>
              <a:rPr lang="en-US" sz="2400" i="1" dirty="0">
                <a:latin typeface="Book Antiqua" charset="0"/>
              </a:rPr>
              <a:t>Offered DES Service</a:t>
            </a:r>
            <a:r>
              <a:rPr lang="en-US" sz="2400" i="1" dirty="0"/>
              <a:t> </a:t>
            </a:r>
            <a:r>
              <a:rPr lang="en-US" sz="2400" dirty="0"/>
              <a:t>artifact </a:t>
            </a:r>
            <a:r>
              <a:rPr lang="en-US" sz="2400" i="1" dirty="0">
                <a:latin typeface="Book Antiqua" charset="0"/>
              </a:rPr>
              <a:t>o</a:t>
            </a:r>
            <a:r>
              <a:rPr lang="en-US" sz="2400" i="1" dirty="0"/>
              <a:t> </a:t>
            </a:r>
            <a:r>
              <a:rPr lang="en-US" sz="2400" dirty="0"/>
              <a:t>must be compatible with the infrastructure and needs of site </a:t>
            </a:r>
            <a:r>
              <a:rPr lang="en-US" sz="2400" i="1" dirty="0" err="1">
                <a:latin typeface="Book Antiqua" charset="0"/>
              </a:rPr>
              <a:t>si</a:t>
            </a:r>
            <a:endParaRPr lang="en-US" sz="2400" dirty="0"/>
          </a:p>
          <a:p>
            <a:pPr>
              <a:buClr>
                <a:srgbClr val="CC0000"/>
              </a:buClr>
            </a:pPr>
            <a:r>
              <a:rPr lang="en-US" sz="2400" dirty="0"/>
              <a:t>If true, then </a:t>
            </a:r>
            <a:r>
              <a:rPr lang="en-US" sz="2400" i="1" dirty="0" err="1">
                <a:latin typeface="Book Antiqua" charset="0"/>
              </a:rPr>
              <a:t>sch</a:t>
            </a:r>
            <a:r>
              <a:rPr lang="en-US" sz="2400" i="1" dirty="0"/>
              <a:t> </a:t>
            </a:r>
            <a:r>
              <a:rPr lang="en-US" sz="2400" dirty="0"/>
              <a:t>is in stage </a:t>
            </a:r>
            <a:r>
              <a:rPr lang="en-US" sz="2400" i="1" dirty="0" err="1">
                <a:latin typeface="Book Antiqua" charset="0"/>
              </a:rPr>
              <a:t>Schedule_planning</a:t>
            </a:r>
            <a:endParaRPr lang="en-US" sz="2400" dirty="0"/>
          </a:p>
          <a:p>
            <a:pPr>
              <a:buClr>
                <a:srgbClr val="CC0000"/>
              </a:buClr>
            </a:pPr>
            <a:r>
              <a:rPr lang="en-US" sz="2400" dirty="0"/>
              <a:t>If true, then </a:t>
            </a:r>
            <a:r>
              <a:rPr lang="en-US" sz="2400" i="1" dirty="0" err="1">
                <a:latin typeface="Book Antiqua" charset="0"/>
              </a:rPr>
              <a:t>sch</a:t>
            </a:r>
            <a:r>
              <a:rPr lang="en-US" sz="2400" i="1" dirty="0"/>
              <a:t> </a:t>
            </a:r>
            <a:r>
              <a:rPr lang="en-US" sz="2400" dirty="0"/>
              <a:t>holds a schedule skeleton (i.e., appropriate portions of the relationship </a:t>
            </a:r>
            <a:r>
              <a:rPr lang="en-US" sz="2400" i="1" dirty="0">
                <a:latin typeface="Book Antiqua" charset="0"/>
              </a:rPr>
              <a:t>includes</a:t>
            </a:r>
            <a:r>
              <a:rPr lang="en-US" sz="2400" i="1" dirty="0"/>
              <a:t> </a:t>
            </a:r>
            <a:r>
              <a:rPr lang="en-US" sz="2400" dirty="0"/>
              <a:t>are filled in)</a:t>
            </a:r>
          </a:p>
          <a:p>
            <a:pPr>
              <a:buClr>
                <a:srgbClr val="CC0000"/>
              </a:buClr>
            </a:pPr>
            <a:r>
              <a:rPr lang="en-US" sz="2400" dirty="0"/>
              <a:t>If true, …</a:t>
            </a:r>
            <a:endParaRPr lang="en-US" sz="2400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7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C330-53BE-F84E-B538-E1CF01C67ABF}" type="slidenum">
              <a:rPr lang="en-US"/>
              <a:pPr/>
              <a:t>9</a:t>
            </a:fld>
            <a:endParaRPr lang="en-US"/>
          </a:p>
        </p:txBody>
      </p:sp>
      <p:sp>
        <p:nvSpPr>
          <p:cNvPr id="208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BOM: ECA Rules</a:t>
            </a:r>
          </a:p>
        </p:txBody>
      </p:sp>
      <p:sp>
        <p:nvSpPr>
          <p:cNvPr id="208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defTabSz="1828800">
              <a:buFont typeface="Wingdings" charset="0"/>
              <a:buNone/>
            </a:pPr>
            <a:r>
              <a:rPr lang="en-US" b="1" i="1" dirty="0">
                <a:solidFill>
                  <a:srgbClr val="CC0000"/>
                </a:solidFill>
                <a:latin typeface="Cambria"/>
                <a:cs typeface="Cambria"/>
              </a:rPr>
              <a:t>R</a:t>
            </a:r>
            <a:r>
              <a:rPr lang="en-US" b="1" baseline="-25000" dirty="0">
                <a:solidFill>
                  <a:srgbClr val="CC0000"/>
                </a:solidFill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: </a:t>
            </a:r>
            <a:r>
              <a:rPr lang="en-US" i="1" dirty="0">
                <a:latin typeface="Cambria"/>
                <a:cs typeface="Cambria"/>
              </a:rPr>
              <a:t>initiate schedule</a:t>
            </a:r>
          </a:p>
          <a:p>
            <a:pPr marL="304800" indent="-304800" defTabSz="1828800">
              <a:buFont typeface="Wingdings" charset="0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event</a:t>
            </a:r>
            <a:r>
              <a:rPr lang="en-US" dirty="0"/>
              <a:t>	request by performer </a:t>
            </a:r>
            <a:r>
              <a:rPr lang="en-US" i="1" dirty="0">
                <a:latin typeface="Book Antiqua" charset="0"/>
              </a:rPr>
              <a:t>p</a:t>
            </a:r>
            <a:r>
              <a:rPr lang="en-US" dirty="0"/>
              <a:t> to create a schedule 	instance for </a:t>
            </a:r>
            <a:r>
              <a:rPr lang="en-US" i="1" dirty="0">
                <a:latin typeface="Cambria"/>
                <a:cs typeface="Cambria"/>
              </a:rPr>
              <a:t>Offered DES Service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/>
              <a:t>artifact </a:t>
            </a:r>
            <a:r>
              <a:rPr lang="en-US" i="1" dirty="0">
                <a:latin typeface="Book Antiqua" charset="0"/>
              </a:rPr>
              <a:t>o</a:t>
            </a:r>
            <a:r>
              <a:rPr lang="en-US" dirty="0"/>
              <a:t>, 	</a:t>
            </a:r>
            <a:r>
              <a:rPr lang="en-US" i="1" dirty="0">
                <a:latin typeface="Cambria"/>
                <a:cs typeface="Cambria"/>
              </a:rPr>
              <a:t>Customer</a:t>
            </a:r>
            <a:r>
              <a:rPr lang="en-US" dirty="0"/>
              <a:t> artifact </a:t>
            </a:r>
            <a:r>
              <a:rPr lang="en-US" i="1" dirty="0">
                <a:latin typeface="Book Antiqua" charset="0"/>
              </a:rPr>
              <a:t>c</a:t>
            </a:r>
            <a:r>
              <a:rPr lang="en-US" dirty="0"/>
              <a:t>, and </a:t>
            </a:r>
            <a:r>
              <a:rPr lang="en-US" i="1" dirty="0">
                <a:latin typeface="Book Antiqua" charset="0"/>
              </a:rPr>
              <a:t>Site</a:t>
            </a:r>
            <a:r>
              <a:rPr lang="en-US" dirty="0"/>
              <a:t> artifact </a:t>
            </a:r>
            <a:r>
              <a:rPr lang="en-US" i="1" dirty="0" err="1">
                <a:latin typeface="Book Antiqua" charset="0"/>
              </a:rPr>
              <a:t>si</a:t>
            </a:r>
            <a:endParaRPr lang="en-US" i="1" dirty="0">
              <a:latin typeface="Book Antiqua" charset="0"/>
            </a:endParaRPr>
          </a:p>
          <a:p>
            <a:pPr marL="304800" indent="-304800" defTabSz="1828800">
              <a:buFont typeface="Wingdings" charset="0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condition</a:t>
            </a:r>
            <a:r>
              <a:rPr lang="en-US" dirty="0"/>
              <a:t>	the appropriate non-disclosure agreements 	(NDAs) are in place for </a:t>
            </a:r>
            <a:r>
              <a:rPr lang="en-US" i="1" dirty="0">
                <a:latin typeface="Book Antiqua" charset="0"/>
              </a:rPr>
              <a:t>c</a:t>
            </a:r>
          </a:p>
          <a:p>
            <a:pPr marL="304800" indent="-304800" defTabSz="1828800">
              <a:buFont typeface="Wingdings" charset="0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action</a:t>
            </a:r>
            <a:r>
              <a:rPr lang="en-US" dirty="0"/>
              <a:t>	invoke </a:t>
            </a:r>
            <a:r>
              <a:rPr lang="en-US" i="1" dirty="0" err="1">
                <a:latin typeface="Cambria"/>
                <a:cs typeface="Cambria"/>
              </a:rPr>
              <a:t>Create_schedule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Book Antiqua" charset="0"/>
              </a:rPr>
              <a:t>o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>
                <a:latin typeface="Book Antiqua" charset="0"/>
              </a:rPr>
              <a:t>c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 err="1">
                <a:latin typeface="Book Antiqua" charset="0"/>
              </a:rPr>
              <a:t>si</a:t>
            </a:r>
            <a:r>
              <a:rPr lang="en-US" dirty="0">
                <a:latin typeface="Times New Roman" charset="0"/>
              </a:rPr>
              <a:t>) </a:t>
            </a:r>
          </a:p>
          <a:p>
            <a:pPr marL="304800" indent="-304800" defTabSz="1828800">
              <a:buFont typeface="Wingdings" charset="0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by</a:t>
            </a:r>
            <a:r>
              <a:rPr lang="en-US" dirty="0"/>
              <a:t>	performer </a:t>
            </a:r>
            <a:r>
              <a:rPr lang="en-US" i="1" dirty="0">
                <a:latin typeface="Book Antiqua" charset="0"/>
              </a:rPr>
              <a:t>p</a:t>
            </a:r>
            <a:r>
              <a:rPr lang="en-US" dirty="0"/>
              <a:t> where </a:t>
            </a:r>
            <a:r>
              <a:rPr lang="en-US" i="1" dirty="0" err="1">
                <a:latin typeface="Book Antiqua" charset="0"/>
              </a:rPr>
              <a:t>offer_manager</a:t>
            </a:r>
            <a:r>
              <a:rPr lang="en-US" i="1" dirty="0">
                <a:latin typeface="Book Antiqua" charset="0"/>
              </a:rPr>
              <a:t> in role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Book Antiqua" charset="0"/>
              </a:rPr>
              <a:t>p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 	and </a:t>
            </a:r>
            <a:r>
              <a:rPr lang="en-US" i="1" dirty="0">
                <a:latin typeface="Book Antiqua" charset="0"/>
              </a:rPr>
              <a:t>qualification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Book Antiqua" charset="0"/>
              </a:rPr>
              <a:t>p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>
                <a:latin typeface="Book Antiqua" charset="0"/>
              </a:rPr>
              <a:t>o</a:t>
            </a:r>
            <a:r>
              <a:rPr lang="en-US" dirty="0">
                <a:latin typeface="Times New Roman" charset="0"/>
              </a:rPr>
              <a:t>, region: </a:t>
            </a:r>
            <a:r>
              <a:rPr lang="en-US" i="1" dirty="0" err="1">
                <a:latin typeface="Book Antiqua" charset="0"/>
              </a:rPr>
              <a:t>si</a:t>
            </a:r>
            <a:r>
              <a:rPr lang="en-US" dirty="0" err="1">
                <a:latin typeface="Times New Roman" charset="0"/>
              </a:rPr>
              <a:t>.</a:t>
            </a:r>
            <a:r>
              <a:rPr lang="en-US" i="1" dirty="0" err="1">
                <a:latin typeface="Book Antiqua" charset="0"/>
              </a:rPr>
              <a:t>region</a:t>
            </a:r>
            <a:r>
              <a:rPr lang="en-US" dirty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  <a:cs typeface="Times New Roman" charset="0"/>
              </a:rPr>
              <a:t>≥</a:t>
            </a:r>
            <a:r>
              <a:rPr lang="en-US" dirty="0">
                <a:latin typeface="Times New Roman" charset="0"/>
              </a:rPr>
              <a:t> 5</a:t>
            </a:r>
          </a:p>
        </p:txBody>
      </p:sp>
      <p:sp>
        <p:nvSpPr>
          <p:cNvPr id="2085892" name="Text Box 4"/>
          <p:cNvSpPr txBox="1">
            <a:spLocks noChangeArrowheads="1"/>
          </p:cNvSpPr>
          <p:nvPr/>
        </p:nvSpPr>
        <p:spPr bwMode="auto">
          <a:xfrm>
            <a:off x="1596125" y="6078538"/>
            <a:ext cx="5902539" cy="49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583" tIns="51293" rIns="102583" bIns="51293">
            <a:spAutoFit/>
          </a:bodyPr>
          <a:lstStyle>
            <a:lvl1pPr marL="288925" indent="-288925"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9667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000090"/>
                </a:solidFill>
                <a:latin typeface="Tahoma" charset="0"/>
              </a:rPr>
              <a:t>Alternative models can also be used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2017/10/12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altLang="zh-CN" smtClean="0"/>
              <a:t>EDOC 2017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625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 Presentation">
  <a:themeElements>
    <a:clrScheme name="My Presentation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My Presentation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2583" tIns="51293" rIns="102583" bIns="51293" numCol="1" rtlCol="0" anchor="ctr" anchorCtr="0" compatLnSpc="1">
        <a:prstTxWarp prst="textNoShape">
          <a:avLst/>
        </a:prstTxWarp>
        <a:noAutofit/>
      </a:bodyPr>
      <a:lstStyle>
        <a:defPPr marL="288925" marR="0" indent="-288925" algn="l" defTabSz="966788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0066"/>
          </a:buClr>
          <a:buSzPct val="80000"/>
          <a:buFont typeface="Wingdings" pitchFamily="2" charset="2"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02583" tIns="51293" rIns="102583" bIns="51293" numCol="1" anchor="ctr" anchorCtr="0" compatLnSpc="1">
        <a:prstTxWarp prst="textNoShape">
          <a:avLst/>
        </a:prstTxWarp>
        <a:spAutoFit/>
      </a:bodyPr>
      <a:lstStyle>
        <a:defPPr marL="288925" marR="0" indent="-288925" algn="l" defTabSz="966788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0066"/>
          </a:buClr>
          <a:buSzPct val="80000"/>
          <a:buFont typeface="Wingding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37135</TotalTime>
  <Pages>63</Pages>
  <Words>2549</Words>
  <Application>Microsoft Macintosh PowerPoint</Application>
  <PresentationFormat>Custom</PresentationFormat>
  <Paragraphs>822</Paragraphs>
  <Slides>40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My Presentation</vt:lpstr>
      <vt:lpstr>Visio</vt:lpstr>
      <vt:lpstr>Equation</vt:lpstr>
      <vt:lpstr>From Data-Centric Business Processes to Enterprise Process Frameworks</vt:lpstr>
      <vt:lpstr>A Traveler’s Experience </vt:lpstr>
      <vt:lpstr>Business Services via an Example</vt:lpstr>
      <vt:lpstr>Plan for the Talk</vt:lpstr>
      <vt:lpstr>Life Cycle of Guest Check Artifact</vt:lpstr>
      <vt:lpstr>Discovery and Design of Artifacts</vt:lpstr>
      <vt:lpstr>Schedule and Vendor Lifecycles</vt:lpstr>
      <vt:lpstr>BOM Service: IOPEs of Create_schedule</vt:lpstr>
      <vt:lpstr>BOM: ECA Rules</vt:lpstr>
      <vt:lpstr>Artifact-Centric Biz Process Modeling</vt:lpstr>
      <vt:lpstr>Design Analytics</vt:lpstr>
      <vt:lpstr>Plan for the Talk</vt:lpstr>
      <vt:lpstr>Dynamic Process Changes </vt:lpstr>
      <vt:lpstr>Execution Semantics and Process Changes</vt:lpstr>
      <vt:lpstr>New Fee Schedule for Low Income Housing</vt:lpstr>
      <vt:lpstr>Jointfounder Challenge</vt:lpstr>
      <vt:lpstr>Can Cloud be a Solution?</vt:lpstr>
      <vt:lpstr>Data Management in Workflow Systems</vt:lpstr>
      <vt:lpstr>Example Scenario: Failures</vt:lpstr>
      <vt:lpstr>Independence of Data Management and Execution Management</vt:lpstr>
      <vt:lpstr>Five Types of Data in Biz Processes</vt:lpstr>
      <vt:lpstr>Universal Artifacts (UA)</vt:lpstr>
      <vt:lpstr>The SeGA Framework</vt:lpstr>
      <vt:lpstr>Plan for the Talk</vt:lpstr>
      <vt:lpstr>(Modeling) Process Relationships</vt:lpstr>
      <vt:lpstr>Three Types of Process Relationships</vt:lpstr>
      <vt:lpstr>(Modeling) Process Relationships</vt:lpstr>
      <vt:lpstr>DecSerFlow (DECLARE)</vt:lpstr>
      <vt:lpstr>DecSerFlow (DECLARE)</vt:lpstr>
      <vt:lpstr>Correlation Diagram</vt:lpstr>
      <vt:lpstr>Modeling Relationships (Early Thinking)</vt:lpstr>
      <vt:lpstr>Enterprise Process Framework</vt:lpstr>
      <vt:lpstr>Plan for the Talk</vt:lpstr>
      <vt:lpstr>Modeling Process Relationships</vt:lpstr>
      <vt:lpstr>Axiom of Anticipation for Proc. Modeling</vt:lpstr>
      <vt:lpstr>Modeling Process Relationships</vt:lpstr>
      <vt:lpstr>Optimization and Automation</vt:lpstr>
      <vt:lpstr>Changes and Change Impact Analysis</vt:lpstr>
      <vt:lpstr>Anomaly Detection and Incident Mining</vt:lpstr>
      <vt:lpstr>Conclusions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 Conversations: Analysis and Design</dc:title>
  <dc:subject/>
  <dc:creator>Jianwen Su</dc:creator>
  <cp:keywords/>
  <dc:description/>
  <cp:lastModifiedBy>Jianwen Su</cp:lastModifiedBy>
  <cp:revision>341</cp:revision>
  <cp:lastPrinted>2001-02-06T14:46:57Z</cp:lastPrinted>
  <dcterms:created xsi:type="dcterms:W3CDTF">2004-07-15T22:16:58Z</dcterms:created>
  <dcterms:modified xsi:type="dcterms:W3CDTF">2017-10-15T01:57:57Z</dcterms:modified>
</cp:coreProperties>
</file>