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Lst>
  <p:notesMasterIdLst>
    <p:notesMasterId r:id="rId97"/>
  </p:notesMasterIdLst>
  <p:sldIdLst>
    <p:sldId id="363" r:id="rId3"/>
    <p:sldId id="356" r:id="rId4"/>
    <p:sldId id="358" r:id="rId5"/>
    <p:sldId id="359" r:id="rId6"/>
    <p:sldId id="360" r:id="rId7"/>
    <p:sldId id="361" r:id="rId8"/>
    <p:sldId id="362" r:id="rId9"/>
    <p:sldId id="257" r:id="rId10"/>
    <p:sldId id="262" r:id="rId11"/>
    <p:sldId id="263" r:id="rId12"/>
    <p:sldId id="264" r:id="rId13"/>
    <p:sldId id="331" r:id="rId14"/>
    <p:sldId id="266" r:id="rId15"/>
    <p:sldId id="333" r:id="rId16"/>
    <p:sldId id="334" r:id="rId17"/>
    <p:sldId id="309" r:id="rId18"/>
    <p:sldId id="335" r:id="rId19"/>
    <p:sldId id="336" r:id="rId20"/>
    <p:sldId id="340" r:id="rId21"/>
    <p:sldId id="337" r:id="rId22"/>
    <p:sldId id="338" r:id="rId23"/>
    <p:sldId id="339" r:id="rId24"/>
    <p:sldId id="366" r:id="rId25"/>
    <p:sldId id="341" r:id="rId26"/>
    <p:sldId id="332" r:id="rId27"/>
    <p:sldId id="267" r:id="rId28"/>
    <p:sldId id="269" r:id="rId29"/>
    <p:sldId id="301" r:id="rId30"/>
    <p:sldId id="270" r:id="rId31"/>
    <p:sldId id="271" r:id="rId32"/>
    <p:sldId id="272" r:id="rId33"/>
    <p:sldId id="273" r:id="rId34"/>
    <p:sldId id="375" r:id="rId35"/>
    <p:sldId id="274" r:id="rId36"/>
    <p:sldId id="275" r:id="rId37"/>
    <p:sldId id="276" r:id="rId38"/>
    <p:sldId id="307" r:id="rId39"/>
    <p:sldId id="277" r:id="rId40"/>
    <p:sldId id="308" r:id="rId41"/>
    <p:sldId id="280" r:id="rId42"/>
    <p:sldId id="279" r:id="rId43"/>
    <p:sldId id="283" r:id="rId44"/>
    <p:sldId id="284" r:id="rId45"/>
    <p:sldId id="286" r:id="rId46"/>
    <p:sldId id="287" r:id="rId47"/>
    <p:sldId id="285" r:id="rId48"/>
    <p:sldId id="288" r:id="rId49"/>
    <p:sldId id="342" r:id="rId50"/>
    <p:sldId id="294" r:id="rId51"/>
    <p:sldId id="296" r:id="rId52"/>
    <p:sldId id="297" r:id="rId53"/>
    <p:sldId id="298" r:id="rId54"/>
    <p:sldId id="268" r:id="rId55"/>
    <p:sldId id="310" r:id="rId56"/>
    <p:sldId id="311" r:id="rId57"/>
    <p:sldId id="312" r:id="rId58"/>
    <p:sldId id="313" r:id="rId59"/>
    <p:sldId id="314" r:id="rId60"/>
    <p:sldId id="315" r:id="rId61"/>
    <p:sldId id="316" r:id="rId62"/>
    <p:sldId id="317" r:id="rId63"/>
    <p:sldId id="321" r:id="rId64"/>
    <p:sldId id="319" r:id="rId65"/>
    <p:sldId id="320" r:id="rId66"/>
    <p:sldId id="324" r:id="rId67"/>
    <p:sldId id="325" r:id="rId68"/>
    <p:sldId id="326" r:id="rId69"/>
    <p:sldId id="327" r:id="rId70"/>
    <p:sldId id="328" r:id="rId71"/>
    <p:sldId id="329" r:id="rId72"/>
    <p:sldId id="330" r:id="rId73"/>
    <p:sldId id="367" r:id="rId74"/>
    <p:sldId id="368" r:id="rId75"/>
    <p:sldId id="299" r:id="rId76"/>
    <p:sldId id="370" r:id="rId77"/>
    <p:sldId id="371" r:id="rId78"/>
    <p:sldId id="372" r:id="rId79"/>
    <p:sldId id="373" r:id="rId80"/>
    <p:sldId id="374" r:id="rId81"/>
    <p:sldId id="347" r:id="rId82"/>
    <p:sldId id="369" r:id="rId83"/>
    <p:sldId id="364" r:id="rId84"/>
    <p:sldId id="365" r:id="rId85"/>
    <p:sldId id="344" r:id="rId86"/>
    <p:sldId id="345" r:id="rId87"/>
    <p:sldId id="346" r:id="rId88"/>
    <p:sldId id="348" r:id="rId89"/>
    <p:sldId id="349" r:id="rId90"/>
    <p:sldId id="350" r:id="rId91"/>
    <p:sldId id="351" r:id="rId92"/>
    <p:sldId id="352" r:id="rId93"/>
    <p:sldId id="353" r:id="rId94"/>
    <p:sldId id="354" r:id="rId95"/>
    <p:sldId id="355" r:id="rId9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MT"/>
          <a:ea typeface="Gill Sans MT"/>
          <a:cs typeface="Gill Sans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a:tcStyle>
        <a:tcBdr/>
        <a:fill>
          <a:solidFill>
            <a:srgbClr val="FFFFFF"/>
          </a:solidFill>
        </a:fill>
      </a:tcStyle>
    </a:band2H>
    <a:firstCol>
      <a:tcTxStyle b="off" i="off">
        <a:font>
          <a:latin typeface="Gill Sans MT"/>
          <a:ea typeface="Gill Sans MT"/>
          <a:cs typeface="Gill Sans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
          <a:latin typeface="Gill Sans MT"/>
          <a:ea typeface="Gill Sans MT"/>
          <a:cs typeface="Gill Sans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
          <a:latin typeface="Gill Sans MT"/>
          <a:ea typeface="Gill Sans MT"/>
          <a:cs typeface="Gill Sans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CACA"/>
          </a:solidFill>
        </a:fill>
      </a:tcStyle>
    </a:wholeTbl>
    <a:band2H>
      <a:tcTxStyle/>
      <a:tcStyle>
        <a:tcBdr/>
        <a:fill>
          <a:solidFill>
            <a:srgbClr val="EFE6E6"/>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CA"/>
          </a:solidFill>
        </a:fill>
      </a:tcStyle>
    </a:wholeTbl>
    <a:band2H>
      <a:tcTxStyle/>
      <a:tcStyle>
        <a:tcBdr/>
        <a:fill>
          <a:solidFill>
            <a:srgbClr val="E8EBE6"/>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CACA"/>
          </a:solidFill>
        </a:fill>
      </a:tcStyle>
    </a:wholeTbl>
    <a:band2H>
      <a:tcTxStyle/>
      <a:tcStyle>
        <a:tcBdr/>
        <a:fill>
          <a:solidFill>
            <a:srgbClr val="F0E6E6"/>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Gill Sans MT"/>
          <a:ea typeface="Gill Sans MT"/>
          <a:cs typeface="Gill Sans M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Gill Sans MT"/>
          <a:ea typeface="Gill Sans MT"/>
          <a:cs typeface="Gill Sans M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ill Sans MT"/>
          <a:ea typeface="Gill Sans MT"/>
          <a:cs typeface="Gill Sans M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MT"/>
          <a:ea typeface="Gill Sans MT"/>
          <a:cs typeface="Gill Sans M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0"/>
    <p:restoredTop sz="94631"/>
  </p:normalViewPr>
  <p:slideViewPr>
    <p:cSldViewPr snapToGrid="0" snapToObjects="1">
      <p:cViewPr varScale="1">
        <p:scale>
          <a:sx n="97" d="100"/>
          <a:sy n="97" d="100"/>
        </p:scale>
        <p:origin x="552" y="19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1143000" y="685800"/>
            <a:ext cx="4572000" cy="3429000"/>
          </a:xfrm>
          <a:prstGeom prst="rect">
            <a:avLst/>
          </a:prstGeom>
        </p:spPr>
        <p:txBody>
          <a:bodyPr/>
          <a:lstStyle/>
          <a:p>
            <a:endParaRPr/>
          </a:p>
        </p:txBody>
      </p:sp>
      <p:sp>
        <p:nvSpPr>
          <p:cNvPr id="63" name="Shape 6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381000" y="685800"/>
            <a:ext cx="6096000" cy="3429000"/>
          </a:xfrm>
          <a:prstGeom prst="rect">
            <a:avLst/>
          </a:prstGeom>
        </p:spPr>
        <p:txBody>
          <a:bodyPr/>
          <a:lstStyle/>
          <a:p>
            <a:endParaRPr/>
          </a:p>
        </p:txBody>
      </p:sp>
      <p:sp>
        <p:nvSpPr>
          <p:cNvPr id="127" name="Shape 127"/>
          <p:cNvSpPr>
            <a:spLocks noGrp="1"/>
          </p:cNvSpPr>
          <p:nvPr>
            <p:ph type="body" sz="quarter" idx="1"/>
          </p:nvPr>
        </p:nvSpPr>
        <p:spPr>
          <a:prstGeom prst="rect">
            <a:avLst/>
          </a:prstGeom>
        </p:spPr>
        <p:txBody>
          <a:bodyPr/>
          <a:lstStyle>
            <a:lvl1pPr>
              <a:defRPr>
                <a:latin typeface="Times New Roman"/>
                <a:ea typeface="Times New Roman"/>
                <a:cs typeface="Times New Roman"/>
                <a:sym typeface="Times New Roman"/>
              </a:defRPr>
            </a:lvl1pPr>
          </a:lstStyle>
          <a:p>
            <a:r>
              <a:t>How complicated a modeling technique will you have to use?</a:t>
            </a:r>
          </a:p>
        </p:txBody>
      </p:sp>
    </p:spTree>
    <p:extLst>
      <p:ext uri="{BB962C8B-B14F-4D97-AF65-F5344CB8AC3E}">
        <p14:creationId xmlns:p14="http://schemas.microsoft.com/office/powerpoint/2010/main" val="2670435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Describe the highlights of each case study, with a particular emphasis on application</a:t>
            </a:r>
          </a:p>
        </p:txBody>
      </p:sp>
      <p:sp>
        <p:nvSpPr>
          <p:cNvPr id="4" name="Slide Number Placeholder 3"/>
          <p:cNvSpPr>
            <a:spLocks noGrp="1"/>
          </p:cNvSpPr>
          <p:nvPr>
            <p:ph type="sldNum" sz="quarter" idx="10"/>
          </p:nvPr>
        </p:nvSpPr>
        <p:spPr/>
        <p:txBody>
          <a:bodyPr/>
          <a:lstStyle/>
          <a:p>
            <a:fld id="{54D84D13-76B2-4444-8694-8C1B6AAC5B3F}" type="slidenum">
              <a:rPr lang="en-US" smtClean="0"/>
              <a:t>67</a:t>
            </a:fld>
            <a:endParaRPr lang="en-US"/>
          </a:p>
        </p:txBody>
      </p:sp>
    </p:spTree>
    <p:extLst>
      <p:ext uri="{BB962C8B-B14F-4D97-AF65-F5344CB8AC3E}">
        <p14:creationId xmlns:p14="http://schemas.microsoft.com/office/powerpoint/2010/main" val="517571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D84D13-76B2-4444-8694-8C1B6AAC5B3F}" type="slidenum">
              <a:rPr lang="en-US" smtClean="0"/>
              <a:t>68</a:t>
            </a:fld>
            <a:endParaRPr lang="en-US"/>
          </a:p>
        </p:txBody>
      </p:sp>
    </p:spTree>
    <p:extLst>
      <p:ext uri="{BB962C8B-B14F-4D97-AF65-F5344CB8AC3E}">
        <p14:creationId xmlns:p14="http://schemas.microsoft.com/office/powerpoint/2010/main" val="2410500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D84D13-76B2-4444-8694-8C1B6AAC5B3F}" type="slidenum">
              <a:rPr lang="en-US" smtClean="0"/>
              <a:t>69</a:t>
            </a:fld>
            <a:endParaRPr lang="en-US"/>
          </a:p>
        </p:txBody>
      </p:sp>
    </p:spTree>
    <p:extLst>
      <p:ext uri="{BB962C8B-B14F-4D97-AF65-F5344CB8AC3E}">
        <p14:creationId xmlns:p14="http://schemas.microsoft.com/office/powerpoint/2010/main" val="3570222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973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EEF28A-0EFA-EB46-B649-352B8B99F8F7}" type="slidenum">
              <a:rPr lang="en-US" smtClean="0"/>
              <a:t>88</a:t>
            </a:fld>
            <a:endParaRPr lang="en-US"/>
          </a:p>
        </p:txBody>
      </p:sp>
    </p:spTree>
    <p:extLst>
      <p:ext uri="{BB962C8B-B14F-4D97-AF65-F5344CB8AC3E}">
        <p14:creationId xmlns:p14="http://schemas.microsoft.com/office/powerpoint/2010/main" val="1445034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t>Cafarella’08: </a:t>
            </a:r>
            <a:r>
              <a:rPr lang="en-US" altLang="en-US" dirty="0" err="1"/>
              <a:t>WebTables</a:t>
            </a:r>
            <a:r>
              <a:rPr lang="en-US" altLang="en-US" dirty="0"/>
              <a:t>: Exploring the Power of Tables on the Web </a:t>
            </a:r>
            <a:endParaRPr lang="en-US" dirty="0"/>
          </a:p>
        </p:txBody>
      </p:sp>
      <p:sp>
        <p:nvSpPr>
          <p:cNvPr id="4" name="Slide Number Placeholder 3"/>
          <p:cNvSpPr>
            <a:spLocks noGrp="1"/>
          </p:cNvSpPr>
          <p:nvPr>
            <p:ph type="sldNum" sz="quarter" idx="10"/>
          </p:nvPr>
        </p:nvSpPr>
        <p:spPr/>
        <p:txBody>
          <a:bodyPr/>
          <a:lstStyle/>
          <a:p>
            <a:fld id="{DE0D3828-9C65-3A48-B2D6-9F8ABE902C8C}" type="slidenum">
              <a:rPr lang="en-US" smtClean="0"/>
              <a:t>18</a:t>
            </a:fld>
            <a:endParaRPr lang="en-US"/>
          </a:p>
        </p:txBody>
      </p:sp>
    </p:spTree>
    <p:extLst>
      <p:ext uri="{BB962C8B-B14F-4D97-AF65-F5344CB8AC3E}">
        <p14:creationId xmlns:p14="http://schemas.microsoft.com/office/powerpoint/2010/main" val="3338994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5511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4D84D13-76B2-4444-8694-8C1B6AAC5B3F}" type="slidenum">
              <a:rPr lang="en-US" smtClean="0"/>
              <a:t>55</a:t>
            </a:fld>
            <a:endParaRPr lang="en-US"/>
          </a:p>
        </p:txBody>
      </p:sp>
    </p:spTree>
    <p:extLst>
      <p:ext uri="{BB962C8B-B14F-4D97-AF65-F5344CB8AC3E}">
        <p14:creationId xmlns:p14="http://schemas.microsoft.com/office/powerpoint/2010/main" val="713427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4D84D13-76B2-4444-8694-8C1B6AAC5B3F}" type="slidenum">
              <a:rPr lang="en-US" smtClean="0"/>
              <a:t>56</a:t>
            </a:fld>
            <a:endParaRPr lang="en-US"/>
          </a:p>
        </p:txBody>
      </p:sp>
    </p:spTree>
    <p:extLst>
      <p:ext uri="{BB962C8B-B14F-4D97-AF65-F5344CB8AC3E}">
        <p14:creationId xmlns:p14="http://schemas.microsoft.com/office/powerpoint/2010/main" val="440007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4D84D13-76B2-4444-8694-8C1B6AAC5B3F}" type="slidenum">
              <a:rPr lang="en-US" smtClean="0"/>
              <a:t>57</a:t>
            </a:fld>
            <a:endParaRPr lang="en-US"/>
          </a:p>
        </p:txBody>
      </p:sp>
    </p:spTree>
    <p:extLst>
      <p:ext uri="{BB962C8B-B14F-4D97-AF65-F5344CB8AC3E}">
        <p14:creationId xmlns:p14="http://schemas.microsoft.com/office/powerpoint/2010/main" val="842912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4D84D13-76B2-4444-8694-8C1B6AAC5B3F}" type="slidenum">
              <a:rPr lang="en-US" smtClean="0"/>
              <a:t>58</a:t>
            </a:fld>
            <a:endParaRPr lang="en-US"/>
          </a:p>
        </p:txBody>
      </p:sp>
    </p:spTree>
    <p:extLst>
      <p:ext uri="{BB962C8B-B14F-4D97-AF65-F5344CB8AC3E}">
        <p14:creationId xmlns:p14="http://schemas.microsoft.com/office/powerpoint/2010/main" val="1222275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4D84D13-76B2-4444-8694-8C1B6AAC5B3F}" type="slidenum">
              <a:rPr lang="en-US" smtClean="0"/>
              <a:t>59</a:t>
            </a:fld>
            <a:endParaRPr lang="en-US"/>
          </a:p>
        </p:txBody>
      </p:sp>
    </p:spTree>
    <p:extLst>
      <p:ext uri="{BB962C8B-B14F-4D97-AF65-F5344CB8AC3E}">
        <p14:creationId xmlns:p14="http://schemas.microsoft.com/office/powerpoint/2010/main" val="615127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Cover definitions, pros and cons</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4D84D13-76B2-4444-8694-8C1B6AAC5B3F}" type="slidenum">
              <a:rPr lang="en-US" smtClean="0">
                <a:solidFill>
                  <a:prstClr val="black"/>
                </a:solidFill>
                <a:ea typeface=""/>
                <a:cs typeface=""/>
              </a:rPr>
              <a:pPr/>
              <a:t>62</a:t>
            </a:fld>
            <a:endParaRPr lang="en-US">
              <a:solidFill>
                <a:prstClr val="black"/>
              </a:solidFill>
              <a:ea typeface=""/>
              <a:cs typeface=""/>
            </a:endParaRPr>
          </a:p>
        </p:txBody>
      </p:sp>
    </p:spTree>
    <p:extLst>
      <p:ext uri="{BB962C8B-B14F-4D97-AF65-F5344CB8AC3E}">
        <p14:creationId xmlns:p14="http://schemas.microsoft.com/office/powerpoint/2010/main" val="1166599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609600" y="2"/>
            <a:ext cx="11582400" cy="1600201"/>
          </a:xfrm>
          <a:prstGeom prst="rect">
            <a:avLst/>
          </a:prstGeom>
        </p:spPr>
        <p:txBody>
          <a:bodyPr>
            <a:normAutofit/>
          </a:bodyPr>
          <a:lstStyle/>
          <a:p>
            <a:r>
              <a:rPr dirty="0"/>
              <a:t>Title Text</a:t>
            </a:r>
          </a:p>
        </p:txBody>
      </p:sp>
      <p:sp>
        <p:nvSpPr>
          <p:cNvPr id="21" name="Body Level One…"/>
          <p:cNvSpPr txBox="1">
            <a:spLocks noGrp="1"/>
          </p:cNvSpPr>
          <p:nvPr>
            <p:ph type="body" idx="1"/>
          </p:nvPr>
        </p:nvSpPr>
        <p:spPr>
          <a:xfrm>
            <a:off x="609600" y="1600203"/>
            <a:ext cx="11582400" cy="5257799"/>
          </a:xfrm>
          <a:prstGeom prst="rect">
            <a:avLst/>
          </a:prstGeom>
        </p:spPr>
        <p:txBody>
          <a:bodyPr/>
          <a:lstStyle>
            <a:lvl1pPr>
              <a:defRPr b="1">
                <a:latin typeface="Futura Condensed"/>
                <a:ea typeface="Futura Condensed"/>
                <a:cs typeface="Futura Condensed"/>
                <a:sym typeface="Futura Condensed"/>
              </a:defRPr>
            </a:lvl1pPr>
            <a:lvl2pPr>
              <a:lnSpc>
                <a:spcPct val="100000"/>
              </a:lnSpc>
              <a:defRPr sz="2400" b="1">
                <a:solidFill>
                  <a:schemeClr val="bg1">
                    <a:lumMod val="50000"/>
                  </a:schemeClr>
                </a:solidFill>
                <a:latin typeface="Futura Condensed"/>
                <a:ea typeface="Futura Condensed"/>
                <a:cs typeface="Futura Condensed"/>
                <a:sym typeface="Futura Condensed"/>
              </a:defRPr>
            </a:lvl2pPr>
            <a:lvl3pPr marL="342900" indent="-342900">
              <a:buFont typeface="Arial" panose="020B0604020202020204" pitchFamily="34" charset="0"/>
              <a:buChar char="•"/>
              <a:defRPr sz="2400" b="1">
                <a:solidFill>
                  <a:schemeClr val="tx2"/>
                </a:solidFill>
                <a:latin typeface="Futura Condensed"/>
                <a:ea typeface="Futura Condensed"/>
                <a:cs typeface="Futura Condensed"/>
                <a:sym typeface="Futura Condensed"/>
              </a:defRPr>
            </a:lvl3pPr>
            <a:lvl4pPr>
              <a:defRPr sz="2400" b="1">
                <a:solidFill>
                  <a:schemeClr val="tx2"/>
                </a:solidFill>
                <a:latin typeface="Futura Condensed"/>
                <a:ea typeface="Futura Condensed"/>
                <a:cs typeface="Futura Condensed"/>
                <a:sym typeface="Futura Condensed"/>
              </a:defRPr>
            </a:lvl4pPr>
            <a:lvl5pPr>
              <a:defRPr sz="2400" b="1">
                <a:solidFill>
                  <a:schemeClr val="tx2"/>
                </a:solidFill>
                <a:latin typeface="Futura Condensed"/>
                <a:ea typeface="Futura Condensed"/>
                <a:cs typeface="Futura Condensed"/>
                <a:sym typeface="Futura Condensed"/>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effectLst/>
        </p:spPr>
        <p:txBody>
          <a:bodyPr>
            <a:noAutofit/>
          </a:bodyPr>
          <a:lstStyle>
            <a:lvl1pPr>
              <a:defRPr sz="5333" b="1" i="0">
                <a:solidFill>
                  <a:schemeClr val="accent5"/>
                </a:solidFill>
                <a:latin typeface="Futura Condensed ExtraBold" charset="0"/>
                <a:ea typeface="Futura Condensed ExtraBold" charset="0"/>
                <a:cs typeface="Futura Condensed ExtraBold" charset="0"/>
              </a:defRPr>
            </a:lvl1pPr>
          </a:lstStyle>
          <a:p>
            <a:r>
              <a:rPr lang="en-US" dirty="0"/>
              <a:t>Click to edit title</a:t>
            </a:r>
          </a:p>
        </p:txBody>
      </p:sp>
      <p:sp>
        <p:nvSpPr>
          <p:cNvPr id="4" name="Footer Placeholder 3"/>
          <p:cNvSpPr>
            <a:spLocks noGrp="1"/>
          </p:cNvSpPr>
          <p:nvPr>
            <p:ph type="ftr" sz="quarter" idx="11"/>
          </p:nvPr>
        </p:nvSpPr>
        <p:spPr>
          <a:xfrm>
            <a:off x="0" y="6499227"/>
            <a:ext cx="3860800" cy="365125"/>
          </a:xfrm>
        </p:spPr>
        <p:txBody>
          <a:bodyPr/>
          <a:lstStyle>
            <a:lvl1pPr algn="l">
              <a:defRPr/>
            </a:lvl1pPr>
          </a:lstStyle>
          <a:p>
            <a:r>
              <a:rPr lang="en-US">
                <a:solidFill>
                  <a:srgbClr val="000000">
                    <a:tint val="75000"/>
                  </a:srgbClr>
                </a:solidFill>
              </a:rPr>
              <a:t>Kejriwal, Szekely</a:t>
            </a:r>
          </a:p>
        </p:txBody>
      </p:sp>
      <p:sp>
        <p:nvSpPr>
          <p:cNvPr id="5" name="Slide Number Placeholder 4"/>
          <p:cNvSpPr>
            <a:spLocks noGrp="1"/>
          </p:cNvSpPr>
          <p:nvPr>
            <p:ph type="sldNum" sz="quarter" idx="12"/>
          </p:nvPr>
        </p:nvSpPr>
        <p:spPr>
          <a:xfrm>
            <a:off x="9347200" y="6492875"/>
            <a:ext cx="2844800" cy="365125"/>
          </a:xfrm>
        </p:spPr>
        <p:txBody>
          <a:bodyPr/>
          <a:lstStyle/>
          <a:p>
            <a:fld id="{07185052-16E8-7E4B-9E32-0EAF7D224DD4}"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16747" y="6532562"/>
            <a:ext cx="2844800" cy="365125"/>
          </a:xfrm>
          <a:prstGeom prst="rect">
            <a:avLst/>
          </a:prstGeom>
        </p:spPr>
        <p:txBody>
          <a:bodyPr/>
          <a:lstStyle/>
          <a:p>
            <a:pPr hangingPunct="1"/>
            <a:fld id="{600267AE-7DA1-1341-882F-323DD480E817}" type="datetime1">
              <a:rPr lang="en-US" kern="1200" smtClean="0">
                <a:ea typeface=""/>
                <a:cs typeface=""/>
              </a:rPr>
              <a:pPr hangingPunct="1"/>
              <a:t>4/24/18</a:t>
            </a:fld>
            <a:endParaRPr lang="en-US" kern="1200">
              <a:ea typeface=""/>
              <a:cs typeface=""/>
            </a:endParaRPr>
          </a:p>
        </p:txBody>
      </p:sp>
      <p:sp>
        <p:nvSpPr>
          <p:cNvPr id="3" name="Footer Placeholder 2"/>
          <p:cNvSpPr>
            <a:spLocks noGrp="1"/>
          </p:cNvSpPr>
          <p:nvPr>
            <p:ph type="ftr" sz="quarter" idx="11"/>
          </p:nvPr>
        </p:nvSpPr>
        <p:spPr/>
        <p:txBody>
          <a:bodyPr/>
          <a:lstStyle/>
          <a:p>
            <a:r>
              <a:rPr lang="en-US">
                <a:solidFill>
                  <a:srgbClr val="000000">
                    <a:tint val="75000"/>
                  </a:srgbClr>
                </a:solidFill>
              </a:rPr>
              <a:t>Kejriwal, Szekely</a:t>
            </a:r>
          </a:p>
        </p:txBody>
      </p:sp>
      <p:sp>
        <p:nvSpPr>
          <p:cNvPr id="4" name="Slide Number Placeholder 3"/>
          <p:cNvSpPr>
            <a:spLocks noGrp="1"/>
          </p:cNvSpPr>
          <p:nvPr>
            <p:ph type="sldNum" sz="quarter" idx="12"/>
          </p:nvPr>
        </p:nvSpPr>
        <p:spPr/>
        <p:txBody>
          <a:bodyPr/>
          <a:lstStyle/>
          <a:p>
            <a:fld id="{07185052-16E8-7E4B-9E32-0EAF7D224DD4}"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14400" y="2661229"/>
            <a:ext cx="10363200" cy="1362076"/>
          </a:xfrm>
          <a:prstGeom prst="rect">
            <a:avLst/>
          </a:prstGeom>
        </p:spPr>
        <p:txBody>
          <a:bodyPr anchor="t">
            <a:normAutofit/>
          </a:bodyPr>
          <a:lstStyle>
            <a:lvl1pPr algn="ctr">
              <a:defRPr sz="4800"/>
            </a:lvl1pPr>
          </a:lstStyle>
          <a:p>
            <a:r>
              <a:t>Title Text</a:t>
            </a:r>
          </a:p>
        </p:txBody>
      </p:sp>
      <p:sp>
        <p:nvSpPr>
          <p:cNvPr id="30" name="Body Level One…"/>
          <p:cNvSpPr txBox="1">
            <a:spLocks noGrp="1"/>
          </p:cNvSpPr>
          <p:nvPr>
            <p:ph type="body" sz="quarter" idx="1"/>
          </p:nvPr>
        </p:nvSpPr>
        <p:spPr>
          <a:xfrm>
            <a:off x="914400" y="4023302"/>
            <a:ext cx="10363200" cy="502661"/>
          </a:xfrm>
          <a:prstGeom prst="rect">
            <a:avLst/>
          </a:prstGeom>
        </p:spPr>
        <p:txBody>
          <a:bodyPr anchor="b"/>
          <a:lstStyle>
            <a:lvl1pPr algn="ctr">
              <a:spcBef>
                <a:spcPts val="400"/>
              </a:spcBef>
              <a:defRPr sz="2000">
                <a:solidFill>
                  <a:srgbClr val="888888"/>
                </a:solidFill>
              </a:defRPr>
            </a:lvl1pPr>
            <a:lvl2pPr indent="457189" algn="ctr">
              <a:spcBef>
                <a:spcPts val="400"/>
              </a:spcBef>
              <a:defRPr sz="2000">
                <a:solidFill>
                  <a:srgbClr val="888888"/>
                </a:solidFill>
              </a:defRPr>
            </a:lvl2pPr>
            <a:lvl3pPr algn="ctr">
              <a:spcBef>
                <a:spcPts val="400"/>
              </a:spcBef>
              <a:defRPr sz="2000">
                <a:solidFill>
                  <a:srgbClr val="888888"/>
                </a:solidFill>
              </a:defRPr>
            </a:lvl3pPr>
            <a:lvl4pPr algn="ctr">
              <a:spcBef>
                <a:spcPts val="400"/>
              </a:spcBef>
              <a:defRPr sz="2000">
                <a:solidFill>
                  <a:srgbClr val="888888"/>
                </a:solidFill>
              </a:defRPr>
            </a:lvl4pPr>
            <a:lvl5pPr algn="ctr">
              <a:spcBef>
                <a:spcPts val="400"/>
              </a:spcBef>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8" name="Title Text"/>
          <p:cNvSpPr txBox="1">
            <a:spLocks noGrp="1"/>
          </p:cNvSpPr>
          <p:nvPr>
            <p:ph type="title"/>
          </p:nvPr>
        </p:nvSpPr>
        <p:spPr>
          <a:xfrm>
            <a:off x="609600" y="4"/>
            <a:ext cx="11582400" cy="1600201"/>
          </a:xfrm>
          <a:prstGeom prst="rect">
            <a:avLst/>
          </a:prstGeom>
        </p:spPr>
        <p:txBody>
          <a:bodyPr>
            <a:normAutofit/>
          </a:bodyPr>
          <a:lstStyle/>
          <a:p>
            <a:r>
              <a:t>Title Text</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bg>
      <p:bgPr>
        <a:solidFill>
          <a:srgbClr val="49058D"/>
        </a:solidFill>
        <a:effectLst/>
      </p:bgPr>
    </p:bg>
    <p:spTree>
      <p:nvGrpSpPr>
        <p:cNvPr id="1" name=""/>
        <p:cNvGrpSpPr/>
        <p:nvPr/>
      </p:nvGrpSpPr>
      <p:grpSpPr>
        <a:xfrm>
          <a:off x="0" y="0"/>
          <a:ext cx="0" cy="0"/>
          <a:chOff x="0" y="0"/>
          <a:chExt cx="0" cy="0"/>
        </a:xfrm>
      </p:grpSpPr>
      <p:sp>
        <p:nvSpPr>
          <p:cNvPr id="53" name="Title Text"/>
          <p:cNvSpPr txBox="1">
            <a:spLocks noGrp="1"/>
          </p:cNvSpPr>
          <p:nvPr>
            <p:ph type="title"/>
          </p:nvPr>
        </p:nvSpPr>
        <p:spPr>
          <a:xfrm>
            <a:off x="402336" y="228600"/>
            <a:ext cx="11379201" cy="758952"/>
          </a:xfrm>
          <a:prstGeom prst="rect">
            <a:avLst/>
          </a:prstGeom>
        </p:spPr>
        <p:txBody>
          <a:bodyPr>
            <a:normAutofit/>
          </a:body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5" name="Straight Connector 7"/>
          <p:cNvSpPr/>
          <p:nvPr/>
        </p:nvSpPr>
        <p:spPr>
          <a:xfrm flipV="1">
            <a:off x="6084106" y="1575653"/>
            <a:ext cx="11896" cy="4819558"/>
          </a:xfrm>
          <a:prstGeom prst="line">
            <a:avLst/>
          </a:prstGeom>
          <a:ln>
            <a:solidFill>
              <a:srgbClr val="323232"/>
            </a:solidFill>
            <a:prstDash val="sysDash"/>
          </a:ln>
        </p:spPr>
        <p:txBody>
          <a:bodyPr lIns="45719" rIns="45719"/>
          <a:lstStyle/>
          <a:p>
            <a:endParaRPr/>
          </a:p>
        </p:txBody>
      </p:sp>
      <p:sp>
        <p:nvSpPr>
          <p:cNvPr id="56" name="Body Level One…"/>
          <p:cNvSpPr txBox="1">
            <a:spLocks noGrp="1"/>
          </p:cNvSpPr>
          <p:nvPr>
            <p:ph type="body" sz="half" idx="1"/>
          </p:nvPr>
        </p:nvSpPr>
        <p:spPr>
          <a:xfrm>
            <a:off x="402336" y="1371600"/>
            <a:ext cx="5384801" cy="4681729"/>
          </a:xfrm>
          <a:prstGeom prst="rect">
            <a:avLst/>
          </a:prstGeom>
        </p:spPr>
        <p:txBody>
          <a:bodyPr/>
          <a:lstStyle>
            <a:lvl1pPr>
              <a:spcBef>
                <a:spcPts val="600"/>
              </a:spcBef>
              <a:defRPr sz="2500"/>
            </a:lvl1pPr>
            <a:lvl2pPr>
              <a:spcBef>
                <a:spcPts val="600"/>
              </a:spcBef>
              <a:defRPr sz="2500"/>
            </a:lvl2pPr>
            <a:lvl3pPr>
              <a:spcBef>
                <a:spcPts val="600"/>
              </a:spcBef>
              <a:defRPr sz="2500"/>
            </a:lvl3pPr>
            <a:lvl4pPr>
              <a:spcBef>
                <a:spcPts val="600"/>
              </a:spcBef>
              <a:defRPr sz="2500"/>
            </a:lvl4pPr>
            <a:lvl5pPr>
              <a:spcBef>
                <a:spcPts val="600"/>
              </a:spcBef>
              <a:defRPr sz="25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8068" y="0"/>
            <a:ext cx="10653931" cy="762000"/>
          </a:xfrm>
        </p:spPr>
        <p:txBody>
          <a:bodyPr/>
          <a:lstStyle>
            <a:lvl1pPr algn="l">
              <a:defRPr sz="3200" b="1" i="0">
                <a:latin typeface="Arial Black" charset="0"/>
                <a:ea typeface="Arial Black" charset="0"/>
                <a:cs typeface="Arial Black" charset="0"/>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1176"/>
              </a:spcBef>
              <a:buNone/>
              <a:defRPr/>
            </a:lvl1pPr>
            <a:lvl2pPr marL="12700" indent="0">
              <a:spcBef>
                <a:spcPts val="576"/>
              </a:spcBef>
              <a:spcAft>
                <a:spcPts val="800"/>
              </a:spcAft>
              <a:buNone/>
              <a:tabLst/>
              <a:defRPr>
                <a:solidFill>
                  <a:schemeClr val="bg2"/>
                </a:solidFill>
              </a:defRPr>
            </a:lvl2pPr>
            <a:lvl3pPr>
              <a:spcBef>
                <a:spcPts val="1176"/>
              </a:spcBef>
              <a:defRPr/>
            </a:lvl3pPr>
            <a:lvl4pPr>
              <a:spcBef>
                <a:spcPts val="1176"/>
              </a:spcBef>
              <a:defRPr/>
            </a:lvl4pPr>
            <a:lvl5pPr>
              <a:spcBef>
                <a:spcPts val="1176"/>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hape 19"/>
          <p:cNvSpPr txBox="1">
            <a:spLocks noGrp="1"/>
          </p:cNvSpPr>
          <p:nvPr>
            <p:ph type="sldNum" idx="4"/>
          </p:nvPr>
        </p:nvSpPr>
        <p:spPr>
          <a:xfrm>
            <a:off x="9267127" y="6504060"/>
            <a:ext cx="849331" cy="353940"/>
          </a:xfrm>
          <a:prstGeom prst="rect">
            <a:avLst/>
          </a:prstGeom>
        </p:spPr>
        <p:txBody>
          <a:bodyPr wrap="square" lIns="91425" tIns="91425" rIns="91425" bIns="91425" anchor="ctr" anchorCtr="0">
            <a:noAutofit/>
          </a:bodyPr>
          <a:lstStyle>
            <a:lvl1pPr algn="r">
              <a:defRPr sz="1100" b="0"/>
            </a:lvl1pPr>
          </a:lstStyle>
          <a:p>
            <a:fld id="{00000000-1234-1234-1234-123412341234}" type="slidenum">
              <a:rPr lang="uk-UA" smtClean="0"/>
              <a:pPr/>
              <a:t>‹#›</a:t>
            </a:fld>
            <a:endParaRPr lang="uk-UA"/>
          </a:p>
        </p:txBody>
      </p:sp>
    </p:spTree>
    <p:extLst>
      <p:ext uri="{BB962C8B-B14F-4D97-AF65-F5344CB8AC3E}">
        <p14:creationId xmlns:p14="http://schemas.microsoft.com/office/powerpoint/2010/main" val="2724405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54178"/>
            <a:ext cx="10363200" cy="1470025"/>
          </a:xfrm>
          <a:effectLst/>
        </p:spPr>
        <p:txBody>
          <a:bodyPr/>
          <a:lstStyle>
            <a:lvl1pPr algn="l">
              <a:defRPr b="1" i="0">
                <a:solidFill>
                  <a:schemeClr val="accent5"/>
                </a:solidFill>
                <a:latin typeface="Futura Condensed ExtraBold" charset="0"/>
                <a:ea typeface="Futura Condensed ExtraBold" charset="0"/>
                <a:cs typeface="Futura Condensed ExtraBold" charset="0"/>
              </a:defRPr>
            </a:lvl1pPr>
          </a:lstStyle>
          <a:p>
            <a:r>
              <a:rPr lang="en-US"/>
              <a:t>Click to edit Master title style</a:t>
            </a:r>
            <a:endParaRPr lang="en-US" dirty="0"/>
          </a:p>
        </p:txBody>
      </p:sp>
      <p:sp>
        <p:nvSpPr>
          <p:cNvPr id="3" name="Subtitle 2"/>
          <p:cNvSpPr>
            <a:spLocks noGrp="1"/>
          </p:cNvSpPr>
          <p:nvPr>
            <p:ph type="subTitle" idx="1"/>
          </p:nvPr>
        </p:nvSpPr>
        <p:spPr>
          <a:xfrm>
            <a:off x="914400" y="3886200"/>
            <a:ext cx="9448800" cy="1752600"/>
          </a:xfrm>
        </p:spPr>
        <p:txBody>
          <a:bodyPr>
            <a:normAutofit/>
          </a:bodyPr>
          <a:lstStyle>
            <a:lvl1pPr marL="0" indent="0" algn="l">
              <a:buNone/>
              <a:defRPr sz="3200" b="1" i="0">
                <a:solidFill>
                  <a:schemeClr val="tx1"/>
                </a:solidFill>
                <a:latin typeface="Futura Condensed ExtraBold" charset="0"/>
                <a:ea typeface="Futura Condensed ExtraBold" charset="0"/>
                <a:cs typeface="Futura Condensed ExtraBold"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216747" y="6532562"/>
            <a:ext cx="2844800" cy="365125"/>
          </a:xfrm>
          <a:prstGeom prst="rect">
            <a:avLst/>
          </a:prstGeom>
        </p:spPr>
        <p:txBody>
          <a:bodyPr/>
          <a:lstStyle/>
          <a:p>
            <a:pPr hangingPunct="1"/>
            <a:fld id="{E3B3730B-880A-B64A-9B2B-BE37FC0BF466}" type="datetime1">
              <a:rPr lang="en-US" kern="1200" smtClean="0">
                <a:ea typeface=""/>
                <a:cs typeface=""/>
              </a:rPr>
              <a:pPr hangingPunct="1"/>
              <a:t>4/24/18</a:t>
            </a:fld>
            <a:endParaRPr lang="en-US" kern="1200">
              <a:ea typeface=""/>
              <a:cs typeface=""/>
            </a:endParaRPr>
          </a:p>
        </p:txBody>
      </p:sp>
      <p:sp>
        <p:nvSpPr>
          <p:cNvPr id="5" name="Footer Placeholder 4"/>
          <p:cNvSpPr>
            <a:spLocks noGrp="1"/>
          </p:cNvSpPr>
          <p:nvPr>
            <p:ph type="ftr" sz="quarter" idx="11"/>
          </p:nvPr>
        </p:nvSpPr>
        <p:spPr/>
        <p:txBody>
          <a:bodyPr/>
          <a:lstStyle/>
          <a:p>
            <a:r>
              <a:rPr lang="en-US">
                <a:solidFill>
                  <a:srgbClr val="000000">
                    <a:tint val="75000"/>
                  </a:srgbClr>
                </a:solidFill>
              </a:rPr>
              <a:t>Kejriwal, Szekely</a:t>
            </a:r>
          </a:p>
        </p:txBody>
      </p:sp>
      <p:sp>
        <p:nvSpPr>
          <p:cNvPr id="6" name="Slide Number Placeholder 5"/>
          <p:cNvSpPr>
            <a:spLocks noGrp="1"/>
          </p:cNvSpPr>
          <p:nvPr>
            <p:ph type="sldNum" sz="quarter" idx="12"/>
          </p:nvPr>
        </p:nvSpPr>
        <p:spPr/>
        <p:txBody>
          <a:bodyPr/>
          <a:lstStyle/>
          <a:p>
            <a:fld id="{07185052-16E8-7E4B-9E32-0EAF7D224DD4}"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
            <a:ext cx="11582400" cy="1600201"/>
          </a:xfrm>
          <a:effectLst/>
        </p:spPr>
        <p:txBody>
          <a:bodyPr/>
          <a:lstStyle>
            <a:lvl1pPr algn="l">
              <a:defRPr sz="5333" b="1" i="0" baseline="0">
                <a:solidFill>
                  <a:schemeClr val="accent5"/>
                </a:solidFill>
                <a:latin typeface="Futura Condensed ExtraBold" charset="0"/>
                <a:ea typeface="Futura Condensed ExtraBold" charset="0"/>
                <a:cs typeface="Futura Condensed ExtraBold" charset="0"/>
              </a:defRPr>
            </a:lvl1pPr>
          </a:lstStyle>
          <a:p>
            <a:r>
              <a:rPr lang="en-US" dirty="0"/>
              <a:t>Click to edit title</a:t>
            </a:r>
          </a:p>
        </p:txBody>
      </p:sp>
      <p:sp>
        <p:nvSpPr>
          <p:cNvPr id="3" name="Content Placeholder 2"/>
          <p:cNvSpPr>
            <a:spLocks noGrp="1"/>
          </p:cNvSpPr>
          <p:nvPr>
            <p:ph idx="1"/>
          </p:nvPr>
        </p:nvSpPr>
        <p:spPr>
          <a:xfrm>
            <a:off x="609600" y="1600203"/>
            <a:ext cx="11582400" cy="5257799"/>
          </a:xfrm>
          <a:effectLst/>
        </p:spPr>
        <p:txBody>
          <a:bodyPr>
            <a:normAutofit/>
          </a:bodyPr>
          <a:lstStyle>
            <a:lvl1pPr marL="0" indent="0">
              <a:lnSpc>
                <a:spcPct val="150000"/>
              </a:lnSpc>
              <a:buNone/>
              <a:defRPr sz="3600" b="1" i="0">
                <a:solidFill>
                  <a:schemeClr val="tx1"/>
                </a:solidFill>
                <a:latin typeface="Futura Condensed ExtraBold" charset="0"/>
                <a:ea typeface="Futura Condensed ExtraBold" charset="0"/>
                <a:cs typeface="Futura Condensed ExtraBold" charset="0"/>
              </a:defRPr>
            </a:lvl1pPr>
            <a:lvl2pPr marL="11113" indent="0">
              <a:lnSpc>
                <a:spcPct val="100000"/>
              </a:lnSpc>
              <a:buNone/>
              <a:tabLst/>
              <a:defRPr sz="2400" b="1" i="0">
                <a:solidFill>
                  <a:schemeClr val="bg1">
                    <a:lumMod val="50000"/>
                  </a:schemeClr>
                </a:solidFill>
                <a:effectLst/>
                <a:latin typeface="Futura Condensed ExtraBold" charset="0"/>
                <a:ea typeface="Futura Condensed ExtraBold" charset="0"/>
                <a:cs typeface="Futura Condensed ExtraBold" charset="0"/>
              </a:defRPr>
            </a:lvl2pPr>
            <a:lvl3pPr marL="914377" indent="0">
              <a:lnSpc>
                <a:spcPct val="150000"/>
              </a:lnSpc>
              <a:buNone/>
              <a:defRPr sz="1800" b="1" i="0">
                <a:solidFill>
                  <a:schemeClr val="bg1">
                    <a:lumMod val="50000"/>
                  </a:schemeClr>
                </a:solidFill>
                <a:latin typeface="Futura Condensed ExtraBold" charset="0"/>
                <a:ea typeface="Futura Condensed ExtraBold" charset="0"/>
                <a:cs typeface="Futura Condensed ExtraBold" charset="0"/>
              </a:defRPr>
            </a:lvl3pPr>
            <a:lvl4pPr marL="1371566" indent="0">
              <a:lnSpc>
                <a:spcPct val="150000"/>
              </a:lnSpc>
              <a:buNone/>
              <a:defRPr sz="1600" b="1" i="0">
                <a:solidFill>
                  <a:schemeClr val="bg1">
                    <a:lumMod val="50000"/>
                  </a:schemeClr>
                </a:solidFill>
                <a:latin typeface="Futura Condensed ExtraBold" charset="0"/>
                <a:ea typeface="Futura Condensed ExtraBold" charset="0"/>
                <a:cs typeface="Futura Condensed ExtraBold" charset="0"/>
              </a:defRPr>
            </a:lvl4pPr>
            <a:lvl5pPr marL="1828754" indent="0">
              <a:lnSpc>
                <a:spcPct val="150000"/>
              </a:lnSpc>
              <a:buNone/>
              <a:defRPr sz="1600" b="1" i="0">
                <a:solidFill>
                  <a:schemeClr val="bg1">
                    <a:lumMod val="50000"/>
                  </a:schemeClr>
                </a:solidFill>
                <a:latin typeface="Futura Condensed ExtraBold" charset="0"/>
                <a:ea typeface="Futura Condensed ExtraBold" charset="0"/>
                <a:cs typeface="Futura Condensed ExtraBold"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16747" y="6532562"/>
            <a:ext cx="2844800" cy="365125"/>
          </a:xfrm>
          <a:prstGeom prst="rect">
            <a:avLst/>
          </a:prstGeom>
        </p:spPr>
        <p:txBody>
          <a:bodyPr/>
          <a:lstStyle/>
          <a:p>
            <a:pPr hangingPunct="1"/>
            <a:fld id="{E93050E0-E340-7B4E-9A4D-EE1D9448A241}" type="datetime1">
              <a:rPr lang="en-US" kern="1200" smtClean="0">
                <a:ea typeface=""/>
                <a:cs typeface=""/>
              </a:rPr>
              <a:pPr hangingPunct="1"/>
              <a:t>4/24/18</a:t>
            </a:fld>
            <a:endParaRPr lang="en-US" kern="1200">
              <a:ea typeface=""/>
              <a:cs typeface=""/>
            </a:endParaRPr>
          </a:p>
        </p:txBody>
      </p:sp>
      <p:sp>
        <p:nvSpPr>
          <p:cNvPr id="5" name="Footer Placeholder 4"/>
          <p:cNvSpPr>
            <a:spLocks noGrp="1"/>
          </p:cNvSpPr>
          <p:nvPr>
            <p:ph type="ftr" sz="quarter" idx="11"/>
          </p:nvPr>
        </p:nvSpPr>
        <p:spPr/>
        <p:txBody>
          <a:bodyPr/>
          <a:lstStyle/>
          <a:p>
            <a:r>
              <a:rPr lang="en-US">
                <a:solidFill>
                  <a:srgbClr val="000000">
                    <a:tint val="75000"/>
                  </a:srgbClr>
                </a:solidFill>
              </a:rPr>
              <a:t>Kejriwal, Szekely</a:t>
            </a:r>
          </a:p>
        </p:txBody>
      </p:sp>
      <p:sp>
        <p:nvSpPr>
          <p:cNvPr id="6" name="Slide Number Placeholder 5"/>
          <p:cNvSpPr>
            <a:spLocks noGrp="1"/>
          </p:cNvSpPr>
          <p:nvPr>
            <p:ph type="sldNum" sz="quarter" idx="12"/>
          </p:nvPr>
        </p:nvSpPr>
        <p:spPr/>
        <p:txBody>
          <a:bodyPr/>
          <a:lstStyle/>
          <a:p>
            <a:fld id="{07185052-16E8-7E4B-9E32-0EAF7D224DD4}" type="slidenum">
              <a:rPr lang="en-US" smtClean="0">
                <a:solidFill>
                  <a:srgbClr val="000000">
                    <a:tint val="75000"/>
                  </a:srgbClr>
                </a:solidFill>
              </a:rPr>
              <a:pPr/>
              <a:t>‹#›</a:t>
            </a:fld>
            <a:endParaRPr lang="en-US">
              <a:solidFill>
                <a:srgbClr val="000000">
                  <a:tint val="75000"/>
                </a:srgb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661229"/>
            <a:ext cx="10363200" cy="1362075"/>
          </a:xfrm>
        </p:spPr>
        <p:txBody>
          <a:bodyPr anchor="t"/>
          <a:lstStyle>
            <a:lvl1pPr algn="ctr">
              <a:defRPr sz="4800" b="1" i="0" cap="none" baseline="0">
                <a:solidFill>
                  <a:schemeClr val="accent5"/>
                </a:solidFill>
                <a:latin typeface="Futura Condensed ExtraBold" charset="0"/>
                <a:ea typeface="Futura Condensed ExtraBold" charset="0"/>
                <a:cs typeface="Futura Condensed ExtraBold" charset="0"/>
              </a:defRPr>
            </a:lvl1pPr>
          </a:lstStyle>
          <a:p>
            <a:r>
              <a:rPr lang="en-US"/>
              <a:t>Subsection</a:t>
            </a:r>
            <a:endParaRPr lang="en-US" dirty="0"/>
          </a:p>
        </p:txBody>
      </p:sp>
      <p:sp>
        <p:nvSpPr>
          <p:cNvPr id="3" name="Text Placeholder 2"/>
          <p:cNvSpPr>
            <a:spLocks noGrp="1"/>
          </p:cNvSpPr>
          <p:nvPr>
            <p:ph type="body" idx="1"/>
          </p:nvPr>
        </p:nvSpPr>
        <p:spPr>
          <a:xfrm>
            <a:off x="914400" y="4023303"/>
            <a:ext cx="10363200" cy="502660"/>
          </a:xfrm>
        </p:spPr>
        <p:txBody>
          <a:bodyPr anchor="b"/>
          <a:lstStyle>
            <a:lvl1pPr marL="0" indent="0" algn="ctr">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 name="TextBox 7">
            <a:extLst>
              <a:ext uri="{FF2B5EF4-FFF2-40B4-BE49-F238E27FC236}">
                <a16:creationId xmlns:a16="http://schemas.microsoft.com/office/drawing/2014/main" id="{4F867D3B-56D4-1C4A-A176-5E26D9571D0A}"/>
              </a:ext>
            </a:extLst>
          </p:cNvPr>
          <p:cNvSpPr txBox="1"/>
          <p:nvPr userDrawn="1"/>
        </p:nvSpPr>
        <p:spPr>
          <a:xfrm>
            <a:off x="0" y="6606735"/>
            <a:ext cx="12192000" cy="273410"/>
          </a:xfrm>
          <a:prstGeom prst="rect">
            <a:avLst/>
          </a:prstGeom>
          <a:solidFill>
            <a:sysClr val="window" lastClr="FFFFFF">
              <a:lumMod val="50000"/>
            </a:sys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10" descr="isi.png">
            <a:extLst>
              <a:ext uri="{FF2B5EF4-FFF2-40B4-BE49-F238E27FC236}">
                <a16:creationId xmlns:a16="http://schemas.microsoft.com/office/drawing/2014/main" id="{6C8A4194-5F0F-DD45-BF59-FE6DBA3CD6A3}"/>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0018" y="6656354"/>
            <a:ext cx="2149783" cy="18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Formal_Viterbi_GoldOnCard_NoBG.eps">
            <a:extLst>
              <a:ext uri="{FF2B5EF4-FFF2-40B4-BE49-F238E27FC236}">
                <a16:creationId xmlns:a16="http://schemas.microsoft.com/office/drawing/2014/main" id="{AFC5FAD3-AADA-6A4B-8590-29EB2F44BDC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b="39451"/>
          <a:stretch/>
        </p:blipFill>
        <p:spPr bwMode="auto">
          <a:xfrm>
            <a:off x="11179549" y="6663742"/>
            <a:ext cx="952433" cy="15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cNvSpPr txBox="1">
            <a:spLocks noGrp="1"/>
          </p:cNvSpPr>
          <p:nvPr>
            <p:ph type="sldNum" sz="quarter" idx="2"/>
          </p:nvPr>
        </p:nvSpPr>
        <p:spPr>
          <a:xfrm>
            <a:off x="10618839" y="6618535"/>
            <a:ext cx="363794" cy="261610"/>
          </a:xfrm>
          <a:prstGeom prst="rect">
            <a:avLst/>
          </a:prstGeom>
          <a:ln w="12700">
            <a:miter lim="400000"/>
          </a:ln>
        </p:spPr>
        <p:txBody>
          <a:bodyPr wrap="square" lIns="45719" rIns="45719" anchor="ctr">
            <a:spAutoFit/>
          </a:bodyPr>
          <a:lstStyle>
            <a:lvl1pPr algn="r">
              <a:defRPr sz="1100">
                <a:solidFill>
                  <a:srgbClr val="888888"/>
                </a:solidFill>
                <a:latin typeface="Futura Medium" panose="020B0602020204020303" pitchFamily="34" charset="-79"/>
                <a:cs typeface="Futura Medium" panose="020B0602020204020303" pitchFamily="34" charset="-79"/>
              </a:defRPr>
            </a:lvl1pPr>
          </a:lstStyle>
          <a:p>
            <a:fld id="{86CB4B4D-7CA3-9044-876B-883B54F867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61" r:id="rId6"/>
  </p:sldLayoutIdLst>
  <p:transition spd="med"/>
  <p:txStyles>
    <p:titleStyle>
      <a:lvl1pPr marL="0" marR="0" indent="0" algn="l" defTabSz="457189" rtl="0" latinLnBrk="0">
        <a:lnSpc>
          <a:spcPct val="100000"/>
        </a:lnSpc>
        <a:spcBef>
          <a:spcPts val="0"/>
        </a:spcBef>
        <a:spcAft>
          <a:spcPts val="0"/>
        </a:spcAft>
        <a:buClrTx/>
        <a:buSzTx/>
        <a:buFontTx/>
        <a:buNone/>
        <a:tabLst/>
        <a:defRPr sz="5300" b="1" i="0" u="none" strike="noStrike" cap="none" spc="0" baseline="0">
          <a:ln>
            <a:noFill/>
          </a:ln>
          <a:solidFill>
            <a:schemeClr val="accent5"/>
          </a:solidFill>
          <a:uFillTx/>
          <a:latin typeface="Futura Condensed"/>
          <a:ea typeface="Futura Condensed"/>
          <a:cs typeface="Futura Condensed"/>
          <a:sym typeface="Futura Condensed"/>
        </a:defRPr>
      </a:lvl1pPr>
      <a:lvl2pPr marL="0" marR="0" indent="0" algn="l" defTabSz="457189" rtl="0" latinLnBrk="0">
        <a:lnSpc>
          <a:spcPct val="100000"/>
        </a:lnSpc>
        <a:spcBef>
          <a:spcPts val="0"/>
        </a:spcBef>
        <a:spcAft>
          <a:spcPts val="0"/>
        </a:spcAft>
        <a:buClrTx/>
        <a:buSzTx/>
        <a:buFontTx/>
        <a:buNone/>
        <a:tabLst/>
        <a:defRPr sz="5300" b="1" i="0" u="none" strike="noStrike" cap="none" spc="0" baseline="0">
          <a:ln>
            <a:noFill/>
          </a:ln>
          <a:solidFill>
            <a:schemeClr val="accent5"/>
          </a:solidFill>
          <a:uFillTx/>
          <a:latin typeface="Futura Condensed"/>
          <a:ea typeface="Futura Condensed"/>
          <a:cs typeface="Futura Condensed"/>
          <a:sym typeface="Futura Condensed"/>
        </a:defRPr>
      </a:lvl2pPr>
      <a:lvl3pPr marL="0" marR="0" indent="0" algn="l" defTabSz="457189" rtl="0" latinLnBrk="0">
        <a:lnSpc>
          <a:spcPct val="100000"/>
        </a:lnSpc>
        <a:spcBef>
          <a:spcPts val="0"/>
        </a:spcBef>
        <a:spcAft>
          <a:spcPts val="0"/>
        </a:spcAft>
        <a:buClrTx/>
        <a:buSzTx/>
        <a:buFontTx/>
        <a:buNone/>
        <a:tabLst/>
        <a:defRPr sz="5300" b="1" i="0" u="none" strike="noStrike" cap="none" spc="0" baseline="0">
          <a:ln>
            <a:noFill/>
          </a:ln>
          <a:solidFill>
            <a:schemeClr val="accent5"/>
          </a:solidFill>
          <a:uFillTx/>
          <a:latin typeface="Futura Condensed"/>
          <a:ea typeface="Futura Condensed"/>
          <a:cs typeface="Futura Condensed"/>
          <a:sym typeface="Futura Condensed"/>
        </a:defRPr>
      </a:lvl3pPr>
      <a:lvl4pPr marL="0" marR="0" indent="0" algn="l" defTabSz="457189" rtl="0" latinLnBrk="0">
        <a:lnSpc>
          <a:spcPct val="100000"/>
        </a:lnSpc>
        <a:spcBef>
          <a:spcPts val="0"/>
        </a:spcBef>
        <a:spcAft>
          <a:spcPts val="0"/>
        </a:spcAft>
        <a:buClrTx/>
        <a:buSzTx/>
        <a:buFontTx/>
        <a:buNone/>
        <a:tabLst/>
        <a:defRPr sz="5300" b="1" i="0" u="none" strike="noStrike" cap="none" spc="0" baseline="0">
          <a:ln>
            <a:noFill/>
          </a:ln>
          <a:solidFill>
            <a:schemeClr val="accent5"/>
          </a:solidFill>
          <a:uFillTx/>
          <a:latin typeface="Futura Condensed"/>
          <a:ea typeface="Futura Condensed"/>
          <a:cs typeface="Futura Condensed"/>
          <a:sym typeface="Futura Condensed"/>
        </a:defRPr>
      </a:lvl4pPr>
      <a:lvl5pPr marL="0" marR="0" indent="0" algn="l" defTabSz="457189" rtl="0" latinLnBrk="0">
        <a:lnSpc>
          <a:spcPct val="100000"/>
        </a:lnSpc>
        <a:spcBef>
          <a:spcPts val="0"/>
        </a:spcBef>
        <a:spcAft>
          <a:spcPts val="0"/>
        </a:spcAft>
        <a:buClrTx/>
        <a:buSzTx/>
        <a:buFontTx/>
        <a:buNone/>
        <a:tabLst/>
        <a:defRPr sz="5300" b="1" i="0" u="none" strike="noStrike" cap="none" spc="0" baseline="0">
          <a:ln>
            <a:noFill/>
          </a:ln>
          <a:solidFill>
            <a:schemeClr val="accent5"/>
          </a:solidFill>
          <a:uFillTx/>
          <a:latin typeface="Futura Condensed"/>
          <a:ea typeface="Futura Condensed"/>
          <a:cs typeface="Futura Condensed"/>
          <a:sym typeface="Futura Condensed"/>
        </a:defRPr>
      </a:lvl5pPr>
      <a:lvl6pPr marL="0" marR="0" indent="0" algn="l" defTabSz="457189" rtl="0" latinLnBrk="0">
        <a:lnSpc>
          <a:spcPct val="100000"/>
        </a:lnSpc>
        <a:spcBef>
          <a:spcPts val="0"/>
        </a:spcBef>
        <a:spcAft>
          <a:spcPts val="0"/>
        </a:spcAft>
        <a:buClrTx/>
        <a:buSzTx/>
        <a:buFontTx/>
        <a:buNone/>
        <a:tabLst/>
        <a:defRPr sz="5300" b="1" i="0" u="none" strike="noStrike" cap="none" spc="0" baseline="0">
          <a:ln>
            <a:noFill/>
          </a:ln>
          <a:solidFill>
            <a:schemeClr val="accent5"/>
          </a:solidFill>
          <a:uFillTx/>
          <a:latin typeface="Futura Condensed"/>
          <a:ea typeface="Futura Condensed"/>
          <a:cs typeface="Futura Condensed"/>
          <a:sym typeface="Futura Condensed"/>
        </a:defRPr>
      </a:lvl6pPr>
      <a:lvl7pPr marL="0" marR="0" indent="0" algn="l" defTabSz="457189" rtl="0" latinLnBrk="0">
        <a:lnSpc>
          <a:spcPct val="100000"/>
        </a:lnSpc>
        <a:spcBef>
          <a:spcPts val="0"/>
        </a:spcBef>
        <a:spcAft>
          <a:spcPts val="0"/>
        </a:spcAft>
        <a:buClrTx/>
        <a:buSzTx/>
        <a:buFontTx/>
        <a:buNone/>
        <a:tabLst/>
        <a:defRPr sz="5300" b="1" i="0" u="none" strike="noStrike" cap="none" spc="0" baseline="0">
          <a:ln>
            <a:noFill/>
          </a:ln>
          <a:solidFill>
            <a:schemeClr val="accent5"/>
          </a:solidFill>
          <a:uFillTx/>
          <a:latin typeface="Futura Condensed"/>
          <a:ea typeface="Futura Condensed"/>
          <a:cs typeface="Futura Condensed"/>
          <a:sym typeface="Futura Condensed"/>
        </a:defRPr>
      </a:lvl7pPr>
      <a:lvl8pPr marL="0" marR="0" indent="0" algn="l" defTabSz="457189" rtl="0" latinLnBrk="0">
        <a:lnSpc>
          <a:spcPct val="100000"/>
        </a:lnSpc>
        <a:spcBef>
          <a:spcPts val="0"/>
        </a:spcBef>
        <a:spcAft>
          <a:spcPts val="0"/>
        </a:spcAft>
        <a:buClrTx/>
        <a:buSzTx/>
        <a:buFontTx/>
        <a:buNone/>
        <a:tabLst/>
        <a:defRPr sz="5300" b="1" i="0" u="none" strike="noStrike" cap="none" spc="0" baseline="0">
          <a:ln>
            <a:noFill/>
          </a:ln>
          <a:solidFill>
            <a:schemeClr val="accent5"/>
          </a:solidFill>
          <a:uFillTx/>
          <a:latin typeface="Futura Condensed"/>
          <a:ea typeface="Futura Condensed"/>
          <a:cs typeface="Futura Condensed"/>
          <a:sym typeface="Futura Condensed"/>
        </a:defRPr>
      </a:lvl8pPr>
      <a:lvl9pPr marL="0" marR="0" indent="0" algn="l" defTabSz="457189" rtl="0" latinLnBrk="0">
        <a:lnSpc>
          <a:spcPct val="100000"/>
        </a:lnSpc>
        <a:spcBef>
          <a:spcPts val="0"/>
        </a:spcBef>
        <a:spcAft>
          <a:spcPts val="0"/>
        </a:spcAft>
        <a:buClrTx/>
        <a:buSzTx/>
        <a:buFontTx/>
        <a:buNone/>
        <a:tabLst/>
        <a:defRPr sz="5300" b="1" i="0" u="none" strike="noStrike" cap="none" spc="0" baseline="0">
          <a:ln>
            <a:noFill/>
          </a:ln>
          <a:solidFill>
            <a:schemeClr val="accent5"/>
          </a:solidFill>
          <a:uFillTx/>
          <a:latin typeface="Futura Condensed"/>
          <a:ea typeface="Futura Condensed"/>
          <a:cs typeface="Futura Condensed"/>
          <a:sym typeface="Futura Condensed"/>
        </a:defRPr>
      </a:lvl9pPr>
    </p:titleStyle>
    <p:bodyStyle>
      <a:lvl1pPr marL="0" marR="0" indent="0" algn="l" defTabSz="457189" rtl="0" latinLnBrk="0">
        <a:lnSpc>
          <a:spcPct val="150000"/>
        </a:lnSpc>
        <a:spcBef>
          <a:spcPts val="800"/>
        </a:spcBef>
        <a:spcAft>
          <a:spcPts val="0"/>
        </a:spcAft>
        <a:buClrTx/>
        <a:buSzTx/>
        <a:buFontTx/>
        <a:buNone/>
        <a:tabLst/>
        <a:defRPr sz="3600" b="0" i="0" u="none" strike="noStrike" cap="none" spc="0" baseline="0">
          <a:ln>
            <a:noFill/>
          </a:ln>
          <a:solidFill>
            <a:srgbClr val="000000"/>
          </a:solidFill>
          <a:uFillTx/>
          <a:latin typeface="Futura Bold"/>
          <a:ea typeface="Futura Bold"/>
          <a:cs typeface="Futura Bold"/>
          <a:sym typeface="Futura Bold"/>
        </a:defRPr>
      </a:lvl1pPr>
      <a:lvl2pPr marL="0" marR="0" indent="11113" algn="l" defTabSz="457189" rtl="0" latinLnBrk="0">
        <a:lnSpc>
          <a:spcPct val="150000"/>
        </a:lnSpc>
        <a:spcBef>
          <a:spcPts val="800"/>
        </a:spcBef>
        <a:spcAft>
          <a:spcPts val="0"/>
        </a:spcAft>
        <a:buClrTx/>
        <a:buSzTx/>
        <a:buFontTx/>
        <a:buNone/>
        <a:tabLst/>
        <a:defRPr sz="3600" b="0" i="0" u="none" strike="noStrike" cap="none" spc="0" baseline="0">
          <a:ln>
            <a:noFill/>
          </a:ln>
          <a:solidFill>
            <a:srgbClr val="000000"/>
          </a:solidFill>
          <a:uFillTx/>
          <a:latin typeface="Futura Bold"/>
          <a:ea typeface="Futura Bold"/>
          <a:cs typeface="Futura Bold"/>
          <a:sym typeface="Futura Bold"/>
        </a:defRPr>
      </a:lvl2pPr>
      <a:lvl3pPr marL="0" marR="0" indent="914377" algn="l" defTabSz="457189" rtl="0" latinLnBrk="0">
        <a:lnSpc>
          <a:spcPct val="150000"/>
        </a:lnSpc>
        <a:spcBef>
          <a:spcPts val="800"/>
        </a:spcBef>
        <a:spcAft>
          <a:spcPts val="0"/>
        </a:spcAft>
        <a:buClrTx/>
        <a:buSzTx/>
        <a:buFontTx/>
        <a:buNone/>
        <a:tabLst/>
        <a:defRPr sz="3600" b="0" i="0" u="none" strike="noStrike" cap="none" spc="0" baseline="0">
          <a:ln>
            <a:noFill/>
          </a:ln>
          <a:solidFill>
            <a:srgbClr val="000000"/>
          </a:solidFill>
          <a:uFillTx/>
          <a:latin typeface="Futura Bold"/>
          <a:ea typeface="Futura Bold"/>
          <a:cs typeface="Futura Bold"/>
          <a:sym typeface="Futura Bold"/>
        </a:defRPr>
      </a:lvl3pPr>
      <a:lvl4pPr marL="0" marR="0" indent="1371565" algn="l" defTabSz="457189" rtl="0" latinLnBrk="0">
        <a:lnSpc>
          <a:spcPct val="150000"/>
        </a:lnSpc>
        <a:spcBef>
          <a:spcPts val="800"/>
        </a:spcBef>
        <a:spcAft>
          <a:spcPts val="0"/>
        </a:spcAft>
        <a:buClrTx/>
        <a:buSzTx/>
        <a:buFontTx/>
        <a:buNone/>
        <a:tabLst/>
        <a:defRPr sz="3600" b="0" i="0" u="none" strike="noStrike" cap="none" spc="0" baseline="0">
          <a:ln>
            <a:noFill/>
          </a:ln>
          <a:solidFill>
            <a:srgbClr val="000000"/>
          </a:solidFill>
          <a:uFillTx/>
          <a:latin typeface="Futura Bold"/>
          <a:ea typeface="Futura Bold"/>
          <a:cs typeface="Futura Bold"/>
          <a:sym typeface="Futura Bold"/>
        </a:defRPr>
      </a:lvl4pPr>
      <a:lvl5pPr marL="0" marR="0" indent="1828754" algn="l" defTabSz="457189" rtl="0" latinLnBrk="0">
        <a:lnSpc>
          <a:spcPct val="150000"/>
        </a:lnSpc>
        <a:spcBef>
          <a:spcPts val="800"/>
        </a:spcBef>
        <a:spcAft>
          <a:spcPts val="0"/>
        </a:spcAft>
        <a:buClrTx/>
        <a:buSzTx/>
        <a:buFontTx/>
        <a:buNone/>
        <a:tabLst/>
        <a:defRPr sz="3600" b="0" i="0" u="none" strike="noStrike" cap="none" spc="0" baseline="0">
          <a:ln>
            <a:noFill/>
          </a:ln>
          <a:solidFill>
            <a:srgbClr val="000000"/>
          </a:solidFill>
          <a:uFillTx/>
          <a:latin typeface="Futura Bold"/>
          <a:ea typeface="Futura Bold"/>
          <a:cs typeface="Futura Bold"/>
          <a:sym typeface="Futura Bold"/>
        </a:defRPr>
      </a:lvl5pPr>
      <a:lvl6pPr marL="2697412" marR="0" indent="-411469" algn="l" defTabSz="457189" rtl="0" latinLnBrk="0">
        <a:lnSpc>
          <a:spcPct val="150000"/>
        </a:lnSpc>
        <a:spcBef>
          <a:spcPts val="800"/>
        </a:spcBef>
        <a:spcAft>
          <a:spcPts val="0"/>
        </a:spcAft>
        <a:buClrTx/>
        <a:buSzPct val="100000"/>
        <a:buFontTx/>
        <a:buChar char="•"/>
        <a:tabLst/>
        <a:defRPr sz="3600" b="0" i="0" u="none" strike="noStrike" cap="none" spc="0" baseline="0">
          <a:ln>
            <a:noFill/>
          </a:ln>
          <a:solidFill>
            <a:srgbClr val="000000"/>
          </a:solidFill>
          <a:uFillTx/>
          <a:latin typeface="Futura Bold"/>
          <a:ea typeface="Futura Bold"/>
          <a:cs typeface="Futura Bold"/>
          <a:sym typeface="Futura Bold"/>
        </a:defRPr>
      </a:lvl6pPr>
      <a:lvl7pPr marL="3154601" marR="0" indent="-411469" algn="l" defTabSz="457189" rtl="0" latinLnBrk="0">
        <a:lnSpc>
          <a:spcPct val="150000"/>
        </a:lnSpc>
        <a:spcBef>
          <a:spcPts val="800"/>
        </a:spcBef>
        <a:spcAft>
          <a:spcPts val="0"/>
        </a:spcAft>
        <a:buClrTx/>
        <a:buSzPct val="100000"/>
        <a:buFontTx/>
        <a:buChar char="•"/>
        <a:tabLst/>
        <a:defRPr sz="3600" b="0" i="0" u="none" strike="noStrike" cap="none" spc="0" baseline="0">
          <a:ln>
            <a:noFill/>
          </a:ln>
          <a:solidFill>
            <a:srgbClr val="000000"/>
          </a:solidFill>
          <a:uFillTx/>
          <a:latin typeface="Futura Bold"/>
          <a:ea typeface="Futura Bold"/>
          <a:cs typeface="Futura Bold"/>
          <a:sym typeface="Futura Bold"/>
        </a:defRPr>
      </a:lvl7pPr>
      <a:lvl8pPr marL="3611789" marR="0" indent="-411469" algn="l" defTabSz="457189" rtl="0" latinLnBrk="0">
        <a:lnSpc>
          <a:spcPct val="150000"/>
        </a:lnSpc>
        <a:spcBef>
          <a:spcPts val="800"/>
        </a:spcBef>
        <a:spcAft>
          <a:spcPts val="0"/>
        </a:spcAft>
        <a:buClrTx/>
        <a:buSzPct val="100000"/>
        <a:buFontTx/>
        <a:buChar char="•"/>
        <a:tabLst/>
        <a:defRPr sz="3600" b="0" i="0" u="none" strike="noStrike" cap="none" spc="0" baseline="0">
          <a:ln>
            <a:noFill/>
          </a:ln>
          <a:solidFill>
            <a:srgbClr val="000000"/>
          </a:solidFill>
          <a:uFillTx/>
          <a:latin typeface="Futura Bold"/>
          <a:ea typeface="Futura Bold"/>
          <a:cs typeface="Futura Bold"/>
          <a:sym typeface="Futura Bold"/>
        </a:defRPr>
      </a:lvl8pPr>
      <a:lvl9pPr marL="4068977" marR="0" indent="-411468" algn="l" defTabSz="457189" rtl="0" latinLnBrk="0">
        <a:lnSpc>
          <a:spcPct val="150000"/>
        </a:lnSpc>
        <a:spcBef>
          <a:spcPts val="800"/>
        </a:spcBef>
        <a:spcAft>
          <a:spcPts val="0"/>
        </a:spcAft>
        <a:buClrTx/>
        <a:buSzPct val="100000"/>
        <a:buFontTx/>
        <a:buChar char="•"/>
        <a:tabLst/>
        <a:defRPr sz="3600" b="0" i="0" u="none" strike="noStrike" cap="none" spc="0" baseline="0">
          <a:ln>
            <a:noFill/>
          </a:ln>
          <a:solidFill>
            <a:srgbClr val="000000"/>
          </a:solidFill>
          <a:uFillTx/>
          <a:latin typeface="Futura Bold"/>
          <a:ea typeface="Futura Bold"/>
          <a:cs typeface="Futura Bold"/>
          <a:sym typeface="Futura Bold"/>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MT"/>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MT"/>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MT"/>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MT"/>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MT"/>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MT"/>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MT"/>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MT"/>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M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
            <a:ext cx="11582400" cy="1600201"/>
          </a:xfrm>
          <a:prstGeom prst="rect">
            <a:avLst/>
          </a:prstGeom>
          <a:effectLst/>
        </p:spPr>
        <p:txBody>
          <a:bodyPr vert="horz" lIns="91440" tIns="45720" rIns="91440" bIns="45720" rtlCol="0" anchor="ctr">
            <a:noAutofit/>
          </a:bodyPr>
          <a:lstStyle/>
          <a:p>
            <a:r>
              <a:rPr lang="en-US" dirty="0"/>
              <a:t>Click to edit title</a:t>
            </a:r>
          </a:p>
        </p:txBody>
      </p:sp>
      <p:sp>
        <p:nvSpPr>
          <p:cNvPr id="3" name="Text Placeholder 2"/>
          <p:cNvSpPr>
            <a:spLocks noGrp="1"/>
          </p:cNvSpPr>
          <p:nvPr>
            <p:ph type="body" idx="1"/>
          </p:nvPr>
        </p:nvSpPr>
        <p:spPr>
          <a:xfrm>
            <a:off x="609600" y="1600201"/>
            <a:ext cx="11582400" cy="5121275"/>
          </a:xfrm>
          <a:prstGeom prst="rect">
            <a:avLst/>
          </a:prstGeom>
          <a:effectLst/>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494466"/>
            <a:ext cx="386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hangingPunct="1"/>
            <a:r>
              <a:rPr lang="en-US" kern="1200">
                <a:solidFill>
                  <a:srgbClr val="000000">
                    <a:tint val="75000"/>
                  </a:srgbClr>
                </a:solidFill>
                <a:ea typeface=""/>
                <a:cs typeface=""/>
              </a:rPr>
              <a:t>Kejriwal, Szekely</a:t>
            </a:r>
          </a:p>
        </p:txBody>
      </p:sp>
      <p:sp>
        <p:nvSpPr>
          <p:cNvPr id="6" name="Slide Number Placeholder 5"/>
          <p:cNvSpPr>
            <a:spLocks noGrp="1"/>
          </p:cNvSpPr>
          <p:nvPr>
            <p:ph type="sldNum" sz="quarter" idx="4"/>
          </p:nvPr>
        </p:nvSpPr>
        <p:spPr>
          <a:xfrm>
            <a:off x="9347200" y="649287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hangingPunct="1"/>
            <a:fld id="{07185052-16E8-7E4B-9E32-0EAF7D224DD4}" type="slidenum">
              <a:rPr lang="en-US" kern="1200" smtClean="0">
                <a:solidFill>
                  <a:srgbClr val="000000">
                    <a:tint val="75000"/>
                  </a:srgbClr>
                </a:solidFill>
                <a:ea typeface=""/>
                <a:cs typeface=""/>
              </a:rPr>
              <a:pPr hangingPunct="1"/>
              <a:t>‹#›</a:t>
            </a:fld>
            <a:endParaRPr lang="en-US" kern="1200">
              <a:solidFill>
                <a:srgbClr val="000000">
                  <a:tint val="75000"/>
                </a:srgbClr>
              </a:solidFill>
              <a:ea typeface=""/>
              <a:cs typeface=""/>
            </a:endParaRPr>
          </a:p>
        </p:txBody>
      </p:sp>
      <p:sp>
        <p:nvSpPr>
          <p:cNvPr id="8" name="Title 1"/>
          <p:cNvSpPr txBox="1">
            <a:spLocks/>
          </p:cNvSpPr>
          <p:nvPr/>
        </p:nvSpPr>
        <p:spPr>
          <a:xfrm>
            <a:off x="216747" y="3"/>
            <a:ext cx="11975253" cy="1417639"/>
          </a:xfrm>
          <a:prstGeom prst="rect">
            <a:avLst/>
          </a:prstGeom>
          <a:effectLst/>
        </p:spPr>
        <p:txBody>
          <a:bodyPr/>
          <a:lstStyle>
            <a:lvl1pPr marL="0" marR="0" indent="0" algn="l" defTabSz="457200" rtl="0" eaLnBrk="1" fontAlgn="auto" latinLnBrk="0" hangingPunct="1">
              <a:lnSpc>
                <a:spcPct val="100000"/>
              </a:lnSpc>
              <a:spcBef>
                <a:spcPct val="0"/>
              </a:spcBef>
              <a:spcAft>
                <a:spcPts val="0"/>
              </a:spcAft>
              <a:buClrTx/>
              <a:buSzTx/>
              <a:buFontTx/>
              <a:buNone/>
              <a:tabLst/>
              <a:defRPr sz="4400" b="1" i="0" kern="1200">
                <a:solidFill>
                  <a:schemeClr val="accent3"/>
                </a:solidFill>
                <a:latin typeface="Gill Sans" charset="0"/>
                <a:ea typeface="Gill Sans" charset="0"/>
                <a:cs typeface="Gill Sans" charset="0"/>
              </a:defRPr>
            </a:lvl1pPr>
          </a:lstStyle>
          <a:p>
            <a:endParaRPr lang="en-US" dirty="0">
              <a:solidFill>
                <a:srgbClr val="3D7207"/>
              </a:solidFill>
            </a:endParaRPr>
          </a:p>
        </p:txBody>
      </p:sp>
    </p:spTree>
    <p:extLst>
      <p:ext uri="{BB962C8B-B14F-4D97-AF65-F5344CB8AC3E}">
        <p14:creationId xmlns:p14="http://schemas.microsoft.com/office/powerpoint/2010/main" val="184110375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Lst>
  <p:hf hdr="0" dt="0"/>
  <p:txStyles>
    <p:titleStyle>
      <a:lvl1pPr marL="0" marR="0" indent="0" algn="l" defTabSz="457189" rtl="0" eaLnBrk="1" fontAlgn="auto" latinLnBrk="0" hangingPunct="1">
        <a:lnSpc>
          <a:spcPct val="100000"/>
        </a:lnSpc>
        <a:spcBef>
          <a:spcPct val="0"/>
        </a:spcBef>
        <a:spcAft>
          <a:spcPts val="0"/>
        </a:spcAft>
        <a:buClrTx/>
        <a:buSzTx/>
        <a:buFontTx/>
        <a:buNone/>
        <a:tabLst/>
        <a:defRPr sz="5333" b="1" i="0" kern="1200">
          <a:solidFill>
            <a:schemeClr val="accent5"/>
          </a:solidFill>
          <a:effectLst/>
          <a:latin typeface="Futura Condensed ExtraBold" charset="0"/>
          <a:ea typeface="Futura Condensed ExtraBold" charset="0"/>
          <a:cs typeface="Futura Condensed ExtraBold" charset="0"/>
        </a:defRPr>
      </a:lvl1pPr>
    </p:titleStyle>
    <p:bodyStyle>
      <a:lvl1pPr marL="0" indent="0" algn="l" defTabSz="457189" rtl="0" eaLnBrk="1" latinLnBrk="0" hangingPunct="1">
        <a:lnSpc>
          <a:spcPct val="150000"/>
        </a:lnSpc>
        <a:spcBef>
          <a:spcPct val="20000"/>
        </a:spcBef>
        <a:buFont typeface="Arial"/>
        <a:buNone/>
        <a:defRPr sz="3600" b="1" i="0" kern="1200">
          <a:solidFill>
            <a:schemeClr val="tx1"/>
          </a:solidFill>
          <a:latin typeface="Futura Medium" charset="0"/>
          <a:ea typeface="Futura Medium" charset="0"/>
          <a:cs typeface="Futura Medium" charset="0"/>
        </a:defRPr>
      </a:lvl1pPr>
      <a:lvl2pPr marL="11113" indent="0" algn="l" defTabSz="457189" rtl="0" eaLnBrk="1" latinLnBrk="0" hangingPunct="1">
        <a:lnSpc>
          <a:spcPct val="100000"/>
        </a:lnSpc>
        <a:spcBef>
          <a:spcPct val="20000"/>
        </a:spcBef>
        <a:buFont typeface="Arial"/>
        <a:buNone/>
        <a:tabLst/>
        <a:defRPr sz="2400" b="1" i="0" kern="1200">
          <a:solidFill>
            <a:schemeClr val="tx1">
              <a:lumMod val="50000"/>
              <a:lumOff val="50000"/>
            </a:schemeClr>
          </a:solidFill>
          <a:latin typeface="Futura Medium" charset="0"/>
          <a:ea typeface="Futura Medium" charset="0"/>
          <a:cs typeface="Futura Medium" charset="0"/>
        </a:defRPr>
      </a:lvl2pPr>
      <a:lvl3pPr marL="914377" indent="0" algn="l" defTabSz="457189" rtl="0" eaLnBrk="1" latinLnBrk="0" hangingPunct="1">
        <a:lnSpc>
          <a:spcPct val="100000"/>
        </a:lnSpc>
        <a:spcBef>
          <a:spcPct val="20000"/>
        </a:spcBef>
        <a:buFont typeface="Arial"/>
        <a:buNone/>
        <a:defRPr sz="1800" b="1" i="0" kern="1200">
          <a:solidFill>
            <a:schemeClr val="tx1">
              <a:lumMod val="50000"/>
              <a:lumOff val="50000"/>
            </a:schemeClr>
          </a:solidFill>
          <a:latin typeface="Futura Medium" charset="0"/>
          <a:ea typeface="Futura Medium" charset="0"/>
          <a:cs typeface="Futura Medium" charset="0"/>
        </a:defRPr>
      </a:lvl3pPr>
      <a:lvl4pPr marL="1371566" indent="0" algn="l" defTabSz="457189" rtl="0" eaLnBrk="1" latinLnBrk="0" hangingPunct="1">
        <a:lnSpc>
          <a:spcPct val="100000"/>
        </a:lnSpc>
        <a:spcBef>
          <a:spcPct val="20000"/>
        </a:spcBef>
        <a:buFont typeface="Arial"/>
        <a:buNone/>
        <a:defRPr sz="1600" b="1" i="0" kern="1200">
          <a:solidFill>
            <a:schemeClr val="tx1">
              <a:lumMod val="50000"/>
              <a:lumOff val="50000"/>
            </a:schemeClr>
          </a:solidFill>
          <a:latin typeface="Futura Medium" charset="0"/>
          <a:ea typeface="Futura Medium" charset="0"/>
          <a:cs typeface="Futura Medium" charset="0"/>
        </a:defRPr>
      </a:lvl4pPr>
      <a:lvl5pPr marL="1828754" indent="0" algn="l" defTabSz="457189" rtl="0" eaLnBrk="1" latinLnBrk="0" hangingPunct="1">
        <a:lnSpc>
          <a:spcPct val="100000"/>
        </a:lnSpc>
        <a:spcBef>
          <a:spcPct val="20000"/>
        </a:spcBef>
        <a:buFont typeface="Arial"/>
        <a:buNone/>
        <a:defRPr sz="1600" b="1" i="0" kern="1200">
          <a:solidFill>
            <a:schemeClr val="tx1">
              <a:lumMod val="50000"/>
              <a:lumOff val="50000"/>
            </a:schemeClr>
          </a:solidFill>
          <a:latin typeface="Futura Medium" charset="0"/>
          <a:ea typeface="Futura Medium" charset="0"/>
          <a:cs typeface="Futura Medium"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emf"/><Relationship Id="rId1" Type="http://schemas.openxmlformats.org/officeDocument/2006/relationships/slideLayout" Target="../slideLayouts/slideLayout3.xml"/><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F506-17FB-744C-AD2F-0A956444DAAC}"/>
              </a:ext>
            </a:extLst>
          </p:cNvPr>
          <p:cNvSpPr>
            <a:spLocks noGrp="1"/>
          </p:cNvSpPr>
          <p:nvPr>
            <p:ph type="title"/>
          </p:nvPr>
        </p:nvSpPr>
        <p:spPr/>
        <p:txBody>
          <a:bodyPr/>
          <a:lstStyle/>
          <a:p>
            <a:r>
              <a:rPr lang="en-US" dirty="0"/>
              <a:t>Domain-Specific Corpora</a:t>
            </a:r>
          </a:p>
        </p:txBody>
      </p:sp>
      <p:sp>
        <p:nvSpPr>
          <p:cNvPr id="3" name="Text Placeholder 2">
            <a:extLst>
              <a:ext uri="{FF2B5EF4-FFF2-40B4-BE49-F238E27FC236}">
                <a16:creationId xmlns:a16="http://schemas.microsoft.com/office/drawing/2014/main" id="{6F9354AE-005A-E247-9CB7-4830147D21B2}"/>
              </a:ext>
            </a:extLst>
          </p:cNvPr>
          <p:cNvSpPr>
            <a:spLocks noGrp="1"/>
          </p:cNvSpPr>
          <p:nvPr>
            <p:ph type="body" sz="quarter" idx="1"/>
          </p:nvPr>
        </p:nvSpPr>
        <p:spPr/>
        <p:txBody>
          <a:bodyPr>
            <a:normAutofit/>
          </a:bodyPr>
          <a:lstStyle/>
          <a:p>
            <a:endParaRPr lang="en-US"/>
          </a:p>
        </p:txBody>
      </p:sp>
    </p:spTree>
    <p:extLst>
      <p:ext uri="{BB962C8B-B14F-4D97-AF65-F5344CB8AC3E}">
        <p14:creationId xmlns:p14="http://schemas.microsoft.com/office/powerpoint/2010/main" val="184952287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icture 3" descr="Picture 3"/>
          <p:cNvPicPr>
            <a:picLocks noChangeAspect="1"/>
          </p:cNvPicPr>
          <p:nvPr/>
        </p:nvPicPr>
        <p:blipFill>
          <a:blip r:embed="rId2">
            <a:extLst/>
          </a:blip>
          <a:stretch>
            <a:fillRect/>
          </a:stretch>
        </p:blipFill>
        <p:spPr>
          <a:xfrm>
            <a:off x="659850" y="1600205"/>
            <a:ext cx="6703120" cy="5257795"/>
          </a:xfrm>
          <a:prstGeom prst="rect">
            <a:avLst/>
          </a:prstGeom>
          <a:ln w="12700">
            <a:miter lim="400000"/>
          </a:ln>
          <a:effectLst>
            <a:outerShdw blurRad="292100" dist="139700" dir="2700000" rotWithShape="0">
              <a:srgbClr val="333333">
                <a:alpha val="64999"/>
              </a:srgbClr>
            </a:outerShdw>
          </a:effectLst>
        </p:spPr>
      </p:pic>
      <p:sp>
        <p:nvSpPr>
          <p:cNvPr id="144" name="Information Extraction Process"/>
          <p:cNvSpPr txBox="1">
            <a:spLocks noGrp="1"/>
          </p:cNvSpPr>
          <p:nvPr>
            <p:ph type="title"/>
          </p:nvPr>
        </p:nvSpPr>
        <p:spPr>
          <a:xfrm>
            <a:off x="609600" y="4"/>
            <a:ext cx="11582400" cy="1087939"/>
          </a:xfrm>
          <a:prstGeom prst="rect">
            <a:avLst/>
          </a:prstGeom>
        </p:spPr>
        <p:txBody>
          <a:bodyPr/>
          <a:lstStyle/>
          <a:p>
            <a:r>
              <a:t>Information Extraction Process</a:t>
            </a:r>
          </a:p>
        </p:txBody>
      </p:sp>
      <p:sp>
        <p:nvSpPr>
          <p:cNvPr id="145" name="Slide Number"/>
          <p:cNvSpPr txBox="1">
            <a:spLocks noGrp="1"/>
          </p:cNvSpPr>
          <p:nvPr>
            <p:ph type="sldNum" sz="quarter" idx="2"/>
          </p:nvPr>
        </p:nvSpPr>
        <p:spPr>
          <a:xfrm>
            <a:off x="12003102" y="6540817"/>
            <a:ext cx="188898"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sp>
        <p:nvSpPr>
          <p:cNvPr id="146" name="Segmentation"/>
          <p:cNvSpPr/>
          <p:nvPr/>
        </p:nvSpPr>
        <p:spPr>
          <a:xfrm>
            <a:off x="232168" y="1087942"/>
            <a:ext cx="2431493" cy="525615"/>
          </a:xfrm>
          <a:prstGeom prst="roundRect">
            <a:avLst>
              <a:gd name="adj" fmla="val 42310"/>
            </a:avLst>
          </a:prstGeom>
          <a:solidFill>
            <a:srgbClr val="49058D"/>
          </a:solidFill>
          <a:ln w="12700">
            <a:miter lim="400000"/>
          </a:ln>
          <a:extLst>
            <a:ext uri="{C572A759-6A51-4108-AA02-DFA0A04FC94B}">
              <ma14:wrappingTextBoxFlag xmlns:ma14="http://schemas.microsoft.com/office/mac/drawingml/2011/main" xmlns="" val="1"/>
            </a:ext>
          </a:extLst>
        </p:spPr>
        <p:txBody>
          <a:bodyPr lIns="45719" rIns="45719" anchor="ctr"/>
          <a:lstStyle>
            <a:lvl1pPr algn="ctr">
              <a:defRPr sz="2400">
                <a:solidFill>
                  <a:srgbClr val="FFFFFF"/>
                </a:solidFill>
                <a:latin typeface="Futura"/>
                <a:ea typeface="Futura"/>
                <a:cs typeface="Futura"/>
                <a:sym typeface="Futura"/>
              </a:defRPr>
            </a:lvl1pPr>
          </a:lstStyle>
          <a:p>
            <a:r>
              <a:t>Segmentation</a:t>
            </a:r>
          </a:p>
        </p:txBody>
      </p:sp>
      <p:sp>
        <p:nvSpPr>
          <p:cNvPr id="147" name="Data Extraction"/>
          <p:cNvSpPr/>
          <p:nvPr/>
        </p:nvSpPr>
        <p:spPr>
          <a:xfrm>
            <a:off x="8306155" y="1087942"/>
            <a:ext cx="3477363" cy="525615"/>
          </a:xfrm>
          <a:prstGeom prst="roundRect">
            <a:avLst>
              <a:gd name="adj" fmla="val 39957"/>
            </a:avLst>
          </a:prstGeom>
          <a:solidFill>
            <a:srgbClr val="49058D"/>
          </a:solidFill>
          <a:ln w="12700">
            <a:miter lim="400000"/>
          </a:ln>
          <a:extLst>
            <a:ext uri="{C572A759-6A51-4108-AA02-DFA0A04FC94B}">
              <ma14:wrappingTextBoxFlag xmlns:ma14="http://schemas.microsoft.com/office/mac/drawingml/2011/main" xmlns="" val="1"/>
            </a:ext>
          </a:extLst>
        </p:spPr>
        <p:txBody>
          <a:bodyPr lIns="45719" rIns="45719" anchor="ctr"/>
          <a:lstStyle>
            <a:lvl1pPr algn="ctr">
              <a:defRPr sz="2400">
                <a:solidFill>
                  <a:srgbClr val="FFFFFF"/>
                </a:solidFill>
                <a:latin typeface="Futura"/>
                <a:ea typeface="Futura"/>
                <a:cs typeface="Futura"/>
                <a:sym typeface="Futura"/>
              </a:defRPr>
            </a:lvl1pPr>
          </a:lstStyle>
          <a:p>
            <a:r>
              <a:t>Data Extraction</a:t>
            </a:r>
          </a:p>
        </p:txBody>
      </p:sp>
      <p:sp>
        <p:nvSpPr>
          <p:cNvPr id="148" name="Rectangle"/>
          <p:cNvSpPr/>
          <p:nvPr/>
        </p:nvSpPr>
        <p:spPr>
          <a:xfrm>
            <a:off x="2081009" y="2298702"/>
            <a:ext cx="4388054" cy="880475"/>
          </a:xfrm>
          <a:prstGeom prst="rect">
            <a:avLst/>
          </a:prstGeom>
          <a:ln w="50800">
            <a:solidFill>
              <a:schemeClr val="accent1"/>
            </a:solidFill>
          </a:ln>
        </p:spPr>
        <p:txBody>
          <a:bodyPr lIns="45719" rIns="45719" anchor="ctr"/>
          <a:lstStyle/>
          <a:p>
            <a:endParaRPr/>
          </a:p>
        </p:txBody>
      </p:sp>
      <p:sp>
        <p:nvSpPr>
          <p:cNvPr id="149" name="Square"/>
          <p:cNvSpPr/>
          <p:nvPr/>
        </p:nvSpPr>
        <p:spPr>
          <a:xfrm>
            <a:off x="5372093" y="4254502"/>
            <a:ext cx="1965477" cy="1965477"/>
          </a:xfrm>
          <a:prstGeom prst="rect">
            <a:avLst/>
          </a:prstGeom>
          <a:ln w="50800">
            <a:solidFill>
              <a:schemeClr val="accent1"/>
            </a:solidFill>
          </a:ln>
        </p:spPr>
        <p:txBody>
          <a:bodyPr lIns="45719" rIns="45719" anchor="ctr"/>
          <a:lstStyle/>
          <a:p>
            <a:endParaRPr/>
          </a:p>
        </p:txBody>
      </p:sp>
      <p:sp>
        <p:nvSpPr>
          <p:cNvPr id="150" name="Rectangle"/>
          <p:cNvSpPr/>
          <p:nvPr/>
        </p:nvSpPr>
        <p:spPr>
          <a:xfrm>
            <a:off x="2081009" y="4254502"/>
            <a:ext cx="3122845" cy="1965476"/>
          </a:xfrm>
          <a:prstGeom prst="rect">
            <a:avLst/>
          </a:prstGeom>
          <a:ln w="50800">
            <a:solidFill>
              <a:schemeClr val="accent1"/>
            </a:solidFill>
          </a:ln>
        </p:spPr>
        <p:txBody>
          <a:bodyPr lIns="45719" rIns="45719" anchor="ctr"/>
          <a:lstStyle/>
          <a:p>
            <a:endParaRPr/>
          </a:p>
        </p:txBody>
      </p:sp>
      <p:sp>
        <p:nvSpPr>
          <p:cNvPr id="151" name="Rectangle"/>
          <p:cNvSpPr/>
          <p:nvPr/>
        </p:nvSpPr>
        <p:spPr>
          <a:xfrm>
            <a:off x="2081009" y="6417762"/>
            <a:ext cx="3399102" cy="515351"/>
          </a:xfrm>
          <a:prstGeom prst="rect">
            <a:avLst/>
          </a:prstGeom>
          <a:ln w="50800">
            <a:solidFill>
              <a:schemeClr val="accent1"/>
            </a:solidFill>
          </a:ln>
        </p:spPr>
        <p:txBody>
          <a:bodyPr lIns="45719" rIns="45719" anchor="ctr"/>
          <a:lstStyle/>
          <a:p>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Picture 3" descr="Picture 3"/>
          <p:cNvPicPr>
            <a:picLocks noChangeAspect="1"/>
          </p:cNvPicPr>
          <p:nvPr/>
        </p:nvPicPr>
        <p:blipFill>
          <a:blip r:embed="rId2">
            <a:extLst/>
          </a:blip>
          <a:stretch>
            <a:fillRect/>
          </a:stretch>
        </p:blipFill>
        <p:spPr>
          <a:xfrm>
            <a:off x="659850" y="1600205"/>
            <a:ext cx="6703120" cy="5257795"/>
          </a:xfrm>
          <a:prstGeom prst="rect">
            <a:avLst/>
          </a:prstGeom>
          <a:ln w="12700">
            <a:miter lim="400000"/>
          </a:ln>
          <a:effectLst>
            <a:outerShdw blurRad="292100" dist="139700" dir="2700000" rotWithShape="0">
              <a:srgbClr val="333333">
                <a:alpha val="64999"/>
              </a:srgbClr>
            </a:outerShdw>
          </a:effectLst>
        </p:spPr>
      </p:pic>
      <p:sp>
        <p:nvSpPr>
          <p:cNvPr id="154" name="Information Extraction Process"/>
          <p:cNvSpPr txBox="1">
            <a:spLocks noGrp="1"/>
          </p:cNvSpPr>
          <p:nvPr>
            <p:ph type="title"/>
          </p:nvPr>
        </p:nvSpPr>
        <p:spPr>
          <a:xfrm>
            <a:off x="609600" y="4"/>
            <a:ext cx="11582400" cy="1087939"/>
          </a:xfrm>
          <a:prstGeom prst="rect">
            <a:avLst/>
          </a:prstGeom>
        </p:spPr>
        <p:txBody>
          <a:bodyPr/>
          <a:lstStyle/>
          <a:p>
            <a:r>
              <a:t>Information Extraction Process</a:t>
            </a:r>
          </a:p>
        </p:txBody>
      </p:sp>
      <p:sp>
        <p:nvSpPr>
          <p:cNvPr id="155" name="Slide Number"/>
          <p:cNvSpPr txBox="1">
            <a:spLocks noGrp="1"/>
          </p:cNvSpPr>
          <p:nvPr>
            <p:ph type="sldNum" sz="quarter" idx="2"/>
          </p:nvPr>
        </p:nvSpPr>
        <p:spPr>
          <a:xfrm>
            <a:off x="12003102" y="6540817"/>
            <a:ext cx="188898"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sp>
        <p:nvSpPr>
          <p:cNvPr id="156" name="Segmentation"/>
          <p:cNvSpPr/>
          <p:nvPr/>
        </p:nvSpPr>
        <p:spPr>
          <a:xfrm>
            <a:off x="232168" y="1087942"/>
            <a:ext cx="2431493" cy="525615"/>
          </a:xfrm>
          <a:prstGeom prst="roundRect">
            <a:avLst>
              <a:gd name="adj" fmla="val 42310"/>
            </a:avLst>
          </a:prstGeom>
          <a:solidFill>
            <a:srgbClr val="49058D"/>
          </a:solidFill>
          <a:ln w="12700">
            <a:miter lim="400000"/>
          </a:ln>
          <a:extLst>
            <a:ext uri="{C572A759-6A51-4108-AA02-DFA0A04FC94B}">
              <ma14:wrappingTextBoxFlag xmlns:ma14="http://schemas.microsoft.com/office/mac/drawingml/2011/main" xmlns="" val="1"/>
            </a:ext>
          </a:extLst>
        </p:spPr>
        <p:txBody>
          <a:bodyPr lIns="45719" rIns="45719" anchor="ctr"/>
          <a:lstStyle>
            <a:lvl1pPr algn="ctr">
              <a:defRPr sz="2400">
                <a:solidFill>
                  <a:srgbClr val="FFFFFF"/>
                </a:solidFill>
                <a:latin typeface="Futura"/>
                <a:ea typeface="Futura"/>
                <a:cs typeface="Futura"/>
                <a:sym typeface="Futura"/>
              </a:defRPr>
            </a:lvl1pPr>
          </a:lstStyle>
          <a:p>
            <a:r>
              <a:t>Segmentation</a:t>
            </a:r>
          </a:p>
        </p:txBody>
      </p:sp>
      <p:sp>
        <p:nvSpPr>
          <p:cNvPr id="157" name="Data Extraction"/>
          <p:cNvSpPr/>
          <p:nvPr/>
        </p:nvSpPr>
        <p:spPr>
          <a:xfrm>
            <a:off x="8306155" y="1087942"/>
            <a:ext cx="3477363" cy="525615"/>
          </a:xfrm>
          <a:prstGeom prst="roundRect">
            <a:avLst>
              <a:gd name="adj" fmla="val 39957"/>
            </a:avLst>
          </a:prstGeom>
          <a:solidFill>
            <a:srgbClr val="49058D"/>
          </a:solidFill>
          <a:ln w="12700">
            <a:miter lim="400000"/>
          </a:ln>
          <a:extLst>
            <a:ext uri="{C572A759-6A51-4108-AA02-DFA0A04FC94B}">
              <ma14:wrappingTextBoxFlag xmlns:ma14="http://schemas.microsoft.com/office/mac/drawingml/2011/main" xmlns="" val="1"/>
            </a:ext>
          </a:extLst>
        </p:spPr>
        <p:txBody>
          <a:bodyPr lIns="45719" rIns="45719" anchor="ctr"/>
          <a:lstStyle>
            <a:lvl1pPr algn="ctr">
              <a:defRPr sz="2400">
                <a:solidFill>
                  <a:srgbClr val="FFFFFF"/>
                </a:solidFill>
                <a:latin typeface="Futura"/>
                <a:ea typeface="Futura"/>
                <a:cs typeface="Futura"/>
                <a:sym typeface="Futura"/>
              </a:defRPr>
            </a:lvl1pPr>
          </a:lstStyle>
          <a:p>
            <a:r>
              <a:t>Data Extraction</a:t>
            </a:r>
          </a:p>
        </p:txBody>
      </p:sp>
      <p:sp>
        <p:nvSpPr>
          <p:cNvPr id="158" name="Rectangle"/>
          <p:cNvSpPr/>
          <p:nvPr/>
        </p:nvSpPr>
        <p:spPr>
          <a:xfrm>
            <a:off x="2081009" y="2298702"/>
            <a:ext cx="4388054" cy="880475"/>
          </a:xfrm>
          <a:prstGeom prst="rect">
            <a:avLst/>
          </a:prstGeom>
          <a:ln w="50800">
            <a:solidFill>
              <a:schemeClr val="accent1"/>
            </a:solidFill>
          </a:ln>
        </p:spPr>
        <p:txBody>
          <a:bodyPr lIns="45719" rIns="45719" anchor="ctr"/>
          <a:lstStyle/>
          <a:p>
            <a:endParaRPr/>
          </a:p>
        </p:txBody>
      </p:sp>
      <p:sp>
        <p:nvSpPr>
          <p:cNvPr id="159" name="Square"/>
          <p:cNvSpPr/>
          <p:nvPr/>
        </p:nvSpPr>
        <p:spPr>
          <a:xfrm>
            <a:off x="5372093" y="4254502"/>
            <a:ext cx="1965477" cy="1965477"/>
          </a:xfrm>
          <a:prstGeom prst="rect">
            <a:avLst/>
          </a:prstGeom>
          <a:ln w="50800">
            <a:solidFill>
              <a:schemeClr val="accent1"/>
            </a:solidFill>
          </a:ln>
        </p:spPr>
        <p:txBody>
          <a:bodyPr lIns="45719" rIns="45719" anchor="ctr"/>
          <a:lstStyle/>
          <a:p>
            <a:endParaRPr/>
          </a:p>
        </p:txBody>
      </p:sp>
      <p:sp>
        <p:nvSpPr>
          <p:cNvPr id="160" name="Rectangle"/>
          <p:cNvSpPr/>
          <p:nvPr/>
        </p:nvSpPr>
        <p:spPr>
          <a:xfrm>
            <a:off x="2081009" y="4254502"/>
            <a:ext cx="3122845" cy="1965476"/>
          </a:xfrm>
          <a:prstGeom prst="rect">
            <a:avLst/>
          </a:prstGeom>
          <a:ln w="50800">
            <a:solidFill>
              <a:schemeClr val="accent1"/>
            </a:solidFill>
          </a:ln>
        </p:spPr>
        <p:txBody>
          <a:bodyPr lIns="45719" rIns="45719" anchor="ctr"/>
          <a:lstStyle/>
          <a:p>
            <a:endParaRPr/>
          </a:p>
        </p:txBody>
      </p:sp>
      <p:sp>
        <p:nvSpPr>
          <p:cNvPr id="161" name="Rectangle"/>
          <p:cNvSpPr/>
          <p:nvPr/>
        </p:nvSpPr>
        <p:spPr>
          <a:xfrm>
            <a:off x="2081009" y="6417762"/>
            <a:ext cx="3399102" cy="515351"/>
          </a:xfrm>
          <a:prstGeom prst="rect">
            <a:avLst/>
          </a:prstGeom>
          <a:ln w="50800">
            <a:solidFill>
              <a:schemeClr val="accent1"/>
            </a:solidFill>
          </a:ln>
        </p:spPr>
        <p:txBody>
          <a:bodyPr lIns="45719" rIns="45719" anchor="ctr"/>
          <a:lstStyle/>
          <a:p>
            <a:endParaRPr/>
          </a:p>
        </p:txBody>
      </p:sp>
      <p:sp>
        <p:nvSpPr>
          <p:cNvPr id="162" name="Name:…"/>
          <p:cNvSpPr txBox="1"/>
          <p:nvPr/>
        </p:nvSpPr>
        <p:spPr>
          <a:xfrm>
            <a:off x="8696881" y="2172518"/>
            <a:ext cx="3210172" cy="73866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rPr dirty="0">
                <a:solidFill>
                  <a:srgbClr val="7030A0"/>
                </a:solidFill>
              </a:rPr>
              <a:t>Name: </a:t>
            </a:r>
          </a:p>
          <a:p>
            <a:pPr>
              <a:defRPr sz="2400"/>
            </a:pPr>
            <a:r>
              <a:rPr dirty="0"/>
              <a:t>Legacy Ventures Intl, Inc.</a:t>
            </a:r>
          </a:p>
        </p:txBody>
      </p:sp>
      <p:sp>
        <p:nvSpPr>
          <p:cNvPr id="163" name="Stock:…"/>
          <p:cNvSpPr txBox="1"/>
          <p:nvPr/>
        </p:nvSpPr>
        <p:spPr>
          <a:xfrm>
            <a:off x="8696881" y="3215966"/>
            <a:ext cx="842536" cy="73866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rPr dirty="0">
                <a:solidFill>
                  <a:srgbClr val="7030A0"/>
                </a:solidFill>
              </a:rPr>
              <a:t>Stock: </a:t>
            </a:r>
          </a:p>
          <a:p>
            <a:pPr>
              <a:defRPr sz="2400"/>
            </a:pPr>
            <a:r>
              <a:rPr dirty="0"/>
              <a:t>LGYV</a:t>
            </a:r>
          </a:p>
        </p:txBody>
      </p:sp>
      <p:sp>
        <p:nvSpPr>
          <p:cNvPr id="164" name="Date:…"/>
          <p:cNvSpPr txBox="1"/>
          <p:nvPr/>
        </p:nvSpPr>
        <p:spPr>
          <a:xfrm>
            <a:off x="8696881" y="4259414"/>
            <a:ext cx="1522210" cy="73866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rPr dirty="0">
                <a:solidFill>
                  <a:srgbClr val="7030A0"/>
                </a:solidFill>
              </a:rPr>
              <a:t>Date: </a:t>
            </a:r>
          </a:p>
          <a:p>
            <a:pPr>
              <a:defRPr sz="2400"/>
            </a:pPr>
            <a:r>
              <a:rPr dirty="0"/>
              <a:t>2017-07-14</a:t>
            </a:r>
          </a:p>
        </p:txBody>
      </p:sp>
      <p:sp>
        <p:nvSpPr>
          <p:cNvPr id="165" name="Market Cap:…"/>
          <p:cNvSpPr txBox="1"/>
          <p:nvPr/>
        </p:nvSpPr>
        <p:spPr>
          <a:xfrm>
            <a:off x="8696881" y="5302862"/>
            <a:ext cx="1315423" cy="73866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rPr dirty="0">
                <a:solidFill>
                  <a:srgbClr val="7030A0"/>
                </a:solidFill>
              </a:rPr>
              <a:t>Market Cap: </a:t>
            </a:r>
          </a:p>
          <a:p>
            <a:pPr>
              <a:defRPr sz="2400"/>
            </a:pPr>
            <a:r>
              <a:rPr dirty="0"/>
              <a:t>391,030</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3EA63-7E00-AC42-A5EE-CE9D24E00523}"/>
              </a:ext>
            </a:extLst>
          </p:cNvPr>
          <p:cNvSpPr>
            <a:spLocks noGrp="1"/>
          </p:cNvSpPr>
          <p:nvPr>
            <p:ph type="title"/>
          </p:nvPr>
        </p:nvSpPr>
        <p:spPr/>
        <p:txBody>
          <a:bodyPr/>
          <a:lstStyle/>
          <a:p>
            <a:r>
              <a:rPr lang="en-US"/>
              <a:t>Segmentation</a:t>
            </a:r>
            <a:endParaRPr lang="en-US" dirty="0"/>
          </a:p>
        </p:txBody>
      </p:sp>
      <p:sp>
        <p:nvSpPr>
          <p:cNvPr id="11" name="Text Placeholder 10">
            <a:extLst>
              <a:ext uri="{FF2B5EF4-FFF2-40B4-BE49-F238E27FC236}">
                <a16:creationId xmlns:a16="http://schemas.microsoft.com/office/drawing/2014/main" id="{64347451-4EB7-BD41-A3A5-C35E0268E5B5}"/>
              </a:ext>
            </a:extLst>
          </p:cNvPr>
          <p:cNvSpPr>
            <a:spLocks noGrp="1"/>
          </p:cNvSpPr>
          <p:nvPr>
            <p:ph type="body" sz="quarter" idx="1"/>
          </p:nvPr>
        </p:nvSpPr>
        <p:spPr/>
        <p:txBody>
          <a:bodyPr>
            <a:normAutofit/>
          </a:bodyPr>
          <a:lstStyle/>
          <a:p>
            <a:endParaRPr lang="en-US"/>
          </a:p>
        </p:txBody>
      </p:sp>
    </p:spTree>
    <p:extLst>
      <p:ext uri="{BB962C8B-B14F-4D97-AF65-F5344CB8AC3E}">
        <p14:creationId xmlns:p14="http://schemas.microsoft.com/office/powerpoint/2010/main" val="376475884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egmentation"/>
          <p:cNvSpPr txBox="1">
            <a:spLocks noGrp="1"/>
          </p:cNvSpPr>
          <p:nvPr>
            <p:ph type="title"/>
          </p:nvPr>
        </p:nvSpPr>
        <p:spPr>
          <a:prstGeom prst="rect">
            <a:avLst/>
          </a:prstGeom>
        </p:spPr>
        <p:txBody>
          <a:bodyPr/>
          <a:lstStyle/>
          <a:p>
            <a:r>
              <a:t>Segmentation</a:t>
            </a:r>
          </a:p>
        </p:txBody>
      </p:sp>
      <p:sp>
        <p:nvSpPr>
          <p:cNvPr id="17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sp>
        <p:nvSpPr>
          <p:cNvPr id="174" name="Output…"/>
          <p:cNvSpPr txBox="1"/>
          <p:nvPr/>
        </p:nvSpPr>
        <p:spPr>
          <a:xfrm>
            <a:off x="8151509" y="3048041"/>
            <a:ext cx="3340752" cy="107721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3600">
                <a:solidFill>
                  <a:schemeClr val="accent5"/>
                </a:solidFill>
                <a:latin typeface="Futura Bold"/>
                <a:ea typeface="Futura Bold"/>
                <a:cs typeface="Futura Bold"/>
                <a:sym typeface="Futura Bold"/>
              </a:defRPr>
            </a:pPr>
            <a:r>
              <a:rPr lang="en-US" sz="3200" dirty="0"/>
              <a:t>Homogeneous blocks</a:t>
            </a:r>
            <a:endParaRPr sz="3200" dirty="0"/>
          </a:p>
        </p:txBody>
      </p:sp>
      <p:cxnSp>
        <p:nvCxnSpPr>
          <p:cNvPr id="3" name="Straight Arrow Connector 2"/>
          <p:cNvCxnSpPr/>
          <p:nvPr/>
        </p:nvCxnSpPr>
        <p:spPr>
          <a:xfrm>
            <a:off x="6922368" y="3648206"/>
            <a:ext cx="986328" cy="0"/>
          </a:xfrm>
          <a:prstGeom prst="straightConnector1">
            <a:avLst/>
          </a:prstGeom>
          <a:noFill/>
          <a:ln w="152400" cap="flat">
            <a:solidFill>
              <a:schemeClr val="accent5"/>
            </a:solidFill>
            <a:prstDash val="solid"/>
            <a:round/>
            <a:tailEnd type="triangle"/>
          </a:ln>
          <a:effectLst/>
          <a:sp3d/>
        </p:spPr>
        <p:style>
          <a:lnRef idx="0">
            <a:scrgbClr r="0" g="0" b="0"/>
          </a:lnRef>
          <a:fillRef idx="0">
            <a:scrgbClr r="0" g="0" b="0"/>
          </a:fillRef>
          <a:effectRef idx="0">
            <a:scrgbClr r="0" g="0" b="0"/>
          </a:effectRef>
          <a:fontRef idx="none"/>
        </p:style>
      </p:cxnSp>
      <p:grpSp>
        <p:nvGrpSpPr>
          <p:cNvPr id="2" name="Group 1">
            <a:extLst>
              <a:ext uri="{FF2B5EF4-FFF2-40B4-BE49-F238E27FC236}">
                <a16:creationId xmlns:a16="http://schemas.microsoft.com/office/drawing/2014/main" id="{C372EC9F-7478-0D43-AF1B-450346CEEAB6}"/>
              </a:ext>
            </a:extLst>
          </p:cNvPr>
          <p:cNvGrpSpPr/>
          <p:nvPr/>
        </p:nvGrpSpPr>
        <p:grpSpPr>
          <a:xfrm>
            <a:off x="667847" y="1735951"/>
            <a:ext cx="5732953" cy="4561057"/>
            <a:chOff x="659850" y="1600205"/>
            <a:chExt cx="6703120" cy="5332908"/>
          </a:xfrm>
        </p:grpSpPr>
        <p:pic>
          <p:nvPicPr>
            <p:cNvPr id="8" name="Picture 3" descr="Picture 3">
              <a:extLst>
                <a:ext uri="{FF2B5EF4-FFF2-40B4-BE49-F238E27FC236}">
                  <a16:creationId xmlns:a16="http://schemas.microsoft.com/office/drawing/2014/main" id="{D6C79460-2C10-BF45-97C1-BD62B45811B6}"/>
                </a:ext>
              </a:extLst>
            </p:cNvPr>
            <p:cNvPicPr>
              <a:picLocks noChangeAspect="1"/>
            </p:cNvPicPr>
            <p:nvPr/>
          </p:nvPicPr>
          <p:blipFill>
            <a:blip r:embed="rId2">
              <a:extLst/>
            </a:blip>
            <a:stretch>
              <a:fillRect/>
            </a:stretch>
          </p:blipFill>
          <p:spPr>
            <a:xfrm>
              <a:off x="659850" y="1600205"/>
              <a:ext cx="6703120" cy="5257795"/>
            </a:xfrm>
            <a:prstGeom prst="rect">
              <a:avLst/>
            </a:prstGeom>
            <a:ln w="12700">
              <a:miter lim="400000"/>
            </a:ln>
            <a:effectLst>
              <a:outerShdw blurRad="292100" dist="139700" dir="2700000" rotWithShape="0">
                <a:srgbClr val="333333">
                  <a:alpha val="64999"/>
                </a:srgbClr>
              </a:outerShdw>
            </a:effectLst>
          </p:spPr>
        </p:pic>
        <p:sp>
          <p:nvSpPr>
            <p:cNvPr id="9" name="Rectangle">
              <a:extLst>
                <a:ext uri="{FF2B5EF4-FFF2-40B4-BE49-F238E27FC236}">
                  <a16:creationId xmlns:a16="http://schemas.microsoft.com/office/drawing/2014/main" id="{4771E980-666F-0147-99A1-D9CE52AFB145}"/>
                </a:ext>
              </a:extLst>
            </p:cNvPr>
            <p:cNvSpPr/>
            <p:nvPr/>
          </p:nvSpPr>
          <p:spPr>
            <a:xfrm>
              <a:off x="2081009" y="2298702"/>
              <a:ext cx="4388054" cy="880475"/>
            </a:xfrm>
            <a:prstGeom prst="rect">
              <a:avLst/>
            </a:prstGeom>
            <a:ln w="50800">
              <a:solidFill>
                <a:schemeClr val="accent1"/>
              </a:solidFill>
            </a:ln>
          </p:spPr>
          <p:txBody>
            <a:bodyPr lIns="45719" rIns="45719" anchor="ctr"/>
            <a:lstStyle/>
            <a:p>
              <a:endParaRPr/>
            </a:p>
          </p:txBody>
        </p:sp>
        <p:sp>
          <p:nvSpPr>
            <p:cNvPr id="10" name="Square">
              <a:extLst>
                <a:ext uri="{FF2B5EF4-FFF2-40B4-BE49-F238E27FC236}">
                  <a16:creationId xmlns:a16="http://schemas.microsoft.com/office/drawing/2014/main" id="{A0C96DF3-A809-3944-881E-A0B9CC683000}"/>
                </a:ext>
              </a:extLst>
            </p:cNvPr>
            <p:cNvSpPr/>
            <p:nvPr/>
          </p:nvSpPr>
          <p:spPr>
            <a:xfrm>
              <a:off x="5372093" y="4254502"/>
              <a:ext cx="1965477" cy="1965477"/>
            </a:xfrm>
            <a:prstGeom prst="rect">
              <a:avLst/>
            </a:prstGeom>
            <a:ln w="50800">
              <a:solidFill>
                <a:schemeClr val="accent1"/>
              </a:solidFill>
            </a:ln>
          </p:spPr>
          <p:txBody>
            <a:bodyPr lIns="45719" rIns="45719" anchor="ctr"/>
            <a:lstStyle/>
            <a:p>
              <a:endParaRPr/>
            </a:p>
          </p:txBody>
        </p:sp>
        <p:sp>
          <p:nvSpPr>
            <p:cNvPr id="11" name="Rectangle">
              <a:extLst>
                <a:ext uri="{FF2B5EF4-FFF2-40B4-BE49-F238E27FC236}">
                  <a16:creationId xmlns:a16="http://schemas.microsoft.com/office/drawing/2014/main" id="{7081CD11-00B6-9742-B316-12155B25F625}"/>
                </a:ext>
              </a:extLst>
            </p:cNvPr>
            <p:cNvSpPr/>
            <p:nvPr/>
          </p:nvSpPr>
          <p:spPr>
            <a:xfrm>
              <a:off x="2081009" y="4254502"/>
              <a:ext cx="3122845" cy="1965476"/>
            </a:xfrm>
            <a:prstGeom prst="rect">
              <a:avLst/>
            </a:prstGeom>
            <a:ln w="50800">
              <a:solidFill>
                <a:schemeClr val="accent1"/>
              </a:solidFill>
            </a:ln>
          </p:spPr>
          <p:txBody>
            <a:bodyPr lIns="45719" rIns="45719" anchor="ctr"/>
            <a:lstStyle/>
            <a:p>
              <a:endParaRPr/>
            </a:p>
          </p:txBody>
        </p:sp>
        <p:sp>
          <p:nvSpPr>
            <p:cNvPr id="12" name="Rectangle">
              <a:extLst>
                <a:ext uri="{FF2B5EF4-FFF2-40B4-BE49-F238E27FC236}">
                  <a16:creationId xmlns:a16="http://schemas.microsoft.com/office/drawing/2014/main" id="{DC77D042-ADDA-EA4B-997A-D644DA89DBEE}"/>
                </a:ext>
              </a:extLst>
            </p:cNvPr>
            <p:cNvSpPr/>
            <p:nvPr/>
          </p:nvSpPr>
          <p:spPr>
            <a:xfrm>
              <a:off x="2081009" y="6417762"/>
              <a:ext cx="3399102" cy="515351"/>
            </a:xfrm>
            <a:prstGeom prst="rect">
              <a:avLst/>
            </a:prstGeom>
            <a:ln w="50800">
              <a:solidFill>
                <a:schemeClr val="accent1"/>
              </a:solidFill>
            </a:ln>
          </p:spPr>
          <p:txBody>
            <a:bodyPr lIns="45719" rIns="45719" anchor="ctr"/>
            <a:lstStyle/>
            <a:p>
              <a:endParaRPr/>
            </a:p>
          </p:txBody>
        </p:sp>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egmentation"/>
          <p:cNvSpPr txBox="1">
            <a:spLocks noGrp="1"/>
          </p:cNvSpPr>
          <p:nvPr>
            <p:ph type="title"/>
          </p:nvPr>
        </p:nvSpPr>
        <p:spPr>
          <a:prstGeom prst="rect">
            <a:avLst/>
          </a:prstGeom>
        </p:spPr>
        <p:txBody>
          <a:bodyPr/>
          <a:lstStyle/>
          <a:p>
            <a:r>
              <a:t>Segmentation</a:t>
            </a:r>
          </a:p>
        </p:txBody>
      </p:sp>
      <p:sp>
        <p:nvSpPr>
          <p:cNvPr id="17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a:t>
            </a:fld>
            <a:endParaRPr/>
          </a:p>
        </p:txBody>
      </p:sp>
      <p:graphicFrame>
        <p:nvGraphicFramePr>
          <p:cNvPr id="2" name="Table 1">
            <a:extLst>
              <a:ext uri="{FF2B5EF4-FFF2-40B4-BE49-F238E27FC236}">
                <a16:creationId xmlns:a16="http://schemas.microsoft.com/office/drawing/2014/main" id="{BA6ADCAB-AC77-5C47-8CE9-48A77CADF399}"/>
              </a:ext>
            </a:extLst>
          </p:cNvPr>
          <p:cNvGraphicFramePr>
            <a:graphicFrameLocks noGrp="1"/>
          </p:cNvGraphicFramePr>
          <p:nvPr>
            <p:extLst>
              <p:ext uri="{D42A27DB-BD31-4B8C-83A1-F6EECF244321}">
                <p14:modId xmlns:p14="http://schemas.microsoft.com/office/powerpoint/2010/main" val="1909767504"/>
              </p:ext>
            </p:extLst>
          </p:nvPr>
        </p:nvGraphicFramePr>
        <p:xfrm>
          <a:off x="609600" y="1769564"/>
          <a:ext cx="11191336" cy="4679612"/>
        </p:xfrm>
        <a:graphic>
          <a:graphicData uri="http://schemas.openxmlformats.org/drawingml/2006/table">
            <a:tbl>
              <a:tblPr firstRow="1" bandRow="1">
                <a:tableStyleId>{5940675A-B579-460E-94D1-54222C63F5DA}</a:tableStyleId>
              </a:tblPr>
              <a:tblGrid>
                <a:gridCol w="2702715">
                  <a:extLst>
                    <a:ext uri="{9D8B030D-6E8A-4147-A177-3AD203B41FA5}">
                      <a16:colId xmlns:a16="http://schemas.microsoft.com/office/drawing/2014/main" val="1800600690"/>
                    </a:ext>
                  </a:extLst>
                </a:gridCol>
                <a:gridCol w="8488621">
                  <a:extLst>
                    <a:ext uri="{9D8B030D-6E8A-4147-A177-3AD203B41FA5}">
                      <a16:colId xmlns:a16="http://schemas.microsoft.com/office/drawing/2014/main" val="1128513589"/>
                    </a:ext>
                  </a:extLst>
                </a:gridCol>
              </a:tblGrid>
              <a:tr h="656252">
                <a:tc>
                  <a:txBody>
                    <a:bodyPr/>
                    <a:lstStyle/>
                    <a:p>
                      <a:pPr algn="l"/>
                      <a:r>
                        <a:rPr lang="en-US" sz="2400" b="1" i="0" dirty="0">
                          <a:solidFill>
                            <a:schemeClr val="accent5"/>
                          </a:solidFill>
                          <a:latin typeface="Futura" panose="020B0602020204020303" pitchFamily="34" charset="-79"/>
                          <a:cs typeface="Futura" panose="020B0602020204020303" pitchFamily="34" charset="-79"/>
                        </a:rPr>
                        <a:t>Block Type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b="1" i="0" dirty="0">
                          <a:solidFill>
                            <a:schemeClr val="accent5"/>
                          </a:solidFill>
                          <a:latin typeface="Futura" panose="020B0602020204020303" pitchFamily="34" charset="-79"/>
                          <a:cs typeface="Futura" panose="020B0602020204020303" pitchFamily="34" charset="-79"/>
                        </a:rPr>
                        <a:t>Tool</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096342"/>
                  </a:ext>
                </a:extLst>
              </a:tr>
              <a:tr h="656252">
                <a:tc>
                  <a:txBody>
                    <a:bodyPr/>
                    <a:lstStyle/>
                    <a:p>
                      <a:pPr algn="l"/>
                      <a:r>
                        <a:rPr lang="en-US" sz="2400" b="1" i="0" dirty="0">
                          <a:latin typeface="Futura" panose="020B0602020204020303" pitchFamily="34" charset="-79"/>
                          <a:cs typeface="Futura" panose="020B0602020204020303" pitchFamily="34" charset="-79"/>
                        </a:rPr>
                        <a:t>Repeating blocks</a:t>
                      </a:r>
                    </a:p>
                    <a:p>
                      <a:pPr algn="l"/>
                      <a:r>
                        <a:rPr lang="en-US" sz="2400" dirty="0">
                          <a:latin typeface="Futura Medium" panose="020B0602020204020303" pitchFamily="34" charset="-79"/>
                          <a:cs typeface="Futura Medium" panose="020B0602020204020303" pitchFamily="34" charset="-79"/>
                        </a:rPr>
                        <a:t>(short tail)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dirty="0">
                          <a:latin typeface="Futura Medium" panose="020B0602020204020303" pitchFamily="34" charset="-79"/>
                          <a:cs typeface="Futura Medium" panose="020B0602020204020303" pitchFamily="34" charset="-79"/>
                        </a:rPr>
                        <a:t>Web wrappers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6614973"/>
                  </a:ext>
                </a:extLst>
              </a:tr>
              <a:tr h="656252">
                <a:tc>
                  <a:txBody>
                    <a:bodyPr/>
                    <a:lstStyle/>
                    <a:p>
                      <a:pPr algn="l"/>
                      <a:r>
                        <a:rPr lang="en-US" sz="2400" b="1" i="0" dirty="0">
                          <a:latin typeface="Futura" panose="020B0602020204020303" pitchFamily="34" charset="-79"/>
                          <a:cs typeface="Futura" panose="020B0602020204020303" pitchFamily="34" charset="-79"/>
                        </a:rPr>
                        <a:t>Tables</a:t>
                      </a:r>
                    </a:p>
                    <a:p>
                      <a:pPr algn="l"/>
                      <a:r>
                        <a:rPr lang="en-US" sz="2400" dirty="0">
                          <a:latin typeface="Futura Medium" panose="020B0602020204020303" pitchFamily="34" charset="-79"/>
                          <a:cs typeface="Futura Medium" panose="020B0602020204020303" pitchFamily="34" charset="-79"/>
                        </a:rPr>
                        <a:t>(long tail)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dirty="0">
                          <a:latin typeface="Futura Medium" panose="020B0602020204020303" pitchFamily="34" charset="-79"/>
                          <a:cs typeface="Futura Medium" panose="020B0602020204020303" pitchFamily="34" charset="-79"/>
                        </a:rPr>
                        <a:t>Data table extractors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3618195"/>
                  </a:ext>
                </a:extLst>
              </a:tr>
              <a:tr h="1161062">
                <a:tc>
                  <a:txBody>
                    <a:bodyPr/>
                    <a:lstStyle/>
                    <a:p>
                      <a:pPr algn="l"/>
                      <a:r>
                        <a:rPr lang="en-US" sz="2400" b="1" i="0" dirty="0">
                          <a:latin typeface="Futura" panose="020B0602020204020303" pitchFamily="34" charset="-79"/>
                          <a:cs typeface="Futura" panose="020B0602020204020303" pitchFamily="34" charset="-79"/>
                        </a:rPr>
                        <a:t>Main content</a:t>
                      </a:r>
                    </a:p>
                    <a:p>
                      <a:pPr algn="l"/>
                      <a:r>
                        <a:rPr lang="en-US" sz="2400" dirty="0">
                          <a:latin typeface="Futura Medium" panose="020B0602020204020303" pitchFamily="34" charset="-79"/>
                          <a:cs typeface="Futura Medium" panose="020B0602020204020303" pitchFamily="34" charset="-79"/>
                        </a:rPr>
                        <a:t>(long tail)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dirty="0">
                          <a:latin typeface="Futura Medium" panose="020B0602020204020303" pitchFamily="34" charset="-79"/>
                          <a:cs typeface="Futura Medium" panose="020B0602020204020303" pitchFamily="34" charset="-79"/>
                        </a:rPr>
                        <a:t>https://</a:t>
                      </a:r>
                      <a:r>
                        <a:rPr lang="en-US" sz="2400" dirty="0" err="1">
                          <a:latin typeface="Futura Medium" panose="020B0602020204020303" pitchFamily="34" charset="-79"/>
                          <a:cs typeface="Futura Medium" panose="020B0602020204020303" pitchFamily="34" charset="-79"/>
                        </a:rPr>
                        <a:t>code.google.com</a:t>
                      </a:r>
                      <a:r>
                        <a:rPr lang="en-US" sz="2400" dirty="0">
                          <a:latin typeface="Futura Medium" panose="020B0602020204020303" pitchFamily="34" charset="-79"/>
                          <a:cs typeface="Futura Medium" panose="020B0602020204020303" pitchFamily="34" charset="-79"/>
                        </a:rPr>
                        <a:t>/archive/p/arc90labs-readability/</a:t>
                      </a:r>
                    </a:p>
                    <a:p>
                      <a:pPr algn="l"/>
                      <a:endParaRPr lang="en-US" sz="2400" dirty="0">
                        <a:latin typeface="Futura Medium" panose="020B0602020204020303" pitchFamily="34" charset="-79"/>
                        <a:cs typeface="Futura Medium" panose="020B0602020204020303" pitchFamily="34" charset="-79"/>
                      </a:endParaRPr>
                    </a:p>
                    <a:p>
                      <a:pPr algn="l"/>
                      <a:r>
                        <a:rPr lang="en-US" sz="2400" dirty="0">
                          <a:latin typeface="Futura Medium" panose="020B0602020204020303" pitchFamily="34" charset="-79"/>
                          <a:cs typeface="Futura Medium" panose="020B0602020204020303" pitchFamily="34" charset="-79"/>
                        </a:rPr>
                        <a:t>https://</a:t>
                      </a:r>
                      <a:r>
                        <a:rPr lang="en-US" sz="2400" dirty="0" err="1">
                          <a:latin typeface="Futura Medium" panose="020B0602020204020303" pitchFamily="34" charset="-79"/>
                          <a:cs typeface="Futura Medium" panose="020B0602020204020303" pitchFamily="34" charset="-79"/>
                        </a:rPr>
                        <a:t>github.com</a:t>
                      </a:r>
                      <a:r>
                        <a:rPr lang="en-US" sz="2400" dirty="0">
                          <a:latin typeface="Futura Medium" panose="020B0602020204020303" pitchFamily="34" charset="-79"/>
                          <a:cs typeface="Futura Medium" panose="020B0602020204020303" pitchFamily="34" charset="-79"/>
                        </a:rPr>
                        <a:t>/</a:t>
                      </a:r>
                      <a:r>
                        <a:rPr lang="en-US" sz="2400" dirty="0" err="1">
                          <a:latin typeface="Futura Medium" panose="020B0602020204020303" pitchFamily="34" charset="-79"/>
                          <a:cs typeface="Futura Medium" panose="020B0602020204020303" pitchFamily="34" charset="-79"/>
                        </a:rPr>
                        <a:t>kohlschutter</a:t>
                      </a:r>
                      <a:r>
                        <a:rPr lang="en-US" sz="2400" dirty="0">
                          <a:latin typeface="Futura Medium" panose="020B0602020204020303" pitchFamily="34" charset="-79"/>
                          <a:cs typeface="Futura Medium" panose="020B0602020204020303" pitchFamily="34" charset="-79"/>
                        </a:rPr>
                        <a:t>/</a:t>
                      </a:r>
                      <a:r>
                        <a:rPr lang="en-US" sz="2400" dirty="0" err="1">
                          <a:latin typeface="Futura Medium" panose="020B0602020204020303" pitchFamily="34" charset="-79"/>
                          <a:cs typeface="Futura Medium" panose="020B0602020204020303" pitchFamily="34" charset="-79"/>
                        </a:rPr>
                        <a:t>boilerpipe</a:t>
                      </a:r>
                      <a:endParaRPr lang="en-US" sz="2400" dirty="0">
                        <a:latin typeface="Futura Medium" panose="020B0602020204020303" pitchFamily="34" charset="-79"/>
                        <a:cs typeface="Futura Medium" panose="020B0602020204020303" pitchFamily="34" charset="-79"/>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5420900"/>
                  </a:ext>
                </a:extLst>
              </a:tr>
              <a:tr h="656252">
                <a:tc>
                  <a:txBody>
                    <a:bodyPr/>
                    <a:lstStyle/>
                    <a:p>
                      <a:pPr algn="l"/>
                      <a:r>
                        <a:rPr lang="en-US" sz="2400" b="1" i="0" dirty="0">
                          <a:latin typeface="Futura" panose="020B0602020204020303" pitchFamily="34" charset="-79"/>
                          <a:cs typeface="Futura" panose="020B0602020204020303" pitchFamily="34" charset="-79"/>
                        </a:rPr>
                        <a:t>Microdata</a:t>
                      </a:r>
                    </a:p>
                    <a:p>
                      <a:pPr algn="l"/>
                      <a:r>
                        <a:rPr lang="en-US" sz="2400" dirty="0">
                          <a:latin typeface="Futura Medium" panose="020B0602020204020303" pitchFamily="34" charset="-79"/>
                          <a:cs typeface="Futura Medium" panose="020B0602020204020303" pitchFamily="34" charset="-79"/>
                        </a:rPr>
                        <a:t>(long tail)</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sz="2400" dirty="0">
                          <a:latin typeface="Futura Medium" panose="020B0602020204020303" pitchFamily="34" charset="-79"/>
                          <a:cs typeface="Futura Medium" panose="020B0602020204020303" pitchFamily="34" charset="-79"/>
                        </a:rPr>
                        <a:t>https://</a:t>
                      </a:r>
                      <a:r>
                        <a:rPr lang="en-US" sz="2400" dirty="0" err="1">
                          <a:latin typeface="Futura Medium" panose="020B0602020204020303" pitchFamily="34" charset="-79"/>
                          <a:cs typeface="Futura Medium" panose="020B0602020204020303" pitchFamily="34" charset="-79"/>
                        </a:rPr>
                        <a:t>github.com</a:t>
                      </a:r>
                      <a:r>
                        <a:rPr lang="en-US" sz="2400" dirty="0">
                          <a:latin typeface="Futura Medium" panose="020B0602020204020303" pitchFamily="34" charset="-79"/>
                          <a:cs typeface="Futura Medium" panose="020B0602020204020303" pitchFamily="34" charset="-79"/>
                        </a:rPr>
                        <a:t>/</a:t>
                      </a:r>
                      <a:r>
                        <a:rPr lang="en-US" sz="2400" dirty="0" err="1">
                          <a:latin typeface="Futura Medium" panose="020B0602020204020303" pitchFamily="34" charset="-79"/>
                          <a:cs typeface="Futura Medium" panose="020B0602020204020303" pitchFamily="34" charset="-79"/>
                        </a:rPr>
                        <a:t>namsral</a:t>
                      </a:r>
                      <a:r>
                        <a:rPr lang="en-US" sz="2400" dirty="0">
                          <a:latin typeface="Futura Medium" panose="020B0602020204020303" pitchFamily="34" charset="-79"/>
                          <a:cs typeface="Futura Medium" panose="020B0602020204020303" pitchFamily="34" charset="-79"/>
                        </a:rPr>
                        <a:t>/microdata</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6346485"/>
                  </a:ext>
                </a:extLst>
              </a:tr>
            </a:tbl>
          </a:graphicData>
        </a:graphic>
      </p:graphicFrame>
    </p:spTree>
    <p:extLst>
      <p:ext uri="{BB962C8B-B14F-4D97-AF65-F5344CB8AC3E}">
        <p14:creationId xmlns:p14="http://schemas.microsoft.com/office/powerpoint/2010/main" val="141003446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97033-E13D-DA4A-9E4E-B0947F27A4D4}"/>
              </a:ext>
            </a:extLst>
          </p:cNvPr>
          <p:cNvSpPr>
            <a:spLocks noGrp="1"/>
          </p:cNvSpPr>
          <p:nvPr>
            <p:ph type="title"/>
          </p:nvPr>
        </p:nvSpPr>
        <p:spPr/>
        <p:txBody>
          <a:bodyPr/>
          <a:lstStyle/>
          <a:p>
            <a:r>
              <a:rPr lang="en-US" dirty="0"/>
              <a:t>Web Wrappers</a:t>
            </a:r>
          </a:p>
        </p:txBody>
      </p:sp>
      <p:pic>
        <p:nvPicPr>
          <p:cNvPr id="3" name="Picture 2">
            <a:extLst>
              <a:ext uri="{FF2B5EF4-FFF2-40B4-BE49-F238E27FC236}">
                <a16:creationId xmlns:a16="http://schemas.microsoft.com/office/drawing/2014/main" id="{D845FA26-2C6E-6446-A261-47BFE1B16E58}"/>
              </a:ext>
            </a:extLst>
          </p:cNvPr>
          <p:cNvPicPr>
            <a:picLocks noChangeAspect="1"/>
          </p:cNvPicPr>
          <p:nvPr/>
        </p:nvPicPr>
        <p:blipFill rotWithShape="1">
          <a:blip r:embed="rId2"/>
          <a:srcRect r="37736"/>
          <a:stretch/>
        </p:blipFill>
        <p:spPr>
          <a:xfrm>
            <a:off x="6085289" y="1921564"/>
            <a:ext cx="5245319" cy="396135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298BC53-AF3E-7940-8E9E-BC260A9E69B4}"/>
              </a:ext>
            </a:extLst>
          </p:cNvPr>
          <p:cNvPicPr>
            <a:picLocks noChangeAspect="1"/>
          </p:cNvPicPr>
          <p:nvPr/>
        </p:nvPicPr>
        <p:blipFill rotWithShape="1">
          <a:blip r:embed="rId3"/>
          <a:srcRect l="20746" r="20481"/>
          <a:stretch/>
        </p:blipFill>
        <p:spPr>
          <a:xfrm>
            <a:off x="2160104" y="1337945"/>
            <a:ext cx="1722783" cy="5128591"/>
          </a:xfrm>
          <a:prstGeom prst="rect">
            <a:avLst/>
          </a:prstGeom>
          <a:ln>
            <a:noFill/>
          </a:ln>
          <a:effectLst>
            <a:outerShdw blurRad="292100" dist="139700" dir="2700000" algn="tl" rotWithShape="0">
              <a:srgbClr val="333333">
                <a:alpha val="65000"/>
              </a:srgbClr>
            </a:outerShdw>
          </a:effectLst>
        </p:spPr>
      </p:pic>
      <p:cxnSp>
        <p:nvCxnSpPr>
          <p:cNvPr id="8" name="Straight Arrow Connector 7">
            <a:extLst>
              <a:ext uri="{FF2B5EF4-FFF2-40B4-BE49-F238E27FC236}">
                <a16:creationId xmlns:a16="http://schemas.microsoft.com/office/drawing/2014/main" id="{E0E17E0C-F622-FA4A-98D1-B3E8C7C25753}"/>
              </a:ext>
            </a:extLst>
          </p:cNvPr>
          <p:cNvCxnSpPr>
            <a:cxnSpLocks/>
          </p:cNvCxnSpPr>
          <p:nvPr/>
        </p:nvCxnSpPr>
        <p:spPr>
          <a:xfrm>
            <a:off x="4610256" y="3902239"/>
            <a:ext cx="996914" cy="0"/>
          </a:xfrm>
          <a:prstGeom prst="straightConnector1">
            <a:avLst/>
          </a:prstGeom>
          <a:noFill/>
          <a:ln w="114300" cap="flat">
            <a:solidFill>
              <a:schemeClr val="accent5"/>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7018773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myDIG</a:t>
            </a:r>
            <a:r>
              <a:rPr lang="en-US" dirty="0"/>
              <a:t> Demo</a:t>
            </a:r>
          </a:p>
        </p:txBody>
      </p:sp>
      <p:sp>
        <p:nvSpPr>
          <p:cNvPr id="3" name="Text Placeholder 2"/>
          <p:cNvSpPr>
            <a:spLocks noGrp="1"/>
          </p:cNvSpPr>
          <p:nvPr>
            <p:ph type="body" sz="quarter" idx="1"/>
          </p:nvPr>
        </p:nvSpPr>
        <p:spPr/>
        <p:txBody>
          <a:bodyPr>
            <a:normAutofit/>
          </a:bodyPr>
          <a:lstStyle/>
          <a:p>
            <a:r>
              <a:rPr lang="en-US" dirty="0"/>
              <a:t>Focusing On </a:t>
            </a:r>
            <a:r>
              <a:rPr lang="en-US" dirty="0" err="1"/>
              <a:t>Inferlink</a:t>
            </a:r>
            <a:r>
              <a:rPr lang="en-US" dirty="0"/>
              <a:t> </a:t>
            </a:r>
            <a:r>
              <a:rPr lang="en-US"/>
              <a:t>Web Wrapper</a:t>
            </a:r>
          </a:p>
        </p:txBody>
      </p:sp>
    </p:spTree>
    <p:extLst>
      <p:ext uri="{BB962C8B-B14F-4D97-AF65-F5344CB8AC3E}">
        <p14:creationId xmlns:p14="http://schemas.microsoft.com/office/powerpoint/2010/main" val="91459192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itle 1"/>
          <p:cNvSpPr txBox="1">
            <a:spLocks noGrp="1"/>
          </p:cNvSpPr>
          <p:nvPr>
            <p:ph type="title"/>
          </p:nvPr>
        </p:nvSpPr>
        <p:spPr>
          <a:prstGeom prst="rect">
            <a:avLst/>
          </a:prstGeom>
        </p:spPr>
        <p:txBody>
          <a:bodyPr/>
          <a:lstStyle/>
          <a:p>
            <a:r>
              <a:rPr lang="en-US" dirty="0">
                <a:solidFill>
                  <a:schemeClr val="tx2"/>
                </a:solidFill>
              </a:rPr>
              <a:t>Table</a:t>
            </a:r>
            <a:r>
              <a:rPr dirty="0">
                <a:solidFill>
                  <a:schemeClr val="tx2"/>
                </a:solidFill>
              </a:rPr>
              <a:t> Extraction</a:t>
            </a:r>
          </a:p>
        </p:txBody>
      </p:sp>
      <p:sp>
        <p:nvSpPr>
          <p:cNvPr id="186" name="Text Placeholder 2"/>
          <p:cNvSpPr txBox="1">
            <a:spLocks noGrp="1"/>
          </p:cNvSpPr>
          <p:nvPr>
            <p:ph type="body" sz="quarter" idx="1"/>
          </p:nvPr>
        </p:nvSpPr>
        <p:spPr>
          <a:prstGeom prst="rect">
            <a:avLst/>
          </a:prstGeom>
        </p:spPr>
        <p:txBody>
          <a:bodyPr/>
          <a:lstStyle/>
          <a:p>
            <a:pPr>
              <a:lnSpc>
                <a:spcPct val="135000"/>
              </a:lnSpc>
              <a:defRPr sz="1800"/>
            </a:pPr>
            <a:endParaRPr dirty="0"/>
          </a:p>
        </p:txBody>
      </p:sp>
    </p:spTree>
    <p:extLst>
      <p:ext uri="{BB962C8B-B14F-4D97-AF65-F5344CB8AC3E}">
        <p14:creationId xmlns:p14="http://schemas.microsoft.com/office/powerpoint/2010/main" val="84542471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Of Web Tables</a:t>
            </a:r>
          </a:p>
        </p:txBody>
      </p:sp>
      <p:graphicFrame>
        <p:nvGraphicFramePr>
          <p:cNvPr id="4" name="Table 3"/>
          <p:cNvGraphicFramePr>
            <a:graphicFrameLocks noGrp="1"/>
          </p:cNvGraphicFramePr>
          <p:nvPr>
            <p:extLst/>
          </p:nvPr>
        </p:nvGraphicFramePr>
        <p:xfrm>
          <a:off x="1786466" y="1547949"/>
          <a:ext cx="8610600" cy="4305406"/>
        </p:xfrm>
        <a:graphic>
          <a:graphicData uri="http://schemas.openxmlformats.org/drawingml/2006/table">
            <a:tbl>
              <a:tblPr/>
              <a:tblGrid>
                <a:gridCol w="3429000">
                  <a:extLst>
                    <a:ext uri="{9D8B030D-6E8A-4147-A177-3AD203B41FA5}">
                      <a16:colId xmlns:a16="http://schemas.microsoft.com/office/drawing/2014/main" val="20000"/>
                    </a:ext>
                  </a:extLst>
                </a:gridCol>
                <a:gridCol w="2311400">
                  <a:extLst>
                    <a:ext uri="{9D8B030D-6E8A-4147-A177-3AD203B41FA5}">
                      <a16:colId xmlns:a16="http://schemas.microsoft.com/office/drawing/2014/main" val="20001"/>
                    </a:ext>
                  </a:extLst>
                </a:gridCol>
                <a:gridCol w="2870200">
                  <a:extLst>
                    <a:ext uri="{9D8B030D-6E8A-4147-A177-3AD203B41FA5}">
                      <a16:colId xmlns:a16="http://schemas.microsoft.com/office/drawing/2014/main" val="20002"/>
                    </a:ext>
                  </a:extLst>
                </a:gridCol>
              </a:tblGrid>
              <a:tr h="58093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85" charset="2"/>
                        <a:buNone/>
                        <a:tabLst/>
                      </a:pPr>
                      <a:r>
                        <a:rPr kumimoji="0" lang="en-US" sz="2400" b="1" i="0" u="none" strike="noStrike" cap="none" normalizeH="0" baseline="0" dirty="0">
                          <a:ln>
                            <a:noFill/>
                          </a:ln>
                          <a:solidFill>
                            <a:schemeClr val="bg2">
                              <a:lumMod val="50000"/>
                            </a:schemeClr>
                          </a:solidFill>
                          <a:effectLst/>
                          <a:latin typeface="Tahoma" pitchFamily="85" charset="0"/>
                        </a:rPr>
                        <a:t>Table type</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85" charset="2"/>
                        <a:buNone/>
                        <a:tabLst/>
                      </a:pPr>
                      <a:r>
                        <a:rPr kumimoji="0" lang="en-US" sz="2400" b="1" i="0" u="none" strike="noStrike" cap="none" normalizeH="0" baseline="0">
                          <a:ln>
                            <a:noFill/>
                          </a:ln>
                          <a:solidFill>
                            <a:schemeClr val="bg2">
                              <a:lumMod val="50000"/>
                            </a:schemeClr>
                          </a:solidFill>
                          <a:effectLst/>
                          <a:latin typeface="Tahoma" pitchFamily="85" charset="0"/>
                        </a:rPr>
                        <a:t>% total</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85" charset="2"/>
                        <a:buNone/>
                        <a:tabLst/>
                      </a:pPr>
                      <a:r>
                        <a:rPr kumimoji="0" lang="en-US" sz="2400" b="1" i="0" u="none" strike="noStrike" cap="none" normalizeH="0" baseline="0" dirty="0">
                          <a:ln>
                            <a:noFill/>
                          </a:ln>
                          <a:solidFill>
                            <a:schemeClr val="bg2">
                              <a:lumMod val="50000"/>
                            </a:schemeClr>
                          </a:solidFill>
                          <a:effectLst/>
                          <a:latin typeface="Tahoma" pitchFamily="85" charset="0"/>
                        </a:rPr>
                        <a:t>count</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935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85" charset="2"/>
                        <a:buNone/>
                        <a:tabLst/>
                      </a:pPr>
                      <a:r>
                        <a:rPr kumimoji="0" lang="en-US" sz="2400" b="0" i="0" u="none" strike="noStrike" cap="none" normalizeH="0" baseline="0">
                          <a:ln>
                            <a:noFill/>
                          </a:ln>
                          <a:solidFill>
                            <a:schemeClr val="bg2">
                              <a:lumMod val="50000"/>
                            </a:schemeClr>
                          </a:solidFill>
                          <a:effectLst/>
                          <a:latin typeface="Tahoma" pitchFamily="85" charset="0"/>
                        </a:rPr>
                        <a:t>“Tiny” tables</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85" charset="2"/>
                        <a:buNone/>
                        <a:tabLst/>
                      </a:pPr>
                      <a:r>
                        <a:rPr kumimoji="0" lang="en-US" sz="2400" b="0" i="0" u="none" strike="noStrike" cap="none" normalizeH="0" baseline="0">
                          <a:ln>
                            <a:noFill/>
                          </a:ln>
                          <a:solidFill>
                            <a:schemeClr val="bg2">
                              <a:lumMod val="50000"/>
                            </a:schemeClr>
                          </a:solidFill>
                          <a:effectLst/>
                          <a:latin typeface="Tahoma" pitchFamily="85" charset="0"/>
                        </a:rPr>
                        <a:t>88.06</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85" charset="2"/>
                        <a:buNone/>
                        <a:tabLst/>
                      </a:pPr>
                      <a:r>
                        <a:rPr kumimoji="0" lang="en-US" sz="2400" b="0" i="0" u="none" strike="noStrike" cap="none" normalizeH="0" baseline="0" dirty="0">
                          <a:ln>
                            <a:noFill/>
                          </a:ln>
                          <a:solidFill>
                            <a:schemeClr val="bg2">
                              <a:lumMod val="50000"/>
                            </a:schemeClr>
                          </a:solidFill>
                          <a:effectLst/>
                          <a:latin typeface="Tahoma" pitchFamily="85" charset="0"/>
                        </a:rPr>
                        <a:t>12.34B</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093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85" charset="2"/>
                        <a:buNone/>
                        <a:tabLst/>
                      </a:pPr>
                      <a:r>
                        <a:rPr kumimoji="0" lang="en-US" sz="2400" b="0" i="0" u="none" strike="noStrike" cap="none" normalizeH="0" baseline="0" dirty="0">
                          <a:ln>
                            <a:noFill/>
                          </a:ln>
                          <a:solidFill>
                            <a:schemeClr val="bg2">
                              <a:lumMod val="50000"/>
                            </a:schemeClr>
                          </a:solidFill>
                          <a:effectLst/>
                          <a:latin typeface="Tahoma" pitchFamily="85" charset="0"/>
                        </a:rPr>
                        <a:t>HTML forms</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85" charset="2"/>
                        <a:buNone/>
                        <a:tabLst/>
                      </a:pPr>
                      <a:r>
                        <a:rPr kumimoji="0" lang="en-US" sz="2400" b="0" i="0" u="none" strike="noStrike" cap="none" normalizeH="0" baseline="0">
                          <a:ln>
                            <a:noFill/>
                          </a:ln>
                          <a:solidFill>
                            <a:schemeClr val="bg2">
                              <a:lumMod val="50000"/>
                            </a:schemeClr>
                          </a:solidFill>
                          <a:effectLst/>
                          <a:latin typeface="Tahoma" pitchFamily="85" charset="0"/>
                        </a:rPr>
                        <a:t>1.34</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85" charset="2"/>
                        <a:buNone/>
                        <a:tabLst/>
                      </a:pPr>
                      <a:r>
                        <a:rPr kumimoji="0" lang="en-US" sz="2400" b="0" i="0" u="none" strike="noStrike" cap="none" normalizeH="0" baseline="0" dirty="0">
                          <a:ln>
                            <a:noFill/>
                          </a:ln>
                          <a:solidFill>
                            <a:schemeClr val="bg2">
                              <a:lumMod val="50000"/>
                            </a:schemeClr>
                          </a:solidFill>
                          <a:effectLst/>
                          <a:latin typeface="Tahoma" pitchFamily="85" charset="0"/>
                        </a:rPr>
                        <a:t>187.37M</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093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85" charset="2"/>
                        <a:buNone/>
                        <a:tabLst/>
                      </a:pPr>
                      <a:r>
                        <a:rPr kumimoji="0" lang="en-US" sz="2400" b="0" i="0" u="none" strike="noStrike" cap="none" normalizeH="0" baseline="0">
                          <a:ln>
                            <a:noFill/>
                          </a:ln>
                          <a:solidFill>
                            <a:schemeClr val="bg2">
                              <a:lumMod val="50000"/>
                            </a:schemeClr>
                          </a:solidFill>
                          <a:effectLst/>
                          <a:latin typeface="Tahoma" pitchFamily="85" charset="0"/>
                        </a:rPr>
                        <a:t>Calendars</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85" charset="2"/>
                        <a:buNone/>
                        <a:tabLst/>
                      </a:pPr>
                      <a:r>
                        <a:rPr kumimoji="0" lang="en-US" sz="2400" b="0" i="0" u="none" strike="noStrike" cap="none" normalizeH="0" baseline="0">
                          <a:ln>
                            <a:noFill/>
                          </a:ln>
                          <a:solidFill>
                            <a:schemeClr val="bg2">
                              <a:lumMod val="50000"/>
                            </a:schemeClr>
                          </a:solidFill>
                          <a:effectLst/>
                          <a:latin typeface="Tahoma" pitchFamily="85" charset="0"/>
                        </a:rPr>
                        <a:t>0.04</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85" charset="2"/>
                        <a:buNone/>
                        <a:tabLst/>
                      </a:pPr>
                      <a:r>
                        <a:rPr kumimoji="0" lang="en-US" sz="2400" b="0" i="0" u="none" strike="noStrike" cap="none" normalizeH="0" baseline="0" dirty="0">
                          <a:ln>
                            <a:noFill/>
                          </a:ln>
                          <a:solidFill>
                            <a:schemeClr val="bg2">
                              <a:lumMod val="50000"/>
                            </a:schemeClr>
                          </a:solidFill>
                          <a:effectLst/>
                          <a:latin typeface="Tahoma" pitchFamily="85" charset="0"/>
                        </a:rPr>
                        <a:t>5.50M</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8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85" charset="2"/>
                        <a:buNone/>
                        <a:tabLst/>
                      </a:pPr>
                      <a:r>
                        <a:rPr kumimoji="0" lang="en-US" sz="2400" b="1" i="0" u="none" strike="noStrike" cap="none" normalizeH="0" baseline="0" dirty="0">
                          <a:ln>
                            <a:noFill/>
                          </a:ln>
                          <a:solidFill>
                            <a:schemeClr val="bg2">
                              <a:lumMod val="50000"/>
                            </a:schemeClr>
                          </a:solidFill>
                          <a:effectLst/>
                          <a:latin typeface="Tahoma" pitchFamily="85" charset="0"/>
                        </a:rPr>
                        <a:t>Filtered Non-relational, total</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85" charset="2"/>
                        <a:buNone/>
                        <a:tabLst/>
                      </a:pPr>
                      <a:r>
                        <a:rPr kumimoji="0" lang="en-US" sz="2400" b="1" i="0" u="none" strike="noStrike" cap="none" normalizeH="0" baseline="0">
                          <a:ln>
                            <a:noFill/>
                          </a:ln>
                          <a:solidFill>
                            <a:schemeClr val="bg2">
                              <a:lumMod val="50000"/>
                            </a:schemeClr>
                          </a:solidFill>
                          <a:effectLst/>
                          <a:latin typeface="Tahoma" pitchFamily="85" charset="0"/>
                        </a:rPr>
                        <a:t>89.44</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85" charset="2"/>
                        <a:buNone/>
                        <a:tabLst/>
                      </a:pPr>
                      <a:r>
                        <a:rPr kumimoji="0" lang="en-US" sz="2400" b="1" i="0" u="none" strike="noStrike" cap="none" normalizeH="0" baseline="0" dirty="0">
                          <a:ln>
                            <a:noFill/>
                          </a:ln>
                          <a:solidFill>
                            <a:schemeClr val="bg2">
                              <a:lumMod val="50000"/>
                            </a:schemeClr>
                          </a:solidFill>
                          <a:effectLst/>
                          <a:latin typeface="Tahoma" pitchFamily="85" charset="0"/>
                        </a:rPr>
                        <a:t>12.53B</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935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85" charset="2"/>
                        <a:buNone/>
                        <a:tabLst/>
                      </a:pPr>
                      <a:r>
                        <a:rPr kumimoji="0" lang="en-US" sz="2400" b="0" i="0" u="none" strike="noStrike" cap="none" normalizeH="0" baseline="0" dirty="0">
                          <a:ln>
                            <a:noFill/>
                          </a:ln>
                          <a:solidFill>
                            <a:srgbClr val="C00000"/>
                          </a:solidFill>
                          <a:effectLst/>
                          <a:latin typeface="Tahoma" pitchFamily="85" charset="0"/>
                        </a:rPr>
                        <a:t>Other non-</a:t>
                      </a:r>
                      <a:r>
                        <a:rPr kumimoji="0" lang="en-US" sz="2400" b="0" i="0" u="none" strike="noStrike" cap="none" normalizeH="0" baseline="0" dirty="0" err="1">
                          <a:ln>
                            <a:noFill/>
                          </a:ln>
                          <a:solidFill>
                            <a:srgbClr val="C00000"/>
                          </a:solidFill>
                          <a:effectLst/>
                          <a:latin typeface="Tahoma" pitchFamily="85" charset="0"/>
                        </a:rPr>
                        <a:t>rel</a:t>
                      </a:r>
                      <a:r>
                        <a:rPr kumimoji="0" lang="en-US" sz="2400" b="0" i="0" u="none" strike="noStrike" cap="none" normalizeH="0" baseline="0" dirty="0">
                          <a:ln>
                            <a:noFill/>
                          </a:ln>
                          <a:solidFill>
                            <a:srgbClr val="C00000"/>
                          </a:solidFill>
                          <a:effectLst/>
                          <a:latin typeface="Tahoma" pitchFamily="85" charset="0"/>
                        </a:rPr>
                        <a:t> (est.)</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85" charset="2"/>
                        <a:buNone/>
                        <a:tabLst/>
                      </a:pPr>
                      <a:r>
                        <a:rPr kumimoji="0" lang="en-US" sz="2400" b="0" i="0" u="none" strike="noStrike" cap="none" normalizeH="0" baseline="0">
                          <a:ln>
                            <a:noFill/>
                          </a:ln>
                          <a:solidFill>
                            <a:srgbClr val="C00000"/>
                          </a:solidFill>
                          <a:effectLst/>
                          <a:latin typeface="Tahoma" pitchFamily="85" charset="0"/>
                        </a:rPr>
                        <a:t>9.46</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85" charset="2"/>
                        <a:buNone/>
                        <a:tabLst/>
                      </a:pPr>
                      <a:r>
                        <a:rPr kumimoji="0" lang="en-US" sz="2400" b="0" i="0" u="none" strike="noStrike" cap="none" normalizeH="0" baseline="0" dirty="0">
                          <a:ln>
                            <a:noFill/>
                          </a:ln>
                          <a:solidFill>
                            <a:srgbClr val="C00000"/>
                          </a:solidFill>
                          <a:effectLst/>
                          <a:latin typeface="Tahoma" pitchFamily="85" charset="0"/>
                        </a:rPr>
                        <a:t>1.33B</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8093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85" charset="2"/>
                        <a:buNone/>
                        <a:tabLst/>
                      </a:pPr>
                      <a:r>
                        <a:rPr kumimoji="0" lang="en-US" sz="2400" b="0" i="0" u="none" strike="noStrike" cap="none" normalizeH="0" baseline="0" dirty="0">
                          <a:ln>
                            <a:noFill/>
                          </a:ln>
                          <a:solidFill>
                            <a:srgbClr val="C00000"/>
                          </a:solidFill>
                          <a:effectLst/>
                          <a:latin typeface="Tahoma" pitchFamily="85" charset="0"/>
                        </a:rPr>
                        <a:t>Relational (est.)</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85" charset="2"/>
                        <a:buNone/>
                        <a:tabLst/>
                      </a:pPr>
                      <a:r>
                        <a:rPr kumimoji="0" lang="en-US" sz="2400" b="0" i="0" u="none" strike="noStrike" cap="none" normalizeH="0" baseline="0">
                          <a:ln>
                            <a:noFill/>
                          </a:ln>
                          <a:solidFill>
                            <a:srgbClr val="C00000"/>
                          </a:solidFill>
                          <a:effectLst/>
                          <a:latin typeface="Tahoma" pitchFamily="85" charset="0"/>
                        </a:rPr>
                        <a:t>1.10</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85" charset="2"/>
                        <a:buNone/>
                        <a:tabLst/>
                      </a:pPr>
                      <a:r>
                        <a:rPr kumimoji="0" lang="en-US" sz="2400" b="0" i="0" u="none" strike="noStrike" cap="none" normalizeH="0" baseline="0" dirty="0">
                          <a:ln>
                            <a:noFill/>
                          </a:ln>
                          <a:solidFill>
                            <a:srgbClr val="C00000"/>
                          </a:solidFill>
                          <a:effectLst/>
                          <a:latin typeface="Tahoma" pitchFamily="85" charset="0"/>
                        </a:rPr>
                        <a:t>154.15M</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3" name="Rectangle 2">
            <a:extLst>
              <a:ext uri="{FF2B5EF4-FFF2-40B4-BE49-F238E27FC236}">
                <a16:creationId xmlns:a16="http://schemas.microsoft.com/office/drawing/2014/main" id="{1DB84E85-3146-2F47-B1F1-AFE10E696076}"/>
              </a:ext>
            </a:extLst>
          </p:cNvPr>
          <p:cNvSpPr/>
          <p:nvPr/>
        </p:nvSpPr>
        <p:spPr>
          <a:xfrm>
            <a:off x="8903600" y="6004787"/>
            <a:ext cx="1519968" cy="369332"/>
          </a:xfrm>
          <a:prstGeom prst="rect">
            <a:avLst/>
          </a:prstGeom>
        </p:spPr>
        <p:txBody>
          <a:bodyPr wrap="none">
            <a:spAutoFit/>
          </a:bodyPr>
          <a:lstStyle/>
          <a:p>
            <a:r>
              <a:rPr lang="en-US" dirty="0">
                <a:latin typeface="Futura Medium" panose="020B0602020204020303" pitchFamily="34" charset="-79"/>
                <a:cs typeface="Futura Medium" panose="020B0602020204020303" pitchFamily="34" charset="-79"/>
              </a:rPr>
              <a:t>Cafarella’08</a:t>
            </a:r>
          </a:p>
        </p:txBody>
      </p:sp>
    </p:spTree>
    <p:extLst>
      <p:ext uri="{BB962C8B-B14F-4D97-AF65-F5344CB8AC3E}">
        <p14:creationId xmlns:p14="http://schemas.microsoft.com/office/powerpoint/2010/main" val="33306130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Tables In The Human Trafficking Domain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4275" y="1478952"/>
            <a:ext cx="5799324" cy="4716463"/>
          </a:xfrm>
        </p:spPr>
      </p:pic>
      <p:sp>
        <p:nvSpPr>
          <p:cNvPr id="3" name="TextBox 2">
            <a:extLst>
              <a:ext uri="{FF2B5EF4-FFF2-40B4-BE49-F238E27FC236}">
                <a16:creationId xmlns:a16="http://schemas.microsoft.com/office/drawing/2014/main" id="{AD767890-FB39-B143-9F5C-2810552142EC}"/>
              </a:ext>
            </a:extLst>
          </p:cNvPr>
          <p:cNvSpPr txBox="1"/>
          <p:nvPr/>
        </p:nvSpPr>
        <p:spPr>
          <a:xfrm rot="16200000">
            <a:off x="2068869" y="3347050"/>
            <a:ext cx="2270812" cy="4616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dirty="0">
                <a:latin typeface="Futura Medium" panose="020B0602020204020303" pitchFamily="34" charset="-79"/>
                <a:cs typeface="Futura Medium" panose="020B0602020204020303" pitchFamily="34" charset="-79"/>
              </a:rPr>
              <a:t>n</a:t>
            </a:r>
            <a:r>
              <a:rPr kumimoji="0" lang="en-US" sz="2400" b="0" i="0" u="none" strike="noStrike" cap="none" spc="0" normalizeH="0" baseline="0" dirty="0">
                <a:ln>
                  <a:noFill/>
                </a:ln>
                <a:solidFill>
                  <a:srgbClr val="000000"/>
                </a:solidFill>
                <a:effectLst/>
                <a:uFillTx/>
                <a:latin typeface="Futura Medium" panose="020B0602020204020303" pitchFamily="34" charset="-79"/>
                <a:cs typeface="Futura Medium" panose="020B0602020204020303" pitchFamily="34" charset="-79"/>
                <a:sym typeface="Gill Sans MT"/>
              </a:rPr>
              <a:t>umber of rows</a:t>
            </a:r>
          </a:p>
        </p:txBody>
      </p:sp>
      <p:sp>
        <p:nvSpPr>
          <p:cNvPr id="5" name="TextBox 4">
            <a:extLst>
              <a:ext uri="{FF2B5EF4-FFF2-40B4-BE49-F238E27FC236}">
                <a16:creationId xmlns:a16="http://schemas.microsoft.com/office/drawing/2014/main" id="{33FBD84D-3A97-0C4D-BB18-E42441035F07}"/>
              </a:ext>
            </a:extLst>
          </p:cNvPr>
          <p:cNvSpPr txBox="1"/>
          <p:nvPr/>
        </p:nvSpPr>
        <p:spPr>
          <a:xfrm>
            <a:off x="4520242" y="5964583"/>
            <a:ext cx="2721256" cy="4616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dirty="0">
                <a:latin typeface="Futura Medium" panose="020B0602020204020303" pitchFamily="34" charset="-79"/>
                <a:cs typeface="Futura Medium" panose="020B0602020204020303" pitchFamily="34" charset="-79"/>
              </a:rPr>
              <a:t>n</a:t>
            </a:r>
            <a:r>
              <a:rPr kumimoji="0" lang="en-US" sz="2400" b="0" i="0" u="none" strike="noStrike" cap="none" spc="0" normalizeH="0" baseline="0" dirty="0">
                <a:ln>
                  <a:noFill/>
                </a:ln>
                <a:solidFill>
                  <a:srgbClr val="000000"/>
                </a:solidFill>
                <a:effectLst/>
                <a:uFillTx/>
                <a:latin typeface="Futura Medium" panose="020B0602020204020303" pitchFamily="34" charset="-79"/>
                <a:cs typeface="Futura Medium" panose="020B0602020204020303" pitchFamily="34" charset="-79"/>
                <a:sym typeface="Gill Sans MT"/>
              </a:rPr>
              <a:t>umber of columns</a:t>
            </a:r>
          </a:p>
        </p:txBody>
      </p:sp>
    </p:spTree>
    <p:extLst>
      <p:ext uri="{BB962C8B-B14F-4D97-AF65-F5344CB8AC3E}">
        <p14:creationId xmlns:p14="http://schemas.microsoft.com/office/powerpoint/2010/main" val="355939619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2"/>
          <p:cNvSpPr txBox="1">
            <a:spLocks noGrp="1"/>
          </p:cNvSpPr>
          <p:nvPr>
            <p:ph type="title"/>
          </p:nvPr>
        </p:nvSpPr>
        <p:spPr>
          <a:xfrm>
            <a:off x="609600" y="4"/>
            <a:ext cx="11582400" cy="1371598"/>
          </a:xfrm>
          <a:prstGeom prst="rect">
            <a:avLst/>
          </a:prstGeom>
        </p:spPr>
        <p:txBody>
          <a:bodyPr/>
          <a:lstStyle/>
          <a:p>
            <a:r>
              <a:rPr lang="en-US" dirty="0"/>
              <a:t>Many </a:t>
            </a:r>
            <a:r>
              <a:rPr dirty="0"/>
              <a:t>Document Features</a:t>
            </a:r>
          </a:p>
        </p:txBody>
      </p:sp>
      <p:sp>
        <p:nvSpPr>
          <p:cNvPr id="77" name="Text Box 3"/>
          <p:cNvSpPr txBox="1"/>
          <p:nvPr/>
        </p:nvSpPr>
        <p:spPr>
          <a:xfrm>
            <a:off x="945392" y="1416742"/>
            <a:ext cx="1425039" cy="125359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b="1">
                <a:solidFill>
                  <a:srgbClr val="49058D"/>
                </a:solidFill>
                <a:latin typeface="Futura Condensed"/>
                <a:ea typeface="Futura Condensed"/>
                <a:cs typeface="Futura Condensed"/>
                <a:sym typeface="Futura Condensed"/>
              </a:defRPr>
            </a:pPr>
            <a:r>
              <a:t>Text paragraphs</a:t>
            </a:r>
            <a:endParaRPr sz="2400">
              <a:latin typeface="Arial"/>
              <a:ea typeface="Arial"/>
              <a:cs typeface="Arial"/>
              <a:sym typeface="Arial"/>
            </a:endParaRPr>
          </a:p>
          <a:p>
            <a:pPr algn="ctr">
              <a:defRPr b="1">
                <a:solidFill>
                  <a:srgbClr val="49058D"/>
                </a:solidFill>
                <a:latin typeface="Futura Condensed"/>
                <a:ea typeface="Futura Condensed"/>
                <a:cs typeface="Futura Condensed"/>
                <a:sym typeface="Futura Condensed"/>
              </a:defRPr>
            </a:pPr>
            <a:r>
              <a:t>without formatting</a:t>
            </a:r>
          </a:p>
        </p:txBody>
      </p:sp>
      <p:sp>
        <p:nvSpPr>
          <p:cNvPr id="78" name="Text Box 4"/>
          <p:cNvSpPr txBox="1"/>
          <p:nvPr/>
        </p:nvSpPr>
        <p:spPr>
          <a:xfrm>
            <a:off x="6338808" y="1353853"/>
            <a:ext cx="1900709" cy="154569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b="1">
                <a:solidFill>
                  <a:srgbClr val="49058D"/>
                </a:solidFill>
                <a:latin typeface="Futura Condensed"/>
                <a:ea typeface="Futura Condensed"/>
                <a:cs typeface="Futura Condensed"/>
                <a:sym typeface="Futura Condensed"/>
              </a:defRPr>
            </a:pPr>
            <a:r>
              <a:t>Grammatical sentences</a:t>
            </a:r>
            <a:br/>
            <a:r>
              <a:t>plus some formatting &amp; links</a:t>
            </a:r>
          </a:p>
        </p:txBody>
      </p:sp>
      <p:sp>
        <p:nvSpPr>
          <p:cNvPr id="79" name="Text Box 5"/>
          <p:cNvSpPr txBox="1"/>
          <p:nvPr/>
        </p:nvSpPr>
        <p:spPr>
          <a:xfrm>
            <a:off x="653585" y="3520738"/>
            <a:ext cx="2826133" cy="66939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lgn="ctr">
              <a:defRPr b="1">
                <a:solidFill>
                  <a:srgbClr val="49058D"/>
                </a:solidFill>
                <a:latin typeface="Futura Condensed"/>
                <a:ea typeface="Futura Condensed"/>
                <a:cs typeface="Futura Condensed"/>
                <a:sym typeface="Futura Condensed"/>
              </a:defRPr>
            </a:pPr>
            <a:r>
              <a:t>Non-grammatical snippets,</a:t>
            </a:r>
            <a:br/>
            <a:r>
              <a:t>rich formatting &amp; links</a:t>
            </a:r>
          </a:p>
        </p:txBody>
      </p:sp>
      <p:sp>
        <p:nvSpPr>
          <p:cNvPr id="80" name="Text Box 6"/>
          <p:cNvSpPr txBox="1"/>
          <p:nvPr/>
        </p:nvSpPr>
        <p:spPr>
          <a:xfrm>
            <a:off x="5693178" y="3659237"/>
            <a:ext cx="747414" cy="37729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defRPr b="1">
                <a:solidFill>
                  <a:srgbClr val="49058D"/>
                </a:solidFill>
                <a:latin typeface="Futura Condensed"/>
                <a:ea typeface="Futura Condensed"/>
                <a:cs typeface="Futura Condensed"/>
                <a:sym typeface="Futura Condensed"/>
              </a:defRPr>
            </a:lvl1pPr>
          </a:lstStyle>
          <a:p>
            <a:r>
              <a:t>Tables</a:t>
            </a:r>
          </a:p>
        </p:txBody>
      </p:sp>
      <p:pic>
        <p:nvPicPr>
          <p:cNvPr id="81" name="Picture 8" descr="Picture 8"/>
          <p:cNvPicPr>
            <a:picLocks noChangeAspect="1"/>
          </p:cNvPicPr>
          <p:nvPr/>
        </p:nvPicPr>
        <p:blipFill>
          <a:blip r:embed="rId2">
            <a:extLst/>
          </a:blip>
          <a:stretch>
            <a:fillRect/>
          </a:stretch>
        </p:blipFill>
        <p:spPr>
          <a:xfrm>
            <a:off x="8310584" y="1406787"/>
            <a:ext cx="2819401" cy="1874840"/>
          </a:xfrm>
          <a:prstGeom prst="rect">
            <a:avLst/>
          </a:prstGeom>
          <a:ln w="12700">
            <a:miter lim="400000"/>
          </a:ln>
          <a:effectLst>
            <a:outerShdw blurRad="292100" dist="139700" dir="2700000" rotWithShape="0">
              <a:srgbClr val="333333">
                <a:alpha val="64999"/>
              </a:srgbClr>
            </a:outerShdw>
          </a:effectLst>
        </p:spPr>
      </p:pic>
      <p:sp>
        <p:nvSpPr>
          <p:cNvPr id="82" name="Text Box 9"/>
          <p:cNvSpPr txBox="1"/>
          <p:nvPr/>
        </p:nvSpPr>
        <p:spPr>
          <a:xfrm>
            <a:off x="2370431" y="1416742"/>
            <a:ext cx="3352801" cy="1808991"/>
          </a:xfrm>
          <a:prstGeom prst="rect">
            <a:avLst/>
          </a:prstGeom>
          <a:solidFill>
            <a:srgbClr val="FFFFFF"/>
          </a:solidFill>
          <a:ln>
            <a:solidFill>
              <a:srgbClr val="000000"/>
            </a:solidFill>
            <a:miter/>
          </a:ln>
          <a:effectLst>
            <a:outerShdw blurRad="381000" dist="76200" dir="2700000" rotWithShape="0">
              <a:srgbClr val="000000">
                <a:alpha val="48000"/>
              </a:srgbClr>
            </a:outerShdw>
          </a:effectLst>
          <a:extLst>
            <a:ext uri="{C572A759-6A51-4108-AA02-DFA0A04FC94B}">
              <ma14:wrappingTextBoxFlag xmlns:ma14="http://schemas.microsoft.com/office/mac/drawingml/2011/main" xmlns="" val="1"/>
            </a:ext>
          </a:extLst>
        </p:spPr>
        <p:txBody>
          <a:bodyPr lIns="45719" rIns="45719">
            <a:spAutoFit/>
          </a:bodyPr>
          <a:lstStyle>
            <a:lvl1pPr>
              <a:defRPr sz="1200">
                <a:latin typeface="Times New Roman"/>
                <a:ea typeface="Times New Roman"/>
                <a:cs typeface="Times New Roman"/>
                <a:sym typeface="Times New Roman"/>
              </a:defRPr>
            </a:lvl1pPr>
          </a:lstStyle>
          <a:p>
            <a:r>
              <a:t>Astro Teller is the CEO and co-founder of BodyMedia. Astro holds a Ph.D. in Artificial Intelligence from Carnegie Mellon University, where he was inducted as a national Hertz fellow. His M.S. in symbolic and heuristic computation and B.S. in computer science are from Stanford University. His work in science, literature and business has appeared in international media from the New York Times to CNN to NPR.</a:t>
            </a:r>
          </a:p>
        </p:txBody>
      </p:sp>
      <p:pic>
        <p:nvPicPr>
          <p:cNvPr id="83" name="Picture 11" descr="Picture 11"/>
          <p:cNvPicPr>
            <a:picLocks noChangeAspect="1"/>
          </p:cNvPicPr>
          <p:nvPr/>
        </p:nvPicPr>
        <p:blipFill>
          <a:blip r:embed="rId3">
            <a:extLst/>
          </a:blip>
          <a:stretch>
            <a:fillRect/>
          </a:stretch>
        </p:blipFill>
        <p:spPr>
          <a:xfrm>
            <a:off x="219803" y="4245693"/>
            <a:ext cx="3693696" cy="2262974"/>
          </a:xfrm>
          <a:prstGeom prst="rect">
            <a:avLst/>
          </a:prstGeom>
          <a:ln w="12700">
            <a:miter lim="400000"/>
          </a:ln>
          <a:effectLst>
            <a:outerShdw blurRad="292100" dist="139700" dir="2700000" rotWithShape="0">
              <a:srgbClr val="333333">
                <a:alpha val="64999"/>
              </a:srgbClr>
            </a:outerShdw>
          </a:effectLst>
        </p:spPr>
      </p:pic>
      <p:pic>
        <p:nvPicPr>
          <p:cNvPr id="85" name="Picture 1" descr="Picture 1"/>
          <p:cNvPicPr>
            <a:picLocks noChangeAspect="1"/>
          </p:cNvPicPr>
          <p:nvPr/>
        </p:nvPicPr>
        <p:blipFill>
          <a:blip r:embed="rId4">
            <a:extLst/>
          </a:blip>
          <a:srcRect t="12488" r="24384" b="25205"/>
          <a:stretch>
            <a:fillRect/>
          </a:stretch>
        </p:blipFill>
        <p:spPr>
          <a:xfrm>
            <a:off x="8431077" y="4285015"/>
            <a:ext cx="3501309" cy="2262974"/>
          </a:xfrm>
          <a:prstGeom prst="rect">
            <a:avLst/>
          </a:prstGeom>
          <a:ln w="12700">
            <a:miter lim="400000"/>
          </a:ln>
          <a:effectLst>
            <a:outerShdw blurRad="292100" dist="139700" dir="2700000" rotWithShape="0">
              <a:srgbClr val="333333">
                <a:alpha val="64999"/>
              </a:srgbClr>
            </a:outerShdw>
          </a:effectLst>
        </p:spPr>
      </p:pic>
      <p:pic>
        <p:nvPicPr>
          <p:cNvPr id="86" name="Picture 2" descr="Picture 2"/>
          <p:cNvPicPr>
            <a:picLocks noChangeAspect="1"/>
          </p:cNvPicPr>
          <p:nvPr/>
        </p:nvPicPr>
        <p:blipFill>
          <a:blip r:embed="rId5">
            <a:extLst/>
          </a:blip>
          <a:stretch>
            <a:fillRect/>
          </a:stretch>
        </p:blipFill>
        <p:spPr>
          <a:xfrm>
            <a:off x="4834290" y="4245693"/>
            <a:ext cx="2885046" cy="2262974"/>
          </a:xfrm>
          <a:prstGeom prst="rect">
            <a:avLst/>
          </a:prstGeom>
          <a:ln w="12700">
            <a:miter lim="400000"/>
          </a:ln>
          <a:effectLst>
            <a:outerShdw blurRad="292100" dist="139700" dir="2700000" rotWithShape="0">
              <a:srgbClr val="333333">
                <a:alpha val="64999"/>
              </a:srgbClr>
            </a:outerShdw>
          </a:effectLst>
        </p:spPr>
      </p:pic>
      <p:sp>
        <p:nvSpPr>
          <p:cNvPr id="87" name="Text Box 6"/>
          <p:cNvSpPr txBox="1"/>
          <p:nvPr/>
        </p:nvSpPr>
        <p:spPr>
          <a:xfrm>
            <a:off x="9701228" y="3659237"/>
            <a:ext cx="746855" cy="37729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defRPr b="1">
                <a:solidFill>
                  <a:srgbClr val="49058D"/>
                </a:solidFill>
                <a:latin typeface="Futura Condensed"/>
                <a:ea typeface="Futura Condensed"/>
                <a:cs typeface="Futura Condensed"/>
                <a:sym typeface="Futura Condensed"/>
              </a:defRPr>
            </a:lvl1pPr>
          </a:lstStyle>
          <a:p>
            <a:r>
              <a:t>Charts</a:t>
            </a:r>
          </a:p>
        </p:txBody>
      </p:sp>
      <p:sp>
        <p:nvSpPr>
          <p:cNvPr id="88" name="Slide Number Placeholder 4"/>
          <p:cNvSpPr txBox="1">
            <a:spLocks noGrp="1"/>
          </p:cNvSpPr>
          <p:nvPr>
            <p:ph type="sldNum" sz="quarter" idx="2"/>
          </p:nvPr>
        </p:nvSpPr>
        <p:spPr>
          <a:xfrm>
            <a:off x="12003102" y="6540817"/>
            <a:ext cx="188898"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a:t>
            </a:fld>
            <a:endParaRPr/>
          </a:p>
        </p:txBody>
      </p:sp>
    </p:spTree>
    <p:extLst>
      <p:ext uri="{BB962C8B-B14F-4D97-AF65-F5344CB8AC3E}">
        <p14:creationId xmlns:p14="http://schemas.microsoft.com/office/powerpoint/2010/main" val="381050081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Tables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3200"/>
          <a:stretch/>
        </p:blipFill>
        <p:spPr>
          <a:xfrm>
            <a:off x="609600" y="1997569"/>
            <a:ext cx="11286717" cy="3787551"/>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656846" y="5951653"/>
            <a:ext cx="1487908" cy="461665"/>
          </a:xfrm>
          <a:prstGeom prst="rect">
            <a:avLst/>
          </a:prstGeom>
          <a:noFill/>
        </p:spPr>
        <p:txBody>
          <a:bodyPr wrap="none" rtlCol="0">
            <a:spAutoFit/>
          </a:bodyPr>
          <a:lstStyle/>
          <a:p>
            <a:r>
              <a:rPr lang="en-US" sz="2400" dirty="0">
                <a:solidFill>
                  <a:srgbClr val="7030A0"/>
                </a:solidFill>
                <a:latin typeface="Candara" charset="0"/>
                <a:ea typeface="Candara" charset="0"/>
                <a:cs typeface="Candara" charset="0"/>
              </a:rPr>
              <a:t>Relational</a:t>
            </a:r>
          </a:p>
        </p:txBody>
      </p:sp>
    </p:spTree>
    <p:extLst>
      <p:ext uri="{BB962C8B-B14F-4D97-AF65-F5344CB8AC3E}">
        <p14:creationId xmlns:p14="http://schemas.microsoft.com/office/powerpoint/2010/main" val="405763684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Tables</a:t>
            </a:r>
          </a:p>
        </p:txBody>
      </p:sp>
      <p:sp>
        <p:nvSpPr>
          <p:cNvPr id="3" name="TextBox 2"/>
          <p:cNvSpPr txBox="1"/>
          <p:nvPr/>
        </p:nvSpPr>
        <p:spPr>
          <a:xfrm>
            <a:off x="1163561" y="5913078"/>
            <a:ext cx="1956433" cy="523220"/>
          </a:xfrm>
          <a:prstGeom prst="rect">
            <a:avLst/>
          </a:prstGeom>
          <a:noFill/>
        </p:spPr>
        <p:txBody>
          <a:bodyPr wrap="none" rtlCol="0">
            <a:spAutoFit/>
          </a:bodyPr>
          <a:lstStyle/>
          <a:p>
            <a:r>
              <a:rPr lang="en-US" sz="2800" dirty="0">
                <a:solidFill>
                  <a:srgbClr val="7030A0"/>
                </a:solidFill>
                <a:latin typeface="Candara" charset="0"/>
                <a:ea typeface="Candara" charset="0"/>
                <a:cs typeface="Candara" charset="0"/>
              </a:rPr>
              <a:t>Entity Table</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66249"/>
          <a:stretch/>
        </p:blipFill>
        <p:spPr>
          <a:xfrm>
            <a:off x="902015" y="1397154"/>
            <a:ext cx="2453398" cy="447016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371" y="1880416"/>
            <a:ext cx="4025271" cy="2998509"/>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034159" y="5159138"/>
            <a:ext cx="2070247" cy="523220"/>
          </a:xfrm>
          <a:prstGeom prst="rect">
            <a:avLst/>
          </a:prstGeom>
          <a:noFill/>
        </p:spPr>
        <p:txBody>
          <a:bodyPr wrap="none" rtlCol="0">
            <a:spAutoFit/>
          </a:bodyPr>
          <a:lstStyle/>
          <a:p>
            <a:r>
              <a:rPr lang="en-US" sz="2800" dirty="0">
                <a:solidFill>
                  <a:srgbClr val="7030A0"/>
                </a:solidFill>
                <a:latin typeface="Candara" charset="0"/>
                <a:ea typeface="Candara" charset="0"/>
                <a:cs typeface="Candara" charset="0"/>
              </a:rPr>
              <a:t>Matrix Table</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3152" y="1880416"/>
            <a:ext cx="2636784" cy="2998509"/>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9298055" y="5159138"/>
            <a:ext cx="1606978" cy="523220"/>
          </a:xfrm>
          <a:prstGeom prst="rect">
            <a:avLst/>
          </a:prstGeom>
          <a:noFill/>
        </p:spPr>
        <p:txBody>
          <a:bodyPr wrap="none" rtlCol="0">
            <a:spAutoFit/>
          </a:bodyPr>
          <a:lstStyle/>
          <a:p>
            <a:r>
              <a:rPr lang="en-US" sz="2800" dirty="0">
                <a:solidFill>
                  <a:srgbClr val="7030A0"/>
                </a:solidFill>
                <a:latin typeface="Candara" charset="0"/>
                <a:ea typeface="Candara" charset="0"/>
                <a:cs typeface="Candara" charset="0"/>
              </a:rPr>
              <a:t>List Table</a:t>
            </a:r>
          </a:p>
        </p:txBody>
      </p:sp>
    </p:spTree>
    <p:extLst>
      <p:ext uri="{BB962C8B-B14F-4D97-AF65-F5344CB8AC3E}">
        <p14:creationId xmlns:p14="http://schemas.microsoft.com/office/powerpoint/2010/main" val="258912054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Type Classification</a:t>
            </a:r>
          </a:p>
        </p:txBody>
      </p:sp>
      <p:sp>
        <p:nvSpPr>
          <p:cNvPr id="3" name="Content Placeholder 2"/>
          <p:cNvSpPr>
            <a:spLocks noGrp="1"/>
          </p:cNvSpPr>
          <p:nvPr>
            <p:ph idx="1"/>
          </p:nvPr>
        </p:nvSpPr>
        <p:spPr>
          <a:xfrm>
            <a:off x="609600" y="1600204"/>
            <a:ext cx="11582400" cy="4990377"/>
          </a:xfrm>
        </p:spPr>
        <p:txBody>
          <a:bodyPr>
            <a:normAutofit/>
          </a:bodyPr>
          <a:lstStyle/>
          <a:p>
            <a:r>
              <a:rPr lang="en-US" dirty="0"/>
              <a:t>Feature-based supervised classification</a:t>
            </a:r>
          </a:p>
          <a:p>
            <a:pPr lvl="1"/>
            <a:r>
              <a:rPr lang="en-US" dirty="0"/>
              <a:t>Cafarella’08</a:t>
            </a:r>
          </a:p>
          <a:p>
            <a:pPr lvl="1"/>
            <a:r>
              <a:rPr lang="en-US" dirty="0"/>
              <a:t>Crestan’11</a:t>
            </a:r>
          </a:p>
          <a:p>
            <a:pPr lvl="1"/>
            <a:r>
              <a:rPr lang="en-US" dirty="0"/>
              <a:t>Eberius’15</a:t>
            </a:r>
          </a:p>
          <a:p>
            <a:r>
              <a:rPr lang="en-US" dirty="0"/>
              <a:t>Deep Learning</a:t>
            </a:r>
          </a:p>
          <a:p>
            <a:pPr lvl="1"/>
            <a:r>
              <a:rPr lang="en-US" dirty="0"/>
              <a:t>Nishida’2017</a:t>
            </a:r>
          </a:p>
        </p:txBody>
      </p:sp>
    </p:spTree>
    <p:extLst>
      <p:ext uri="{BB962C8B-B14F-4D97-AF65-F5344CB8AC3E}">
        <p14:creationId xmlns:p14="http://schemas.microsoft.com/office/powerpoint/2010/main" val="123088415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5F853-E9BA-E143-B854-7DE88C116AE6}"/>
              </a:ext>
            </a:extLst>
          </p:cNvPr>
          <p:cNvSpPr>
            <a:spLocks noGrp="1"/>
          </p:cNvSpPr>
          <p:nvPr>
            <p:ph type="title"/>
          </p:nvPr>
        </p:nvSpPr>
        <p:spPr/>
        <p:txBody>
          <a:bodyPr/>
          <a:lstStyle/>
          <a:p>
            <a:r>
              <a:rPr lang="en-US" dirty="0"/>
              <a:t>Identifying Data Tables</a:t>
            </a:r>
          </a:p>
        </p:txBody>
      </p:sp>
      <p:sp>
        <p:nvSpPr>
          <p:cNvPr id="3" name="TextBox 2">
            <a:extLst>
              <a:ext uri="{FF2B5EF4-FFF2-40B4-BE49-F238E27FC236}">
                <a16:creationId xmlns:a16="http://schemas.microsoft.com/office/drawing/2014/main" id="{E77D844D-3C5B-D34E-808C-ADCAAC41648C}"/>
              </a:ext>
            </a:extLst>
          </p:cNvPr>
          <p:cNvSpPr txBox="1"/>
          <p:nvPr/>
        </p:nvSpPr>
        <p:spPr>
          <a:xfrm>
            <a:off x="2001078" y="3180522"/>
            <a:ext cx="8354208"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Futura Medium" panose="020B0602020204020303" pitchFamily="34" charset="-79"/>
                <a:cs typeface="Futura Medium" panose="020B0602020204020303" pitchFamily="34" charset="-79"/>
                <a:sym typeface="Gill Sans MT"/>
              </a:rPr>
              <a:t>HTML tables that don’t contain nested tables</a:t>
            </a:r>
          </a:p>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Futura Medium" panose="020B0602020204020303" pitchFamily="34" charset="-79"/>
                <a:cs typeface="Futura Medium" panose="020B0602020204020303" pitchFamily="34" charset="-79"/>
                <a:sym typeface="Gill Sans MT"/>
              </a:rPr>
              <a:t>and contain at least 2 rows and 2 columns</a:t>
            </a:r>
          </a:p>
        </p:txBody>
      </p:sp>
      <p:sp>
        <p:nvSpPr>
          <p:cNvPr id="4" name="TextBox 3">
            <a:extLst>
              <a:ext uri="{FF2B5EF4-FFF2-40B4-BE49-F238E27FC236}">
                <a16:creationId xmlns:a16="http://schemas.microsoft.com/office/drawing/2014/main" id="{C86ACB6F-A6AF-D343-B7E9-F637D1D0122E}"/>
              </a:ext>
            </a:extLst>
          </p:cNvPr>
          <p:cNvSpPr txBox="1"/>
          <p:nvPr/>
        </p:nvSpPr>
        <p:spPr>
          <a:xfrm>
            <a:off x="2001078" y="2491409"/>
            <a:ext cx="1679304"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accent2"/>
                </a:solidFill>
                <a:effectLst/>
                <a:uFillTx/>
                <a:latin typeface="Futura Medium" panose="020B0602020204020303" pitchFamily="34" charset="-79"/>
                <a:cs typeface="Futura Medium" panose="020B0602020204020303" pitchFamily="34" charset="-79"/>
                <a:sym typeface="Gill Sans MT"/>
              </a:rPr>
              <a:t>Heuristic</a:t>
            </a:r>
          </a:p>
        </p:txBody>
      </p:sp>
    </p:spTree>
    <p:extLst>
      <p:ext uri="{BB962C8B-B14F-4D97-AF65-F5344CB8AC3E}">
        <p14:creationId xmlns:p14="http://schemas.microsoft.com/office/powerpoint/2010/main" val="200665493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856" t="3045" b="34392"/>
          <a:stretch/>
        </p:blipFill>
        <p:spPr>
          <a:xfrm>
            <a:off x="5114653" y="1198922"/>
            <a:ext cx="7077347" cy="5412427"/>
          </a:xfrm>
          <a:prstGeom prst="rect">
            <a:avLst/>
          </a:prstGeom>
        </p:spPr>
      </p:pic>
      <p:sp>
        <p:nvSpPr>
          <p:cNvPr id="2" name="Title 1"/>
          <p:cNvSpPr>
            <a:spLocks noGrp="1"/>
          </p:cNvSpPr>
          <p:nvPr>
            <p:ph type="title"/>
          </p:nvPr>
        </p:nvSpPr>
        <p:spPr/>
        <p:txBody>
          <a:bodyPr/>
          <a:lstStyle/>
          <a:p>
            <a:r>
              <a:rPr lang="en-US" dirty="0"/>
              <a:t>Extracting Data From Tables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124" t="72000"/>
          <a:stretch/>
        </p:blipFill>
        <p:spPr>
          <a:xfrm>
            <a:off x="0" y="4051389"/>
            <a:ext cx="6298280" cy="2161864"/>
          </a:xfrm>
          <a:prstGeom prst="rect">
            <a:avLst/>
          </a:prstGeom>
        </p:spPr>
      </p:pic>
      <p:sp>
        <p:nvSpPr>
          <p:cNvPr id="3" name="TextBox 2">
            <a:extLst>
              <a:ext uri="{FF2B5EF4-FFF2-40B4-BE49-F238E27FC236}">
                <a16:creationId xmlns:a16="http://schemas.microsoft.com/office/drawing/2014/main" id="{33D2B318-CE28-5D41-BE51-835B0E548962}"/>
              </a:ext>
            </a:extLst>
          </p:cNvPr>
          <p:cNvSpPr txBox="1"/>
          <p:nvPr/>
        </p:nvSpPr>
        <p:spPr>
          <a:xfrm>
            <a:off x="609600" y="2410299"/>
            <a:ext cx="4015409"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dirty="0">
                <a:solidFill>
                  <a:schemeClr val="accent2"/>
                </a:solidFill>
                <a:latin typeface="Futura Medium" panose="020B0602020204020303" pitchFamily="34" charset="-79"/>
                <a:cs typeface="Futura Medium" panose="020B0602020204020303" pitchFamily="34" charset="-79"/>
              </a:rPr>
              <a:t>Co-embedding table structure and content words</a:t>
            </a:r>
            <a:endParaRPr kumimoji="0" lang="en-US" sz="2400" b="0" i="0" u="none" strike="noStrike" cap="none" spc="0" normalizeH="0" baseline="0" dirty="0">
              <a:ln>
                <a:noFill/>
              </a:ln>
              <a:solidFill>
                <a:schemeClr val="accent2"/>
              </a:solidFill>
              <a:effectLst/>
              <a:uFillTx/>
              <a:latin typeface="Futura Medium" panose="020B0602020204020303" pitchFamily="34" charset="-79"/>
              <a:cs typeface="Futura Medium" panose="020B0602020204020303" pitchFamily="34" charset="-79"/>
              <a:sym typeface="Gill Sans MT"/>
            </a:endParaRPr>
          </a:p>
        </p:txBody>
      </p:sp>
    </p:spTree>
    <p:extLst>
      <p:ext uri="{BB962C8B-B14F-4D97-AF65-F5344CB8AC3E}">
        <p14:creationId xmlns:p14="http://schemas.microsoft.com/office/powerpoint/2010/main" val="6409546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30599-DED7-4343-8C36-894F3D5E0757}"/>
              </a:ext>
            </a:extLst>
          </p:cNvPr>
          <p:cNvSpPr>
            <a:spLocks noGrp="1"/>
          </p:cNvSpPr>
          <p:nvPr>
            <p:ph type="title"/>
          </p:nvPr>
        </p:nvSpPr>
        <p:spPr/>
        <p:txBody>
          <a:bodyPr/>
          <a:lstStyle/>
          <a:p>
            <a:r>
              <a:rPr lang="en-US"/>
              <a:t>Data Extraction</a:t>
            </a:r>
            <a:endParaRPr lang="en-US" dirty="0"/>
          </a:p>
        </p:txBody>
      </p:sp>
      <p:sp>
        <p:nvSpPr>
          <p:cNvPr id="12" name="Text Placeholder 11">
            <a:extLst>
              <a:ext uri="{FF2B5EF4-FFF2-40B4-BE49-F238E27FC236}">
                <a16:creationId xmlns:a16="http://schemas.microsoft.com/office/drawing/2014/main" id="{4B5A9D23-4EF0-F741-BB46-FF5D333AC40D}"/>
              </a:ext>
            </a:extLst>
          </p:cNvPr>
          <p:cNvSpPr>
            <a:spLocks noGrp="1"/>
          </p:cNvSpPr>
          <p:nvPr>
            <p:ph type="body" sz="quarter" idx="1"/>
          </p:nvPr>
        </p:nvSpPr>
        <p:spPr/>
        <p:txBody>
          <a:bodyPr>
            <a:normAutofit/>
          </a:bodyPr>
          <a:lstStyle/>
          <a:p>
            <a:endParaRPr lang="en-US"/>
          </a:p>
        </p:txBody>
      </p:sp>
    </p:spTree>
    <p:extLst>
      <p:ext uri="{BB962C8B-B14F-4D97-AF65-F5344CB8AC3E}">
        <p14:creationId xmlns:p14="http://schemas.microsoft.com/office/powerpoint/2010/main" val="89514084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ext Extraction Techniques"/>
          <p:cNvSpPr txBox="1">
            <a:spLocks noGrp="1"/>
          </p:cNvSpPr>
          <p:nvPr>
            <p:ph type="title"/>
          </p:nvPr>
        </p:nvSpPr>
        <p:spPr>
          <a:prstGeom prst="rect">
            <a:avLst/>
          </a:prstGeom>
        </p:spPr>
        <p:txBody>
          <a:bodyPr/>
          <a:lstStyle/>
          <a:p>
            <a:r>
              <a:rPr lang="en-US" dirty="0"/>
              <a:t>Data</a:t>
            </a:r>
            <a:r>
              <a:rPr dirty="0"/>
              <a:t> Extraction Techniques</a:t>
            </a:r>
          </a:p>
        </p:txBody>
      </p:sp>
      <p:sp>
        <p:nvSpPr>
          <p:cNvPr id="177" name="Glossary…"/>
          <p:cNvSpPr txBox="1">
            <a:spLocks noGrp="1"/>
          </p:cNvSpPr>
          <p:nvPr>
            <p:ph type="body" idx="1"/>
          </p:nvPr>
        </p:nvSpPr>
        <p:spPr>
          <a:xfrm>
            <a:off x="609600" y="1552258"/>
            <a:ext cx="11582400" cy="5257800"/>
          </a:xfrm>
          <a:prstGeom prst="rect">
            <a:avLst/>
          </a:prstGeom>
        </p:spPr>
        <p:txBody>
          <a:bodyPr>
            <a:normAutofit/>
          </a:bodyPr>
          <a:lstStyle/>
          <a:p>
            <a:pPr defTabSz="356607">
              <a:spcBef>
                <a:spcPts val="600"/>
              </a:spcBef>
              <a:defRPr sz="2807"/>
            </a:pPr>
            <a:r>
              <a:rPr sz="3200" dirty="0"/>
              <a:t>Glossary</a:t>
            </a:r>
          </a:p>
          <a:p>
            <a:pPr defTabSz="356607">
              <a:spcBef>
                <a:spcPts val="600"/>
              </a:spcBef>
              <a:defRPr sz="2807"/>
            </a:pPr>
            <a:r>
              <a:rPr sz="3200" dirty="0"/>
              <a:t>Regular expressions</a:t>
            </a:r>
          </a:p>
          <a:p>
            <a:pPr defTabSz="356607">
              <a:spcBef>
                <a:spcPts val="600"/>
              </a:spcBef>
              <a:defRPr sz="2807"/>
            </a:pPr>
            <a:r>
              <a:rPr sz="3200" dirty="0"/>
              <a:t>Natural language rules</a:t>
            </a:r>
          </a:p>
          <a:p>
            <a:pPr defTabSz="356607">
              <a:spcBef>
                <a:spcPts val="600"/>
              </a:spcBef>
              <a:defRPr sz="2807"/>
            </a:pPr>
            <a:r>
              <a:rPr sz="3200" dirty="0"/>
              <a:t>Named entity recognition</a:t>
            </a:r>
          </a:p>
          <a:p>
            <a:pPr defTabSz="356607">
              <a:spcBef>
                <a:spcPts val="600"/>
              </a:spcBef>
              <a:defRPr sz="2807"/>
            </a:pPr>
            <a:r>
              <a:rPr sz="3200" dirty="0"/>
              <a:t>Sequence labeling (Conditional Random Field</a:t>
            </a:r>
            <a:r>
              <a:rPr lang="en-US" sz="3200" dirty="0"/>
              <a:t>s</a:t>
            </a:r>
            <a:r>
              <a:rPr sz="3200" dirty="0"/>
              <a:t>)</a:t>
            </a:r>
          </a:p>
        </p:txBody>
      </p:sp>
      <p:sp>
        <p:nvSpPr>
          <p:cNvPr id="17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26</a:t>
            </a:fld>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itle 1"/>
          <p:cNvSpPr txBox="1">
            <a:spLocks noGrp="1"/>
          </p:cNvSpPr>
          <p:nvPr>
            <p:ph type="title"/>
          </p:nvPr>
        </p:nvSpPr>
        <p:spPr>
          <a:prstGeom prst="rect">
            <a:avLst/>
          </a:prstGeom>
        </p:spPr>
        <p:txBody>
          <a:bodyPr/>
          <a:lstStyle/>
          <a:p>
            <a:r>
              <a:rPr dirty="0">
                <a:solidFill>
                  <a:schemeClr val="tx2"/>
                </a:solidFill>
              </a:rPr>
              <a:t>Glossary Extraction</a:t>
            </a:r>
          </a:p>
        </p:txBody>
      </p:sp>
      <p:sp>
        <p:nvSpPr>
          <p:cNvPr id="186" name="Text Placeholder 2"/>
          <p:cNvSpPr txBox="1">
            <a:spLocks noGrp="1"/>
          </p:cNvSpPr>
          <p:nvPr>
            <p:ph type="body" sz="quarter" idx="1"/>
          </p:nvPr>
        </p:nvSpPr>
        <p:spPr>
          <a:prstGeom prst="rect">
            <a:avLst/>
          </a:prstGeom>
        </p:spPr>
        <p:txBody>
          <a:bodyPr/>
          <a:lstStyle/>
          <a:p>
            <a:pPr>
              <a:lnSpc>
                <a:spcPct val="135000"/>
              </a:lnSpc>
              <a:defRPr sz="1800"/>
            </a:pPr>
            <a:endParaRPr dirty="0"/>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Image result for list of organizations">
            <a:extLst>
              <a:ext uri="{FF2B5EF4-FFF2-40B4-BE49-F238E27FC236}">
                <a16:creationId xmlns:a16="http://schemas.microsoft.com/office/drawing/2014/main" id="{CEC8C65D-4112-47EF-B5B2-A496ED13F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8469" y="3094069"/>
            <a:ext cx="4172980" cy="312973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8C17209-7079-430D-8C66-8D6344F4D2AD}"/>
              </a:ext>
            </a:extLst>
          </p:cNvPr>
          <p:cNvSpPr>
            <a:spLocks noGrp="1"/>
          </p:cNvSpPr>
          <p:nvPr>
            <p:ph type="sldNum" sz="quarter" idx="10"/>
          </p:nvPr>
        </p:nvSpPr>
        <p:spPr/>
        <p:txBody>
          <a:bodyPr/>
          <a:lstStyle/>
          <a:p>
            <a:pPr>
              <a:defRPr/>
            </a:pPr>
            <a:fld id="{FFF830CD-155B-44E2-B503-3BCACD705026}" type="slidenum">
              <a:rPr lang="en-US" smtClean="0">
                <a:solidFill>
                  <a:prstClr val="white"/>
                </a:solidFill>
              </a:rPr>
              <a:pPr>
                <a:defRPr/>
              </a:pPr>
              <a:t>28</a:t>
            </a:fld>
            <a:endParaRPr lang="en-US" dirty="0">
              <a:solidFill>
                <a:prstClr val="white"/>
              </a:solidFill>
            </a:endParaRPr>
          </a:p>
        </p:txBody>
      </p:sp>
      <p:sp>
        <p:nvSpPr>
          <p:cNvPr id="4" name="Title 3">
            <a:extLst>
              <a:ext uri="{FF2B5EF4-FFF2-40B4-BE49-F238E27FC236}">
                <a16:creationId xmlns:a16="http://schemas.microsoft.com/office/drawing/2014/main" id="{6A9D9546-6EC1-498F-84E6-0A170F355FFB}"/>
              </a:ext>
            </a:extLst>
          </p:cNvPr>
          <p:cNvSpPr>
            <a:spLocks noGrp="1"/>
          </p:cNvSpPr>
          <p:nvPr>
            <p:ph type="title"/>
          </p:nvPr>
        </p:nvSpPr>
        <p:spPr>
          <a:xfrm>
            <a:off x="1752601" y="0"/>
            <a:ext cx="8882742" cy="1066800"/>
          </a:xfrm>
        </p:spPr>
        <p:txBody>
          <a:bodyPr/>
          <a:lstStyle/>
          <a:p>
            <a:r>
              <a:rPr lang="en-US"/>
              <a:t>Glossaries</a:t>
            </a:r>
          </a:p>
        </p:txBody>
      </p:sp>
      <p:pic>
        <p:nvPicPr>
          <p:cNvPr id="2050" name="Picture 2" descr="Image result for stock ticker symbol list">
            <a:extLst>
              <a:ext uri="{FF2B5EF4-FFF2-40B4-BE49-F238E27FC236}">
                <a16:creationId xmlns:a16="http://schemas.microsoft.com/office/drawing/2014/main" id="{AE782040-A2FB-444D-A292-2A08D04AB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203" y="1167134"/>
            <a:ext cx="4825403" cy="29297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81E6E51-4106-4911-BA60-4B33FFCA19B6}"/>
              </a:ext>
            </a:extLst>
          </p:cNvPr>
          <p:cNvSpPr txBox="1"/>
          <p:nvPr/>
        </p:nvSpPr>
        <p:spPr>
          <a:xfrm>
            <a:off x="2842301" y="2108767"/>
            <a:ext cx="3204723" cy="523220"/>
          </a:xfrm>
          <a:prstGeom prst="rect">
            <a:avLst/>
          </a:prstGeom>
          <a:solidFill>
            <a:schemeClr val="bg1"/>
          </a:solidFill>
        </p:spPr>
        <p:txBody>
          <a:bodyPr wrap="none" rtlCol="0">
            <a:spAutoFit/>
          </a:bodyPr>
          <a:lstStyle/>
          <a:p>
            <a:r>
              <a:rPr lang="en-US" sz="2800">
                <a:solidFill>
                  <a:srgbClr val="FF0000"/>
                </a:solidFill>
              </a:rPr>
              <a:t>Stock ticker symbols</a:t>
            </a:r>
          </a:p>
        </p:txBody>
      </p:sp>
      <p:pic>
        <p:nvPicPr>
          <p:cNvPr id="2052" name="Picture 4" descr="Image result for list of countries">
            <a:extLst>
              <a:ext uri="{FF2B5EF4-FFF2-40B4-BE49-F238E27FC236}">
                <a16:creationId xmlns:a16="http://schemas.microsoft.com/office/drawing/2014/main" id="{94ADBC49-FC79-4B3C-BC4D-1A0520BA91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7525" y="3486109"/>
            <a:ext cx="5079382" cy="26675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4B0E53F-086A-4BEA-8ABF-D01688881949}"/>
              </a:ext>
            </a:extLst>
          </p:cNvPr>
          <p:cNvSpPr txBox="1"/>
          <p:nvPr/>
        </p:nvSpPr>
        <p:spPr>
          <a:xfrm>
            <a:off x="6961708" y="4613188"/>
            <a:ext cx="1648208" cy="523220"/>
          </a:xfrm>
          <a:prstGeom prst="rect">
            <a:avLst/>
          </a:prstGeom>
          <a:solidFill>
            <a:schemeClr val="bg1"/>
          </a:solidFill>
        </p:spPr>
        <p:txBody>
          <a:bodyPr wrap="none" rtlCol="0">
            <a:spAutoFit/>
          </a:bodyPr>
          <a:lstStyle/>
          <a:p>
            <a:r>
              <a:rPr lang="en-US" sz="2800">
                <a:solidFill>
                  <a:srgbClr val="002060"/>
                </a:solidFill>
              </a:rPr>
              <a:t>Countries</a:t>
            </a:r>
          </a:p>
        </p:txBody>
      </p:sp>
      <p:pic>
        <p:nvPicPr>
          <p:cNvPr id="2054" name="Picture 6" descr="Image result for list of ethnicities">
            <a:extLst>
              <a:ext uri="{FF2B5EF4-FFF2-40B4-BE49-F238E27FC236}">
                <a16:creationId xmlns:a16="http://schemas.microsoft.com/office/drawing/2014/main" id="{17EA67E1-5CF7-4757-8B28-E2F183C073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815" y="456470"/>
            <a:ext cx="3164785" cy="33045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AE6A58C-A528-4343-9DED-DA25FA4DAC16}"/>
              </a:ext>
            </a:extLst>
          </p:cNvPr>
          <p:cNvSpPr txBox="1"/>
          <p:nvPr/>
        </p:nvSpPr>
        <p:spPr>
          <a:xfrm>
            <a:off x="7754490" y="1847157"/>
            <a:ext cx="1690463" cy="523220"/>
          </a:xfrm>
          <a:prstGeom prst="rect">
            <a:avLst/>
          </a:prstGeom>
          <a:solidFill>
            <a:schemeClr val="bg1"/>
          </a:solidFill>
        </p:spPr>
        <p:txBody>
          <a:bodyPr wrap="none" rtlCol="0">
            <a:spAutoFit/>
          </a:bodyPr>
          <a:lstStyle/>
          <a:p>
            <a:r>
              <a:rPr lang="en-US" sz="2800">
                <a:solidFill>
                  <a:schemeClr val="accent3">
                    <a:lumMod val="50000"/>
                  </a:schemeClr>
                </a:solidFill>
              </a:rPr>
              <a:t>Ethnicities</a:t>
            </a:r>
          </a:p>
        </p:txBody>
      </p:sp>
      <p:sp>
        <p:nvSpPr>
          <p:cNvPr id="12" name="TextBox 11">
            <a:extLst>
              <a:ext uri="{FF2B5EF4-FFF2-40B4-BE49-F238E27FC236}">
                <a16:creationId xmlns:a16="http://schemas.microsoft.com/office/drawing/2014/main" id="{BC01C734-E7CA-4487-9F45-2239403FA9BD}"/>
              </a:ext>
            </a:extLst>
          </p:cNvPr>
          <p:cNvSpPr txBox="1"/>
          <p:nvPr/>
        </p:nvSpPr>
        <p:spPr>
          <a:xfrm>
            <a:off x="2653319" y="4765588"/>
            <a:ext cx="2206053" cy="523220"/>
          </a:xfrm>
          <a:prstGeom prst="rect">
            <a:avLst/>
          </a:prstGeom>
          <a:solidFill>
            <a:schemeClr val="bg1"/>
          </a:solidFill>
        </p:spPr>
        <p:txBody>
          <a:bodyPr wrap="none" rtlCol="0">
            <a:spAutoFit/>
          </a:bodyPr>
          <a:lstStyle/>
          <a:p>
            <a:r>
              <a:rPr lang="en-US" sz="2800">
                <a:solidFill>
                  <a:schemeClr val="accent6">
                    <a:lumMod val="50000"/>
                  </a:schemeClr>
                </a:solidFill>
              </a:rPr>
              <a:t>Organizations</a:t>
            </a:r>
          </a:p>
        </p:txBody>
      </p:sp>
    </p:spTree>
    <p:extLst>
      <p:ext uri="{BB962C8B-B14F-4D97-AF65-F5344CB8AC3E}">
        <p14:creationId xmlns:p14="http://schemas.microsoft.com/office/powerpoint/2010/main" val="225951578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609600" y="1"/>
            <a:ext cx="11582400" cy="1600203"/>
          </a:xfrm>
          <a:prstGeom prst="rect">
            <a:avLst/>
          </a:prstGeom>
        </p:spPr>
        <p:txBody>
          <a:bodyPr/>
          <a:lstStyle/>
          <a:p>
            <a:r>
              <a:t>Glossary Extraction</a:t>
            </a:r>
          </a:p>
        </p:txBody>
      </p:sp>
      <p:sp>
        <p:nvSpPr>
          <p:cNvPr id="190" name="Content Placeholder 2"/>
          <p:cNvSpPr txBox="1">
            <a:spLocks noGrp="1"/>
          </p:cNvSpPr>
          <p:nvPr>
            <p:ph type="body" idx="1"/>
          </p:nvPr>
        </p:nvSpPr>
        <p:spPr>
          <a:xfrm>
            <a:off x="609600" y="1604772"/>
            <a:ext cx="11582400" cy="4937637"/>
          </a:xfrm>
          <a:prstGeom prst="rect">
            <a:avLst/>
          </a:prstGeom>
        </p:spPr>
        <p:txBody>
          <a:bodyPr>
            <a:normAutofit lnSpcReduction="10000"/>
          </a:bodyPr>
          <a:lstStyle/>
          <a:p>
            <a:pPr>
              <a:lnSpc>
                <a:spcPct val="100000"/>
              </a:lnSpc>
            </a:pPr>
            <a:r>
              <a:rPr dirty="0"/>
              <a:t>Simple</a:t>
            </a:r>
          </a:p>
          <a:p>
            <a:pPr lvl="1">
              <a:lnSpc>
                <a:spcPct val="100000"/>
              </a:lnSpc>
              <a:spcBef>
                <a:spcPts val="500"/>
              </a:spcBef>
              <a:defRPr sz="2400">
                <a:solidFill>
                  <a:srgbClr val="808080"/>
                </a:solidFill>
              </a:defRPr>
            </a:pPr>
            <a:r>
              <a:rPr dirty="0"/>
              <a:t>list of words or phrases to extract</a:t>
            </a:r>
            <a:endParaRPr lang="en-US" dirty="0"/>
          </a:p>
          <a:p>
            <a:pPr lvl="1">
              <a:lnSpc>
                <a:spcPct val="100000"/>
              </a:lnSpc>
              <a:spcBef>
                <a:spcPts val="500"/>
              </a:spcBef>
              <a:defRPr sz="2400">
                <a:solidFill>
                  <a:srgbClr val="808080"/>
                </a:solidFill>
              </a:defRPr>
            </a:pPr>
            <a:endParaRPr dirty="0"/>
          </a:p>
          <a:p>
            <a:pPr>
              <a:lnSpc>
                <a:spcPct val="100000"/>
              </a:lnSpc>
            </a:pPr>
            <a:r>
              <a:rPr dirty="0"/>
              <a:t>Challenges</a:t>
            </a:r>
          </a:p>
          <a:p>
            <a:pPr lvl="1">
              <a:lnSpc>
                <a:spcPct val="100000"/>
              </a:lnSpc>
              <a:spcBef>
                <a:spcPts val="500"/>
              </a:spcBef>
              <a:defRPr sz="2400">
                <a:solidFill>
                  <a:srgbClr val="808080"/>
                </a:solidFill>
              </a:defRPr>
            </a:pPr>
            <a:r>
              <a:rPr dirty="0"/>
              <a:t>Ambiguity: Charlotte is a name of a person and a city</a:t>
            </a:r>
          </a:p>
          <a:p>
            <a:pPr lvl="1">
              <a:lnSpc>
                <a:spcPct val="100000"/>
              </a:lnSpc>
              <a:spcBef>
                <a:spcPts val="500"/>
              </a:spcBef>
              <a:defRPr sz="2400">
                <a:solidFill>
                  <a:srgbClr val="808080"/>
                </a:solidFill>
              </a:defRPr>
            </a:pPr>
            <a:r>
              <a:rPr dirty="0"/>
              <a:t>Colloquial expressions: “Asia Broadband, Inc.” vs “Asia Broadband”</a:t>
            </a:r>
            <a:endParaRPr lang="en-US" dirty="0"/>
          </a:p>
          <a:p>
            <a:pPr lvl="1">
              <a:lnSpc>
                <a:spcPct val="100000"/>
              </a:lnSpc>
              <a:spcBef>
                <a:spcPts val="500"/>
              </a:spcBef>
              <a:defRPr sz="2400">
                <a:solidFill>
                  <a:srgbClr val="808080"/>
                </a:solidFill>
              </a:defRPr>
            </a:pPr>
            <a:endParaRPr dirty="0"/>
          </a:p>
          <a:p>
            <a:pPr>
              <a:lnSpc>
                <a:spcPct val="100000"/>
              </a:lnSpc>
            </a:pPr>
            <a:r>
              <a:rPr dirty="0"/>
              <a:t>Research</a:t>
            </a:r>
          </a:p>
          <a:p>
            <a:pPr lvl="1">
              <a:lnSpc>
                <a:spcPct val="100000"/>
              </a:lnSpc>
              <a:spcBef>
                <a:spcPts val="500"/>
              </a:spcBef>
              <a:defRPr sz="2400">
                <a:solidFill>
                  <a:srgbClr val="808080"/>
                </a:solidFill>
              </a:defRPr>
            </a:pPr>
            <a:r>
              <a:rPr dirty="0"/>
              <a:t>Improving precision of glossary extractions using context</a:t>
            </a:r>
          </a:p>
          <a:p>
            <a:pPr lvl="1">
              <a:lnSpc>
                <a:spcPct val="100000"/>
              </a:lnSpc>
              <a:spcBef>
                <a:spcPts val="500"/>
              </a:spcBef>
              <a:defRPr sz="2400">
                <a:solidFill>
                  <a:srgbClr val="808080"/>
                </a:solidFill>
              </a:defRPr>
            </a:pPr>
            <a:r>
              <a:rPr dirty="0"/>
              <a:t>Creating/extending glossaries automatically</a:t>
            </a:r>
          </a:p>
        </p:txBody>
      </p:sp>
      <p:sp>
        <p:nvSpPr>
          <p:cNvPr id="191" name="Slide Number Placeholder 4"/>
          <p:cNvSpPr txBox="1">
            <a:spLocks noGrp="1"/>
          </p:cNvSpPr>
          <p:nvPr>
            <p:ph type="sldNum" sz="quarter" idx="2"/>
          </p:nvPr>
        </p:nvSpPr>
        <p:spPr>
          <a:xfrm>
            <a:off x="11918344" y="6540817"/>
            <a:ext cx="273656"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29</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26"/>
          <p:cNvSpPr txBox="1">
            <a:spLocks noGrp="1"/>
          </p:cNvSpPr>
          <p:nvPr>
            <p:ph type="title"/>
          </p:nvPr>
        </p:nvSpPr>
        <p:spPr>
          <a:xfrm>
            <a:off x="609600" y="3"/>
            <a:ext cx="11582400" cy="1390093"/>
          </a:xfrm>
          <a:prstGeom prst="rect">
            <a:avLst/>
          </a:prstGeom>
        </p:spPr>
        <p:txBody>
          <a:bodyPr/>
          <a:lstStyle/>
          <a:p>
            <a:pPr defTabSz="448045">
              <a:defRPr sz="5194"/>
            </a:pPr>
            <a:r>
              <a:rPr dirty="0"/>
              <a:t>Pattern Complexity</a:t>
            </a:r>
            <a:endParaRPr sz="2744" dirty="0">
              <a:solidFill>
                <a:srgbClr val="808080"/>
              </a:solidFill>
            </a:endParaRPr>
          </a:p>
        </p:txBody>
      </p:sp>
      <p:sp>
        <p:nvSpPr>
          <p:cNvPr id="107" name="Text Box 1027"/>
          <p:cNvSpPr txBox="1"/>
          <p:nvPr/>
        </p:nvSpPr>
        <p:spPr>
          <a:xfrm>
            <a:off x="2870200" y="1543880"/>
            <a:ext cx="1286569" cy="4001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u="sng">
                <a:latin typeface="Futura"/>
                <a:ea typeface="Futura"/>
                <a:cs typeface="Futura"/>
                <a:sym typeface="Futura"/>
              </a:defRPr>
            </a:lvl1pPr>
          </a:lstStyle>
          <a:p>
            <a:r>
              <a:rPr sz="2000" u="none" dirty="0">
                <a:solidFill>
                  <a:schemeClr val="accent5"/>
                </a:solidFill>
              </a:rPr>
              <a:t>Closed set</a:t>
            </a:r>
          </a:p>
        </p:txBody>
      </p:sp>
      <p:sp>
        <p:nvSpPr>
          <p:cNvPr id="108" name="Text Box 1028"/>
          <p:cNvSpPr txBox="1"/>
          <p:nvPr/>
        </p:nvSpPr>
        <p:spPr>
          <a:xfrm>
            <a:off x="2581275" y="2283655"/>
            <a:ext cx="2935336" cy="411657"/>
          </a:xfrm>
          <a:prstGeom prst="rect">
            <a:avLst/>
          </a:prstGeom>
          <a:solidFill>
            <a:srgbClr val="FFFFFF"/>
          </a:solidFill>
          <a:ln>
            <a:solidFill>
              <a:srgbClr val="000000"/>
            </a:solidFill>
            <a:miter/>
          </a:ln>
          <a:extLst>
            <a:ext uri="{C572A759-6A51-4108-AA02-DFA0A04FC94B}">
              <ma14:wrappingTextBoxFlag xmlns:ma14="http://schemas.microsoft.com/office/mac/drawingml/2011/main" xmlns="" val="1"/>
            </a:ext>
          </a:extLst>
        </p:spPr>
        <p:txBody>
          <a:bodyPr wrap="none" lIns="45719" rIns="45719">
            <a:spAutoFit/>
          </a:bodyPr>
          <a:lstStyle/>
          <a:p>
            <a:pPr>
              <a:defRPr>
                <a:latin typeface="Futura"/>
                <a:ea typeface="Futura"/>
                <a:cs typeface="Futura"/>
                <a:sym typeface="Futura"/>
              </a:defRPr>
            </a:pPr>
            <a:r>
              <a:t>He was born in </a:t>
            </a:r>
            <a:r>
              <a:rPr u="sng"/>
              <a:t>Alabama</a:t>
            </a:r>
            <a:r>
              <a:t>…</a:t>
            </a:r>
          </a:p>
        </p:txBody>
      </p:sp>
      <p:sp>
        <p:nvSpPr>
          <p:cNvPr id="109" name="Text Box 1029"/>
          <p:cNvSpPr txBox="1"/>
          <p:nvPr/>
        </p:nvSpPr>
        <p:spPr>
          <a:xfrm>
            <a:off x="7299325" y="1502605"/>
            <a:ext cx="1392367" cy="4001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u="sng">
                <a:latin typeface="Futura"/>
                <a:ea typeface="Futura"/>
                <a:cs typeface="Futura"/>
                <a:sym typeface="Futura"/>
              </a:defRPr>
            </a:lvl1pPr>
          </a:lstStyle>
          <a:p>
            <a:r>
              <a:rPr sz="2000" u="none">
                <a:solidFill>
                  <a:schemeClr val="accent5"/>
                </a:solidFill>
              </a:rPr>
              <a:t>Regular set</a:t>
            </a:r>
          </a:p>
        </p:txBody>
      </p:sp>
      <p:sp>
        <p:nvSpPr>
          <p:cNvPr id="110" name="Text Box 1030"/>
          <p:cNvSpPr txBox="1"/>
          <p:nvPr/>
        </p:nvSpPr>
        <p:spPr>
          <a:xfrm>
            <a:off x="6629400" y="2228094"/>
            <a:ext cx="2553369" cy="411657"/>
          </a:xfrm>
          <a:prstGeom prst="rect">
            <a:avLst/>
          </a:prstGeom>
          <a:solidFill>
            <a:srgbClr val="FFFFFF"/>
          </a:solidFill>
          <a:ln>
            <a:solidFill>
              <a:srgbClr val="000000"/>
            </a:solidFill>
            <a:miter/>
          </a:ln>
          <a:extLst>
            <a:ext uri="{C572A759-6A51-4108-AA02-DFA0A04FC94B}">
              <ma14:wrappingTextBoxFlag xmlns:ma14="http://schemas.microsoft.com/office/mac/drawingml/2011/main" xmlns="" val="1"/>
            </a:ext>
          </a:extLst>
        </p:spPr>
        <p:txBody>
          <a:bodyPr wrap="none" lIns="45719" rIns="45719">
            <a:spAutoFit/>
          </a:bodyPr>
          <a:lstStyle/>
          <a:p>
            <a:pPr>
              <a:defRPr>
                <a:latin typeface="Futura"/>
                <a:ea typeface="Futura"/>
                <a:cs typeface="Futura"/>
                <a:sym typeface="Futura"/>
              </a:defRPr>
            </a:pPr>
            <a:r>
              <a:t>Phone: </a:t>
            </a:r>
            <a:r>
              <a:rPr u="sng"/>
              <a:t>(413) 545-1323</a:t>
            </a:r>
          </a:p>
        </p:txBody>
      </p:sp>
      <p:sp>
        <p:nvSpPr>
          <p:cNvPr id="111" name="Text Box 1031"/>
          <p:cNvSpPr txBox="1"/>
          <p:nvPr/>
        </p:nvSpPr>
        <p:spPr>
          <a:xfrm>
            <a:off x="644013" y="3691713"/>
            <a:ext cx="1132680" cy="4001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u="sng">
                <a:latin typeface="Futura"/>
                <a:ea typeface="Futura"/>
                <a:cs typeface="Futura"/>
                <a:sym typeface="Futura"/>
              </a:defRPr>
            </a:lvl1pPr>
          </a:lstStyle>
          <a:p>
            <a:r>
              <a:rPr sz="2000" u="none" dirty="0">
                <a:solidFill>
                  <a:schemeClr val="accent5"/>
                </a:solidFill>
              </a:rPr>
              <a:t>Complex</a:t>
            </a:r>
          </a:p>
        </p:txBody>
      </p:sp>
      <p:sp>
        <p:nvSpPr>
          <p:cNvPr id="112" name="Text Box 1032"/>
          <p:cNvSpPr txBox="1"/>
          <p:nvPr/>
        </p:nvSpPr>
        <p:spPr>
          <a:xfrm>
            <a:off x="374139" y="4537850"/>
            <a:ext cx="2510023" cy="1046658"/>
          </a:xfrm>
          <a:prstGeom prst="rect">
            <a:avLst/>
          </a:prstGeom>
          <a:solidFill>
            <a:srgbClr val="FFFFFF"/>
          </a:solidFill>
          <a:ln>
            <a:solidFill>
              <a:srgbClr val="000000"/>
            </a:solidFill>
            <a:miter/>
          </a:ln>
          <a:extLst>
            <a:ext uri="{C572A759-6A51-4108-AA02-DFA0A04FC94B}">
              <ma14:wrappingTextBoxFlag xmlns:ma14="http://schemas.microsoft.com/office/mac/drawingml/2011/main" xmlns="" val="1"/>
            </a:ext>
          </a:extLst>
        </p:spPr>
        <p:txBody>
          <a:bodyPr wrap="none" lIns="45719" rIns="45719">
            <a:spAutoFit/>
          </a:bodyPr>
          <a:lstStyle/>
          <a:p>
            <a:pPr>
              <a:defRPr>
                <a:latin typeface="Futura"/>
                <a:ea typeface="Futura"/>
                <a:cs typeface="Futura"/>
                <a:sym typeface="Futura"/>
              </a:defRPr>
            </a:pPr>
            <a:r>
              <a:t>University of Arkansas</a:t>
            </a:r>
            <a:endParaRPr sz="2400" b="1">
              <a:latin typeface="Arial"/>
              <a:ea typeface="Arial"/>
              <a:cs typeface="Arial"/>
              <a:sym typeface="Arial"/>
            </a:endParaRPr>
          </a:p>
          <a:p>
            <a:pPr>
              <a:defRPr u="sng">
                <a:latin typeface="Futura"/>
                <a:ea typeface="Futura"/>
                <a:cs typeface="Futura"/>
                <a:sym typeface="Futura"/>
              </a:defRPr>
            </a:pPr>
            <a:r>
              <a:t>P.O. Box 140</a:t>
            </a:r>
            <a:endParaRPr sz="2400" b="1">
              <a:latin typeface="Arial"/>
              <a:ea typeface="Arial"/>
              <a:cs typeface="Arial"/>
              <a:sym typeface="Arial"/>
            </a:endParaRPr>
          </a:p>
          <a:p>
            <a:pPr>
              <a:defRPr u="sng">
                <a:latin typeface="Futura"/>
                <a:ea typeface="Futura"/>
                <a:cs typeface="Futura"/>
                <a:sym typeface="Futura"/>
              </a:defRPr>
            </a:pPr>
            <a:r>
              <a:t>Hope, AR  71802</a:t>
            </a:r>
          </a:p>
        </p:txBody>
      </p:sp>
      <p:sp>
        <p:nvSpPr>
          <p:cNvPr id="113" name="Text Box 1033"/>
          <p:cNvSpPr txBox="1"/>
          <p:nvPr/>
        </p:nvSpPr>
        <p:spPr>
          <a:xfrm>
            <a:off x="3832161" y="4583142"/>
            <a:ext cx="3581401" cy="729158"/>
          </a:xfrm>
          <a:prstGeom prst="rect">
            <a:avLst/>
          </a:prstGeom>
          <a:solidFill>
            <a:srgbClr val="FFFFFF"/>
          </a:solidFill>
          <a:ln>
            <a:solidFill>
              <a:srgbClr val="000000"/>
            </a:solidFill>
            <a:miter/>
          </a:ln>
          <a:extLst>
            <a:ext uri="{C572A759-6A51-4108-AA02-DFA0A04FC94B}">
              <ma14:wrappingTextBoxFlag xmlns:ma14="http://schemas.microsoft.com/office/mac/drawingml/2011/main" xmlns="" val="1"/>
            </a:ext>
          </a:extLst>
        </p:spPr>
        <p:txBody>
          <a:bodyPr lIns="45719" rIns="45719">
            <a:spAutoFit/>
          </a:bodyPr>
          <a:lstStyle/>
          <a:p>
            <a:pPr>
              <a:defRPr>
                <a:latin typeface="Futura"/>
                <a:ea typeface="Futura"/>
                <a:cs typeface="Futura"/>
                <a:sym typeface="Futura"/>
              </a:defRPr>
            </a:pPr>
            <a:r>
              <a:rPr dirty="0"/>
              <a:t>…was among the six houses sold by </a:t>
            </a:r>
            <a:r>
              <a:rPr u="sng" dirty="0"/>
              <a:t>Hope Feldman</a:t>
            </a:r>
            <a:r>
              <a:rPr dirty="0"/>
              <a:t> that year.</a:t>
            </a:r>
          </a:p>
        </p:txBody>
      </p:sp>
      <p:sp>
        <p:nvSpPr>
          <p:cNvPr id="114" name="Text Box 1034"/>
          <p:cNvSpPr txBox="1"/>
          <p:nvPr/>
        </p:nvSpPr>
        <p:spPr>
          <a:xfrm>
            <a:off x="3755961" y="3828040"/>
            <a:ext cx="4005289"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u="sng">
                <a:latin typeface="Futura"/>
                <a:ea typeface="Futura"/>
                <a:cs typeface="Futura"/>
                <a:sym typeface="Futura"/>
              </a:defRPr>
            </a:pPr>
            <a:r>
              <a:rPr sz="2000" dirty="0">
                <a:solidFill>
                  <a:schemeClr val="accent5"/>
                </a:solidFill>
              </a:rPr>
              <a:t>Ambiguous,</a:t>
            </a:r>
            <a:r>
              <a:rPr lang="en-US" sz="2000" dirty="0">
                <a:solidFill>
                  <a:schemeClr val="accent5"/>
                </a:solidFill>
              </a:rPr>
              <a:t> </a:t>
            </a:r>
            <a:r>
              <a:rPr sz="2000" dirty="0">
                <a:solidFill>
                  <a:schemeClr val="accent5"/>
                </a:solidFill>
              </a:rPr>
              <a:t>needing context</a:t>
            </a:r>
          </a:p>
        </p:txBody>
      </p:sp>
      <p:sp>
        <p:nvSpPr>
          <p:cNvPr id="115" name="Text Box 1035"/>
          <p:cNvSpPr txBox="1"/>
          <p:nvPr/>
        </p:nvSpPr>
        <p:spPr>
          <a:xfrm>
            <a:off x="6629400" y="2721805"/>
            <a:ext cx="3212938" cy="729158"/>
          </a:xfrm>
          <a:prstGeom prst="rect">
            <a:avLst/>
          </a:prstGeom>
          <a:solidFill>
            <a:srgbClr val="FFFFFF"/>
          </a:solidFill>
          <a:ln>
            <a:solidFill>
              <a:srgbClr val="000000"/>
            </a:solidFill>
            <a:miter/>
          </a:ln>
          <a:extLst>
            <a:ext uri="{C572A759-6A51-4108-AA02-DFA0A04FC94B}">
              <ma14:wrappingTextBoxFlag xmlns:ma14="http://schemas.microsoft.com/office/mac/drawingml/2011/main" xmlns="" val="1"/>
            </a:ext>
          </a:extLst>
        </p:spPr>
        <p:txBody>
          <a:bodyPr wrap="none" lIns="45719" rIns="45719">
            <a:spAutoFit/>
          </a:bodyPr>
          <a:lstStyle/>
          <a:p>
            <a:pPr>
              <a:defRPr>
                <a:latin typeface="Futura"/>
                <a:ea typeface="Futura"/>
                <a:cs typeface="Futura"/>
                <a:sym typeface="Futura"/>
              </a:defRPr>
            </a:pPr>
            <a:r>
              <a:t>The CALD main office can be </a:t>
            </a:r>
            <a:br/>
            <a:r>
              <a:t>reached at </a:t>
            </a:r>
            <a:r>
              <a:rPr u="sng"/>
              <a:t>412-268-1299</a:t>
            </a:r>
          </a:p>
        </p:txBody>
      </p:sp>
      <p:sp>
        <p:nvSpPr>
          <p:cNvPr id="116" name="Text Box 1036"/>
          <p:cNvSpPr txBox="1"/>
          <p:nvPr/>
        </p:nvSpPr>
        <p:spPr>
          <a:xfrm>
            <a:off x="2581275" y="2767844"/>
            <a:ext cx="2561405" cy="411657"/>
          </a:xfrm>
          <a:prstGeom prst="rect">
            <a:avLst/>
          </a:prstGeom>
          <a:solidFill>
            <a:srgbClr val="FFFFFF"/>
          </a:solidFill>
          <a:ln>
            <a:solidFill>
              <a:srgbClr val="000000"/>
            </a:solidFill>
            <a:miter/>
          </a:ln>
          <a:extLst>
            <a:ext uri="{C572A759-6A51-4108-AA02-DFA0A04FC94B}">
              <ma14:wrappingTextBoxFlag xmlns:ma14="http://schemas.microsoft.com/office/mac/drawingml/2011/main" xmlns="" val="1"/>
            </a:ext>
          </a:extLst>
        </p:spPr>
        <p:txBody>
          <a:bodyPr wrap="none" lIns="45719" rIns="45719">
            <a:spAutoFit/>
          </a:bodyPr>
          <a:lstStyle/>
          <a:p>
            <a:pPr>
              <a:defRPr>
                <a:latin typeface="Futura"/>
                <a:ea typeface="Futura"/>
                <a:cs typeface="Futura"/>
                <a:sym typeface="Futura"/>
              </a:defRPr>
            </a:pPr>
            <a:r>
              <a:t>The big </a:t>
            </a:r>
            <a:r>
              <a:rPr u="sng"/>
              <a:t>Wyoming</a:t>
            </a:r>
            <a:r>
              <a:t> sky…</a:t>
            </a:r>
          </a:p>
        </p:txBody>
      </p:sp>
      <p:sp>
        <p:nvSpPr>
          <p:cNvPr id="117" name="Text Box 1037"/>
          <p:cNvSpPr txBox="1"/>
          <p:nvPr/>
        </p:nvSpPr>
        <p:spPr>
          <a:xfrm>
            <a:off x="2581275" y="1924880"/>
            <a:ext cx="951383" cy="32744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400">
                <a:solidFill>
                  <a:srgbClr val="49058D"/>
                </a:solidFill>
                <a:latin typeface="Futura"/>
                <a:ea typeface="Futura"/>
                <a:cs typeface="Futura"/>
                <a:sym typeface="Futura"/>
              </a:defRPr>
            </a:lvl1pPr>
          </a:lstStyle>
          <a:p>
            <a:r>
              <a:t>U.S. states</a:t>
            </a:r>
          </a:p>
        </p:txBody>
      </p:sp>
      <p:sp>
        <p:nvSpPr>
          <p:cNvPr id="118" name="Text Box 1038"/>
          <p:cNvSpPr txBox="1"/>
          <p:nvPr/>
        </p:nvSpPr>
        <p:spPr>
          <a:xfrm>
            <a:off x="6629400" y="1912180"/>
            <a:ext cx="1742106" cy="32744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400">
                <a:solidFill>
                  <a:srgbClr val="49058D"/>
                </a:solidFill>
                <a:latin typeface="Futura"/>
                <a:ea typeface="Futura"/>
                <a:cs typeface="Futura"/>
                <a:sym typeface="Futura"/>
              </a:defRPr>
            </a:lvl1pPr>
          </a:lstStyle>
          <a:p>
            <a:r>
              <a:t>U.S. phone numbers</a:t>
            </a:r>
          </a:p>
        </p:txBody>
      </p:sp>
      <p:sp>
        <p:nvSpPr>
          <p:cNvPr id="119" name="Text Box 1039"/>
          <p:cNvSpPr txBox="1"/>
          <p:nvPr/>
        </p:nvSpPr>
        <p:spPr>
          <a:xfrm>
            <a:off x="374138" y="4156850"/>
            <a:ext cx="1841598" cy="32744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400">
                <a:solidFill>
                  <a:srgbClr val="49058D"/>
                </a:solidFill>
                <a:latin typeface="Futura"/>
                <a:ea typeface="Futura"/>
                <a:cs typeface="Futura"/>
                <a:sym typeface="Futura"/>
              </a:defRPr>
            </a:lvl1pPr>
          </a:lstStyle>
          <a:p>
            <a:r>
              <a:t>U.S. postal addresses</a:t>
            </a:r>
          </a:p>
        </p:txBody>
      </p:sp>
      <p:sp>
        <p:nvSpPr>
          <p:cNvPr id="120" name="Text Box 1040"/>
          <p:cNvSpPr txBox="1"/>
          <p:nvPr/>
        </p:nvSpPr>
        <p:spPr>
          <a:xfrm>
            <a:off x="3755961" y="4279930"/>
            <a:ext cx="1207230" cy="32744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400">
                <a:solidFill>
                  <a:srgbClr val="49058D"/>
                </a:solidFill>
                <a:latin typeface="Futura"/>
                <a:ea typeface="Futura"/>
                <a:cs typeface="Futura"/>
                <a:sym typeface="Futura"/>
              </a:defRPr>
            </a:lvl1pPr>
          </a:lstStyle>
          <a:p>
            <a:r>
              <a:rPr dirty="0"/>
              <a:t>Person names</a:t>
            </a:r>
          </a:p>
        </p:txBody>
      </p:sp>
      <p:sp>
        <p:nvSpPr>
          <p:cNvPr id="121" name="Text Box 1041"/>
          <p:cNvSpPr txBox="1"/>
          <p:nvPr/>
        </p:nvSpPr>
        <p:spPr>
          <a:xfrm>
            <a:off x="374139" y="5564963"/>
            <a:ext cx="3071142" cy="1046657"/>
          </a:xfrm>
          <a:prstGeom prst="rect">
            <a:avLst/>
          </a:prstGeom>
          <a:solidFill>
            <a:srgbClr val="FFFFFF"/>
          </a:solidFill>
          <a:ln>
            <a:solidFill>
              <a:srgbClr val="000000"/>
            </a:solidFill>
            <a:miter/>
          </a:ln>
          <a:extLst>
            <a:ext uri="{C572A759-6A51-4108-AA02-DFA0A04FC94B}">
              <ma14:wrappingTextBoxFlag xmlns:ma14="http://schemas.microsoft.com/office/mac/drawingml/2011/main" xmlns="" val="1"/>
            </a:ext>
          </a:extLst>
        </p:spPr>
        <p:txBody>
          <a:bodyPr wrap="none" lIns="45719" rIns="45719">
            <a:spAutoFit/>
          </a:bodyPr>
          <a:lstStyle/>
          <a:p>
            <a:pPr>
              <a:defRPr>
                <a:latin typeface="Futura"/>
                <a:ea typeface="Futura"/>
                <a:cs typeface="Futura"/>
                <a:sym typeface="Futura"/>
              </a:defRPr>
            </a:pPr>
            <a:r>
              <a:t>Headquarters:</a:t>
            </a:r>
            <a:endParaRPr sz="2400" b="1">
              <a:latin typeface="Arial"/>
              <a:ea typeface="Arial"/>
              <a:cs typeface="Arial"/>
              <a:sym typeface="Arial"/>
            </a:endParaRPr>
          </a:p>
          <a:p>
            <a:pPr>
              <a:defRPr u="sng">
                <a:latin typeface="Futura"/>
                <a:ea typeface="Futura"/>
                <a:cs typeface="Futura"/>
                <a:sym typeface="Futura"/>
              </a:defRPr>
            </a:pPr>
            <a:r>
              <a:t>1128 Main Street, 4th Floor</a:t>
            </a:r>
            <a:endParaRPr sz="2400" b="1">
              <a:latin typeface="Arial"/>
              <a:ea typeface="Arial"/>
              <a:cs typeface="Arial"/>
              <a:sym typeface="Arial"/>
            </a:endParaRPr>
          </a:p>
          <a:p>
            <a:pPr>
              <a:defRPr u="sng">
                <a:latin typeface="Futura"/>
                <a:ea typeface="Futura"/>
                <a:cs typeface="Futura"/>
                <a:sym typeface="Futura"/>
              </a:defRPr>
            </a:pPr>
            <a:r>
              <a:t>Cincinnati, Ohio 45210</a:t>
            </a:r>
          </a:p>
        </p:txBody>
      </p:sp>
      <p:sp>
        <p:nvSpPr>
          <p:cNvPr id="122" name="Text Box 1042"/>
          <p:cNvSpPr txBox="1"/>
          <p:nvPr/>
        </p:nvSpPr>
        <p:spPr>
          <a:xfrm>
            <a:off x="3832161" y="5292755"/>
            <a:ext cx="3581401" cy="729157"/>
          </a:xfrm>
          <a:prstGeom prst="rect">
            <a:avLst/>
          </a:prstGeom>
          <a:solidFill>
            <a:srgbClr val="FFFFFF"/>
          </a:solidFill>
          <a:ln>
            <a:solidFill>
              <a:srgbClr val="000000"/>
            </a:solidFill>
            <a:miter/>
          </a:ln>
          <a:extLst>
            <a:ext uri="{C572A759-6A51-4108-AA02-DFA0A04FC94B}">
              <ma14:wrappingTextBoxFlag xmlns:ma14="http://schemas.microsoft.com/office/mac/drawingml/2011/main" xmlns="" val="1"/>
            </a:ext>
          </a:extLst>
        </p:spPr>
        <p:txBody>
          <a:bodyPr lIns="45719" rIns="45719">
            <a:spAutoFit/>
          </a:bodyPr>
          <a:lstStyle/>
          <a:p>
            <a:pPr>
              <a:defRPr u="sng">
                <a:latin typeface="Futura"/>
                <a:ea typeface="Futura"/>
                <a:cs typeface="Futura"/>
                <a:sym typeface="Futura"/>
              </a:defRPr>
            </a:pPr>
            <a:r>
              <a:t>Pawel Opalinski</a:t>
            </a:r>
            <a:r>
              <a:rPr u="none"/>
              <a:t>, Software</a:t>
            </a:r>
            <a:br>
              <a:rPr u="none"/>
            </a:br>
            <a:r>
              <a:rPr u="none"/>
              <a:t>Engineer at WhizBang Labs.</a:t>
            </a:r>
          </a:p>
        </p:txBody>
      </p:sp>
      <p:sp>
        <p:nvSpPr>
          <p:cNvPr id="123" name="Rectangle 20"/>
          <p:cNvSpPr txBox="1"/>
          <p:nvPr/>
        </p:nvSpPr>
        <p:spPr>
          <a:xfrm>
            <a:off x="9578715" y="6536736"/>
            <a:ext cx="2238559" cy="27740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200">
                <a:solidFill>
                  <a:srgbClr val="808080"/>
                </a:solidFill>
                <a:latin typeface="Futura"/>
                <a:ea typeface="Futura"/>
                <a:cs typeface="Futura"/>
                <a:sym typeface="Futura"/>
              </a:defRPr>
            </a:lvl1pPr>
          </a:lstStyle>
          <a:p>
            <a:r>
              <a:t>Courtesy of Andrew McCallum</a:t>
            </a:r>
          </a:p>
        </p:txBody>
      </p:sp>
      <p:sp>
        <p:nvSpPr>
          <p:cNvPr id="124" name="TextBox 21"/>
          <p:cNvSpPr txBox="1"/>
          <p:nvPr/>
        </p:nvSpPr>
        <p:spPr>
          <a:xfrm>
            <a:off x="7997024" y="4477126"/>
            <a:ext cx="3990628" cy="1865126"/>
          </a:xfrm>
          <a:prstGeom prst="rect">
            <a:avLst/>
          </a:prstGeom>
          <a:ln w="12700">
            <a:solidFill>
              <a:schemeClr val="tx1"/>
            </a:solidFill>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20000"/>
              </a:lnSpc>
              <a:defRPr sz="1600">
                <a:latin typeface="Futura"/>
                <a:ea typeface="Futura"/>
                <a:cs typeface="Futura"/>
                <a:sym typeface="Futura"/>
              </a:defRPr>
            </a:lvl1pPr>
          </a:lstStyle>
          <a:p>
            <a:r>
              <a:rPr dirty="0"/>
              <a:t>“YOU don't </a:t>
            </a:r>
            <a:r>
              <a:rPr dirty="0" err="1"/>
              <a:t>wanna</a:t>
            </a:r>
            <a:r>
              <a:rPr dirty="0"/>
              <a:t> miss out on ME :) Perfect </a:t>
            </a:r>
            <a:r>
              <a:rPr dirty="0" err="1"/>
              <a:t>lil</a:t>
            </a:r>
            <a:r>
              <a:rPr dirty="0"/>
              <a:t> booty Green eyes Long curly black hair </a:t>
            </a:r>
            <a:r>
              <a:rPr dirty="0" err="1"/>
              <a:t>Im</a:t>
            </a:r>
            <a:r>
              <a:rPr dirty="0"/>
              <a:t> a Irish, Armenian and Filipino mixed princess :) ❤ Kim ❤ 7○7~7two7~7four77 ❤ HH 80 roses ❤ Hour 120 roses ❤ 15 mins 60 roses” </a:t>
            </a:r>
          </a:p>
        </p:txBody>
      </p:sp>
      <p:sp>
        <p:nvSpPr>
          <p:cNvPr id="125" name="Slide Number Placeholder 2"/>
          <p:cNvSpPr txBox="1">
            <a:spLocks noGrp="1"/>
          </p:cNvSpPr>
          <p:nvPr>
            <p:ph type="sldNum" sz="quarter" idx="2"/>
          </p:nvPr>
        </p:nvSpPr>
        <p:spPr>
          <a:xfrm>
            <a:off x="12003102" y="6540817"/>
            <a:ext cx="188898"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sp>
        <p:nvSpPr>
          <p:cNvPr id="22" name="Text Box 1034">
            <a:extLst>
              <a:ext uri="{FF2B5EF4-FFF2-40B4-BE49-F238E27FC236}">
                <a16:creationId xmlns:a16="http://schemas.microsoft.com/office/drawing/2014/main" id="{565192A2-6709-6A47-9F4D-CA34847E7A74}"/>
              </a:ext>
            </a:extLst>
          </p:cNvPr>
          <p:cNvSpPr txBox="1"/>
          <p:nvPr/>
        </p:nvSpPr>
        <p:spPr>
          <a:xfrm>
            <a:off x="7997024" y="3989248"/>
            <a:ext cx="316167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u="sng">
                <a:latin typeface="Futura"/>
                <a:ea typeface="Futura"/>
                <a:cs typeface="Futura"/>
                <a:sym typeface="Futura"/>
              </a:defRPr>
            </a:pPr>
            <a:r>
              <a:rPr lang="en-US" sz="2000" dirty="0">
                <a:solidFill>
                  <a:schemeClr val="accent5"/>
                </a:solidFill>
              </a:rPr>
              <a:t>Unusual language models</a:t>
            </a:r>
            <a:endParaRPr sz="2000" dirty="0">
              <a:solidFill>
                <a:schemeClr val="accent5"/>
              </a:solidFill>
            </a:endParaRPr>
          </a:p>
        </p:txBody>
      </p:sp>
    </p:spTree>
    <p:extLst>
      <p:ext uri="{BB962C8B-B14F-4D97-AF65-F5344CB8AC3E}">
        <p14:creationId xmlns:p14="http://schemas.microsoft.com/office/powerpoint/2010/main" val="353677520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itle 1"/>
          <p:cNvSpPr txBox="1">
            <a:spLocks noGrp="1"/>
          </p:cNvSpPr>
          <p:nvPr>
            <p:ph type="title"/>
          </p:nvPr>
        </p:nvSpPr>
        <p:spPr>
          <a:prstGeom prst="rect">
            <a:avLst/>
          </a:prstGeom>
        </p:spPr>
        <p:txBody>
          <a:bodyPr/>
          <a:lstStyle/>
          <a:p>
            <a:r>
              <a:rPr dirty="0">
                <a:solidFill>
                  <a:schemeClr val="tx2"/>
                </a:solidFill>
              </a:rPr>
              <a:t>Regex Extraction</a:t>
            </a:r>
          </a:p>
        </p:txBody>
      </p:sp>
      <p:sp>
        <p:nvSpPr>
          <p:cNvPr id="194" name="Text Placeholder 2"/>
          <p:cNvSpPr txBox="1">
            <a:spLocks noGrp="1"/>
          </p:cNvSpPr>
          <p:nvPr>
            <p:ph type="body" sz="quarter" idx="1"/>
          </p:nvPr>
        </p:nvSpPr>
        <p:spPr>
          <a:prstGeom prst="rect">
            <a:avLst/>
          </a:prstGeom>
        </p:spPr>
        <p:txBody>
          <a:bodyPr/>
          <a:lstStyle/>
          <a:p>
            <a:pPr>
              <a:lnSpc>
                <a:spcPct val="135000"/>
              </a:lnSpc>
              <a:defRPr sz="1800"/>
            </a:pPr>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itle 1"/>
          <p:cNvSpPr txBox="1">
            <a:spLocks noGrp="1"/>
          </p:cNvSpPr>
          <p:nvPr>
            <p:ph type="title"/>
          </p:nvPr>
        </p:nvSpPr>
        <p:spPr>
          <a:xfrm>
            <a:off x="609600" y="1"/>
            <a:ext cx="11582400" cy="1600203"/>
          </a:xfrm>
          <a:prstGeom prst="rect">
            <a:avLst/>
          </a:prstGeom>
        </p:spPr>
        <p:txBody>
          <a:bodyPr>
            <a:normAutofit/>
          </a:bodyPr>
          <a:lstStyle/>
          <a:p>
            <a:r>
              <a:t>Extraction Using Regular Expressions </a:t>
            </a:r>
          </a:p>
        </p:txBody>
      </p:sp>
      <p:sp>
        <p:nvSpPr>
          <p:cNvPr id="198" name="Content Placeholder 2"/>
          <p:cNvSpPr txBox="1">
            <a:spLocks noGrp="1"/>
          </p:cNvSpPr>
          <p:nvPr>
            <p:ph type="body" idx="1"/>
          </p:nvPr>
        </p:nvSpPr>
        <p:spPr>
          <a:xfrm>
            <a:off x="609600" y="1600202"/>
            <a:ext cx="11582400" cy="5257801"/>
          </a:xfrm>
          <a:prstGeom prst="rect">
            <a:avLst/>
          </a:prstGeom>
        </p:spPr>
        <p:txBody>
          <a:bodyPr/>
          <a:lstStyle/>
          <a:p>
            <a:r>
              <a:rPr dirty="0"/>
              <a:t>Too difficult for non-programmers</a:t>
            </a:r>
          </a:p>
          <a:p>
            <a:pPr lvl="1">
              <a:lnSpc>
                <a:spcPct val="100000"/>
              </a:lnSpc>
              <a:spcBef>
                <a:spcPts val="500"/>
              </a:spcBef>
              <a:defRPr sz="2400">
                <a:solidFill>
                  <a:srgbClr val="808080"/>
                </a:solidFill>
              </a:defRPr>
            </a:pPr>
            <a:r>
              <a:rPr dirty="0"/>
              <a:t>regex for North American phone numbers:</a:t>
            </a:r>
          </a:p>
          <a:p>
            <a:pPr lvl="1">
              <a:lnSpc>
                <a:spcPct val="100000"/>
              </a:lnSpc>
              <a:spcBef>
                <a:spcPts val="500"/>
              </a:spcBef>
              <a:defRPr sz="2400" b="0">
                <a:solidFill>
                  <a:srgbClr val="808080"/>
                </a:solidFill>
              </a:defRPr>
            </a:pPr>
            <a:r>
              <a:rPr dirty="0"/>
              <a:t>^(?:(?:\+?1\s*(?:[.-]\s*)?)?(?:\(\s*([2-9]1[02-9]|[2-9][02-8]1|[2-9][02-8][02-9])\s*\)|([2-9]1[02-9]|[2-9][02-8]1|[2-9][02-8][02-9]))\s*(?:[.-]\s*)?)?([2-9]1[02-9]|[2-9][02-9]1|[2-9][02-9]{2})\s*(?:[.-]\s*)?([0-9]{4})(?:\s*(?:#|x\.?|</a:t>
            </a:r>
            <a:r>
              <a:rPr dirty="0" err="1"/>
              <a:t>ext</a:t>
            </a:r>
            <a:r>
              <a:rPr dirty="0"/>
              <a:t>\.?|extension)\s*(\d+))?$</a:t>
            </a:r>
          </a:p>
          <a:p>
            <a:r>
              <a:rPr dirty="0"/>
              <a:t>Brittle and difficult to adapt to </a:t>
            </a:r>
            <a:r>
              <a:rPr lang="en-US" dirty="0"/>
              <a:t>specific</a:t>
            </a:r>
            <a:r>
              <a:rPr dirty="0"/>
              <a:t> domains</a:t>
            </a:r>
          </a:p>
          <a:p>
            <a:pPr lvl="1">
              <a:lnSpc>
                <a:spcPct val="100000"/>
              </a:lnSpc>
              <a:spcBef>
                <a:spcPts val="500"/>
              </a:spcBef>
              <a:defRPr sz="2400">
                <a:solidFill>
                  <a:srgbClr val="808080"/>
                </a:solidFill>
              </a:defRPr>
            </a:pPr>
            <a:r>
              <a:rPr dirty="0"/>
              <a:t>unusual nomenclature and short-hands</a:t>
            </a:r>
          </a:p>
          <a:p>
            <a:pPr lvl="1">
              <a:lnSpc>
                <a:spcPct val="100000"/>
              </a:lnSpc>
              <a:spcBef>
                <a:spcPts val="500"/>
              </a:spcBef>
              <a:defRPr sz="2400">
                <a:solidFill>
                  <a:srgbClr val="808080"/>
                </a:solidFill>
              </a:defRPr>
            </a:pPr>
            <a:r>
              <a:rPr dirty="0"/>
              <a:t>obfuscation</a:t>
            </a:r>
          </a:p>
        </p:txBody>
      </p:sp>
      <p:sp>
        <p:nvSpPr>
          <p:cNvPr id="199" name="Slide Number Placeholder 4"/>
          <p:cNvSpPr txBox="1">
            <a:spLocks noGrp="1"/>
          </p:cNvSpPr>
          <p:nvPr>
            <p:ph type="sldNum" sz="quarter" idx="2"/>
          </p:nvPr>
        </p:nvSpPr>
        <p:spPr>
          <a:xfrm>
            <a:off x="11918344" y="6540817"/>
            <a:ext cx="273656"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31</a:t>
            </a:fld>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Title 1"/>
          <p:cNvSpPr txBox="1">
            <a:spLocks noGrp="1"/>
          </p:cNvSpPr>
          <p:nvPr>
            <p:ph type="title"/>
          </p:nvPr>
        </p:nvSpPr>
        <p:spPr>
          <a:prstGeom prst="rect">
            <a:avLst/>
          </a:prstGeom>
        </p:spPr>
        <p:txBody>
          <a:bodyPr/>
          <a:lstStyle/>
          <a:p>
            <a:r>
              <a:rPr>
                <a:solidFill>
                  <a:schemeClr val="tx2"/>
                </a:solidFill>
              </a:rPr>
              <a:t>NLP Rule-Based Extraction</a:t>
            </a:r>
          </a:p>
        </p:txBody>
      </p:sp>
      <p:sp>
        <p:nvSpPr>
          <p:cNvPr id="202" name="Text Placeholder 2"/>
          <p:cNvSpPr txBox="1">
            <a:spLocks noGrp="1"/>
          </p:cNvSpPr>
          <p:nvPr>
            <p:ph type="body" sz="quarter" idx="1"/>
          </p:nvPr>
        </p:nvSpPr>
        <p:spPr>
          <a:prstGeom prst="rect">
            <a:avLst/>
          </a:prstGeom>
        </p:spPr>
        <p:txBody>
          <a:bodyPr/>
          <a:lstStyle/>
          <a:p>
            <a:pPr>
              <a:lnSpc>
                <a:spcPct val="135000"/>
              </a:lnSpc>
              <a:defRPr sz="1800"/>
            </a:pPr>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Footer Placeholder 1"/>
          <p:cNvSpPr txBox="1"/>
          <p:nvPr/>
        </p:nvSpPr>
        <p:spPr>
          <a:xfrm>
            <a:off x="0" y="6547169"/>
            <a:ext cx="3860800" cy="2692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defRPr sz="1200">
                <a:solidFill>
                  <a:srgbClr val="888888"/>
                </a:solidFill>
              </a:defRPr>
            </a:lvl1pPr>
          </a:lstStyle>
          <a:p>
            <a:r>
              <a:t>Kejriwal, Szekely</a:t>
            </a:r>
          </a:p>
        </p:txBody>
      </p:sp>
      <p:sp>
        <p:nvSpPr>
          <p:cNvPr id="275" name="Slide Number Placeholder 2"/>
          <p:cNvSpPr txBox="1">
            <a:spLocks noGrp="1"/>
          </p:cNvSpPr>
          <p:nvPr>
            <p:ph type="sldNum" sz="quarter" idx="2"/>
          </p:nvPr>
        </p:nvSpPr>
        <p:spPr>
          <a:xfrm>
            <a:off x="11918344" y="6540817"/>
            <a:ext cx="273656"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33</a:t>
            </a:fld>
            <a:endParaRPr/>
          </a:p>
        </p:txBody>
      </p:sp>
      <p:sp>
        <p:nvSpPr>
          <p:cNvPr id="2" name="Rectangle 1">
            <a:extLst>
              <a:ext uri="{FF2B5EF4-FFF2-40B4-BE49-F238E27FC236}">
                <a16:creationId xmlns:a16="http://schemas.microsoft.com/office/drawing/2014/main" id="{583D71A7-32B1-E247-A309-40263F043CEC}"/>
              </a:ext>
            </a:extLst>
          </p:cNvPr>
          <p:cNvSpPr/>
          <p:nvPr/>
        </p:nvSpPr>
        <p:spPr>
          <a:xfrm>
            <a:off x="7959181" y="2422700"/>
            <a:ext cx="184731" cy="369332"/>
          </a:xfrm>
          <a:prstGeom prst="rect">
            <a:avLst/>
          </a:prstGeom>
          <a:solidFill>
            <a:schemeClr val="bg1"/>
          </a:solidFill>
        </p:spPr>
        <p:txBody>
          <a:bodyPr wrap="none">
            <a:spAutoFit/>
          </a:bodyPr>
          <a:lstStyle/>
          <a:p>
            <a:endParaRPr lang="en-US" b="1" dirty="0">
              <a:latin typeface="Futura" panose="020B0602020204020303" pitchFamily="34" charset="-79"/>
              <a:cs typeface="Futura" panose="020B0602020204020303" pitchFamily="34" charset="-79"/>
            </a:endParaRPr>
          </a:p>
        </p:txBody>
      </p:sp>
      <p:pic>
        <p:nvPicPr>
          <p:cNvPr id="3" name="Picture 2">
            <a:extLst>
              <a:ext uri="{FF2B5EF4-FFF2-40B4-BE49-F238E27FC236}">
                <a16:creationId xmlns:a16="http://schemas.microsoft.com/office/drawing/2014/main" id="{FDFF40C5-D3BD-D445-AB5C-98630784E6E9}"/>
              </a:ext>
            </a:extLst>
          </p:cNvPr>
          <p:cNvPicPr>
            <a:picLocks noChangeAspect="1"/>
          </p:cNvPicPr>
          <p:nvPr/>
        </p:nvPicPr>
        <p:blipFill rotWithShape="1">
          <a:blip r:embed="rId2"/>
          <a:srcRect l="5170" t="25647" r="15067" b="50336"/>
          <a:stretch/>
        </p:blipFill>
        <p:spPr>
          <a:xfrm>
            <a:off x="0" y="667007"/>
            <a:ext cx="7156174" cy="3325856"/>
          </a:xfrm>
          <a:prstGeom prst="rect">
            <a:avLst/>
          </a:prstGeom>
        </p:spPr>
      </p:pic>
      <p:sp>
        <p:nvSpPr>
          <p:cNvPr id="276" name="Title 4"/>
          <p:cNvSpPr txBox="1">
            <a:spLocks noGrp="1"/>
          </p:cNvSpPr>
          <p:nvPr>
            <p:ph type="title"/>
          </p:nvPr>
        </p:nvSpPr>
        <p:spPr>
          <a:xfrm>
            <a:off x="1393369" y="-6353"/>
            <a:ext cx="7883153" cy="572411"/>
          </a:xfrm>
          <a:prstGeom prst="rect">
            <a:avLst/>
          </a:prstGeom>
        </p:spPr>
        <p:txBody>
          <a:bodyPr/>
          <a:lstStyle>
            <a:lvl1pPr defTabSz="384038">
              <a:defRPr sz="3024"/>
            </a:lvl1pPr>
          </a:lstStyle>
          <a:p>
            <a:r>
              <a:rPr lang="en-US" dirty="0" err="1">
                <a:latin typeface="Futura" panose="020B0602020204020303" pitchFamily="34" charset="-79"/>
                <a:cs typeface="Futura" panose="020B0602020204020303" pitchFamily="34" charset="-79"/>
              </a:rPr>
              <a:t>spaCy</a:t>
            </a:r>
            <a:r>
              <a:rPr lang="en-US" dirty="0">
                <a:latin typeface="Futura" panose="020B0602020204020303" pitchFamily="34" charset="-79"/>
                <a:cs typeface="Futura" panose="020B0602020204020303" pitchFamily="34" charset="-79"/>
              </a:rPr>
              <a:t>: https://</a:t>
            </a:r>
            <a:r>
              <a:rPr lang="en-US" dirty="0" err="1">
                <a:latin typeface="Futura" panose="020B0602020204020303" pitchFamily="34" charset="-79"/>
                <a:cs typeface="Futura" panose="020B0602020204020303" pitchFamily="34" charset="-79"/>
              </a:rPr>
              <a:t>explosion.ai</a:t>
            </a:r>
            <a:r>
              <a:rPr lang="en-US" dirty="0">
                <a:latin typeface="Futura" panose="020B0602020204020303" pitchFamily="34" charset="-79"/>
                <a:cs typeface="Futura" panose="020B0602020204020303" pitchFamily="34" charset="-79"/>
              </a:rPr>
              <a:t>/demos/</a:t>
            </a:r>
          </a:p>
        </p:txBody>
      </p:sp>
      <p:pic>
        <p:nvPicPr>
          <p:cNvPr id="8" name="Picture 7">
            <a:extLst>
              <a:ext uri="{FF2B5EF4-FFF2-40B4-BE49-F238E27FC236}">
                <a16:creationId xmlns:a16="http://schemas.microsoft.com/office/drawing/2014/main" id="{E7BB76AD-5934-9F41-8ADE-3133F6C054E7}"/>
              </a:ext>
            </a:extLst>
          </p:cNvPr>
          <p:cNvPicPr>
            <a:picLocks noChangeAspect="1"/>
          </p:cNvPicPr>
          <p:nvPr/>
        </p:nvPicPr>
        <p:blipFill rotWithShape="1">
          <a:blip r:embed="rId2"/>
          <a:srcRect l="5760" t="50205" r="12945" b="25990"/>
          <a:stretch/>
        </p:blipFill>
        <p:spPr>
          <a:xfrm>
            <a:off x="4893045" y="3559065"/>
            <a:ext cx="7298955" cy="3298935"/>
          </a:xfrm>
          <a:prstGeom prst="rect">
            <a:avLst/>
          </a:prstGeom>
        </p:spPr>
      </p:pic>
    </p:spTree>
    <p:extLst>
      <p:ext uri="{BB962C8B-B14F-4D97-AF65-F5344CB8AC3E}">
        <p14:creationId xmlns:p14="http://schemas.microsoft.com/office/powerpoint/2010/main" val="303260189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NLP Rule-Based Extraction"/>
          <p:cNvSpPr txBox="1">
            <a:spLocks noGrp="1"/>
          </p:cNvSpPr>
          <p:nvPr>
            <p:ph type="title"/>
          </p:nvPr>
        </p:nvSpPr>
        <p:spPr>
          <a:prstGeom prst="rect">
            <a:avLst/>
          </a:prstGeom>
        </p:spPr>
        <p:txBody>
          <a:bodyPr/>
          <a:lstStyle>
            <a:lvl1pPr algn="ctr">
              <a:defRPr sz="4800"/>
            </a:lvl1pPr>
          </a:lstStyle>
          <a:p>
            <a:r>
              <a:t>NLP Rule-Based Extraction</a:t>
            </a:r>
          </a:p>
        </p:txBody>
      </p:sp>
      <p:sp>
        <p:nvSpPr>
          <p:cNvPr id="20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34</a:t>
            </a:fld>
            <a:endParaRPr/>
          </a:p>
        </p:txBody>
      </p:sp>
      <p:sp>
        <p:nvSpPr>
          <p:cNvPr id="206" name="Tokenization"/>
          <p:cNvSpPr/>
          <p:nvPr/>
        </p:nvSpPr>
        <p:spPr>
          <a:xfrm>
            <a:off x="1963200" y="2828680"/>
            <a:ext cx="3178544" cy="1200640"/>
          </a:xfrm>
          <a:prstGeom prst="roundRect">
            <a:avLst>
              <a:gd name="adj" fmla="val 15867"/>
            </a:avLst>
          </a:prstGeom>
          <a:solidFill>
            <a:schemeClr val="accent2"/>
          </a:solidFill>
          <a:ln w="25400">
            <a:solidFill>
              <a:schemeClr val="accent2"/>
            </a:solidFill>
          </a:ln>
          <a:extLst>
            <a:ext uri="{C572A759-6A51-4108-AA02-DFA0A04FC94B}">
              <ma14:wrappingTextBoxFlag xmlns:ma14="http://schemas.microsoft.com/office/mac/drawingml/2011/main" xmlns="" val="1"/>
            </a:ext>
          </a:extLst>
        </p:spPr>
        <p:txBody>
          <a:bodyPr lIns="45719" rIns="45719" anchor="ctr"/>
          <a:lstStyle>
            <a:lvl1pPr algn="ctr">
              <a:defRPr sz="3200">
                <a:solidFill>
                  <a:srgbClr val="FFFFFF"/>
                </a:solidFill>
                <a:latin typeface="Futura"/>
                <a:ea typeface="Futura"/>
                <a:cs typeface="Futura"/>
                <a:sym typeface="Futura"/>
              </a:defRPr>
            </a:lvl1pPr>
          </a:lstStyle>
          <a:p>
            <a:r>
              <a:t>Tokenization</a:t>
            </a:r>
          </a:p>
        </p:txBody>
      </p:sp>
      <p:sp>
        <p:nvSpPr>
          <p:cNvPr id="207" name="Pattern Matching"/>
          <p:cNvSpPr/>
          <p:nvPr/>
        </p:nvSpPr>
        <p:spPr>
          <a:xfrm>
            <a:off x="6961607" y="2828680"/>
            <a:ext cx="3178544" cy="1200640"/>
          </a:xfrm>
          <a:prstGeom prst="roundRect">
            <a:avLst>
              <a:gd name="adj" fmla="val 15867"/>
            </a:avLst>
          </a:prstGeom>
          <a:solidFill>
            <a:schemeClr val="accent2"/>
          </a:solidFill>
          <a:ln w="25400">
            <a:solidFill>
              <a:schemeClr val="accent2"/>
            </a:solidFill>
          </a:ln>
          <a:extLst>
            <a:ext uri="{C572A759-6A51-4108-AA02-DFA0A04FC94B}">
              <ma14:wrappingTextBoxFlag xmlns:ma14="http://schemas.microsoft.com/office/mac/drawingml/2011/main" xmlns="" val="1"/>
            </a:ext>
          </a:extLst>
        </p:spPr>
        <p:txBody>
          <a:bodyPr lIns="45719" rIns="45719" anchor="ctr"/>
          <a:lstStyle>
            <a:lvl1pPr algn="ctr">
              <a:defRPr sz="3200">
                <a:solidFill>
                  <a:srgbClr val="FFFFFF"/>
                </a:solidFill>
                <a:latin typeface="Futura"/>
                <a:ea typeface="Futura"/>
                <a:cs typeface="Futura"/>
                <a:sym typeface="Futura"/>
              </a:defRPr>
            </a:lvl1pPr>
          </a:lstStyle>
          <a:p>
            <a:r>
              <a:t>Pattern Matching</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Tokenization"/>
          <p:cNvSpPr txBox="1">
            <a:spLocks noGrp="1"/>
          </p:cNvSpPr>
          <p:nvPr>
            <p:ph type="title"/>
          </p:nvPr>
        </p:nvSpPr>
        <p:spPr>
          <a:xfrm>
            <a:off x="609600" y="4"/>
            <a:ext cx="11582400" cy="1600201"/>
          </a:xfrm>
          <a:prstGeom prst="rect">
            <a:avLst/>
          </a:prstGeom>
        </p:spPr>
        <p:txBody>
          <a:bodyPr/>
          <a:lstStyle/>
          <a:p>
            <a:r>
              <a:rPr dirty="0"/>
              <a:t>Tokenization</a:t>
            </a:r>
            <a:r>
              <a:rPr lang="en-US" dirty="0"/>
              <a:t> matters, a lot</a:t>
            </a:r>
            <a:endParaRPr dirty="0"/>
          </a:p>
        </p:txBody>
      </p:sp>
      <p:sp>
        <p:nvSpPr>
          <p:cNvPr id="21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35</a:t>
            </a:fld>
            <a:endParaRPr/>
          </a:p>
        </p:txBody>
      </p:sp>
      <p:sp>
        <p:nvSpPr>
          <p:cNvPr id="211" name="My name is Pedro"/>
          <p:cNvSpPr txBox="1"/>
          <p:nvPr/>
        </p:nvSpPr>
        <p:spPr>
          <a:xfrm>
            <a:off x="609600" y="1460504"/>
            <a:ext cx="3441462" cy="61273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3200">
                <a:latin typeface="Futura"/>
                <a:ea typeface="Futura"/>
                <a:cs typeface="Futura"/>
                <a:sym typeface="Futura"/>
              </a:defRPr>
            </a:lvl1pPr>
          </a:lstStyle>
          <a:p>
            <a:r>
              <a:t>My name is Pedro</a:t>
            </a:r>
          </a:p>
        </p:txBody>
      </p:sp>
      <p:grpSp>
        <p:nvGrpSpPr>
          <p:cNvPr id="216" name="Group"/>
          <p:cNvGrpSpPr/>
          <p:nvPr/>
        </p:nvGrpSpPr>
        <p:grpSpPr>
          <a:xfrm>
            <a:off x="5848310" y="1460504"/>
            <a:ext cx="4082849" cy="631787"/>
            <a:chOff x="0" y="0"/>
            <a:chExt cx="4082847" cy="631785"/>
          </a:xfrm>
        </p:grpSpPr>
        <p:sp>
          <p:nvSpPr>
            <p:cNvPr id="212" name="My"/>
            <p:cNvSpPr txBox="1"/>
            <p:nvPr/>
          </p:nvSpPr>
          <p:spPr>
            <a:xfrm>
              <a:off x="0" y="0"/>
              <a:ext cx="728425" cy="625436"/>
            </a:xfrm>
            <a:prstGeom prst="rect">
              <a:avLst/>
            </a:prstGeom>
            <a:noFill/>
            <a:ln w="12700" cap="flat">
              <a:solidFill>
                <a:schemeClr val="accent5"/>
              </a:solidFill>
              <a:prstDash val="solid"/>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3200">
                  <a:latin typeface="Futura"/>
                  <a:ea typeface="Futura"/>
                  <a:cs typeface="Futura"/>
                  <a:sym typeface="Futura"/>
                </a:defRPr>
              </a:lvl1pPr>
            </a:lstStyle>
            <a:p>
              <a:r>
                <a:t>My</a:t>
              </a:r>
            </a:p>
          </p:txBody>
        </p:sp>
        <p:sp>
          <p:nvSpPr>
            <p:cNvPr id="213" name="name"/>
            <p:cNvSpPr txBox="1"/>
            <p:nvPr/>
          </p:nvSpPr>
          <p:spPr>
            <a:xfrm>
              <a:off x="958092" y="6350"/>
              <a:ext cx="1129666" cy="625436"/>
            </a:xfrm>
            <a:prstGeom prst="rect">
              <a:avLst/>
            </a:prstGeom>
            <a:noFill/>
            <a:ln w="12700" cap="flat">
              <a:solidFill>
                <a:schemeClr val="accent5"/>
              </a:solidFill>
              <a:prstDash val="solid"/>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3200">
                  <a:latin typeface="Futura"/>
                  <a:ea typeface="Futura"/>
                  <a:cs typeface="Futura"/>
                  <a:sym typeface="Futura"/>
                </a:defRPr>
              </a:lvl1pPr>
            </a:lstStyle>
            <a:p>
              <a:r>
                <a:t>name</a:t>
              </a:r>
            </a:p>
          </p:txBody>
        </p:sp>
        <p:sp>
          <p:nvSpPr>
            <p:cNvPr id="214" name="is"/>
            <p:cNvSpPr txBox="1"/>
            <p:nvPr/>
          </p:nvSpPr>
          <p:spPr>
            <a:xfrm>
              <a:off x="2317424" y="6350"/>
              <a:ext cx="382946" cy="625436"/>
            </a:xfrm>
            <a:prstGeom prst="rect">
              <a:avLst/>
            </a:prstGeom>
            <a:noFill/>
            <a:ln w="12700" cap="flat">
              <a:solidFill>
                <a:schemeClr val="accent5"/>
              </a:solidFill>
              <a:prstDash val="solid"/>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3200">
                  <a:latin typeface="Futura"/>
                  <a:ea typeface="Futura"/>
                  <a:cs typeface="Futura"/>
                  <a:sym typeface="Futura"/>
                </a:defRPr>
              </a:lvl1pPr>
            </a:lstStyle>
            <a:p>
              <a:r>
                <a:t>is</a:t>
              </a:r>
            </a:p>
          </p:txBody>
        </p:sp>
        <p:sp>
          <p:nvSpPr>
            <p:cNvPr id="215" name="Pedro"/>
            <p:cNvSpPr txBox="1"/>
            <p:nvPr/>
          </p:nvSpPr>
          <p:spPr>
            <a:xfrm>
              <a:off x="2895437" y="6350"/>
              <a:ext cx="1187411" cy="625436"/>
            </a:xfrm>
            <a:prstGeom prst="rect">
              <a:avLst/>
            </a:prstGeom>
            <a:noFill/>
            <a:ln w="12700" cap="flat">
              <a:solidFill>
                <a:schemeClr val="accent5"/>
              </a:solidFill>
              <a:prstDash val="solid"/>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3200">
                  <a:latin typeface="Futura"/>
                  <a:ea typeface="Futura"/>
                  <a:cs typeface="Futura"/>
                  <a:sym typeface="Futura"/>
                </a:defRPr>
              </a:lvl1pPr>
            </a:lstStyle>
            <a:p>
              <a:r>
                <a:t>Pedro</a:t>
              </a:r>
            </a:p>
          </p:txBody>
        </p:sp>
      </p:grpSp>
      <p:sp>
        <p:nvSpPr>
          <p:cNvPr id="217" name="310-822-1511"/>
          <p:cNvSpPr txBox="1"/>
          <p:nvPr/>
        </p:nvSpPr>
        <p:spPr>
          <a:xfrm>
            <a:off x="609600" y="2664127"/>
            <a:ext cx="2606834" cy="61273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3200">
                <a:latin typeface="Futura"/>
                <a:ea typeface="Futura"/>
                <a:cs typeface="Futura"/>
                <a:sym typeface="Futura"/>
              </a:defRPr>
            </a:lvl1pPr>
          </a:lstStyle>
          <a:p>
            <a:r>
              <a:t>310-822-1511</a:t>
            </a:r>
          </a:p>
        </p:txBody>
      </p:sp>
      <p:sp>
        <p:nvSpPr>
          <p:cNvPr id="218" name="310-822-1511"/>
          <p:cNvSpPr txBox="1"/>
          <p:nvPr/>
        </p:nvSpPr>
        <p:spPr>
          <a:xfrm>
            <a:off x="5848310" y="2664127"/>
            <a:ext cx="2619535" cy="625436"/>
          </a:xfrm>
          <a:prstGeom prst="rect">
            <a:avLst/>
          </a:prstGeom>
          <a:ln w="12700">
            <a:solidFill>
              <a:schemeClr val="accent5"/>
            </a:solidFill>
            <a:miter lim="400000"/>
          </a:ln>
          <a:extLst>
            <a:ext uri="{C572A759-6A51-4108-AA02-DFA0A04FC94B}">
              <ma14:wrappingTextBoxFlag xmlns:ma14="http://schemas.microsoft.com/office/mac/drawingml/2011/main" xmlns="" val="1"/>
            </a:ext>
          </a:extLst>
        </p:spPr>
        <p:txBody>
          <a:bodyPr wrap="none" lIns="45719" rIns="45719">
            <a:spAutoFit/>
          </a:bodyPr>
          <a:lstStyle>
            <a:lvl1pPr>
              <a:defRPr sz="3200">
                <a:latin typeface="Futura"/>
                <a:ea typeface="Futura"/>
                <a:cs typeface="Futura"/>
                <a:sym typeface="Futura"/>
              </a:defRPr>
            </a:lvl1pPr>
          </a:lstStyle>
          <a:p>
            <a:r>
              <a:t>310-822-1511</a:t>
            </a:r>
          </a:p>
        </p:txBody>
      </p:sp>
      <p:sp>
        <p:nvSpPr>
          <p:cNvPr id="219" name="310"/>
          <p:cNvSpPr txBox="1"/>
          <p:nvPr/>
        </p:nvSpPr>
        <p:spPr>
          <a:xfrm>
            <a:off x="5848310" y="3586771"/>
            <a:ext cx="809190" cy="625436"/>
          </a:xfrm>
          <a:prstGeom prst="rect">
            <a:avLst/>
          </a:prstGeom>
          <a:ln w="12700">
            <a:solidFill>
              <a:schemeClr val="accent5"/>
            </a:solidFill>
            <a:miter lim="400000"/>
          </a:ln>
          <a:extLst>
            <a:ext uri="{C572A759-6A51-4108-AA02-DFA0A04FC94B}">
              <ma14:wrappingTextBoxFlag xmlns:ma14="http://schemas.microsoft.com/office/mac/drawingml/2011/main" xmlns="" val="1"/>
            </a:ext>
          </a:extLst>
        </p:spPr>
        <p:txBody>
          <a:bodyPr wrap="none" lIns="45719" rIns="45719">
            <a:spAutoFit/>
          </a:bodyPr>
          <a:lstStyle>
            <a:lvl1pPr>
              <a:defRPr sz="3200">
                <a:latin typeface="Futura"/>
                <a:ea typeface="Futura"/>
                <a:cs typeface="Futura"/>
                <a:sym typeface="Futura"/>
              </a:defRPr>
            </a:lvl1pPr>
          </a:lstStyle>
          <a:p>
            <a:r>
              <a:t>310</a:t>
            </a:r>
          </a:p>
        </p:txBody>
      </p:sp>
      <p:sp>
        <p:nvSpPr>
          <p:cNvPr id="220" name="-"/>
          <p:cNvSpPr txBox="1"/>
          <p:nvPr/>
        </p:nvSpPr>
        <p:spPr>
          <a:xfrm>
            <a:off x="6872693" y="3586771"/>
            <a:ext cx="205344" cy="625436"/>
          </a:xfrm>
          <a:prstGeom prst="rect">
            <a:avLst/>
          </a:prstGeom>
          <a:ln w="12700">
            <a:solidFill>
              <a:schemeClr val="accent5"/>
            </a:solidFill>
            <a:miter lim="400000"/>
          </a:ln>
          <a:extLst>
            <a:ext uri="{C572A759-6A51-4108-AA02-DFA0A04FC94B}">
              <ma14:wrappingTextBoxFlag xmlns:ma14="http://schemas.microsoft.com/office/mac/drawingml/2011/main" xmlns="" val="1"/>
            </a:ext>
          </a:extLst>
        </p:spPr>
        <p:txBody>
          <a:bodyPr wrap="none" lIns="45719" rIns="45719">
            <a:spAutoFit/>
          </a:bodyPr>
          <a:lstStyle>
            <a:lvl1pPr>
              <a:defRPr sz="3200">
                <a:latin typeface="Futura"/>
                <a:ea typeface="Futura"/>
                <a:cs typeface="Futura"/>
                <a:sym typeface="Futura"/>
              </a:defRPr>
            </a:lvl1pPr>
          </a:lstStyle>
          <a:p>
            <a:r>
              <a:t>-</a:t>
            </a:r>
          </a:p>
        </p:txBody>
      </p:sp>
      <p:sp>
        <p:nvSpPr>
          <p:cNvPr id="221" name="822"/>
          <p:cNvSpPr txBox="1"/>
          <p:nvPr/>
        </p:nvSpPr>
        <p:spPr>
          <a:xfrm>
            <a:off x="7263871" y="3586771"/>
            <a:ext cx="867910" cy="625436"/>
          </a:xfrm>
          <a:prstGeom prst="rect">
            <a:avLst/>
          </a:prstGeom>
          <a:ln w="12700">
            <a:solidFill>
              <a:schemeClr val="accent5"/>
            </a:solidFill>
            <a:miter lim="400000"/>
          </a:ln>
          <a:extLst>
            <a:ext uri="{C572A759-6A51-4108-AA02-DFA0A04FC94B}">
              <ma14:wrappingTextBoxFlag xmlns:ma14="http://schemas.microsoft.com/office/mac/drawingml/2011/main" xmlns="" val="1"/>
            </a:ext>
          </a:extLst>
        </p:spPr>
        <p:txBody>
          <a:bodyPr lIns="45719" rIns="45719">
            <a:spAutoFit/>
          </a:bodyPr>
          <a:lstStyle>
            <a:lvl1pPr>
              <a:defRPr sz="3200">
                <a:latin typeface="Futura"/>
                <a:ea typeface="Futura"/>
                <a:cs typeface="Futura"/>
                <a:sym typeface="Futura"/>
              </a:defRPr>
            </a:lvl1pPr>
          </a:lstStyle>
          <a:p>
            <a:r>
              <a:t>822</a:t>
            </a:r>
          </a:p>
        </p:txBody>
      </p:sp>
      <p:sp>
        <p:nvSpPr>
          <p:cNvPr id="222" name="1511"/>
          <p:cNvSpPr txBox="1"/>
          <p:nvPr/>
        </p:nvSpPr>
        <p:spPr>
          <a:xfrm>
            <a:off x="8718348" y="3586771"/>
            <a:ext cx="1212812" cy="584775"/>
          </a:xfrm>
          <a:prstGeom prst="rect">
            <a:avLst/>
          </a:prstGeom>
          <a:ln w="12700">
            <a:solidFill>
              <a:schemeClr val="accent5"/>
            </a:solidFill>
            <a:miter lim="400000"/>
          </a:ln>
          <a:extLst>
            <a:ext uri="{C572A759-6A51-4108-AA02-DFA0A04FC94B}">
              <ma14:wrappingTextBoxFlag xmlns:ma14="http://schemas.microsoft.com/office/mac/drawingml/2011/main" xmlns="" val="1"/>
            </a:ext>
          </a:extLst>
        </p:spPr>
        <p:txBody>
          <a:bodyPr wrap="square" lIns="45719" rIns="45719">
            <a:spAutoFit/>
          </a:bodyPr>
          <a:lstStyle>
            <a:lvl1pPr>
              <a:defRPr sz="3200">
                <a:latin typeface="Futura"/>
                <a:ea typeface="Futura"/>
                <a:cs typeface="Futura"/>
                <a:sym typeface="Futura"/>
              </a:defRPr>
            </a:lvl1pPr>
          </a:lstStyle>
          <a:p>
            <a:r>
              <a:t>1511</a:t>
            </a:r>
          </a:p>
        </p:txBody>
      </p:sp>
      <p:sp>
        <p:nvSpPr>
          <p:cNvPr id="223" name="-"/>
          <p:cNvSpPr txBox="1"/>
          <p:nvPr/>
        </p:nvSpPr>
        <p:spPr>
          <a:xfrm>
            <a:off x="8317614" y="3586771"/>
            <a:ext cx="205344" cy="625436"/>
          </a:xfrm>
          <a:prstGeom prst="rect">
            <a:avLst/>
          </a:prstGeom>
          <a:ln w="12700">
            <a:solidFill>
              <a:schemeClr val="accent5"/>
            </a:solidFill>
            <a:miter lim="400000"/>
          </a:ln>
          <a:extLst>
            <a:ext uri="{C572A759-6A51-4108-AA02-DFA0A04FC94B}">
              <ma14:wrappingTextBoxFlag xmlns:ma14="http://schemas.microsoft.com/office/mac/drawingml/2011/main" xmlns="" val="1"/>
            </a:ext>
          </a:extLst>
        </p:spPr>
        <p:txBody>
          <a:bodyPr wrap="none" lIns="45719" rIns="45719">
            <a:spAutoFit/>
          </a:bodyPr>
          <a:lstStyle>
            <a:lvl1pPr>
              <a:defRPr sz="3200">
                <a:latin typeface="Futura"/>
                <a:ea typeface="Futura"/>
                <a:cs typeface="Futura"/>
                <a:sym typeface="Futura"/>
              </a:defRPr>
            </a:lvl1pPr>
          </a:lstStyle>
          <a:p>
            <a:r>
              <a:t>-</a:t>
            </a:r>
          </a:p>
        </p:txBody>
      </p:sp>
      <p:grpSp>
        <p:nvGrpSpPr>
          <p:cNvPr id="229" name="Group"/>
          <p:cNvGrpSpPr/>
          <p:nvPr/>
        </p:nvGrpSpPr>
        <p:grpSpPr>
          <a:xfrm>
            <a:off x="609600" y="4946229"/>
            <a:ext cx="3570589" cy="612736"/>
            <a:chOff x="0" y="0"/>
            <a:chExt cx="3570588" cy="612735"/>
          </a:xfrm>
        </p:grpSpPr>
        <p:grpSp>
          <p:nvGrpSpPr>
            <p:cNvPr id="227" name="Group"/>
            <p:cNvGrpSpPr/>
            <p:nvPr/>
          </p:nvGrpSpPr>
          <p:grpSpPr>
            <a:xfrm>
              <a:off x="0" y="-1"/>
              <a:ext cx="2014582" cy="612737"/>
              <a:chOff x="0" y="0"/>
              <a:chExt cx="2014581" cy="612735"/>
            </a:xfrm>
          </p:grpSpPr>
          <p:sp>
            <p:nvSpPr>
              <p:cNvPr id="224" name="Candy"/>
              <p:cNvSpPr txBox="1"/>
              <p:nvPr/>
            </p:nvSpPr>
            <p:spPr>
              <a:xfrm>
                <a:off x="356435" y="0"/>
                <a:ext cx="1319968" cy="61273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3200">
                    <a:latin typeface="Futura"/>
                    <a:ea typeface="Futura"/>
                    <a:cs typeface="Futura"/>
                    <a:sym typeface="Futura"/>
                  </a:defRPr>
                </a:lvl1pPr>
              </a:lstStyle>
              <a:p>
                <a:r>
                  <a:t>Candy</a:t>
                </a:r>
              </a:p>
            </p:txBody>
          </p:sp>
          <p:sp>
            <p:nvSpPr>
              <p:cNvPr id="225" name="Heart"/>
              <p:cNvSpPr/>
              <p:nvPr/>
            </p:nvSpPr>
            <p:spPr>
              <a:xfrm>
                <a:off x="-1" y="148046"/>
                <a:ext cx="358308" cy="316643"/>
              </a:xfrm>
              <a:custGeom>
                <a:avLst/>
                <a:gdLst/>
                <a:ahLst/>
                <a:cxnLst>
                  <a:cxn ang="0">
                    <a:pos x="wd2" y="hd2"/>
                  </a:cxn>
                  <a:cxn ang="5400000">
                    <a:pos x="wd2" y="hd2"/>
                  </a:cxn>
                  <a:cxn ang="10800000">
                    <a:pos x="wd2" y="hd2"/>
                  </a:cxn>
                  <a:cxn ang="16200000">
                    <a:pos x="wd2" y="hd2"/>
                  </a:cxn>
                </a:cxnLst>
                <a:rect l="0" t="0" r="r" b="b"/>
                <a:pathLst>
                  <a:path w="21506" h="21433" extrusionOk="0">
                    <a:moveTo>
                      <a:pt x="5838" y="8"/>
                    </a:moveTo>
                    <a:cubicBezTo>
                      <a:pt x="3712" y="114"/>
                      <a:pt x="158" y="1891"/>
                      <a:pt x="2" y="7232"/>
                    </a:cubicBezTo>
                    <a:cubicBezTo>
                      <a:pt x="-54" y="9134"/>
                      <a:pt x="1253" y="14877"/>
                      <a:pt x="10702" y="21433"/>
                    </a:cubicBezTo>
                    <a:cubicBezTo>
                      <a:pt x="20130" y="14892"/>
                      <a:pt x="21546" y="9139"/>
                      <a:pt x="21505" y="7232"/>
                    </a:cubicBezTo>
                    <a:cubicBezTo>
                      <a:pt x="21391" y="1889"/>
                      <a:pt x="17806" y="115"/>
                      <a:pt x="15669" y="8"/>
                    </a:cubicBezTo>
                    <a:cubicBezTo>
                      <a:pt x="12170" y="-167"/>
                      <a:pt x="10753" y="2729"/>
                      <a:pt x="10753" y="2729"/>
                    </a:cubicBezTo>
                    <a:cubicBezTo>
                      <a:pt x="10753" y="2729"/>
                      <a:pt x="9337" y="-167"/>
                      <a:pt x="5838" y="8"/>
                    </a:cubicBezTo>
                    <a:close/>
                  </a:path>
                </a:pathLst>
              </a:custGeom>
              <a:solidFill>
                <a:schemeClr val="accent5"/>
              </a:solidFill>
              <a:ln w="12700" cap="flat">
                <a:noFill/>
                <a:miter lim="400000"/>
              </a:ln>
              <a:effectLst/>
            </p:spPr>
            <p:txBody>
              <a:bodyPr wrap="square" lIns="45719" tIns="45719" rIns="45719" bIns="45719" numCol="1" anchor="ctr">
                <a:noAutofit/>
              </a:bodyPr>
              <a:lstStyle/>
              <a:p>
                <a:endParaRPr/>
              </a:p>
            </p:txBody>
          </p:sp>
          <p:sp>
            <p:nvSpPr>
              <p:cNvPr id="226" name="Heart"/>
              <p:cNvSpPr/>
              <p:nvPr/>
            </p:nvSpPr>
            <p:spPr>
              <a:xfrm>
                <a:off x="1656274" y="148046"/>
                <a:ext cx="358308" cy="316643"/>
              </a:xfrm>
              <a:custGeom>
                <a:avLst/>
                <a:gdLst/>
                <a:ahLst/>
                <a:cxnLst>
                  <a:cxn ang="0">
                    <a:pos x="wd2" y="hd2"/>
                  </a:cxn>
                  <a:cxn ang="5400000">
                    <a:pos x="wd2" y="hd2"/>
                  </a:cxn>
                  <a:cxn ang="10800000">
                    <a:pos x="wd2" y="hd2"/>
                  </a:cxn>
                  <a:cxn ang="16200000">
                    <a:pos x="wd2" y="hd2"/>
                  </a:cxn>
                </a:cxnLst>
                <a:rect l="0" t="0" r="r" b="b"/>
                <a:pathLst>
                  <a:path w="21506" h="21433" extrusionOk="0">
                    <a:moveTo>
                      <a:pt x="5838" y="8"/>
                    </a:moveTo>
                    <a:cubicBezTo>
                      <a:pt x="3712" y="114"/>
                      <a:pt x="158" y="1891"/>
                      <a:pt x="2" y="7232"/>
                    </a:cubicBezTo>
                    <a:cubicBezTo>
                      <a:pt x="-54" y="9134"/>
                      <a:pt x="1253" y="14877"/>
                      <a:pt x="10702" y="21433"/>
                    </a:cubicBezTo>
                    <a:cubicBezTo>
                      <a:pt x="20130" y="14892"/>
                      <a:pt x="21546" y="9139"/>
                      <a:pt x="21505" y="7232"/>
                    </a:cubicBezTo>
                    <a:cubicBezTo>
                      <a:pt x="21391" y="1889"/>
                      <a:pt x="17806" y="115"/>
                      <a:pt x="15669" y="8"/>
                    </a:cubicBezTo>
                    <a:cubicBezTo>
                      <a:pt x="12170" y="-167"/>
                      <a:pt x="10753" y="2729"/>
                      <a:pt x="10753" y="2729"/>
                    </a:cubicBezTo>
                    <a:cubicBezTo>
                      <a:pt x="10753" y="2729"/>
                      <a:pt x="9337" y="-167"/>
                      <a:pt x="5838" y="8"/>
                    </a:cubicBezTo>
                    <a:close/>
                  </a:path>
                </a:pathLst>
              </a:custGeom>
              <a:solidFill>
                <a:schemeClr val="accent5"/>
              </a:solidFill>
              <a:ln w="12700" cap="flat">
                <a:noFill/>
                <a:miter lim="400000"/>
              </a:ln>
              <a:effectLst/>
            </p:spPr>
            <p:txBody>
              <a:bodyPr wrap="square" lIns="45719" tIns="45719" rIns="45719" bIns="45719" numCol="1" anchor="ctr">
                <a:noAutofit/>
              </a:bodyPr>
              <a:lstStyle/>
              <a:p>
                <a:endParaRPr/>
              </a:p>
            </p:txBody>
          </p:sp>
        </p:grpSp>
        <p:sp>
          <p:nvSpPr>
            <p:cNvPr id="228" name="is here"/>
            <p:cNvSpPr txBox="1"/>
            <p:nvPr/>
          </p:nvSpPr>
          <p:spPr>
            <a:xfrm>
              <a:off x="2253201" y="0"/>
              <a:ext cx="1317388" cy="61273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3200">
                  <a:latin typeface="Futura"/>
                  <a:ea typeface="Futura"/>
                  <a:cs typeface="Futura"/>
                  <a:sym typeface="Futura"/>
                </a:defRPr>
              </a:lvl1pPr>
            </a:lstStyle>
            <a:p>
              <a:r>
                <a:t>is here</a:t>
              </a:r>
            </a:p>
          </p:txBody>
        </p:sp>
      </p:grpSp>
      <p:grpSp>
        <p:nvGrpSpPr>
          <p:cNvPr id="239" name="Group"/>
          <p:cNvGrpSpPr/>
          <p:nvPr/>
        </p:nvGrpSpPr>
        <p:grpSpPr>
          <a:xfrm>
            <a:off x="5841960" y="4946229"/>
            <a:ext cx="4434714" cy="625436"/>
            <a:chOff x="0" y="0"/>
            <a:chExt cx="4434712" cy="625435"/>
          </a:xfrm>
        </p:grpSpPr>
        <p:sp>
          <p:nvSpPr>
            <p:cNvPr id="230" name="Candy"/>
            <p:cNvSpPr txBox="1"/>
            <p:nvPr/>
          </p:nvSpPr>
          <p:spPr>
            <a:xfrm>
              <a:off x="718971" y="0"/>
              <a:ext cx="1332667" cy="625436"/>
            </a:xfrm>
            <a:prstGeom prst="rect">
              <a:avLst/>
            </a:prstGeom>
            <a:noFill/>
            <a:ln w="12700" cap="flat">
              <a:solidFill>
                <a:schemeClr val="accent5"/>
              </a:solidFill>
              <a:prstDash val="solid"/>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3200">
                  <a:latin typeface="Futura"/>
                  <a:ea typeface="Futura"/>
                  <a:cs typeface="Futura"/>
                  <a:sym typeface="Futura"/>
                </a:defRPr>
              </a:lvl1pPr>
            </a:lstStyle>
            <a:p>
              <a:r>
                <a:t>Candy</a:t>
              </a:r>
            </a:p>
          </p:txBody>
        </p:sp>
        <p:sp>
          <p:nvSpPr>
            <p:cNvPr id="231" name="is"/>
            <p:cNvSpPr txBox="1"/>
            <p:nvPr/>
          </p:nvSpPr>
          <p:spPr>
            <a:xfrm>
              <a:off x="2947781" y="0"/>
              <a:ext cx="382945" cy="625436"/>
            </a:xfrm>
            <a:prstGeom prst="rect">
              <a:avLst/>
            </a:prstGeom>
            <a:noFill/>
            <a:ln w="12700" cap="flat">
              <a:solidFill>
                <a:schemeClr val="accent5"/>
              </a:solidFill>
              <a:prstDash val="solid"/>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3200">
                  <a:latin typeface="Futura"/>
                  <a:ea typeface="Futura"/>
                  <a:cs typeface="Futura"/>
                  <a:sym typeface="Futura"/>
                </a:defRPr>
              </a:lvl1pPr>
            </a:lstStyle>
            <a:p>
              <a:r>
                <a:t>is</a:t>
              </a:r>
            </a:p>
          </p:txBody>
        </p:sp>
        <p:sp>
          <p:nvSpPr>
            <p:cNvPr id="232" name="here"/>
            <p:cNvSpPr txBox="1"/>
            <p:nvPr/>
          </p:nvSpPr>
          <p:spPr>
            <a:xfrm>
              <a:off x="3496143" y="0"/>
              <a:ext cx="938570" cy="625436"/>
            </a:xfrm>
            <a:prstGeom prst="rect">
              <a:avLst/>
            </a:prstGeom>
            <a:noFill/>
            <a:ln w="12700" cap="flat">
              <a:solidFill>
                <a:schemeClr val="accent5"/>
              </a:solidFill>
              <a:prstDash val="solid"/>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3200">
                  <a:latin typeface="Futura"/>
                  <a:ea typeface="Futura"/>
                  <a:cs typeface="Futura"/>
                  <a:sym typeface="Futura"/>
                </a:defRPr>
              </a:lvl1pPr>
            </a:lstStyle>
            <a:p>
              <a:r>
                <a:t>here</a:t>
              </a:r>
            </a:p>
          </p:txBody>
        </p:sp>
        <p:grpSp>
          <p:nvGrpSpPr>
            <p:cNvPr id="235" name="Group"/>
            <p:cNvGrpSpPr/>
            <p:nvPr/>
          </p:nvGrpSpPr>
          <p:grpSpPr>
            <a:xfrm>
              <a:off x="0" y="0"/>
              <a:ext cx="584860" cy="625436"/>
              <a:chOff x="0" y="0"/>
              <a:chExt cx="584859" cy="625435"/>
            </a:xfrm>
          </p:grpSpPr>
          <p:sp>
            <p:nvSpPr>
              <p:cNvPr id="233" name="Rectangle"/>
              <p:cNvSpPr/>
              <p:nvPr/>
            </p:nvSpPr>
            <p:spPr>
              <a:xfrm>
                <a:off x="0" y="0"/>
                <a:ext cx="584860" cy="625436"/>
              </a:xfrm>
              <a:prstGeom prst="rect">
                <a:avLst/>
              </a:prstGeom>
              <a:noFill/>
              <a:ln w="12700" cap="flat">
                <a:solidFill>
                  <a:schemeClr val="accent5"/>
                </a:solidFill>
                <a:prstDash val="solid"/>
                <a:round/>
              </a:ln>
              <a:effectLst/>
            </p:spPr>
            <p:txBody>
              <a:bodyPr wrap="square" lIns="45719" tIns="45719" rIns="45719" bIns="45719" numCol="1" anchor="ctr">
                <a:noAutofit/>
              </a:bodyPr>
              <a:lstStyle/>
              <a:p>
                <a:endParaRPr/>
              </a:p>
            </p:txBody>
          </p:sp>
          <p:sp>
            <p:nvSpPr>
              <p:cNvPr id="234" name="Heart"/>
              <p:cNvSpPr/>
              <p:nvPr/>
            </p:nvSpPr>
            <p:spPr>
              <a:xfrm>
                <a:off x="113276" y="167096"/>
                <a:ext cx="358307" cy="316643"/>
              </a:xfrm>
              <a:custGeom>
                <a:avLst/>
                <a:gdLst/>
                <a:ahLst/>
                <a:cxnLst>
                  <a:cxn ang="0">
                    <a:pos x="wd2" y="hd2"/>
                  </a:cxn>
                  <a:cxn ang="5400000">
                    <a:pos x="wd2" y="hd2"/>
                  </a:cxn>
                  <a:cxn ang="10800000">
                    <a:pos x="wd2" y="hd2"/>
                  </a:cxn>
                  <a:cxn ang="16200000">
                    <a:pos x="wd2" y="hd2"/>
                  </a:cxn>
                </a:cxnLst>
                <a:rect l="0" t="0" r="r" b="b"/>
                <a:pathLst>
                  <a:path w="21506" h="21433" extrusionOk="0">
                    <a:moveTo>
                      <a:pt x="5838" y="8"/>
                    </a:moveTo>
                    <a:cubicBezTo>
                      <a:pt x="3712" y="114"/>
                      <a:pt x="158" y="1891"/>
                      <a:pt x="2" y="7232"/>
                    </a:cubicBezTo>
                    <a:cubicBezTo>
                      <a:pt x="-54" y="9134"/>
                      <a:pt x="1253" y="14877"/>
                      <a:pt x="10702" y="21433"/>
                    </a:cubicBezTo>
                    <a:cubicBezTo>
                      <a:pt x="20130" y="14892"/>
                      <a:pt x="21546" y="9139"/>
                      <a:pt x="21505" y="7232"/>
                    </a:cubicBezTo>
                    <a:cubicBezTo>
                      <a:pt x="21391" y="1889"/>
                      <a:pt x="17806" y="115"/>
                      <a:pt x="15669" y="8"/>
                    </a:cubicBezTo>
                    <a:cubicBezTo>
                      <a:pt x="12170" y="-167"/>
                      <a:pt x="10753" y="2729"/>
                      <a:pt x="10753" y="2729"/>
                    </a:cubicBezTo>
                    <a:cubicBezTo>
                      <a:pt x="10753" y="2729"/>
                      <a:pt x="9337" y="-167"/>
                      <a:pt x="5838" y="8"/>
                    </a:cubicBezTo>
                    <a:close/>
                  </a:path>
                </a:pathLst>
              </a:custGeom>
              <a:solidFill>
                <a:schemeClr val="accent5"/>
              </a:solidFill>
              <a:ln w="12700" cap="flat">
                <a:noFill/>
                <a:miter lim="400000"/>
              </a:ln>
              <a:effectLst/>
            </p:spPr>
            <p:txBody>
              <a:bodyPr wrap="square" lIns="45719" tIns="45719" rIns="45719" bIns="45719" numCol="1" anchor="ctr">
                <a:noAutofit/>
              </a:bodyPr>
              <a:lstStyle/>
              <a:p>
                <a:endParaRPr/>
              </a:p>
            </p:txBody>
          </p:sp>
        </p:grpSp>
        <p:grpSp>
          <p:nvGrpSpPr>
            <p:cNvPr id="238" name="Group"/>
            <p:cNvGrpSpPr/>
            <p:nvPr/>
          </p:nvGrpSpPr>
          <p:grpSpPr>
            <a:xfrm>
              <a:off x="2198448" y="0"/>
              <a:ext cx="584861" cy="625436"/>
              <a:chOff x="0" y="0"/>
              <a:chExt cx="584859" cy="625435"/>
            </a:xfrm>
          </p:grpSpPr>
          <p:sp>
            <p:nvSpPr>
              <p:cNvPr id="236" name="Rectangle"/>
              <p:cNvSpPr/>
              <p:nvPr/>
            </p:nvSpPr>
            <p:spPr>
              <a:xfrm>
                <a:off x="0" y="0"/>
                <a:ext cx="584860" cy="625436"/>
              </a:xfrm>
              <a:prstGeom prst="rect">
                <a:avLst/>
              </a:prstGeom>
              <a:noFill/>
              <a:ln w="12700" cap="flat">
                <a:solidFill>
                  <a:schemeClr val="accent5"/>
                </a:solidFill>
                <a:prstDash val="solid"/>
                <a:round/>
              </a:ln>
              <a:effectLst/>
            </p:spPr>
            <p:txBody>
              <a:bodyPr wrap="square" lIns="45719" tIns="45719" rIns="45719" bIns="45719" numCol="1" anchor="ctr">
                <a:noAutofit/>
              </a:bodyPr>
              <a:lstStyle/>
              <a:p>
                <a:endParaRPr/>
              </a:p>
            </p:txBody>
          </p:sp>
          <p:sp>
            <p:nvSpPr>
              <p:cNvPr id="237" name="Heart"/>
              <p:cNvSpPr/>
              <p:nvPr/>
            </p:nvSpPr>
            <p:spPr>
              <a:xfrm>
                <a:off x="113276" y="167096"/>
                <a:ext cx="358307" cy="316643"/>
              </a:xfrm>
              <a:custGeom>
                <a:avLst/>
                <a:gdLst/>
                <a:ahLst/>
                <a:cxnLst>
                  <a:cxn ang="0">
                    <a:pos x="wd2" y="hd2"/>
                  </a:cxn>
                  <a:cxn ang="5400000">
                    <a:pos x="wd2" y="hd2"/>
                  </a:cxn>
                  <a:cxn ang="10800000">
                    <a:pos x="wd2" y="hd2"/>
                  </a:cxn>
                  <a:cxn ang="16200000">
                    <a:pos x="wd2" y="hd2"/>
                  </a:cxn>
                </a:cxnLst>
                <a:rect l="0" t="0" r="r" b="b"/>
                <a:pathLst>
                  <a:path w="21506" h="21433" extrusionOk="0">
                    <a:moveTo>
                      <a:pt x="5838" y="8"/>
                    </a:moveTo>
                    <a:cubicBezTo>
                      <a:pt x="3712" y="114"/>
                      <a:pt x="158" y="1891"/>
                      <a:pt x="2" y="7232"/>
                    </a:cubicBezTo>
                    <a:cubicBezTo>
                      <a:pt x="-54" y="9134"/>
                      <a:pt x="1253" y="14877"/>
                      <a:pt x="10702" y="21433"/>
                    </a:cubicBezTo>
                    <a:cubicBezTo>
                      <a:pt x="20130" y="14892"/>
                      <a:pt x="21546" y="9139"/>
                      <a:pt x="21505" y="7232"/>
                    </a:cubicBezTo>
                    <a:cubicBezTo>
                      <a:pt x="21391" y="1889"/>
                      <a:pt x="17806" y="115"/>
                      <a:pt x="15669" y="8"/>
                    </a:cubicBezTo>
                    <a:cubicBezTo>
                      <a:pt x="12170" y="-167"/>
                      <a:pt x="10753" y="2729"/>
                      <a:pt x="10753" y="2729"/>
                    </a:cubicBezTo>
                    <a:cubicBezTo>
                      <a:pt x="10753" y="2729"/>
                      <a:pt x="9337" y="-167"/>
                      <a:pt x="5838" y="8"/>
                    </a:cubicBezTo>
                    <a:close/>
                  </a:path>
                </a:pathLst>
              </a:custGeom>
              <a:solidFill>
                <a:schemeClr val="accent5"/>
              </a:solidFill>
              <a:ln w="12700" cap="flat">
                <a:noFill/>
                <a:miter lim="400000"/>
              </a:ln>
              <a:effectLst/>
            </p:spPr>
            <p:txBody>
              <a:bodyPr wrap="square" lIns="45719" tIns="45719" rIns="45719" bIns="45719" numCol="1" anchor="ctr">
                <a:noAutofit/>
              </a:bodyPr>
              <a:lstStyle/>
              <a:p>
                <a:endParaRPr/>
              </a:p>
            </p:txBody>
          </p:sp>
        </p:grpSp>
      </p:grpSp>
      <p:grpSp>
        <p:nvGrpSpPr>
          <p:cNvPr id="248" name="Group"/>
          <p:cNvGrpSpPr/>
          <p:nvPr/>
        </p:nvGrpSpPr>
        <p:grpSpPr>
          <a:xfrm>
            <a:off x="5841960" y="5801326"/>
            <a:ext cx="3822217" cy="631786"/>
            <a:chOff x="0" y="0"/>
            <a:chExt cx="3822215" cy="631785"/>
          </a:xfrm>
        </p:grpSpPr>
        <p:grpSp>
          <p:nvGrpSpPr>
            <p:cNvPr id="245" name="Group"/>
            <p:cNvGrpSpPr/>
            <p:nvPr/>
          </p:nvGrpSpPr>
          <p:grpSpPr>
            <a:xfrm>
              <a:off x="0" y="-1"/>
              <a:ext cx="2234870" cy="631787"/>
              <a:chOff x="0" y="0"/>
              <a:chExt cx="2234869" cy="631785"/>
            </a:xfrm>
          </p:grpSpPr>
          <p:sp>
            <p:nvSpPr>
              <p:cNvPr id="240" name="Rectangle"/>
              <p:cNvSpPr/>
              <p:nvPr/>
            </p:nvSpPr>
            <p:spPr>
              <a:xfrm>
                <a:off x="0" y="6350"/>
                <a:ext cx="2234870" cy="625436"/>
              </a:xfrm>
              <a:prstGeom prst="rect">
                <a:avLst/>
              </a:prstGeom>
              <a:noFill/>
              <a:ln w="12700" cap="flat">
                <a:solidFill>
                  <a:schemeClr val="accent5"/>
                </a:solidFill>
                <a:prstDash val="solid"/>
                <a:round/>
              </a:ln>
              <a:effectLst/>
            </p:spPr>
            <p:txBody>
              <a:bodyPr wrap="square" lIns="45719" tIns="45719" rIns="45719" bIns="45719" numCol="1" anchor="ctr">
                <a:noAutofit/>
              </a:bodyPr>
              <a:lstStyle/>
              <a:p>
                <a:endParaRPr/>
              </a:p>
            </p:txBody>
          </p:sp>
          <p:grpSp>
            <p:nvGrpSpPr>
              <p:cNvPr id="244" name="Group"/>
              <p:cNvGrpSpPr/>
              <p:nvPr/>
            </p:nvGrpSpPr>
            <p:grpSpPr>
              <a:xfrm>
                <a:off x="110144" y="-1"/>
                <a:ext cx="2014582" cy="612737"/>
                <a:chOff x="0" y="0"/>
                <a:chExt cx="2014581" cy="612735"/>
              </a:xfrm>
            </p:grpSpPr>
            <p:sp>
              <p:nvSpPr>
                <p:cNvPr id="241" name="Candy"/>
                <p:cNvSpPr txBox="1"/>
                <p:nvPr/>
              </p:nvSpPr>
              <p:spPr>
                <a:xfrm>
                  <a:off x="356435" y="0"/>
                  <a:ext cx="1319968" cy="61273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3200">
                      <a:latin typeface="Futura"/>
                      <a:ea typeface="Futura"/>
                      <a:cs typeface="Futura"/>
                      <a:sym typeface="Futura"/>
                    </a:defRPr>
                  </a:lvl1pPr>
                </a:lstStyle>
                <a:p>
                  <a:r>
                    <a:t>Candy</a:t>
                  </a:r>
                </a:p>
              </p:txBody>
            </p:sp>
            <p:sp>
              <p:nvSpPr>
                <p:cNvPr id="242" name="Heart"/>
                <p:cNvSpPr/>
                <p:nvPr/>
              </p:nvSpPr>
              <p:spPr>
                <a:xfrm>
                  <a:off x="-1" y="148046"/>
                  <a:ext cx="358308" cy="316643"/>
                </a:xfrm>
                <a:custGeom>
                  <a:avLst/>
                  <a:gdLst/>
                  <a:ahLst/>
                  <a:cxnLst>
                    <a:cxn ang="0">
                      <a:pos x="wd2" y="hd2"/>
                    </a:cxn>
                    <a:cxn ang="5400000">
                      <a:pos x="wd2" y="hd2"/>
                    </a:cxn>
                    <a:cxn ang="10800000">
                      <a:pos x="wd2" y="hd2"/>
                    </a:cxn>
                    <a:cxn ang="16200000">
                      <a:pos x="wd2" y="hd2"/>
                    </a:cxn>
                  </a:cxnLst>
                  <a:rect l="0" t="0" r="r" b="b"/>
                  <a:pathLst>
                    <a:path w="21506" h="21433" extrusionOk="0">
                      <a:moveTo>
                        <a:pt x="5838" y="8"/>
                      </a:moveTo>
                      <a:cubicBezTo>
                        <a:pt x="3712" y="114"/>
                        <a:pt x="158" y="1891"/>
                        <a:pt x="2" y="7232"/>
                      </a:cubicBezTo>
                      <a:cubicBezTo>
                        <a:pt x="-54" y="9134"/>
                        <a:pt x="1253" y="14877"/>
                        <a:pt x="10702" y="21433"/>
                      </a:cubicBezTo>
                      <a:cubicBezTo>
                        <a:pt x="20130" y="14892"/>
                        <a:pt x="21546" y="9139"/>
                        <a:pt x="21505" y="7232"/>
                      </a:cubicBezTo>
                      <a:cubicBezTo>
                        <a:pt x="21391" y="1889"/>
                        <a:pt x="17806" y="115"/>
                        <a:pt x="15669" y="8"/>
                      </a:cubicBezTo>
                      <a:cubicBezTo>
                        <a:pt x="12170" y="-167"/>
                        <a:pt x="10753" y="2729"/>
                        <a:pt x="10753" y="2729"/>
                      </a:cubicBezTo>
                      <a:cubicBezTo>
                        <a:pt x="10753" y="2729"/>
                        <a:pt x="9337" y="-167"/>
                        <a:pt x="5838" y="8"/>
                      </a:cubicBezTo>
                      <a:close/>
                    </a:path>
                  </a:pathLst>
                </a:custGeom>
                <a:solidFill>
                  <a:schemeClr val="accent5"/>
                </a:solidFill>
                <a:ln w="12700" cap="flat">
                  <a:noFill/>
                  <a:miter lim="400000"/>
                </a:ln>
                <a:effectLst/>
              </p:spPr>
              <p:txBody>
                <a:bodyPr wrap="square" lIns="45719" tIns="45719" rIns="45719" bIns="45719" numCol="1" anchor="ctr">
                  <a:noAutofit/>
                </a:bodyPr>
                <a:lstStyle/>
                <a:p>
                  <a:endParaRPr/>
                </a:p>
              </p:txBody>
            </p:sp>
            <p:sp>
              <p:nvSpPr>
                <p:cNvPr id="243" name="Heart"/>
                <p:cNvSpPr/>
                <p:nvPr/>
              </p:nvSpPr>
              <p:spPr>
                <a:xfrm>
                  <a:off x="1656274" y="148046"/>
                  <a:ext cx="358308" cy="316643"/>
                </a:xfrm>
                <a:custGeom>
                  <a:avLst/>
                  <a:gdLst/>
                  <a:ahLst/>
                  <a:cxnLst>
                    <a:cxn ang="0">
                      <a:pos x="wd2" y="hd2"/>
                    </a:cxn>
                    <a:cxn ang="5400000">
                      <a:pos x="wd2" y="hd2"/>
                    </a:cxn>
                    <a:cxn ang="10800000">
                      <a:pos x="wd2" y="hd2"/>
                    </a:cxn>
                    <a:cxn ang="16200000">
                      <a:pos x="wd2" y="hd2"/>
                    </a:cxn>
                  </a:cxnLst>
                  <a:rect l="0" t="0" r="r" b="b"/>
                  <a:pathLst>
                    <a:path w="21506" h="21433" extrusionOk="0">
                      <a:moveTo>
                        <a:pt x="5838" y="8"/>
                      </a:moveTo>
                      <a:cubicBezTo>
                        <a:pt x="3712" y="114"/>
                        <a:pt x="158" y="1891"/>
                        <a:pt x="2" y="7232"/>
                      </a:cubicBezTo>
                      <a:cubicBezTo>
                        <a:pt x="-54" y="9134"/>
                        <a:pt x="1253" y="14877"/>
                        <a:pt x="10702" y="21433"/>
                      </a:cubicBezTo>
                      <a:cubicBezTo>
                        <a:pt x="20130" y="14892"/>
                        <a:pt x="21546" y="9139"/>
                        <a:pt x="21505" y="7232"/>
                      </a:cubicBezTo>
                      <a:cubicBezTo>
                        <a:pt x="21391" y="1889"/>
                        <a:pt x="17806" y="115"/>
                        <a:pt x="15669" y="8"/>
                      </a:cubicBezTo>
                      <a:cubicBezTo>
                        <a:pt x="12170" y="-167"/>
                        <a:pt x="10753" y="2729"/>
                        <a:pt x="10753" y="2729"/>
                      </a:cubicBezTo>
                      <a:cubicBezTo>
                        <a:pt x="10753" y="2729"/>
                        <a:pt x="9337" y="-167"/>
                        <a:pt x="5838" y="8"/>
                      </a:cubicBezTo>
                      <a:close/>
                    </a:path>
                  </a:pathLst>
                </a:custGeom>
                <a:solidFill>
                  <a:schemeClr val="accent5"/>
                </a:solidFill>
                <a:ln w="12700" cap="flat">
                  <a:noFill/>
                  <a:miter lim="400000"/>
                </a:ln>
                <a:effectLst/>
              </p:spPr>
              <p:txBody>
                <a:bodyPr wrap="square" lIns="45719" tIns="45719" rIns="45719" bIns="45719" numCol="1" anchor="ctr">
                  <a:noAutofit/>
                </a:bodyPr>
                <a:lstStyle/>
                <a:p>
                  <a:endParaRPr/>
                </a:p>
              </p:txBody>
            </p:sp>
          </p:grpSp>
        </p:grpSp>
        <p:sp>
          <p:nvSpPr>
            <p:cNvPr id="246" name="is"/>
            <p:cNvSpPr txBox="1"/>
            <p:nvPr/>
          </p:nvSpPr>
          <p:spPr>
            <a:xfrm>
              <a:off x="2364610" y="6350"/>
              <a:ext cx="382946" cy="625436"/>
            </a:xfrm>
            <a:prstGeom prst="rect">
              <a:avLst/>
            </a:prstGeom>
            <a:noFill/>
            <a:ln w="12700" cap="flat">
              <a:solidFill>
                <a:schemeClr val="accent5"/>
              </a:solidFill>
              <a:prstDash val="solid"/>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3200">
                  <a:latin typeface="Futura"/>
                  <a:ea typeface="Futura"/>
                  <a:cs typeface="Futura"/>
                  <a:sym typeface="Futura"/>
                </a:defRPr>
              </a:lvl1pPr>
            </a:lstStyle>
            <a:p>
              <a:r>
                <a:t>is</a:t>
              </a:r>
            </a:p>
          </p:txBody>
        </p:sp>
        <p:sp>
          <p:nvSpPr>
            <p:cNvPr id="247" name="here"/>
            <p:cNvSpPr txBox="1"/>
            <p:nvPr/>
          </p:nvSpPr>
          <p:spPr>
            <a:xfrm>
              <a:off x="2883645" y="6350"/>
              <a:ext cx="938571" cy="625436"/>
            </a:xfrm>
            <a:prstGeom prst="rect">
              <a:avLst/>
            </a:prstGeom>
            <a:noFill/>
            <a:ln w="12700" cap="flat">
              <a:solidFill>
                <a:schemeClr val="accent5"/>
              </a:solidFill>
              <a:prstDash val="solid"/>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3200">
                  <a:latin typeface="Futura"/>
                  <a:ea typeface="Futura"/>
                  <a:cs typeface="Futura"/>
                  <a:sym typeface="Futura"/>
                </a:defRPr>
              </a:lvl1pPr>
            </a:lstStyle>
            <a:p>
              <a:r>
                <a:t>here</a:t>
              </a:r>
            </a:p>
          </p:txBody>
        </p:sp>
      </p:gr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Token Properties"/>
          <p:cNvSpPr txBox="1">
            <a:spLocks noGrp="1"/>
          </p:cNvSpPr>
          <p:nvPr>
            <p:ph type="title"/>
          </p:nvPr>
        </p:nvSpPr>
        <p:spPr>
          <a:xfrm>
            <a:off x="609600" y="4"/>
            <a:ext cx="11582400" cy="1600201"/>
          </a:xfrm>
          <a:prstGeom prst="rect">
            <a:avLst/>
          </a:prstGeom>
        </p:spPr>
        <p:txBody>
          <a:bodyPr/>
          <a:lstStyle/>
          <a:p>
            <a:r>
              <a:t>Token Properties</a:t>
            </a:r>
          </a:p>
        </p:txBody>
      </p:sp>
      <p:sp>
        <p:nvSpPr>
          <p:cNvPr id="251" name="Surface properties…"/>
          <p:cNvSpPr txBox="1">
            <a:spLocks noGrp="1"/>
          </p:cNvSpPr>
          <p:nvPr>
            <p:ph type="body" idx="1"/>
          </p:nvPr>
        </p:nvSpPr>
        <p:spPr>
          <a:xfrm>
            <a:off x="609600" y="2162269"/>
            <a:ext cx="11582400" cy="4695733"/>
          </a:xfrm>
          <a:prstGeom prst="rect">
            <a:avLst/>
          </a:prstGeom>
        </p:spPr>
        <p:txBody>
          <a:bodyPr/>
          <a:lstStyle/>
          <a:p>
            <a:pPr>
              <a:lnSpc>
                <a:spcPct val="100000"/>
              </a:lnSpc>
            </a:pPr>
            <a:r>
              <a:rPr dirty="0"/>
              <a:t>Surface properties</a:t>
            </a:r>
          </a:p>
          <a:p>
            <a:pPr>
              <a:lnSpc>
                <a:spcPct val="100000"/>
              </a:lnSpc>
              <a:spcBef>
                <a:spcPts val="400"/>
              </a:spcBef>
              <a:defRPr sz="2200">
                <a:solidFill>
                  <a:srgbClr val="888888"/>
                </a:solidFill>
              </a:defRPr>
            </a:pPr>
            <a:r>
              <a:rPr dirty="0"/>
              <a:t>Literal, type, shape, capitalization, length, prefix, suffix, minimum, maximum</a:t>
            </a:r>
            <a:endParaRPr lang="en-US" dirty="0"/>
          </a:p>
          <a:p>
            <a:pPr>
              <a:lnSpc>
                <a:spcPct val="100000"/>
              </a:lnSpc>
              <a:spcBef>
                <a:spcPts val="400"/>
              </a:spcBef>
              <a:defRPr sz="2200">
                <a:solidFill>
                  <a:srgbClr val="888888"/>
                </a:solidFill>
              </a:defRPr>
            </a:pPr>
            <a:endParaRPr lang="en-US" dirty="0"/>
          </a:p>
          <a:p>
            <a:pPr>
              <a:lnSpc>
                <a:spcPct val="100000"/>
              </a:lnSpc>
              <a:spcBef>
                <a:spcPts val="400"/>
              </a:spcBef>
              <a:defRPr sz="2200">
                <a:solidFill>
                  <a:srgbClr val="888888"/>
                </a:solidFill>
              </a:defRPr>
            </a:pPr>
            <a:endParaRPr dirty="0"/>
          </a:p>
          <a:p>
            <a:pPr>
              <a:lnSpc>
                <a:spcPct val="100000"/>
              </a:lnSpc>
            </a:pPr>
            <a:r>
              <a:rPr dirty="0"/>
              <a:t>Language properties</a:t>
            </a:r>
          </a:p>
          <a:p>
            <a:pPr>
              <a:lnSpc>
                <a:spcPct val="100000"/>
              </a:lnSpc>
              <a:spcBef>
                <a:spcPts val="400"/>
              </a:spcBef>
              <a:defRPr sz="2200">
                <a:solidFill>
                  <a:srgbClr val="888888"/>
                </a:solidFill>
              </a:defRPr>
            </a:pPr>
            <a:r>
              <a:rPr dirty="0"/>
              <a:t>Part of speech tag, lemma, dependency</a:t>
            </a:r>
          </a:p>
        </p:txBody>
      </p:sp>
      <p:sp>
        <p:nvSpPr>
          <p:cNvPr id="25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36</a:t>
            </a:fld>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5109" y="1326634"/>
            <a:ext cx="4165355" cy="359142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6083141" y="330949"/>
            <a:ext cx="4113178" cy="279139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8870188" y="3402767"/>
            <a:ext cx="2652262" cy="318271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stretch>
            <a:fillRect/>
          </a:stretch>
        </p:blipFill>
        <p:spPr>
          <a:xfrm>
            <a:off x="5336145" y="3794084"/>
            <a:ext cx="3078362" cy="2400079"/>
          </a:xfrm>
          <a:prstGeom prst="rect">
            <a:avLst/>
          </a:prstGeom>
          <a:ln>
            <a:noFill/>
          </a:ln>
          <a:effectLst>
            <a:outerShdw blurRad="292100" dist="139700" dir="2700000" algn="tl" rotWithShape="0">
              <a:srgbClr val="333333">
                <a:alpha val="65000"/>
              </a:srgbClr>
            </a:outerShdw>
          </a:effectLst>
        </p:spPr>
      </p:pic>
      <p:sp>
        <p:nvSpPr>
          <p:cNvPr id="8" name="Title 7"/>
          <p:cNvSpPr>
            <a:spLocks noGrp="1"/>
          </p:cNvSpPr>
          <p:nvPr>
            <p:ph type="title"/>
          </p:nvPr>
        </p:nvSpPr>
        <p:spPr>
          <a:xfrm>
            <a:off x="609600" y="5"/>
            <a:ext cx="11582400" cy="1067122"/>
          </a:xfrm>
        </p:spPr>
        <p:txBody>
          <a:bodyPr/>
          <a:lstStyle/>
          <a:p>
            <a:r>
              <a:rPr lang="en-US"/>
              <a:t>Token Types</a:t>
            </a:r>
          </a:p>
        </p:txBody>
      </p:sp>
    </p:spTree>
    <p:extLst>
      <p:ext uri="{BB962C8B-B14F-4D97-AF65-F5344CB8AC3E}">
        <p14:creationId xmlns:p14="http://schemas.microsoft.com/office/powerpoint/2010/main" val="3121566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Patterns"/>
          <p:cNvSpPr txBox="1">
            <a:spLocks noGrp="1"/>
          </p:cNvSpPr>
          <p:nvPr>
            <p:ph type="title"/>
          </p:nvPr>
        </p:nvSpPr>
        <p:spPr>
          <a:prstGeom prst="rect">
            <a:avLst/>
          </a:prstGeom>
        </p:spPr>
        <p:txBody>
          <a:bodyPr/>
          <a:lstStyle/>
          <a:p>
            <a:r>
              <a:t>Patterns</a:t>
            </a:r>
          </a:p>
        </p:txBody>
      </p:sp>
      <p:sp>
        <p:nvSpPr>
          <p:cNvPr id="25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38</a:t>
            </a:fld>
            <a:endParaRPr/>
          </a:p>
        </p:txBody>
      </p:sp>
      <p:sp>
        <p:nvSpPr>
          <p:cNvPr id="256" name="Pattern := Token-Spec…"/>
          <p:cNvSpPr txBox="1"/>
          <p:nvPr/>
        </p:nvSpPr>
        <p:spPr>
          <a:xfrm>
            <a:off x="609600" y="2162889"/>
            <a:ext cx="7444344" cy="34696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lnSpc>
                <a:spcPct val="200000"/>
              </a:lnSpc>
              <a:defRPr sz="3200" b="1">
                <a:latin typeface="Menlo"/>
                <a:ea typeface="Menlo"/>
                <a:cs typeface="Menlo"/>
                <a:sym typeface="Menlo"/>
              </a:defRPr>
            </a:pPr>
            <a:r>
              <a:t>Pattern := Token-Spec</a:t>
            </a:r>
          </a:p>
          <a:p>
            <a:pPr>
              <a:lnSpc>
                <a:spcPct val="200000"/>
              </a:lnSpc>
              <a:defRPr sz="3200" b="1">
                <a:latin typeface="Menlo"/>
                <a:ea typeface="Menlo"/>
                <a:cs typeface="Menlo"/>
                <a:sym typeface="Menlo"/>
              </a:defRPr>
            </a:pPr>
            <a:r>
              <a:t>           [Token-Spec]</a:t>
            </a:r>
          </a:p>
          <a:p>
            <a:pPr>
              <a:lnSpc>
                <a:spcPct val="200000"/>
              </a:lnSpc>
              <a:defRPr sz="3200" b="1">
                <a:latin typeface="Menlo"/>
                <a:ea typeface="Menlo"/>
                <a:cs typeface="Menlo"/>
                <a:sym typeface="Menlo"/>
              </a:defRPr>
            </a:pPr>
            <a:r>
              <a:t>           Token-Spec +</a:t>
            </a:r>
          </a:p>
          <a:p>
            <a:pPr>
              <a:lnSpc>
                <a:spcPct val="200000"/>
              </a:lnSpc>
              <a:defRPr sz="3200" b="1">
                <a:latin typeface="Menlo"/>
                <a:ea typeface="Menlo"/>
                <a:cs typeface="Menlo"/>
                <a:sym typeface="Menlo"/>
              </a:defRPr>
            </a:pPr>
            <a:r>
              <a:t>           Token-Spec  Pattern</a:t>
            </a:r>
          </a:p>
        </p:txBody>
      </p:sp>
      <p:sp>
        <p:nvSpPr>
          <p:cNvPr id="257" name="Optional…"/>
          <p:cNvSpPr txBox="1"/>
          <p:nvPr/>
        </p:nvSpPr>
        <p:spPr>
          <a:xfrm>
            <a:off x="6794305" y="2162889"/>
            <a:ext cx="2519277" cy="289932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lnSpc>
                <a:spcPct val="200000"/>
              </a:lnSpc>
              <a:defRPr sz="3200">
                <a:solidFill>
                  <a:srgbClr val="A7A7A7"/>
                </a:solidFill>
                <a:latin typeface="Futura"/>
                <a:ea typeface="Futura"/>
                <a:cs typeface="Futura"/>
                <a:sym typeface="Futura"/>
              </a:defRPr>
            </a:pPr>
            <a:endParaRPr dirty="0"/>
          </a:p>
          <a:p>
            <a:pPr>
              <a:lnSpc>
                <a:spcPct val="200000"/>
              </a:lnSpc>
              <a:defRPr sz="3200">
                <a:solidFill>
                  <a:srgbClr val="A7A7A7"/>
                </a:solidFill>
                <a:latin typeface="Futura"/>
                <a:ea typeface="Futura"/>
                <a:cs typeface="Futura"/>
                <a:sym typeface="Futura"/>
              </a:defRPr>
            </a:pPr>
            <a:r>
              <a:rPr dirty="0"/>
              <a:t>Optional</a:t>
            </a:r>
          </a:p>
          <a:p>
            <a:pPr>
              <a:lnSpc>
                <a:spcPct val="200000"/>
              </a:lnSpc>
              <a:defRPr sz="3200">
                <a:solidFill>
                  <a:srgbClr val="A7A7A7"/>
                </a:solidFill>
                <a:latin typeface="Futura"/>
                <a:ea typeface="Futura"/>
                <a:cs typeface="Futura"/>
                <a:sym typeface="Futura"/>
              </a:defRPr>
            </a:pPr>
            <a:r>
              <a:rPr dirty="0"/>
              <a:t>One or more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Positive/Negative Patterns"/>
          <p:cNvSpPr txBox="1">
            <a:spLocks noGrp="1"/>
          </p:cNvSpPr>
          <p:nvPr>
            <p:ph type="title"/>
          </p:nvPr>
        </p:nvSpPr>
        <p:spPr>
          <a:xfrm>
            <a:off x="609600" y="4"/>
            <a:ext cx="11582400" cy="1600201"/>
          </a:xfrm>
          <a:prstGeom prst="rect">
            <a:avLst/>
          </a:prstGeom>
        </p:spPr>
        <p:txBody>
          <a:bodyPr/>
          <a:lstStyle/>
          <a:p>
            <a:r>
              <a:t>Positive/Negative Patterns</a:t>
            </a:r>
          </a:p>
        </p:txBody>
      </p:sp>
      <p:sp>
        <p:nvSpPr>
          <p:cNvPr id="260" name="Positive…"/>
          <p:cNvSpPr txBox="1">
            <a:spLocks noGrp="1"/>
          </p:cNvSpPr>
          <p:nvPr>
            <p:ph type="body" sz="half" idx="1"/>
          </p:nvPr>
        </p:nvSpPr>
        <p:spPr>
          <a:xfrm>
            <a:off x="3822603" y="2140925"/>
            <a:ext cx="5156394" cy="4717077"/>
          </a:xfrm>
          <a:prstGeom prst="rect">
            <a:avLst/>
          </a:prstGeom>
        </p:spPr>
        <p:txBody>
          <a:bodyPr/>
          <a:lstStyle/>
          <a:p>
            <a:pPr>
              <a:lnSpc>
                <a:spcPct val="100000"/>
              </a:lnSpc>
            </a:pPr>
            <a:r>
              <a:rPr dirty="0"/>
              <a:t>Positive</a:t>
            </a:r>
          </a:p>
          <a:p>
            <a:pPr>
              <a:lnSpc>
                <a:spcPct val="100000"/>
              </a:lnSpc>
              <a:spcBef>
                <a:spcPts val="400"/>
              </a:spcBef>
              <a:defRPr sz="2000" b="0">
                <a:solidFill>
                  <a:srgbClr val="888888"/>
                </a:solidFill>
                <a:latin typeface="Futura Bold"/>
                <a:ea typeface="Futura Bold"/>
                <a:cs typeface="Futura Bold"/>
                <a:sym typeface="Futura Bold"/>
              </a:defRPr>
            </a:pPr>
            <a:r>
              <a:rPr dirty="0"/>
              <a:t>Generate candidates</a:t>
            </a:r>
            <a:endParaRPr lang="en-US" dirty="0"/>
          </a:p>
          <a:p>
            <a:pPr>
              <a:lnSpc>
                <a:spcPct val="100000"/>
              </a:lnSpc>
              <a:spcBef>
                <a:spcPts val="400"/>
              </a:spcBef>
              <a:defRPr sz="2000" b="0">
                <a:solidFill>
                  <a:srgbClr val="888888"/>
                </a:solidFill>
                <a:latin typeface="Futura Bold"/>
                <a:ea typeface="Futura Bold"/>
                <a:cs typeface="Futura Bold"/>
                <a:sym typeface="Futura Bold"/>
              </a:defRPr>
            </a:pPr>
            <a:endParaRPr lang="en-US" dirty="0"/>
          </a:p>
          <a:p>
            <a:pPr>
              <a:lnSpc>
                <a:spcPct val="100000"/>
              </a:lnSpc>
              <a:spcBef>
                <a:spcPts val="400"/>
              </a:spcBef>
              <a:defRPr sz="2000" b="0">
                <a:solidFill>
                  <a:srgbClr val="888888"/>
                </a:solidFill>
                <a:latin typeface="Futura Bold"/>
                <a:ea typeface="Futura Bold"/>
                <a:cs typeface="Futura Bold"/>
                <a:sym typeface="Futura Bold"/>
              </a:defRPr>
            </a:pPr>
            <a:endParaRPr dirty="0"/>
          </a:p>
          <a:p>
            <a:pPr>
              <a:lnSpc>
                <a:spcPct val="100000"/>
              </a:lnSpc>
            </a:pPr>
            <a:r>
              <a:rPr dirty="0"/>
              <a:t>Negative</a:t>
            </a:r>
          </a:p>
          <a:p>
            <a:pPr>
              <a:spcBef>
                <a:spcPts val="400"/>
              </a:spcBef>
              <a:defRPr sz="2000" b="0">
                <a:solidFill>
                  <a:srgbClr val="888888"/>
                </a:solidFill>
                <a:latin typeface="Futura Bold"/>
                <a:ea typeface="Futura Bold"/>
                <a:cs typeface="Futura Bold"/>
                <a:sym typeface="Futura Bold"/>
              </a:defRPr>
            </a:pPr>
            <a:r>
              <a:rPr dirty="0"/>
              <a:t>Remove candidates</a:t>
            </a:r>
            <a:endParaRPr lang="en-US" dirty="0"/>
          </a:p>
          <a:p>
            <a:pPr>
              <a:spcBef>
                <a:spcPts val="400"/>
              </a:spcBef>
              <a:defRPr sz="2000" b="0">
                <a:solidFill>
                  <a:srgbClr val="888888"/>
                </a:solidFill>
                <a:latin typeface="Futura Bold"/>
                <a:ea typeface="Futura Bold"/>
                <a:cs typeface="Futura Bold"/>
                <a:sym typeface="Futura Bold"/>
              </a:defRPr>
            </a:pPr>
            <a:r>
              <a:rPr lang="en-US" dirty="0"/>
              <a:t>Output overlaps positive candidates</a:t>
            </a:r>
            <a:endParaRPr dirty="0"/>
          </a:p>
        </p:txBody>
      </p:sp>
      <p:sp>
        <p:nvSpPr>
          <p:cNvPr id="26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39</a:t>
            </a:fld>
            <a:endParaRPr/>
          </a:p>
        </p:txBody>
      </p:sp>
      <p:sp>
        <p:nvSpPr>
          <p:cNvPr id="262" name="General…"/>
          <p:cNvSpPr txBox="1"/>
          <p:nvPr/>
        </p:nvSpPr>
        <p:spPr>
          <a:xfrm>
            <a:off x="1618331" y="2140923"/>
            <a:ext cx="3791735" cy="4717077"/>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defTabSz="457189">
              <a:spcBef>
                <a:spcPts val="800"/>
              </a:spcBef>
              <a:defRPr sz="3600" b="1">
                <a:solidFill>
                  <a:schemeClr val="accent2"/>
                </a:solidFill>
                <a:latin typeface="Futura Condensed"/>
                <a:ea typeface="Futura Condensed"/>
                <a:cs typeface="Futura Condensed"/>
                <a:sym typeface="Futura Condensed"/>
              </a:defRPr>
            </a:pPr>
            <a:r>
              <a:rPr dirty="0"/>
              <a:t>General</a:t>
            </a:r>
          </a:p>
          <a:p>
            <a:pPr defTabSz="457189">
              <a:spcBef>
                <a:spcPts val="400"/>
              </a:spcBef>
              <a:defRPr sz="2000">
                <a:solidFill>
                  <a:schemeClr val="accent2"/>
                </a:solidFill>
                <a:latin typeface="Futura Bold"/>
                <a:ea typeface="Futura Bold"/>
                <a:cs typeface="Futura Bold"/>
                <a:sym typeface="Futura Bold"/>
              </a:defRPr>
            </a:pPr>
            <a:endParaRPr lang="en-US" dirty="0"/>
          </a:p>
          <a:p>
            <a:pPr defTabSz="457189">
              <a:spcBef>
                <a:spcPts val="400"/>
              </a:spcBef>
              <a:defRPr sz="2000">
                <a:solidFill>
                  <a:schemeClr val="accent2"/>
                </a:solidFill>
                <a:latin typeface="Futura Bold"/>
                <a:ea typeface="Futura Bold"/>
                <a:cs typeface="Futura Bold"/>
                <a:sym typeface="Futura Bold"/>
              </a:defRPr>
            </a:pPr>
            <a:endParaRPr lang="en-US" dirty="0"/>
          </a:p>
          <a:p>
            <a:pPr defTabSz="457189">
              <a:spcBef>
                <a:spcPts val="400"/>
              </a:spcBef>
              <a:defRPr sz="2000">
                <a:solidFill>
                  <a:schemeClr val="accent2"/>
                </a:solidFill>
                <a:latin typeface="Futura Bold"/>
                <a:ea typeface="Futura Bold"/>
                <a:cs typeface="Futura Bold"/>
                <a:sym typeface="Futura Bold"/>
              </a:defRPr>
            </a:pPr>
            <a:endParaRPr dirty="0"/>
          </a:p>
          <a:p>
            <a:pPr defTabSz="457189">
              <a:spcBef>
                <a:spcPts val="800"/>
              </a:spcBef>
              <a:defRPr sz="3600" b="1">
                <a:solidFill>
                  <a:schemeClr val="accent2"/>
                </a:solidFill>
                <a:latin typeface="Futura Condensed"/>
                <a:ea typeface="Futura Condensed"/>
                <a:cs typeface="Futura Condensed"/>
                <a:sym typeface="Futura Condensed"/>
              </a:defRPr>
            </a:pPr>
            <a:r>
              <a:rPr dirty="0"/>
              <a:t>Specific</a:t>
            </a:r>
          </a:p>
        </p:txBody>
      </p:sp>
    </p:spTree>
    <p:extLst>
      <p:ext uri="{BB962C8B-B14F-4D97-AF65-F5344CB8AC3E}">
        <p14:creationId xmlns:p14="http://schemas.microsoft.com/office/powerpoint/2010/main" val="51594655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3" descr="Picture 3"/>
          <p:cNvPicPr>
            <a:picLocks noChangeAspect="1"/>
          </p:cNvPicPr>
          <p:nvPr/>
        </p:nvPicPr>
        <p:blipFill>
          <a:blip r:embed="rId2">
            <a:extLst/>
          </a:blip>
          <a:stretch>
            <a:fillRect/>
          </a:stretch>
        </p:blipFill>
        <p:spPr>
          <a:xfrm>
            <a:off x="2611086" y="0"/>
            <a:ext cx="6997329" cy="6858000"/>
          </a:xfrm>
          <a:prstGeom prst="rect">
            <a:avLst/>
          </a:prstGeom>
          <a:ln w="12700">
            <a:miter lim="400000"/>
          </a:ln>
        </p:spPr>
      </p:pic>
      <p:sp>
        <p:nvSpPr>
          <p:cNvPr id="131" name="Rectangle 4"/>
          <p:cNvSpPr/>
          <p:nvPr/>
        </p:nvSpPr>
        <p:spPr>
          <a:xfrm>
            <a:off x="2850912" y="48125"/>
            <a:ext cx="2406315" cy="288760"/>
          </a:xfrm>
          <a:prstGeom prst="rect">
            <a:avLst/>
          </a:prstGeom>
          <a:ln w="38100">
            <a:solidFill>
              <a:schemeClr val="accent5"/>
            </a:solidFill>
          </a:ln>
        </p:spPr>
        <p:txBody>
          <a:bodyPr lIns="45719" rIns="45719" anchor="ctr"/>
          <a:lstStyle/>
          <a:p>
            <a:pPr algn="ctr">
              <a:defRPr>
                <a:solidFill>
                  <a:srgbClr val="FFFFFF"/>
                </a:solidFill>
              </a:defRPr>
            </a:pPr>
            <a:endParaRPr/>
          </a:p>
        </p:txBody>
      </p:sp>
      <p:sp>
        <p:nvSpPr>
          <p:cNvPr id="132" name="Rectangle 5"/>
          <p:cNvSpPr/>
          <p:nvPr/>
        </p:nvSpPr>
        <p:spPr>
          <a:xfrm>
            <a:off x="2534652" y="488137"/>
            <a:ext cx="5830161" cy="797523"/>
          </a:xfrm>
          <a:prstGeom prst="rect">
            <a:avLst/>
          </a:prstGeom>
          <a:ln w="38100">
            <a:solidFill>
              <a:schemeClr val="accent5"/>
            </a:solidFill>
          </a:ln>
        </p:spPr>
        <p:txBody>
          <a:bodyPr lIns="45719" rIns="45719" anchor="ctr"/>
          <a:lstStyle/>
          <a:p>
            <a:pPr algn="ctr">
              <a:defRPr>
                <a:solidFill>
                  <a:srgbClr val="FFFFFF"/>
                </a:solidFill>
              </a:defRPr>
            </a:pPr>
            <a:endParaRPr/>
          </a:p>
        </p:txBody>
      </p:sp>
      <p:sp>
        <p:nvSpPr>
          <p:cNvPr id="133" name="Rectangle 6"/>
          <p:cNvSpPr/>
          <p:nvPr/>
        </p:nvSpPr>
        <p:spPr>
          <a:xfrm>
            <a:off x="2534652" y="1773797"/>
            <a:ext cx="5830161" cy="921277"/>
          </a:xfrm>
          <a:prstGeom prst="rect">
            <a:avLst/>
          </a:prstGeom>
          <a:ln w="38100">
            <a:solidFill>
              <a:schemeClr val="accent5"/>
            </a:solidFill>
          </a:ln>
        </p:spPr>
        <p:txBody>
          <a:bodyPr lIns="45719" rIns="45719" anchor="ctr"/>
          <a:lstStyle/>
          <a:p>
            <a:pPr algn="ctr">
              <a:defRPr>
                <a:solidFill>
                  <a:srgbClr val="FFFFFF"/>
                </a:solidFill>
              </a:defRPr>
            </a:pPr>
            <a:endParaRPr/>
          </a:p>
        </p:txBody>
      </p:sp>
      <p:sp>
        <p:nvSpPr>
          <p:cNvPr id="134" name="Title 1"/>
          <p:cNvSpPr txBox="1">
            <a:spLocks noGrp="1"/>
          </p:cNvSpPr>
          <p:nvPr>
            <p:ph type="title"/>
          </p:nvPr>
        </p:nvSpPr>
        <p:spPr>
          <a:xfrm>
            <a:off x="279400" y="4701768"/>
            <a:ext cx="11620500" cy="1600202"/>
          </a:xfrm>
          <a:prstGeom prst="rect">
            <a:avLst/>
          </a:prstGeom>
        </p:spPr>
        <p:txBody>
          <a:bodyPr/>
          <a:lstStyle/>
          <a:p>
            <a:pPr>
              <a:defRPr sz="5400"/>
            </a:pPr>
            <a:r>
              <a:t>small amount of relevant content</a:t>
            </a:r>
            <a:br/>
            <a:r>
              <a:rPr sz="3600">
                <a:solidFill>
                  <a:srgbClr val="000000"/>
                </a:solidFill>
              </a:rPr>
              <a:t>irrelevant content very similar to relevant content</a:t>
            </a:r>
          </a:p>
        </p:txBody>
      </p:sp>
      <p:sp>
        <p:nvSpPr>
          <p:cNvPr id="135" name="Slide Number Placeholder 7"/>
          <p:cNvSpPr txBox="1">
            <a:spLocks noGrp="1"/>
          </p:cNvSpPr>
          <p:nvPr>
            <p:ph type="sldNum" sz="quarter" idx="2"/>
          </p:nvPr>
        </p:nvSpPr>
        <p:spPr>
          <a:xfrm>
            <a:off x="12003102" y="6540817"/>
            <a:ext cx="188898"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spTree>
    <p:extLst>
      <p:ext uri="{BB962C8B-B14F-4D97-AF65-F5344CB8AC3E}">
        <p14:creationId xmlns:p14="http://schemas.microsoft.com/office/powerpoint/2010/main" val="23392890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Footer Placeholder 2"/>
          <p:cNvSpPr txBox="1"/>
          <p:nvPr/>
        </p:nvSpPr>
        <p:spPr>
          <a:xfrm>
            <a:off x="0" y="6547169"/>
            <a:ext cx="3860800" cy="2692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defRPr sz="1200">
                <a:solidFill>
                  <a:srgbClr val="888888"/>
                </a:solidFill>
              </a:defRPr>
            </a:lvl1pPr>
          </a:lstStyle>
          <a:p>
            <a:r>
              <a:t>Kejriwal, Szekely</a:t>
            </a:r>
          </a:p>
        </p:txBody>
      </p:sp>
      <p:pic>
        <p:nvPicPr>
          <p:cNvPr id="269" name="Picture 5" descr="Picture 5"/>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270" name="Title 1"/>
          <p:cNvSpPr txBox="1">
            <a:spLocks noGrp="1"/>
          </p:cNvSpPr>
          <p:nvPr>
            <p:ph type="title"/>
          </p:nvPr>
        </p:nvSpPr>
        <p:spPr>
          <a:xfrm>
            <a:off x="8545286" y="3"/>
            <a:ext cx="3646714" cy="1600203"/>
          </a:xfrm>
          <a:prstGeom prst="rect">
            <a:avLst/>
          </a:prstGeom>
        </p:spPr>
        <p:txBody>
          <a:bodyPr/>
          <a:lstStyle/>
          <a:p>
            <a:r>
              <a:rPr dirty="0"/>
              <a:t>DIG Demo</a:t>
            </a:r>
          </a:p>
        </p:txBody>
      </p:sp>
      <p:sp>
        <p:nvSpPr>
          <p:cNvPr id="271" name="Slide Number Placeholder 3"/>
          <p:cNvSpPr txBox="1">
            <a:spLocks noGrp="1"/>
          </p:cNvSpPr>
          <p:nvPr>
            <p:ph type="sldNum" sz="quarter" idx="2"/>
          </p:nvPr>
        </p:nvSpPr>
        <p:spPr>
          <a:xfrm>
            <a:off x="11918344" y="6540817"/>
            <a:ext cx="273656"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40</a:t>
            </a:fld>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Advantages/Disadvantages"/>
          <p:cNvSpPr txBox="1">
            <a:spLocks noGrp="1"/>
          </p:cNvSpPr>
          <p:nvPr>
            <p:ph type="title"/>
          </p:nvPr>
        </p:nvSpPr>
        <p:spPr>
          <a:prstGeom prst="rect">
            <a:avLst/>
          </a:prstGeom>
        </p:spPr>
        <p:txBody>
          <a:bodyPr/>
          <a:lstStyle/>
          <a:p>
            <a:r>
              <a:rPr lang="en-US" dirty="0"/>
              <a:t>NLP Rule-Based Extraction</a:t>
            </a:r>
            <a:endParaRPr dirty="0"/>
          </a:p>
        </p:txBody>
      </p:sp>
      <p:sp>
        <p:nvSpPr>
          <p:cNvPr id="265" name="Advantages…"/>
          <p:cNvSpPr txBox="1">
            <a:spLocks noGrp="1"/>
          </p:cNvSpPr>
          <p:nvPr>
            <p:ph type="body" idx="1"/>
          </p:nvPr>
        </p:nvSpPr>
        <p:spPr>
          <a:xfrm>
            <a:off x="609600" y="1600204"/>
            <a:ext cx="11582400" cy="4416284"/>
          </a:xfrm>
          <a:prstGeom prst="rect">
            <a:avLst/>
          </a:prstGeom>
        </p:spPr>
        <p:txBody>
          <a:bodyPr>
            <a:normAutofit/>
          </a:bodyPr>
          <a:lstStyle/>
          <a:p>
            <a:pPr>
              <a:lnSpc>
                <a:spcPct val="100000"/>
              </a:lnSpc>
            </a:pPr>
            <a:r>
              <a:rPr sz="4000" dirty="0"/>
              <a:t>Advantages</a:t>
            </a:r>
          </a:p>
          <a:p>
            <a:pPr>
              <a:lnSpc>
                <a:spcPct val="100000"/>
              </a:lnSpc>
              <a:spcBef>
                <a:spcPts val="400"/>
              </a:spcBef>
              <a:defRPr sz="2200">
                <a:solidFill>
                  <a:srgbClr val="888888"/>
                </a:solidFill>
              </a:defRPr>
            </a:pPr>
            <a:r>
              <a:rPr sz="2400" dirty="0"/>
              <a:t>Easy to define</a:t>
            </a:r>
          </a:p>
          <a:p>
            <a:pPr>
              <a:lnSpc>
                <a:spcPct val="100000"/>
              </a:lnSpc>
              <a:spcBef>
                <a:spcPts val="400"/>
              </a:spcBef>
              <a:defRPr sz="2200">
                <a:solidFill>
                  <a:srgbClr val="888888"/>
                </a:solidFill>
              </a:defRPr>
            </a:pPr>
            <a:r>
              <a:rPr sz="2400" dirty="0"/>
              <a:t>High precision</a:t>
            </a:r>
          </a:p>
          <a:p>
            <a:pPr>
              <a:lnSpc>
                <a:spcPct val="100000"/>
              </a:lnSpc>
              <a:spcBef>
                <a:spcPts val="400"/>
              </a:spcBef>
              <a:defRPr sz="2200">
                <a:solidFill>
                  <a:srgbClr val="888888"/>
                </a:solidFill>
              </a:defRPr>
            </a:pPr>
            <a:r>
              <a:rPr sz="2400" dirty="0"/>
              <a:t>Recall increases with number of rules</a:t>
            </a:r>
            <a:endParaRPr lang="en-US" sz="2400" dirty="0"/>
          </a:p>
          <a:p>
            <a:pPr>
              <a:lnSpc>
                <a:spcPct val="100000"/>
              </a:lnSpc>
              <a:spcBef>
                <a:spcPts val="400"/>
              </a:spcBef>
              <a:defRPr sz="2200">
                <a:solidFill>
                  <a:srgbClr val="888888"/>
                </a:solidFill>
              </a:defRPr>
            </a:pPr>
            <a:endParaRPr lang="en-US" sz="2400" dirty="0"/>
          </a:p>
          <a:p>
            <a:pPr>
              <a:lnSpc>
                <a:spcPct val="100000"/>
              </a:lnSpc>
              <a:spcBef>
                <a:spcPts val="400"/>
              </a:spcBef>
              <a:defRPr sz="2200">
                <a:solidFill>
                  <a:srgbClr val="888888"/>
                </a:solidFill>
              </a:defRPr>
            </a:pPr>
            <a:endParaRPr sz="2400" dirty="0"/>
          </a:p>
          <a:p>
            <a:pPr>
              <a:lnSpc>
                <a:spcPct val="100000"/>
              </a:lnSpc>
            </a:pPr>
            <a:r>
              <a:rPr sz="4000" dirty="0"/>
              <a:t>Disadvantages</a:t>
            </a:r>
          </a:p>
          <a:p>
            <a:pPr>
              <a:lnSpc>
                <a:spcPct val="100000"/>
              </a:lnSpc>
              <a:spcBef>
                <a:spcPts val="400"/>
              </a:spcBef>
              <a:defRPr sz="2000">
                <a:solidFill>
                  <a:srgbClr val="888888"/>
                </a:solidFill>
              </a:defRPr>
            </a:pPr>
            <a:r>
              <a:rPr sz="2400" dirty="0"/>
              <a:t>Text must follow strict patterns</a:t>
            </a:r>
          </a:p>
        </p:txBody>
      </p:sp>
      <p:sp>
        <p:nvSpPr>
          <p:cNvPr id="26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smtClean="0"/>
              <a:t>41</a:t>
            </a:fld>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Title 1"/>
          <p:cNvSpPr txBox="1">
            <a:spLocks noGrp="1"/>
          </p:cNvSpPr>
          <p:nvPr>
            <p:ph type="title"/>
          </p:nvPr>
        </p:nvSpPr>
        <p:spPr>
          <a:prstGeom prst="rect">
            <a:avLst/>
          </a:prstGeom>
        </p:spPr>
        <p:txBody>
          <a:bodyPr/>
          <a:lstStyle/>
          <a:p>
            <a:r>
              <a:rPr dirty="0">
                <a:solidFill>
                  <a:schemeClr val="tx2"/>
                </a:solidFill>
              </a:rPr>
              <a:t>Named-Entity Recognizers</a:t>
            </a:r>
          </a:p>
        </p:txBody>
      </p:sp>
      <p:sp>
        <p:nvSpPr>
          <p:cNvPr id="284" name="Text Placeholder 2"/>
          <p:cNvSpPr txBox="1">
            <a:spLocks noGrp="1"/>
          </p:cNvSpPr>
          <p:nvPr>
            <p:ph type="body" sz="quarter" idx="1"/>
          </p:nvPr>
        </p:nvSpPr>
        <p:spPr>
          <a:prstGeom prst="rect">
            <a:avLst/>
          </a:prstGeom>
        </p:spPr>
        <p:txBody>
          <a:bodyPr/>
          <a:lstStyle/>
          <a:p>
            <a:pPr>
              <a:lnSpc>
                <a:spcPct val="135000"/>
              </a:lnSpc>
              <a:defRPr sz="1800"/>
            </a:pPr>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Footer Placeholder 3"/>
          <p:cNvSpPr txBox="1"/>
          <p:nvPr/>
        </p:nvSpPr>
        <p:spPr>
          <a:xfrm>
            <a:off x="0" y="6542408"/>
            <a:ext cx="3860800" cy="2692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defRPr sz="1200">
                <a:solidFill>
                  <a:srgbClr val="888888"/>
                </a:solidFill>
              </a:defRPr>
            </a:lvl1pPr>
          </a:lstStyle>
          <a:p>
            <a:r>
              <a:t>Kejriwal, Szekely</a:t>
            </a:r>
          </a:p>
        </p:txBody>
      </p:sp>
      <p:sp>
        <p:nvSpPr>
          <p:cNvPr id="287" name="Title 1"/>
          <p:cNvSpPr txBox="1">
            <a:spLocks noGrp="1"/>
          </p:cNvSpPr>
          <p:nvPr>
            <p:ph type="title"/>
          </p:nvPr>
        </p:nvSpPr>
        <p:spPr>
          <a:xfrm>
            <a:off x="609600" y="1"/>
            <a:ext cx="11582400" cy="1600203"/>
          </a:xfrm>
          <a:prstGeom prst="rect">
            <a:avLst/>
          </a:prstGeom>
        </p:spPr>
        <p:txBody>
          <a:bodyPr/>
          <a:lstStyle/>
          <a:p>
            <a:r>
              <a:rPr dirty="0"/>
              <a:t>Named Entity Recognizers</a:t>
            </a:r>
          </a:p>
        </p:txBody>
      </p:sp>
      <p:sp>
        <p:nvSpPr>
          <p:cNvPr id="288" name="Content Placeholder 2"/>
          <p:cNvSpPr txBox="1">
            <a:spLocks noGrp="1"/>
          </p:cNvSpPr>
          <p:nvPr>
            <p:ph type="body" idx="1"/>
          </p:nvPr>
        </p:nvSpPr>
        <p:spPr>
          <a:xfrm>
            <a:off x="609600" y="1600202"/>
            <a:ext cx="11582400" cy="5257801"/>
          </a:xfrm>
          <a:prstGeom prst="rect">
            <a:avLst/>
          </a:prstGeom>
        </p:spPr>
        <p:txBody>
          <a:bodyPr/>
          <a:lstStyle/>
          <a:p>
            <a:pPr>
              <a:lnSpc>
                <a:spcPct val="100000"/>
              </a:lnSpc>
              <a:spcBef>
                <a:spcPts val="700"/>
              </a:spcBef>
              <a:defRPr sz="3300"/>
            </a:pPr>
            <a:r>
              <a:t>Machine learning models</a:t>
            </a:r>
          </a:p>
          <a:p>
            <a:pPr lvl="1">
              <a:lnSpc>
                <a:spcPct val="100000"/>
              </a:lnSpc>
              <a:spcBef>
                <a:spcPts val="500"/>
              </a:spcBef>
              <a:defRPr sz="2200">
                <a:solidFill>
                  <a:srgbClr val="808080"/>
                </a:solidFill>
              </a:defRPr>
            </a:pPr>
            <a:r>
              <a:rPr dirty="0"/>
              <a:t>people, places, organizations and a few others</a:t>
            </a:r>
          </a:p>
          <a:p>
            <a:pPr>
              <a:lnSpc>
                <a:spcPct val="100000"/>
              </a:lnSpc>
              <a:spcBef>
                <a:spcPts val="700"/>
              </a:spcBef>
              <a:defRPr sz="3300"/>
            </a:pPr>
            <a:r>
              <a:rPr dirty="0"/>
              <a:t>SpaCy</a:t>
            </a:r>
          </a:p>
          <a:p>
            <a:pPr lvl="1">
              <a:lnSpc>
                <a:spcPct val="100000"/>
              </a:lnSpc>
              <a:spcBef>
                <a:spcPts val="500"/>
              </a:spcBef>
              <a:defRPr sz="2200">
                <a:solidFill>
                  <a:srgbClr val="808080"/>
                </a:solidFill>
              </a:defRPr>
            </a:pPr>
            <a:r>
              <a:rPr dirty="0"/>
              <a:t>complete NLP toolkit, Python (Cython), MIT license</a:t>
            </a:r>
          </a:p>
          <a:p>
            <a:pPr lvl="1">
              <a:lnSpc>
                <a:spcPct val="100000"/>
              </a:lnSpc>
              <a:spcBef>
                <a:spcPts val="500"/>
              </a:spcBef>
              <a:defRPr sz="2200">
                <a:solidFill>
                  <a:srgbClr val="808080"/>
                </a:solidFill>
              </a:defRPr>
            </a:pPr>
            <a:r>
              <a:rPr dirty="0"/>
              <a:t>code: https://github.com/explosion/spaCy</a:t>
            </a:r>
          </a:p>
          <a:p>
            <a:pPr lvl="1">
              <a:lnSpc>
                <a:spcPct val="100000"/>
              </a:lnSpc>
              <a:spcBef>
                <a:spcPts val="500"/>
              </a:spcBef>
              <a:defRPr sz="2200">
                <a:solidFill>
                  <a:srgbClr val="808080"/>
                </a:solidFill>
              </a:defRPr>
            </a:pPr>
            <a:r>
              <a:rPr dirty="0"/>
              <a:t>demo: http://textanalysisonline.com/spacy-named-entity-recognition-ner</a:t>
            </a:r>
          </a:p>
          <a:p>
            <a:pPr>
              <a:lnSpc>
                <a:spcPct val="100000"/>
              </a:lnSpc>
              <a:spcBef>
                <a:spcPts val="700"/>
              </a:spcBef>
              <a:defRPr sz="3300"/>
            </a:pPr>
            <a:r>
              <a:rPr dirty="0"/>
              <a:t>Stanford NER</a:t>
            </a:r>
          </a:p>
          <a:p>
            <a:pPr lvl="1">
              <a:lnSpc>
                <a:spcPct val="100000"/>
              </a:lnSpc>
              <a:spcBef>
                <a:spcPts val="500"/>
              </a:spcBef>
              <a:defRPr sz="2200">
                <a:solidFill>
                  <a:srgbClr val="808080"/>
                </a:solidFill>
              </a:defRPr>
            </a:pPr>
            <a:r>
              <a:rPr dirty="0"/>
              <a:t>part of Stanford’s NLP software library, Java, GNU license</a:t>
            </a:r>
          </a:p>
          <a:p>
            <a:pPr lvl="1">
              <a:lnSpc>
                <a:spcPct val="100000"/>
              </a:lnSpc>
              <a:spcBef>
                <a:spcPts val="500"/>
              </a:spcBef>
              <a:defRPr sz="2200">
                <a:solidFill>
                  <a:srgbClr val="808080"/>
                </a:solidFill>
              </a:defRPr>
            </a:pPr>
            <a:r>
              <a:rPr dirty="0"/>
              <a:t>code: https://nlp.stanford.edu/software/CRF-NER.shtml</a:t>
            </a:r>
          </a:p>
          <a:p>
            <a:pPr lvl="1">
              <a:lnSpc>
                <a:spcPct val="100000"/>
              </a:lnSpc>
              <a:spcBef>
                <a:spcPts val="500"/>
              </a:spcBef>
              <a:defRPr sz="2200">
                <a:solidFill>
                  <a:srgbClr val="808080"/>
                </a:solidFill>
              </a:defRPr>
            </a:pPr>
            <a:r>
              <a:rPr dirty="0"/>
              <a:t>demo: http://nlp.stanford.edu:8080/ner/process</a:t>
            </a:r>
          </a:p>
        </p:txBody>
      </p:sp>
      <p:sp>
        <p:nvSpPr>
          <p:cNvPr id="289" name="Slide Number Placeholder 4"/>
          <p:cNvSpPr txBox="1">
            <a:spLocks noGrp="1"/>
          </p:cNvSpPr>
          <p:nvPr>
            <p:ph type="sldNum" sz="quarter" idx="2"/>
          </p:nvPr>
        </p:nvSpPr>
        <p:spPr>
          <a:xfrm>
            <a:off x="11918344" y="6540817"/>
            <a:ext cx="273656"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43</a:t>
            </a:fld>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Footer Placeholder 2"/>
          <p:cNvSpPr txBox="1"/>
          <p:nvPr/>
        </p:nvSpPr>
        <p:spPr>
          <a:xfrm>
            <a:off x="0" y="6547169"/>
            <a:ext cx="3860800" cy="2692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defRPr sz="1200">
                <a:solidFill>
                  <a:srgbClr val="888888"/>
                </a:solidFill>
              </a:defRPr>
            </a:lvl1pPr>
          </a:lstStyle>
          <a:p>
            <a:r>
              <a:t>Kejriwal, Szekely</a:t>
            </a:r>
          </a:p>
        </p:txBody>
      </p:sp>
      <p:pic>
        <p:nvPicPr>
          <p:cNvPr id="296" name="Picture 4" descr="Picture 4"/>
          <p:cNvPicPr>
            <a:picLocks noChangeAspect="1"/>
          </p:cNvPicPr>
          <p:nvPr/>
        </p:nvPicPr>
        <p:blipFill>
          <a:blip r:embed="rId2">
            <a:extLst/>
          </a:blip>
          <a:stretch>
            <a:fillRect/>
          </a:stretch>
        </p:blipFill>
        <p:spPr>
          <a:xfrm>
            <a:off x="0" y="254000"/>
            <a:ext cx="12192000" cy="6604000"/>
          </a:xfrm>
          <a:prstGeom prst="rect">
            <a:avLst/>
          </a:prstGeom>
          <a:ln w="12700">
            <a:miter lim="400000"/>
          </a:ln>
        </p:spPr>
      </p:pic>
      <p:sp>
        <p:nvSpPr>
          <p:cNvPr id="297" name="Title 1"/>
          <p:cNvSpPr txBox="1">
            <a:spLocks noGrp="1"/>
          </p:cNvSpPr>
          <p:nvPr>
            <p:ph type="title"/>
          </p:nvPr>
        </p:nvSpPr>
        <p:spPr>
          <a:xfrm>
            <a:off x="609600" y="4"/>
            <a:ext cx="11582400" cy="674912"/>
          </a:xfrm>
          <a:prstGeom prst="rect">
            <a:avLst/>
          </a:prstGeom>
        </p:spPr>
        <p:txBody>
          <a:bodyPr/>
          <a:lstStyle>
            <a:lvl1pPr>
              <a:defRPr sz="3600"/>
            </a:lvl1pPr>
          </a:lstStyle>
          <a:p>
            <a:r>
              <a:t>https://spacy.io/docs/usage/entity-recognition</a:t>
            </a:r>
          </a:p>
        </p:txBody>
      </p:sp>
      <p:sp>
        <p:nvSpPr>
          <p:cNvPr id="298" name="Slide Number Placeholder 3"/>
          <p:cNvSpPr txBox="1">
            <a:spLocks noGrp="1"/>
          </p:cNvSpPr>
          <p:nvPr>
            <p:ph type="sldNum" sz="quarter" idx="2"/>
          </p:nvPr>
        </p:nvSpPr>
        <p:spPr>
          <a:xfrm>
            <a:off x="11918344" y="6540817"/>
            <a:ext cx="273656"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44</a:t>
            </a:fld>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Footer Placeholder 2"/>
          <p:cNvSpPr txBox="1"/>
          <p:nvPr/>
        </p:nvSpPr>
        <p:spPr>
          <a:xfrm>
            <a:off x="0" y="6547169"/>
            <a:ext cx="3860800" cy="2692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defRPr sz="1200">
                <a:solidFill>
                  <a:srgbClr val="888888"/>
                </a:solidFill>
              </a:defRPr>
            </a:lvl1pPr>
          </a:lstStyle>
          <a:p>
            <a:r>
              <a:t>Kejriwal, Szekely</a:t>
            </a:r>
          </a:p>
        </p:txBody>
      </p:sp>
      <p:pic>
        <p:nvPicPr>
          <p:cNvPr id="301" name="Picture 4" descr="Picture 4"/>
          <p:cNvPicPr>
            <a:picLocks noChangeAspect="1"/>
          </p:cNvPicPr>
          <p:nvPr/>
        </p:nvPicPr>
        <p:blipFill>
          <a:blip r:embed="rId2">
            <a:extLst/>
          </a:blip>
          <a:stretch>
            <a:fillRect/>
          </a:stretch>
        </p:blipFill>
        <p:spPr>
          <a:xfrm>
            <a:off x="0" y="520994"/>
            <a:ext cx="12192000" cy="6453964"/>
          </a:xfrm>
          <a:prstGeom prst="rect">
            <a:avLst/>
          </a:prstGeom>
          <a:ln w="12700">
            <a:miter lim="400000"/>
          </a:ln>
        </p:spPr>
      </p:pic>
      <p:sp>
        <p:nvSpPr>
          <p:cNvPr id="302" name="Title 1"/>
          <p:cNvSpPr txBox="1">
            <a:spLocks noGrp="1"/>
          </p:cNvSpPr>
          <p:nvPr>
            <p:ph type="title"/>
          </p:nvPr>
        </p:nvSpPr>
        <p:spPr>
          <a:xfrm>
            <a:off x="609600" y="6356"/>
            <a:ext cx="11582400" cy="514637"/>
          </a:xfrm>
          <a:prstGeom prst="rect">
            <a:avLst/>
          </a:prstGeom>
        </p:spPr>
        <p:txBody>
          <a:bodyPr/>
          <a:lstStyle>
            <a:lvl1pPr defTabSz="347463">
              <a:defRPr sz="2736"/>
            </a:lvl1pPr>
          </a:lstStyle>
          <a:p>
            <a:r>
              <a:rPr dirty="0"/>
              <a:t>https://demos.explosion.ai/displacy-ent</a:t>
            </a:r>
          </a:p>
        </p:txBody>
      </p:sp>
      <p:sp>
        <p:nvSpPr>
          <p:cNvPr id="303" name="Slide Number Placeholder 3"/>
          <p:cNvSpPr txBox="1">
            <a:spLocks noGrp="1"/>
          </p:cNvSpPr>
          <p:nvPr>
            <p:ph type="sldNum" sz="quarter" idx="2"/>
          </p:nvPr>
        </p:nvSpPr>
        <p:spPr>
          <a:xfrm>
            <a:off x="11918344" y="6540817"/>
            <a:ext cx="273656"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45</a:t>
            </a:fld>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Advantages/Disadvantages"/>
          <p:cNvSpPr txBox="1">
            <a:spLocks noGrp="1"/>
          </p:cNvSpPr>
          <p:nvPr>
            <p:ph type="title"/>
          </p:nvPr>
        </p:nvSpPr>
        <p:spPr>
          <a:prstGeom prst="rect">
            <a:avLst/>
          </a:prstGeom>
        </p:spPr>
        <p:txBody>
          <a:bodyPr/>
          <a:lstStyle/>
          <a:p>
            <a:r>
              <a:rPr lang="en-US" dirty="0"/>
              <a:t>Named Entity Recognizers</a:t>
            </a:r>
            <a:endParaRPr dirty="0"/>
          </a:p>
        </p:txBody>
      </p:sp>
      <p:sp>
        <p:nvSpPr>
          <p:cNvPr id="292" name="Advantages…"/>
          <p:cNvSpPr txBox="1">
            <a:spLocks noGrp="1"/>
          </p:cNvSpPr>
          <p:nvPr>
            <p:ph type="body" idx="1"/>
          </p:nvPr>
        </p:nvSpPr>
        <p:spPr>
          <a:prstGeom prst="rect">
            <a:avLst/>
          </a:prstGeom>
        </p:spPr>
        <p:txBody>
          <a:bodyPr/>
          <a:lstStyle/>
          <a:p>
            <a:pPr>
              <a:lnSpc>
                <a:spcPct val="100000"/>
              </a:lnSpc>
            </a:pPr>
            <a:r>
              <a:rPr dirty="0"/>
              <a:t>Advantages</a:t>
            </a:r>
          </a:p>
          <a:p>
            <a:pPr>
              <a:lnSpc>
                <a:spcPct val="100000"/>
              </a:lnSpc>
              <a:spcBef>
                <a:spcPts val="400"/>
              </a:spcBef>
              <a:defRPr sz="2200">
                <a:solidFill>
                  <a:srgbClr val="888888"/>
                </a:solidFill>
              </a:defRPr>
            </a:pPr>
            <a:r>
              <a:rPr dirty="0"/>
              <a:t>Easy to use</a:t>
            </a:r>
          </a:p>
          <a:p>
            <a:pPr>
              <a:lnSpc>
                <a:spcPct val="100000"/>
              </a:lnSpc>
              <a:spcBef>
                <a:spcPts val="400"/>
              </a:spcBef>
              <a:defRPr sz="2200">
                <a:solidFill>
                  <a:srgbClr val="888888"/>
                </a:solidFill>
              </a:defRPr>
            </a:pPr>
            <a:r>
              <a:rPr dirty="0"/>
              <a:t>Tolerant of some noise</a:t>
            </a:r>
          </a:p>
          <a:p>
            <a:pPr>
              <a:lnSpc>
                <a:spcPct val="100000"/>
              </a:lnSpc>
              <a:spcBef>
                <a:spcPts val="400"/>
              </a:spcBef>
              <a:defRPr sz="2200">
                <a:solidFill>
                  <a:srgbClr val="888888"/>
                </a:solidFill>
              </a:defRPr>
            </a:pPr>
            <a:r>
              <a:rPr dirty="0"/>
              <a:t>Easy to train</a:t>
            </a:r>
            <a:endParaRPr lang="en-US" dirty="0"/>
          </a:p>
          <a:p>
            <a:pPr>
              <a:lnSpc>
                <a:spcPct val="100000"/>
              </a:lnSpc>
              <a:spcBef>
                <a:spcPts val="400"/>
              </a:spcBef>
              <a:defRPr sz="2200">
                <a:solidFill>
                  <a:srgbClr val="888888"/>
                </a:solidFill>
              </a:defRPr>
            </a:pPr>
            <a:endParaRPr dirty="0"/>
          </a:p>
          <a:p>
            <a:pPr>
              <a:lnSpc>
                <a:spcPct val="100000"/>
              </a:lnSpc>
            </a:pPr>
            <a:r>
              <a:rPr dirty="0"/>
              <a:t>Disadvantages</a:t>
            </a:r>
          </a:p>
          <a:p>
            <a:pPr>
              <a:lnSpc>
                <a:spcPct val="100000"/>
              </a:lnSpc>
              <a:spcBef>
                <a:spcPts val="400"/>
              </a:spcBef>
              <a:defRPr sz="2200">
                <a:solidFill>
                  <a:srgbClr val="888888"/>
                </a:solidFill>
              </a:defRPr>
            </a:pPr>
            <a:r>
              <a:rPr dirty="0"/>
              <a:t>Performance degrades rapidly for new genres, language models</a:t>
            </a:r>
          </a:p>
          <a:p>
            <a:pPr>
              <a:lnSpc>
                <a:spcPct val="100000"/>
              </a:lnSpc>
              <a:spcBef>
                <a:spcPts val="400"/>
              </a:spcBef>
              <a:defRPr sz="2200">
                <a:solidFill>
                  <a:srgbClr val="888888"/>
                </a:solidFill>
              </a:defRPr>
            </a:pPr>
            <a:r>
              <a:rPr dirty="0"/>
              <a:t>Requires hundreds to thousands of training examples</a:t>
            </a:r>
          </a:p>
        </p:txBody>
      </p:sp>
      <p:sp>
        <p:nvSpPr>
          <p:cNvPr id="29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46</a:t>
            </a:fld>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Title 1"/>
          <p:cNvSpPr txBox="1">
            <a:spLocks noGrp="1"/>
          </p:cNvSpPr>
          <p:nvPr>
            <p:ph type="title"/>
          </p:nvPr>
        </p:nvSpPr>
        <p:spPr>
          <a:prstGeom prst="rect">
            <a:avLst/>
          </a:prstGeom>
        </p:spPr>
        <p:txBody>
          <a:bodyPr/>
          <a:lstStyle/>
          <a:p>
            <a:r>
              <a:rPr dirty="0">
                <a:solidFill>
                  <a:schemeClr val="tx2"/>
                </a:solidFill>
              </a:rPr>
              <a:t>Conditional Random Fields</a:t>
            </a:r>
          </a:p>
        </p:txBody>
      </p:sp>
      <p:sp>
        <p:nvSpPr>
          <p:cNvPr id="306" name="Text Placeholder 2"/>
          <p:cNvSpPr txBox="1">
            <a:spLocks noGrp="1"/>
          </p:cNvSpPr>
          <p:nvPr>
            <p:ph type="body" sz="quarter" idx="1"/>
          </p:nvPr>
        </p:nvSpPr>
        <p:spPr>
          <a:prstGeom prst="rect">
            <a:avLst/>
          </a:prstGeom>
        </p:spPr>
        <p:txBody>
          <a:bodyPr/>
          <a:lstStyle/>
          <a:p>
            <a:pPr>
              <a:lnSpc>
                <a:spcPct val="135000"/>
              </a:lnSpc>
              <a:defRPr sz="1800"/>
            </a:pPr>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E74F45-5905-40BD-8A73-E9CF6191DC19}"/>
              </a:ext>
            </a:extLst>
          </p:cNvPr>
          <p:cNvSpPr>
            <a:spLocks noGrp="1"/>
          </p:cNvSpPr>
          <p:nvPr>
            <p:ph type="title"/>
          </p:nvPr>
        </p:nvSpPr>
        <p:spPr/>
        <p:txBody>
          <a:bodyPr/>
          <a:lstStyle/>
          <a:p>
            <a:r>
              <a:rPr lang="en-US"/>
              <a:t>Conditional Random Fields (CRF)</a:t>
            </a:r>
          </a:p>
        </p:txBody>
      </p:sp>
      <p:sp>
        <p:nvSpPr>
          <p:cNvPr id="3" name="Slide Number Placeholder 2">
            <a:extLst>
              <a:ext uri="{FF2B5EF4-FFF2-40B4-BE49-F238E27FC236}">
                <a16:creationId xmlns:a16="http://schemas.microsoft.com/office/drawing/2014/main" id="{7B29D15A-9C4A-4B9F-A9D9-EF90F602920B}"/>
              </a:ext>
            </a:extLst>
          </p:cNvPr>
          <p:cNvSpPr>
            <a:spLocks noGrp="1"/>
          </p:cNvSpPr>
          <p:nvPr>
            <p:ph type="sldNum" sz="quarter" idx="2"/>
          </p:nvPr>
        </p:nvSpPr>
        <p:spPr/>
        <p:txBody>
          <a:bodyPr/>
          <a:lstStyle/>
          <a:p>
            <a:pPr>
              <a:defRPr/>
            </a:pPr>
            <a:fld id="{FFF830CD-155B-44E2-B503-3BCACD705026}" type="slidenum">
              <a:rPr lang="en-US" smtClean="0">
                <a:solidFill>
                  <a:prstClr val="white"/>
                </a:solidFill>
              </a:rPr>
              <a:pPr>
                <a:defRPr/>
              </a:pPr>
              <a:t>48</a:t>
            </a:fld>
            <a:endParaRPr lang="en-US" dirty="0">
              <a:solidFill>
                <a:prstClr val="white"/>
              </a:solidFill>
            </a:endParaRPr>
          </a:p>
        </p:txBody>
      </p:sp>
      <p:sp>
        <p:nvSpPr>
          <p:cNvPr id="2" name="Content Placeholder 1">
            <a:extLst>
              <a:ext uri="{FF2B5EF4-FFF2-40B4-BE49-F238E27FC236}">
                <a16:creationId xmlns:a16="http://schemas.microsoft.com/office/drawing/2014/main" id="{731E0AB0-FFD2-4504-B5AD-40146BD3F58A}"/>
              </a:ext>
            </a:extLst>
          </p:cNvPr>
          <p:cNvSpPr>
            <a:spLocks noGrp="1"/>
          </p:cNvSpPr>
          <p:nvPr>
            <p:ph idx="4294967295"/>
          </p:nvPr>
        </p:nvSpPr>
        <p:spPr>
          <a:xfrm>
            <a:off x="424070" y="2498760"/>
            <a:ext cx="3962400" cy="2295940"/>
          </a:xfrm>
        </p:spPr>
        <p:txBody>
          <a:bodyPr>
            <a:normAutofit fontScale="85000" lnSpcReduction="10000"/>
          </a:bodyPr>
          <a:lstStyle/>
          <a:p>
            <a:r>
              <a:rPr lang="en-US" sz="3200" dirty="0"/>
              <a:t>Good for fields that have regular text structure/context</a:t>
            </a:r>
          </a:p>
        </p:txBody>
      </p:sp>
      <p:pic>
        <p:nvPicPr>
          <p:cNvPr id="1026" name="Picture 2" descr="Image result for conditional random field information extraction">
            <a:extLst>
              <a:ext uri="{FF2B5EF4-FFF2-40B4-BE49-F238E27FC236}">
                <a16:creationId xmlns:a16="http://schemas.microsoft.com/office/drawing/2014/main" id="{7F7500DF-F9C2-4D46-939D-485710A31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4257" y="1443254"/>
            <a:ext cx="6071802" cy="22034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amed entity recognition">
            <a:extLst>
              <a:ext uri="{FF2B5EF4-FFF2-40B4-BE49-F238E27FC236}">
                <a16:creationId xmlns:a16="http://schemas.microsoft.com/office/drawing/2014/main" id="{F452B23E-439D-4E7C-AF73-21B91E9F4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257" y="3753865"/>
            <a:ext cx="5951086" cy="265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93852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Modeling Problems With CRF"/>
          <p:cNvSpPr txBox="1">
            <a:spLocks noGrp="1"/>
          </p:cNvSpPr>
          <p:nvPr>
            <p:ph type="title"/>
          </p:nvPr>
        </p:nvSpPr>
        <p:spPr>
          <a:xfrm>
            <a:off x="609600" y="4"/>
            <a:ext cx="11582400" cy="1514824"/>
          </a:xfrm>
          <a:prstGeom prst="rect">
            <a:avLst/>
          </a:prstGeom>
        </p:spPr>
        <p:txBody>
          <a:bodyPr/>
          <a:lstStyle/>
          <a:p>
            <a:r>
              <a:t>Modeling Problems With CRF</a:t>
            </a:r>
          </a:p>
        </p:txBody>
      </p:sp>
      <p:sp>
        <p:nvSpPr>
          <p:cNvPr id="37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49</a:t>
            </a:fld>
            <a:endParaRPr/>
          </a:p>
        </p:txBody>
      </p:sp>
      <p:graphicFrame>
        <p:nvGraphicFramePr>
          <p:cNvPr id="372" name="Table"/>
          <p:cNvGraphicFramePr/>
          <p:nvPr>
            <p:extLst>
              <p:ext uri="{D42A27DB-BD31-4B8C-83A1-F6EECF244321}">
                <p14:modId xmlns:p14="http://schemas.microsoft.com/office/powerpoint/2010/main" val="2102943873"/>
              </p:ext>
            </p:extLst>
          </p:nvPr>
        </p:nvGraphicFramePr>
        <p:xfrm>
          <a:off x="609600" y="1514827"/>
          <a:ext cx="10612018" cy="3528200"/>
        </p:xfrm>
        <a:graphic>
          <a:graphicData uri="http://schemas.openxmlformats.org/drawingml/2006/table">
            <a:tbl>
              <a:tblPr firstRow="1" bandRow="1">
                <a:tableStyleId>{C7B018BB-80A7-4F77-B60F-C8B233D01FF8}</a:tableStyleId>
              </a:tblPr>
              <a:tblGrid>
                <a:gridCol w="523741">
                  <a:extLst>
                    <a:ext uri="{9D8B030D-6E8A-4147-A177-3AD203B41FA5}">
                      <a16:colId xmlns:a16="http://schemas.microsoft.com/office/drawing/2014/main" val="20000"/>
                    </a:ext>
                  </a:extLst>
                </a:gridCol>
                <a:gridCol w="1681709">
                  <a:extLst>
                    <a:ext uri="{9D8B030D-6E8A-4147-A177-3AD203B41FA5}">
                      <a16:colId xmlns:a16="http://schemas.microsoft.com/office/drawing/2014/main" val="20001"/>
                    </a:ext>
                  </a:extLst>
                </a:gridCol>
                <a:gridCol w="2678797">
                  <a:extLst>
                    <a:ext uri="{9D8B030D-6E8A-4147-A177-3AD203B41FA5}">
                      <a16:colId xmlns:a16="http://schemas.microsoft.com/office/drawing/2014/main" val="20002"/>
                    </a:ext>
                  </a:extLst>
                </a:gridCol>
                <a:gridCol w="3230911">
                  <a:extLst>
                    <a:ext uri="{9D8B030D-6E8A-4147-A177-3AD203B41FA5}">
                      <a16:colId xmlns:a16="http://schemas.microsoft.com/office/drawing/2014/main" val="20003"/>
                    </a:ext>
                  </a:extLst>
                </a:gridCol>
                <a:gridCol w="2496860">
                  <a:extLst>
                    <a:ext uri="{9D8B030D-6E8A-4147-A177-3AD203B41FA5}">
                      <a16:colId xmlns:a16="http://schemas.microsoft.com/office/drawing/2014/main" val="20004"/>
                    </a:ext>
                  </a:extLst>
                </a:gridCol>
              </a:tblGrid>
              <a:tr h="1004950">
                <a:tc>
                  <a:txBody>
                    <a:bodyPr/>
                    <a:lstStyle/>
                    <a:p>
                      <a:pPr algn="l" defTabSz="457189">
                        <a:defRPr sz="1800" b="0">
                          <a:solidFill>
                            <a:srgbClr val="000000"/>
                          </a:solidFill>
                        </a:defRPr>
                      </a:pPr>
                      <a:r>
                        <a:rPr sz="2900" b="1">
                          <a:solidFill>
                            <a:srgbClr val="FFFFFF"/>
                          </a:solidFill>
                        </a:rPr>
                        <a:t>i</a:t>
                      </a:r>
                    </a:p>
                  </a:txBody>
                  <a:tcPr marL="182880" marR="0" marT="0" marB="0" anchor="ctr" horzOverflow="overflow"/>
                </a:tc>
                <a:tc>
                  <a:txBody>
                    <a:bodyPr/>
                    <a:lstStyle/>
                    <a:p>
                      <a:pPr algn="l" defTabSz="457189">
                        <a:defRPr sz="1800" b="0">
                          <a:solidFill>
                            <a:srgbClr val="000000"/>
                          </a:solidFill>
                        </a:defRPr>
                      </a:pPr>
                      <a:r>
                        <a:rPr sz="2900" b="1">
                          <a:solidFill>
                            <a:srgbClr val="FFFFFF"/>
                          </a:solidFill>
                        </a:rPr>
                        <a:t>X1
(word)</a:t>
                      </a:r>
                    </a:p>
                  </a:txBody>
                  <a:tcPr marL="182880" marR="0" marT="0" marB="0" anchor="ctr" horzOverflow="overflow"/>
                </a:tc>
                <a:tc>
                  <a:txBody>
                    <a:bodyPr/>
                    <a:lstStyle/>
                    <a:p>
                      <a:pPr algn="l" defTabSz="457189">
                        <a:defRPr sz="1800" b="0">
                          <a:solidFill>
                            <a:srgbClr val="000000"/>
                          </a:solidFill>
                        </a:defRPr>
                      </a:pPr>
                      <a:r>
                        <a:rPr sz="2900" b="1">
                          <a:solidFill>
                            <a:srgbClr val="FFFFFF"/>
                          </a:solidFill>
                        </a:rPr>
                        <a:t>X2 (capitalized)</a:t>
                      </a:r>
                    </a:p>
                  </a:txBody>
                  <a:tcPr marL="182880" marR="0" marT="0" marB="0" anchor="ctr" horzOverflow="overflow"/>
                </a:tc>
                <a:tc>
                  <a:txBody>
                    <a:bodyPr/>
                    <a:lstStyle/>
                    <a:p>
                      <a:pPr algn="l" defTabSz="457189">
                        <a:defRPr sz="1800" b="0">
                          <a:solidFill>
                            <a:srgbClr val="000000"/>
                          </a:solidFill>
                        </a:defRPr>
                      </a:pPr>
                      <a:r>
                        <a:rPr sz="2900" b="1">
                          <a:solidFill>
                            <a:srgbClr val="FFFFFF"/>
                          </a:solidFill>
                        </a:rPr>
                        <a:t>X3
(POS Tag)</a:t>
                      </a:r>
                    </a:p>
                  </a:txBody>
                  <a:tcPr marL="182880" marR="0" marT="0" marB="0" anchor="ctr" horzOverflow="overflow"/>
                </a:tc>
                <a:tc>
                  <a:txBody>
                    <a:bodyPr/>
                    <a:lstStyle/>
                    <a:p>
                      <a:pPr algn="l" defTabSz="457189">
                        <a:defRPr sz="1800" b="0">
                          <a:solidFill>
                            <a:srgbClr val="000000"/>
                          </a:solidFill>
                        </a:defRPr>
                      </a:pPr>
                      <a:r>
                        <a:rPr sz="2900" b="1">
                          <a:solidFill>
                            <a:srgbClr val="FFFFFF"/>
                          </a:solidFill>
                        </a:rPr>
                        <a:t>Y
(entity)</a:t>
                      </a:r>
                    </a:p>
                  </a:txBody>
                  <a:tcPr marL="182880" marR="0" marT="0" marB="0" anchor="ctr" horzOverflow="overflow"/>
                </a:tc>
                <a:extLst>
                  <a:ext uri="{0D108BD9-81ED-4DB2-BD59-A6C34878D82A}">
                    <a16:rowId xmlns:a16="http://schemas.microsoft.com/office/drawing/2014/main" val="10000"/>
                  </a:ext>
                </a:extLst>
              </a:tr>
              <a:tr h="535130">
                <a:tc>
                  <a:txBody>
                    <a:bodyPr/>
                    <a:lstStyle/>
                    <a:p>
                      <a:pPr algn="l" defTabSz="457189">
                        <a:defRPr sz="1800"/>
                      </a:pPr>
                      <a:r>
                        <a:rPr sz="2900"/>
                        <a:t>1</a:t>
                      </a:r>
                    </a:p>
                  </a:txBody>
                  <a:tcPr marL="182880" marR="0" marT="0" marB="0" anchor="ctr" horzOverflow="overflow"/>
                </a:tc>
                <a:tc>
                  <a:txBody>
                    <a:bodyPr/>
                    <a:lstStyle/>
                    <a:p>
                      <a:pPr algn="l" defTabSz="457189">
                        <a:defRPr sz="1800"/>
                      </a:pPr>
                      <a:r>
                        <a:rPr sz="2900"/>
                        <a:t>My</a:t>
                      </a:r>
                    </a:p>
                  </a:txBody>
                  <a:tcPr marL="182880" marR="0" marT="0" marB="0" anchor="ctr" horzOverflow="overflow"/>
                </a:tc>
                <a:tc>
                  <a:txBody>
                    <a:bodyPr/>
                    <a:lstStyle/>
                    <a:p>
                      <a:pPr algn="l" defTabSz="457189">
                        <a:defRPr sz="1800"/>
                      </a:pPr>
                      <a:r>
                        <a:rPr sz="2900"/>
                        <a:t>1</a:t>
                      </a:r>
                    </a:p>
                  </a:txBody>
                  <a:tcPr marL="182880" marR="0" marT="0" marB="0" anchor="ctr" horzOverflow="overflow"/>
                </a:tc>
                <a:tc>
                  <a:txBody>
                    <a:bodyPr/>
                    <a:lstStyle/>
                    <a:p>
                      <a:pPr algn="l" defTabSz="457189">
                        <a:defRPr sz="1800"/>
                      </a:pPr>
                      <a:r>
                        <a:rPr sz="2900"/>
                        <a:t>Possessive Pron</a:t>
                      </a:r>
                    </a:p>
                  </a:txBody>
                  <a:tcPr marL="182880" marR="0" marT="0" marB="0" anchor="ctr" horzOverflow="overflow"/>
                </a:tc>
                <a:tc>
                  <a:txBody>
                    <a:bodyPr/>
                    <a:lstStyle/>
                    <a:p>
                      <a:pPr algn="l" defTabSz="457189">
                        <a:defRPr sz="1800"/>
                      </a:pPr>
                      <a:r>
                        <a:rPr sz="2900"/>
                        <a:t>Other</a:t>
                      </a:r>
                    </a:p>
                  </a:txBody>
                  <a:tcPr marL="182880" marR="0" marT="0" marB="0" anchor="ctr" horzOverflow="overflow"/>
                </a:tc>
                <a:extLst>
                  <a:ext uri="{0D108BD9-81ED-4DB2-BD59-A6C34878D82A}">
                    <a16:rowId xmlns:a16="http://schemas.microsoft.com/office/drawing/2014/main" val="10001"/>
                  </a:ext>
                </a:extLst>
              </a:tr>
              <a:tr h="497030">
                <a:tc>
                  <a:txBody>
                    <a:bodyPr/>
                    <a:lstStyle/>
                    <a:p>
                      <a:pPr algn="l" defTabSz="457189">
                        <a:defRPr sz="1800"/>
                      </a:pPr>
                      <a:r>
                        <a:rPr sz="2900"/>
                        <a:t>2</a:t>
                      </a:r>
                    </a:p>
                  </a:txBody>
                  <a:tcPr marL="182880" marR="0" marT="0" marB="0" anchor="ctr" horzOverflow="overflow"/>
                </a:tc>
                <a:tc>
                  <a:txBody>
                    <a:bodyPr/>
                    <a:lstStyle/>
                    <a:p>
                      <a:pPr algn="l" defTabSz="457189">
                        <a:defRPr sz="1800"/>
                      </a:pPr>
                      <a:r>
                        <a:rPr sz="2900"/>
                        <a:t>name</a:t>
                      </a:r>
                    </a:p>
                  </a:txBody>
                  <a:tcPr marL="182880" marR="0" marT="0" marB="0" anchor="ctr" horzOverflow="overflow"/>
                </a:tc>
                <a:tc>
                  <a:txBody>
                    <a:bodyPr/>
                    <a:lstStyle/>
                    <a:p>
                      <a:pPr algn="l" defTabSz="457189">
                        <a:defRPr sz="1800"/>
                      </a:pPr>
                      <a:r>
                        <a:rPr sz="2900"/>
                        <a:t>0</a:t>
                      </a:r>
                    </a:p>
                  </a:txBody>
                  <a:tcPr marL="182880" marR="0" marT="0" marB="0" anchor="ctr" horzOverflow="overflow"/>
                </a:tc>
                <a:tc>
                  <a:txBody>
                    <a:bodyPr/>
                    <a:lstStyle/>
                    <a:p>
                      <a:pPr algn="l" defTabSz="457189">
                        <a:defRPr sz="1800"/>
                      </a:pPr>
                      <a:r>
                        <a:rPr sz="2900"/>
                        <a:t>Noun</a:t>
                      </a:r>
                    </a:p>
                  </a:txBody>
                  <a:tcPr marL="182880" marR="0" marT="0" marB="0" anchor="ctr" horzOverflow="overflow"/>
                </a:tc>
                <a:tc>
                  <a:txBody>
                    <a:bodyPr/>
                    <a:lstStyle/>
                    <a:p>
                      <a:pPr algn="l" defTabSz="457189">
                        <a:defRPr sz="1800"/>
                      </a:pPr>
                      <a:r>
                        <a:rPr sz="2900"/>
                        <a:t>Other</a:t>
                      </a:r>
                    </a:p>
                  </a:txBody>
                  <a:tcPr marL="182880" marR="0" marT="0" marB="0" anchor="ctr" horzOverflow="overflow"/>
                </a:tc>
                <a:extLst>
                  <a:ext uri="{0D108BD9-81ED-4DB2-BD59-A6C34878D82A}">
                    <a16:rowId xmlns:a16="http://schemas.microsoft.com/office/drawing/2014/main" val="10002"/>
                  </a:ext>
                </a:extLst>
              </a:tr>
              <a:tr h="497030">
                <a:tc>
                  <a:txBody>
                    <a:bodyPr/>
                    <a:lstStyle/>
                    <a:p>
                      <a:pPr algn="l" defTabSz="457189">
                        <a:defRPr sz="1800"/>
                      </a:pPr>
                      <a:r>
                        <a:rPr sz="2900"/>
                        <a:t>3</a:t>
                      </a:r>
                    </a:p>
                  </a:txBody>
                  <a:tcPr marL="182880" marR="0" marT="0" marB="0" anchor="ctr" horzOverflow="overflow"/>
                </a:tc>
                <a:tc>
                  <a:txBody>
                    <a:bodyPr/>
                    <a:lstStyle/>
                    <a:p>
                      <a:pPr algn="l" defTabSz="457189">
                        <a:defRPr sz="1800"/>
                      </a:pPr>
                      <a:r>
                        <a:rPr sz="2900"/>
                        <a:t>is</a:t>
                      </a:r>
                    </a:p>
                  </a:txBody>
                  <a:tcPr marL="182880" marR="0" marT="0" marB="0" anchor="ctr" horzOverflow="overflow"/>
                </a:tc>
                <a:tc>
                  <a:txBody>
                    <a:bodyPr/>
                    <a:lstStyle/>
                    <a:p>
                      <a:pPr algn="l" defTabSz="457189">
                        <a:defRPr sz="1800"/>
                      </a:pPr>
                      <a:r>
                        <a:rPr sz="2900"/>
                        <a:t>0</a:t>
                      </a:r>
                    </a:p>
                  </a:txBody>
                  <a:tcPr marL="182880" marR="0" marT="0" marB="0" anchor="ctr" horzOverflow="overflow"/>
                </a:tc>
                <a:tc>
                  <a:txBody>
                    <a:bodyPr/>
                    <a:lstStyle/>
                    <a:p>
                      <a:pPr algn="l" defTabSz="457189">
                        <a:defRPr sz="1800"/>
                      </a:pPr>
                      <a:r>
                        <a:rPr sz="2900"/>
                        <a:t>Verb</a:t>
                      </a:r>
                    </a:p>
                  </a:txBody>
                  <a:tcPr marL="182880" marR="0" marT="0" marB="0" anchor="ctr" horzOverflow="overflow"/>
                </a:tc>
                <a:tc>
                  <a:txBody>
                    <a:bodyPr/>
                    <a:lstStyle/>
                    <a:p>
                      <a:pPr algn="l" defTabSz="457189">
                        <a:defRPr sz="1800"/>
                      </a:pPr>
                      <a:r>
                        <a:rPr sz="2900"/>
                        <a:t>Other</a:t>
                      </a:r>
                    </a:p>
                  </a:txBody>
                  <a:tcPr marL="182880" marR="0" marT="0" marB="0" anchor="ctr" horzOverflow="overflow"/>
                </a:tc>
                <a:extLst>
                  <a:ext uri="{0D108BD9-81ED-4DB2-BD59-A6C34878D82A}">
                    <a16:rowId xmlns:a16="http://schemas.microsoft.com/office/drawing/2014/main" val="10003"/>
                  </a:ext>
                </a:extLst>
              </a:tr>
              <a:tr h="497030">
                <a:tc>
                  <a:txBody>
                    <a:bodyPr/>
                    <a:lstStyle/>
                    <a:p>
                      <a:pPr algn="l" defTabSz="457189">
                        <a:defRPr sz="1800"/>
                      </a:pPr>
                      <a:r>
                        <a:rPr sz="2900"/>
                        <a:t>4</a:t>
                      </a:r>
                    </a:p>
                  </a:txBody>
                  <a:tcPr marL="182880" marR="0" marT="0" marB="0" anchor="ctr" horzOverflow="overflow"/>
                </a:tc>
                <a:tc>
                  <a:txBody>
                    <a:bodyPr/>
                    <a:lstStyle/>
                    <a:p>
                      <a:pPr algn="l" defTabSz="457189">
                        <a:defRPr sz="1800"/>
                      </a:pPr>
                      <a:r>
                        <a:rPr sz="2900"/>
                        <a:t>Pedro</a:t>
                      </a:r>
                    </a:p>
                  </a:txBody>
                  <a:tcPr marL="182880" marR="0" marT="0" marB="0" anchor="ctr" horzOverflow="overflow"/>
                </a:tc>
                <a:tc>
                  <a:txBody>
                    <a:bodyPr/>
                    <a:lstStyle/>
                    <a:p>
                      <a:pPr algn="l" defTabSz="457189">
                        <a:defRPr sz="1800"/>
                      </a:pPr>
                      <a:r>
                        <a:rPr sz="2900"/>
                        <a:t>1</a:t>
                      </a:r>
                    </a:p>
                  </a:txBody>
                  <a:tcPr marL="182880" marR="0" marT="0" marB="0" anchor="ctr" horzOverflow="overflow"/>
                </a:tc>
                <a:tc>
                  <a:txBody>
                    <a:bodyPr/>
                    <a:lstStyle/>
                    <a:p>
                      <a:pPr algn="l" defTabSz="457189">
                        <a:defRPr sz="1800"/>
                      </a:pPr>
                      <a:r>
                        <a:rPr sz="2900"/>
                        <a:t>Proper Noun</a:t>
                      </a:r>
                    </a:p>
                  </a:txBody>
                  <a:tcPr marL="182880" marR="0" marT="0" marB="0" anchor="ctr" horzOverflow="overflow"/>
                </a:tc>
                <a:tc>
                  <a:txBody>
                    <a:bodyPr/>
                    <a:lstStyle/>
                    <a:p>
                      <a:pPr algn="l" defTabSz="457189">
                        <a:defRPr sz="1800"/>
                      </a:pPr>
                      <a:r>
                        <a:rPr sz="2900"/>
                        <a:t>Person-Name</a:t>
                      </a:r>
                    </a:p>
                  </a:txBody>
                  <a:tcPr marL="182880" marR="0" marT="0" marB="0" anchor="ctr" horzOverflow="overflow"/>
                </a:tc>
                <a:extLst>
                  <a:ext uri="{0D108BD9-81ED-4DB2-BD59-A6C34878D82A}">
                    <a16:rowId xmlns:a16="http://schemas.microsoft.com/office/drawing/2014/main" val="10004"/>
                  </a:ext>
                </a:extLst>
              </a:tr>
              <a:tr h="497030">
                <a:tc>
                  <a:txBody>
                    <a:bodyPr/>
                    <a:lstStyle/>
                    <a:p>
                      <a:pPr algn="l" defTabSz="457189">
                        <a:defRPr sz="1800"/>
                      </a:pPr>
                      <a:r>
                        <a:rPr sz="2900"/>
                        <a:t>5</a:t>
                      </a:r>
                    </a:p>
                  </a:txBody>
                  <a:tcPr marL="182880" marR="0" marT="0" marB="0" anchor="ctr" horzOverflow="overflow"/>
                </a:tc>
                <a:tc>
                  <a:txBody>
                    <a:bodyPr/>
                    <a:lstStyle/>
                    <a:p>
                      <a:pPr algn="l" defTabSz="457189">
                        <a:defRPr sz="1800"/>
                      </a:pPr>
                      <a:r>
                        <a:rPr sz="2900"/>
                        <a:t>Szekely</a:t>
                      </a:r>
                    </a:p>
                  </a:txBody>
                  <a:tcPr marL="182880" marR="0" marT="0" marB="0" anchor="ctr" horzOverflow="overflow"/>
                </a:tc>
                <a:tc>
                  <a:txBody>
                    <a:bodyPr/>
                    <a:lstStyle/>
                    <a:p>
                      <a:pPr algn="l" defTabSz="457189">
                        <a:defRPr sz="1800"/>
                      </a:pPr>
                      <a:r>
                        <a:rPr sz="2900"/>
                        <a:t>1</a:t>
                      </a:r>
                    </a:p>
                  </a:txBody>
                  <a:tcPr marL="182880" marR="0" marT="0" marB="0" anchor="ctr" horzOverflow="overflow"/>
                </a:tc>
                <a:tc>
                  <a:txBody>
                    <a:bodyPr/>
                    <a:lstStyle/>
                    <a:p>
                      <a:pPr algn="l" defTabSz="457189">
                        <a:defRPr sz="1800"/>
                      </a:pPr>
                      <a:r>
                        <a:rPr sz="2900"/>
                        <a:t>Proper Noun</a:t>
                      </a:r>
                    </a:p>
                  </a:txBody>
                  <a:tcPr marL="182880" marR="0" marT="0" marB="0" anchor="ctr" horzOverflow="overflow"/>
                </a:tc>
                <a:tc>
                  <a:txBody>
                    <a:bodyPr/>
                    <a:lstStyle/>
                    <a:p>
                      <a:pPr algn="l" defTabSz="457189">
                        <a:defRPr sz="1800"/>
                      </a:pPr>
                      <a:r>
                        <a:rPr sz="2900" dirty="0"/>
                        <a:t>Person-Name</a:t>
                      </a:r>
                    </a:p>
                  </a:txBody>
                  <a:tcPr marL="182880" marR="0" marT="0" marB="0" anchor="ctr" horzOverflow="overflow"/>
                </a:tc>
                <a:extLst>
                  <a:ext uri="{0D108BD9-81ED-4DB2-BD59-A6C34878D82A}">
                    <a16:rowId xmlns:a16="http://schemas.microsoft.com/office/drawing/2014/main" val="10005"/>
                  </a:ext>
                </a:extLst>
              </a:tr>
            </a:tbl>
          </a:graphicData>
        </a:graphic>
      </p:graphicFrame>
      <p:sp>
        <p:nvSpPr>
          <p:cNvPr id="373" name="Other common features:…"/>
          <p:cNvSpPr txBox="1"/>
          <p:nvPr/>
        </p:nvSpPr>
        <p:spPr>
          <a:xfrm>
            <a:off x="2330233" y="5396195"/>
            <a:ext cx="5900178" cy="114462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2800">
                <a:solidFill>
                  <a:srgbClr val="535353"/>
                </a:solidFill>
                <a:latin typeface="Futura"/>
                <a:ea typeface="Futura"/>
                <a:cs typeface="Futura"/>
                <a:sym typeface="Futura"/>
              </a:defRPr>
            </a:pPr>
            <a:r>
              <a:t>Other common features:</a:t>
            </a:r>
          </a:p>
          <a:p>
            <a:pPr>
              <a:defRPr sz="3600">
                <a:latin typeface="Futura"/>
                <a:ea typeface="Futura"/>
                <a:cs typeface="Futura"/>
                <a:sym typeface="Futura"/>
              </a:defRPr>
            </a:pPr>
            <a:r>
              <a:t>lemma, prefix, suffix, length</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B533DF-B7EA-2D4E-A8C2-9F92EDADA401}"/>
              </a:ext>
            </a:extLst>
          </p:cNvPr>
          <p:cNvSpPr>
            <a:spLocks noGrp="1"/>
          </p:cNvSpPr>
          <p:nvPr>
            <p:ph type="title"/>
          </p:nvPr>
        </p:nvSpPr>
        <p:spPr>
          <a:xfrm>
            <a:off x="609600" y="4"/>
            <a:ext cx="11582400" cy="825911"/>
          </a:xfrm>
        </p:spPr>
        <p:txBody>
          <a:bodyPr>
            <a:noAutofit/>
          </a:bodyPr>
          <a:lstStyle/>
          <a:p>
            <a:r>
              <a:rPr lang="en-US" sz="3600" dirty="0"/>
              <a:t>Spreadsheets Created For Human Consumption</a:t>
            </a:r>
          </a:p>
        </p:txBody>
      </p:sp>
      <p:sp>
        <p:nvSpPr>
          <p:cNvPr id="4" name="Slide Number Placeholder 3">
            <a:extLst>
              <a:ext uri="{FF2B5EF4-FFF2-40B4-BE49-F238E27FC236}">
                <a16:creationId xmlns:a16="http://schemas.microsoft.com/office/drawing/2014/main" id="{D5F57B93-E48D-2441-98F4-1E5FCD991B00}"/>
              </a:ext>
            </a:extLst>
          </p:cNvPr>
          <p:cNvSpPr>
            <a:spLocks noGrp="1"/>
          </p:cNvSpPr>
          <p:nvPr>
            <p:ph type="sldNum" sz="quarter" idx="2"/>
          </p:nvPr>
        </p:nvSpPr>
        <p:spPr/>
        <p:txBody>
          <a:bodyPr/>
          <a:lstStyle/>
          <a:p>
            <a:fld id="{00000000-1234-1234-1234-123412341234}" type="slidenum">
              <a:rPr lang="uk-UA" smtClean="0"/>
              <a:pPr/>
              <a:t>5</a:t>
            </a:fld>
            <a:endParaRPr lang="uk-UA" dirty="0"/>
          </a:p>
        </p:txBody>
      </p:sp>
      <p:pic>
        <p:nvPicPr>
          <p:cNvPr id="6" name="Picture 5">
            <a:extLst>
              <a:ext uri="{FF2B5EF4-FFF2-40B4-BE49-F238E27FC236}">
                <a16:creationId xmlns:a16="http://schemas.microsoft.com/office/drawing/2014/main" id="{D2D8FF4D-9ED4-6B43-A723-461988147D68}"/>
              </a:ext>
            </a:extLst>
          </p:cNvPr>
          <p:cNvPicPr>
            <a:picLocks noChangeAspect="1"/>
          </p:cNvPicPr>
          <p:nvPr/>
        </p:nvPicPr>
        <p:blipFill>
          <a:blip r:embed="rId2"/>
          <a:stretch>
            <a:fillRect/>
          </a:stretch>
        </p:blipFill>
        <p:spPr>
          <a:xfrm>
            <a:off x="1735144" y="914400"/>
            <a:ext cx="3175000" cy="30607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3AEF015-220B-F041-BB0E-A14A15BC70E2}"/>
              </a:ext>
            </a:extLst>
          </p:cNvPr>
          <p:cNvPicPr>
            <a:picLocks noChangeAspect="1"/>
          </p:cNvPicPr>
          <p:nvPr/>
        </p:nvPicPr>
        <p:blipFill>
          <a:blip r:embed="rId3"/>
          <a:stretch>
            <a:fillRect/>
          </a:stretch>
        </p:blipFill>
        <p:spPr>
          <a:xfrm>
            <a:off x="4371819" y="1460085"/>
            <a:ext cx="3238500" cy="26035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B606EFE5-8801-AE44-9E91-AFAEA88D9B21}"/>
              </a:ext>
            </a:extLst>
          </p:cNvPr>
          <p:cNvPicPr>
            <a:picLocks noChangeAspect="1"/>
          </p:cNvPicPr>
          <p:nvPr/>
        </p:nvPicPr>
        <p:blipFill>
          <a:blip r:embed="rId4"/>
          <a:stretch>
            <a:fillRect/>
          </a:stretch>
        </p:blipFill>
        <p:spPr>
          <a:xfrm>
            <a:off x="6881494" y="2158533"/>
            <a:ext cx="3365500" cy="233680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95D599F-89B3-C143-8D12-9728581BF238}"/>
              </a:ext>
            </a:extLst>
          </p:cNvPr>
          <p:cNvPicPr>
            <a:picLocks noChangeAspect="1"/>
          </p:cNvPicPr>
          <p:nvPr/>
        </p:nvPicPr>
        <p:blipFill>
          <a:blip r:embed="rId5"/>
          <a:stretch>
            <a:fillRect/>
          </a:stretch>
        </p:blipFill>
        <p:spPr>
          <a:xfrm>
            <a:off x="2587469" y="4204530"/>
            <a:ext cx="6807200" cy="2476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3656076"/>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Advantages/Disadvantages"/>
          <p:cNvSpPr txBox="1">
            <a:spLocks noGrp="1"/>
          </p:cNvSpPr>
          <p:nvPr>
            <p:ph type="title"/>
          </p:nvPr>
        </p:nvSpPr>
        <p:spPr>
          <a:prstGeom prst="rect">
            <a:avLst/>
          </a:prstGeom>
        </p:spPr>
        <p:txBody>
          <a:bodyPr/>
          <a:lstStyle/>
          <a:p>
            <a:r>
              <a:rPr lang="en-US" dirty="0"/>
              <a:t>CRF </a:t>
            </a:r>
            <a:r>
              <a:rPr dirty="0"/>
              <a:t>Advantages/Disadvantages</a:t>
            </a:r>
          </a:p>
        </p:txBody>
      </p:sp>
      <p:sp>
        <p:nvSpPr>
          <p:cNvPr id="383" name="Advantages…"/>
          <p:cNvSpPr txBox="1">
            <a:spLocks noGrp="1"/>
          </p:cNvSpPr>
          <p:nvPr>
            <p:ph type="body" idx="1"/>
          </p:nvPr>
        </p:nvSpPr>
        <p:spPr>
          <a:prstGeom prst="rect">
            <a:avLst/>
          </a:prstGeom>
        </p:spPr>
        <p:txBody>
          <a:bodyPr/>
          <a:lstStyle/>
          <a:p>
            <a:pPr>
              <a:lnSpc>
                <a:spcPct val="100000"/>
              </a:lnSpc>
            </a:pPr>
            <a:r>
              <a:rPr dirty="0"/>
              <a:t>Advantages</a:t>
            </a:r>
          </a:p>
          <a:p>
            <a:pPr>
              <a:lnSpc>
                <a:spcPct val="100000"/>
              </a:lnSpc>
              <a:spcBef>
                <a:spcPts val="400"/>
              </a:spcBef>
              <a:defRPr sz="2200">
                <a:solidFill>
                  <a:srgbClr val="888888"/>
                </a:solidFill>
              </a:defRPr>
            </a:pPr>
            <a:r>
              <a:rPr dirty="0"/>
              <a:t>Expressive</a:t>
            </a:r>
          </a:p>
          <a:p>
            <a:pPr>
              <a:lnSpc>
                <a:spcPct val="100000"/>
              </a:lnSpc>
              <a:spcBef>
                <a:spcPts val="400"/>
              </a:spcBef>
              <a:defRPr sz="2200">
                <a:solidFill>
                  <a:srgbClr val="888888"/>
                </a:solidFill>
              </a:defRPr>
            </a:pPr>
            <a:r>
              <a:rPr dirty="0"/>
              <a:t>Tolerant of noise</a:t>
            </a:r>
          </a:p>
          <a:p>
            <a:pPr>
              <a:lnSpc>
                <a:spcPct val="100000"/>
              </a:lnSpc>
              <a:spcBef>
                <a:spcPts val="400"/>
              </a:spcBef>
              <a:defRPr sz="2200">
                <a:solidFill>
                  <a:srgbClr val="888888"/>
                </a:solidFill>
              </a:defRPr>
            </a:pPr>
            <a:r>
              <a:rPr dirty="0"/>
              <a:t>Stood test of time</a:t>
            </a:r>
          </a:p>
          <a:p>
            <a:pPr>
              <a:lnSpc>
                <a:spcPct val="100000"/>
              </a:lnSpc>
              <a:spcBef>
                <a:spcPts val="400"/>
              </a:spcBef>
              <a:defRPr sz="2200">
                <a:solidFill>
                  <a:srgbClr val="888888"/>
                </a:solidFill>
              </a:defRPr>
            </a:pPr>
            <a:r>
              <a:rPr dirty="0"/>
              <a:t>Software packages available</a:t>
            </a:r>
            <a:endParaRPr lang="en-US" dirty="0"/>
          </a:p>
          <a:p>
            <a:pPr>
              <a:lnSpc>
                <a:spcPct val="100000"/>
              </a:lnSpc>
              <a:spcBef>
                <a:spcPts val="400"/>
              </a:spcBef>
              <a:defRPr sz="2200">
                <a:solidFill>
                  <a:srgbClr val="888888"/>
                </a:solidFill>
              </a:defRPr>
            </a:pPr>
            <a:endParaRPr dirty="0"/>
          </a:p>
          <a:p>
            <a:pPr>
              <a:lnSpc>
                <a:spcPct val="100000"/>
              </a:lnSpc>
            </a:pPr>
            <a:r>
              <a:rPr dirty="0"/>
              <a:t>Disadvantages</a:t>
            </a:r>
          </a:p>
          <a:p>
            <a:pPr>
              <a:lnSpc>
                <a:spcPct val="100000"/>
              </a:lnSpc>
              <a:spcBef>
                <a:spcPts val="400"/>
              </a:spcBef>
              <a:defRPr sz="2200">
                <a:solidFill>
                  <a:srgbClr val="888888"/>
                </a:solidFill>
              </a:defRPr>
            </a:pPr>
            <a:r>
              <a:rPr dirty="0"/>
              <a:t>Requires feature engineering</a:t>
            </a:r>
          </a:p>
          <a:p>
            <a:pPr>
              <a:lnSpc>
                <a:spcPct val="100000"/>
              </a:lnSpc>
              <a:spcBef>
                <a:spcPts val="400"/>
              </a:spcBef>
              <a:defRPr sz="2200">
                <a:solidFill>
                  <a:srgbClr val="888888"/>
                </a:solidFill>
              </a:defRPr>
            </a:pPr>
            <a:r>
              <a:rPr dirty="0"/>
              <a:t>Requires thousands of training examples</a:t>
            </a:r>
          </a:p>
        </p:txBody>
      </p:sp>
      <p:sp>
        <p:nvSpPr>
          <p:cNvPr id="38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50</a:t>
            </a:fld>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Title 1"/>
          <p:cNvSpPr txBox="1">
            <a:spLocks noGrp="1"/>
          </p:cNvSpPr>
          <p:nvPr>
            <p:ph type="title"/>
          </p:nvPr>
        </p:nvSpPr>
        <p:spPr>
          <a:prstGeom prst="rect">
            <a:avLst/>
          </a:prstGeom>
        </p:spPr>
        <p:txBody>
          <a:bodyPr/>
          <a:lstStyle/>
          <a:p>
            <a:r>
              <a:rPr dirty="0">
                <a:solidFill>
                  <a:schemeClr val="tx2"/>
                </a:solidFill>
              </a:rPr>
              <a:t>Open Information Extraction</a:t>
            </a:r>
          </a:p>
        </p:txBody>
      </p:sp>
      <p:sp>
        <p:nvSpPr>
          <p:cNvPr id="387" name="Text Placeholder 2"/>
          <p:cNvSpPr txBox="1">
            <a:spLocks noGrp="1"/>
          </p:cNvSpPr>
          <p:nvPr>
            <p:ph type="body" sz="quarter" idx="1"/>
          </p:nvPr>
        </p:nvSpPr>
        <p:spPr>
          <a:prstGeom prst="rect">
            <a:avLst/>
          </a:prstGeom>
        </p:spPr>
        <p:txBody>
          <a:bodyPr/>
          <a:lstStyle/>
          <a:p>
            <a:pPr>
              <a:lnSpc>
                <a:spcPct val="135000"/>
              </a:lnSpc>
              <a:defRPr sz="1800"/>
            </a:pPr>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Footer Placeholder 2"/>
          <p:cNvSpPr txBox="1"/>
          <p:nvPr/>
        </p:nvSpPr>
        <p:spPr>
          <a:xfrm>
            <a:off x="0" y="6547169"/>
            <a:ext cx="3860800" cy="2692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defRPr sz="1200">
                <a:solidFill>
                  <a:srgbClr val="888888"/>
                </a:solidFill>
              </a:defRPr>
            </a:lvl1pPr>
          </a:lstStyle>
          <a:p>
            <a:r>
              <a:t>Kejriwal, Szekely</a:t>
            </a:r>
          </a:p>
        </p:txBody>
      </p:sp>
      <p:pic>
        <p:nvPicPr>
          <p:cNvPr id="390" name="Picture 4" descr="Picture 4"/>
          <p:cNvPicPr>
            <a:picLocks noChangeAspect="1"/>
          </p:cNvPicPr>
          <p:nvPr/>
        </p:nvPicPr>
        <p:blipFill>
          <a:blip r:embed="rId2">
            <a:extLst/>
          </a:blip>
          <a:stretch>
            <a:fillRect/>
          </a:stretch>
        </p:blipFill>
        <p:spPr>
          <a:xfrm>
            <a:off x="0" y="294219"/>
            <a:ext cx="12192000" cy="6570134"/>
          </a:xfrm>
          <a:prstGeom prst="rect">
            <a:avLst/>
          </a:prstGeom>
          <a:ln w="12700">
            <a:miter lim="400000"/>
          </a:ln>
        </p:spPr>
      </p:pic>
      <p:sp>
        <p:nvSpPr>
          <p:cNvPr id="391" name="Title 1"/>
          <p:cNvSpPr txBox="1">
            <a:spLocks noGrp="1"/>
          </p:cNvSpPr>
          <p:nvPr>
            <p:ph type="title"/>
          </p:nvPr>
        </p:nvSpPr>
        <p:spPr>
          <a:xfrm>
            <a:off x="3860800" y="3"/>
            <a:ext cx="8331200" cy="499727"/>
          </a:xfrm>
          <a:prstGeom prst="rect">
            <a:avLst/>
          </a:prstGeom>
        </p:spPr>
        <p:txBody>
          <a:bodyPr/>
          <a:lstStyle>
            <a:lvl1pPr defTabSz="361179">
              <a:defRPr sz="2528"/>
            </a:lvl1pPr>
          </a:lstStyle>
          <a:p>
            <a:r>
              <a:t>http://openie.allenai.org/</a:t>
            </a:r>
          </a:p>
        </p:txBody>
      </p:sp>
      <p:sp>
        <p:nvSpPr>
          <p:cNvPr id="392" name="Slide Number Placeholder 3"/>
          <p:cNvSpPr txBox="1">
            <a:spLocks noGrp="1"/>
          </p:cNvSpPr>
          <p:nvPr>
            <p:ph type="sldNum" sz="quarter" idx="2"/>
          </p:nvPr>
        </p:nvSpPr>
        <p:spPr>
          <a:xfrm>
            <a:off x="11918344" y="6540817"/>
            <a:ext cx="273656"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52</a:t>
            </a:fld>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Footer Placeholder 3"/>
          <p:cNvSpPr txBox="1"/>
          <p:nvPr/>
        </p:nvSpPr>
        <p:spPr>
          <a:xfrm>
            <a:off x="0" y="6547169"/>
            <a:ext cx="3860800" cy="2692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defRPr sz="1200">
                <a:solidFill>
                  <a:srgbClr val="888888"/>
                </a:solidFill>
              </a:defRPr>
            </a:lvl1pPr>
          </a:lstStyle>
          <a:p>
            <a:r>
              <a:t>Kejriwal, Szekely</a:t>
            </a:r>
          </a:p>
        </p:txBody>
      </p:sp>
      <p:sp>
        <p:nvSpPr>
          <p:cNvPr id="181" name="Title 1"/>
          <p:cNvSpPr txBox="1">
            <a:spLocks noGrp="1"/>
          </p:cNvSpPr>
          <p:nvPr>
            <p:ph type="title"/>
          </p:nvPr>
        </p:nvSpPr>
        <p:spPr>
          <a:xfrm>
            <a:off x="609600" y="5"/>
            <a:ext cx="11582400" cy="1317352"/>
          </a:xfrm>
          <a:prstGeom prst="rect">
            <a:avLst/>
          </a:prstGeom>
        </p:spPr>
        <p:txBody>
          <a:bodyPr/>
          <a:lstStyle>
            <a:lvl1pPr>
              <a:defRPr sz="6000"/>
            </a:lvl1pPr>
          </a:lstStyle>
          <a:p>
            <a:r>
              <a:t>Practical IE Technologies</a:t>
            </a:r>
          </a:p>
        </p:txBody>
      </p:sp>
      <p:graphicFrame>
        <p:nvGraphicFramePr>
          <p:cNvPr id="182" name="Table 2"/>
          <p:cNvGraphicFramePr/>
          <p:nvPr>
            <p:extLst>
              <p:ext uri="{D42A27DB-BD31-4B8C-83A1-F6EECF244321}">
                <p14:modId xmlns:p14="http://schemas.microsoft.com/office/powerpoint/2010/main" val="1356914292"/>
              </p:ext>
            </p:extLst>
          </p:nvPr>
        </p:nvGraphicFramePr>
        <p:xfrm>
          <a:off x="0" y="1463341"/>
          <a:ext cx="12191996" cy="4805328"/>
        </p:xfrm>
        <a:graphic>
          <a:graphicData uri="http://schemas.openxmlformats.org/drawingml/2006/table">
            <a:tbl>
              <a:tblPr>
                <a:tableStyleId>{4C3C2611-4C71-4FC5-86AE-919BDF0F9419}</a:tableStyleId>
              </a:tblPr>
              <a:tblGrid>
                <a:gridCol w="1499993">
                  <a:extLst>
                    <a:ext uri="{9D8B030D-6E8A-4147-A177-3AD203B41FA5}">
                      <a16:colId xmlns:a16="http://schemas.microsoft.com/office/drawing/2014/main" val="20000"/>
                    </a:ext>
                  </a:extLst>
                </a:gridCol>
                <a:gridCol w="1527429">
                  <a:extLst>
                    <a:ext uri="{9D8B030D-6E8A-4147-A177-3AD203B41FA5}">
                      <a16:colId xmlns:a16="http://schemas.microsoft.com/office/drawing/2014/main" val="20001"/>
                    </a:ext>
                  </a:extLst>
                </a:gridCol>
                <a:gridCol w="1527429">
                  <a:extLst>
                    <a:ext uri="{9D8B030D-6E8A-4147-A177-3AD203B41FA5}">
                      <a16:colId xmlns:a16="http://schemas.microsoft.com/office/drawing/2014/main" val="20002"/>
                    </a:ext>
                  </a:extLst>
                </a:gridCol>
                <a:gridCol w="1527429">
                  <a:extLst>
                    <a:ext uri="{9D8B030D-6E8A-4147-A177-3AD203B41FA5}">
                      <a16:colId xmlns:a16="http://schemas.microsoft.com/office/drawing/2014/main" val="20003"/>
                    </a:ext>
                  </a:extLst>
                </a:gridCol>
                <a:gridCol w="1527429">
                  <a:extLst>
                    <a:ext uri="{9D8B030D-6E8A-4147-A177-3AD203B41FA5}">
                      <a16:colId xmlns:a16="http://schemas.microsoft.com/office/drawing/2014/main" val="20004"/>
                    </a:ext>
                  </a:extLst>
                </a:gridCol>
                <a:gridCol w="1527429">
                  <a:extLst>
                    <a:ext uri="{9D8B030D-6E8A-4147-A177-3AD203B41FA5}">
                      <a16:colId xmlns:a16="http://schemas.microsoft.com/office/drawing/2014/main" val="20005"/>
                    </a:ext>
                  </a:extLst>
                </a:gridCol>
                <a:gridCol w="1527429">
                  <a:extLst>
                    <a:ext uri="{9D8B030D-6E8A-4147-A177-3AD203B41FA5}">
                      <a16:colId xmlns:a16="http://schemas.microsoft.com/office/drawing/2014/main" val="20006"/>
                    </a:ext>
                  </a:extLst>
                </a:gridCol>
                <a:gridCol w="1527429">
                  <a:extLst>
                    <a:ext uri="{9D8B030D-6E8A-4147-A177-3AD203B41FA5}">
                      <a16:colId xmlns:a16="http://schemas.microsoft.com/office/drawing/2014/main" val="20007"/>
                    </a:ext>
                  </a:extLst>
                </a:gridCol>
              </a:tblGrid>
              <a:tr h="800888">
                <a:tc>
                  <a:txBody>
                    <a:bodyPr/>
                    <a:lstStyle/>
                    <a:p>
                      <a:pPr algn="l" defTabSz="457189">
                        <a:defRPr sz="2400" b="1">
                          <a:latin typeface="Futura Condensed"/>
                          <a:ea typeface="Futura Condensed"/>
                          <a:cs typeface="Futura Condensed"/>
                          <a:sym typeface="Futura Condensed"/>
                        </a:defRPr>
                      </a:pPr>
                      <a:endParaRPr sz="1800"/>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600" b="1">
                          <a:solidFill>
                            <a:srgbClr val="FFFFFF"/>
                          </a:solidFill>
                          <a:latin typeface="Futura Condensed"/>
                          <a:ea typeface="Futura Condensed"/>
                          <a:cs typeface="Futura Condensed"/>
                          <a:sym typeface="Futura Condensed"/>
                        </a:rPr>
                        <a:t>Glossary</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solidFill>
                      <a:srgbClr val="49058D"/>
                    </a:solidFill>
                  </a:tcPr>
                </a:tc>
                <a:tc>
                  <a:txBody>
                    <a:bodyPr/>
                    <a:lstStyle/>
                    <a:p>
                      <a:pPr algn="ctr" defTabSz="457189">
                        <a:defRPr sz="1800"/>
                      </a:pPr>
                      <a:r>
                        <a:rPr sz="1600" b="1">
                          <a:solidFill>
                            <a:srgbClr val="FFFFFF"/>
                          </a:solidFill>
                          <a:latin typeface="Futura Condensed"/>
                          <a:ea typeface="Futura Condensed"/>
                          <a:cs typeface="Futura Condensed"/>
                          <a:sym typeface="Futura Condensed"/>
                        </a:rPr>
                        <a:t>Regex</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solidFill>
                      <a:srgbClr val="49058D"/>
                    </a:solidFill>
                  </a:tcPr>
                </a:tc>
                <a:tc>
                  <a:txBody>
                    <a:bodyPr/>
                    <a:lstStyle/>
                    <a:p>
                      <a:pPr algn="ctr" defTabSz="457189">
                        <a:defRPr sz="1800"/>
                      </a:pPr>
                      <a:r>
                        <a:rPr sz="1600" b="1">
                          <a:solidFill>
                            <a:srgbClr val="FFFFFF"/>
                          </a:solidFill>
                          <a:latin typeface="Futura Condensed"/>
                          <a:ea typeface="Futura Condensed"/>
                          <a:cs typeface="Futura Condensed"/>
                          <a:sym typeface="Futura Condensed"/>
                        </a:rPr>
                        <a:t>NLP Rules</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solidFill>
                      <a:srgbClr val="49058D"/>
                    </a:solidFill>
                  </a:tcPr>
                </a:tc>
                <a:tc>
                  <a:txBody>
                    <a:bodyPr/>
                    <a:lstStyle/>
                    <a:p>
                      <a:pPr algn="ctr" defTabSz="457189">
                        <a:defRPr sz="1800"/>
                      </a:pPr>
                      <a:r>
                        <a:rPr sz="1600" b="1">
                          <a:solidFill>
                            <a:srgbClr val="FFFFFF"/>
                          </a:solidFill>
                          <a:latin typeface="Futura Condensed"/>
                          <a:ea typeface="Futura Condensed"/>
                          <a:cs typeface="Futura Condensed"/>
                          <a:sym typeface="Futura Condensed"/>
                        </a:rPr>
                        <a:t>Semi-
Structured</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solidFill>
                      <a:srgbClr val="49058D"/>
                    </a:solidFill>
                  </a:tcPr>
                </a:tc>
                <a:tc>
                  <a:txBody>
                    <a:bodyPr/>
                    <a:lstStyle/>
                    <a:p>
                      <a:pPr algn="ctr" defTabSz="457189">
                        <a:defRPr sz="1800"/>
                      </a:pPr>
                      <a:r>
                        <a:rPr sz="1600" b="1">
                          <a:solidFill>
                            <a:srgbClr val="FFFFFF"/>
                          </a:solidFill>
                          <a:latin typeface="Futura Condensed"/>
                          <a:ea typeface="Futura Condensed"/>
                          <a:cs typeface="Futura Condensed"/>
                          <a:sym typeface="Futura Condensed"/>
                        </a:rPr>
                        <a:t>CRF</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solidFill>
                      <a:srgbClr val="49058D"/>
                    </a:solidFill>
                  </a:tcPr>
                </a:tc>
                <a:tc>
                  <a:txBody>
                    <a:bodyPr/>
                    <a:lstStyle/>
                    <a:p>
                      <a:pPr algn="ctr" defTabSz="457189">
                        <a:defRPr sz="1800"/>
                      </a:pPr>
                      <a:r>
                        <a:rPr sz="1600" b="1">
                          <a:solidFill>
                            <a:srgbClr val="FFFFFF"/>
                          </a:solidFill>
                          <a:latin typeface="Futura Condensed"/>
                          <a:ea typeface="Futura Condensed"/>
                          <a:cs typeface="Futura Condensed"/>
                          <a:sym typeface="Futura Condensed"/>
                        </a:rPr>
                        <a:t>NER</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solidFill>
                      <a:srgbClr val="49058D"/>
                    </a:solidFill>
                  </a:tcPr>
                </a:tc>
                <a:tc>
                  <a:txBody>
                    <a:bodyPr/>
                    <a:lstStyle/>
                    <a:p>
                      <a:pPr algn="ctr" defTabSz="457189">
                        <a:defRPr sz="1800"/>
                      </a:pPr>
                      <a:r>
                        <a:rPr sz="1600" b="1">
                          <a:solidFill>
                            <a:srgbClr val="FFFFFF"/>
                          </a:solidFill>
                          <a:latin typeface="Futura Condensed"/>
                          <a:ea typeface="Futura Condensed"/>
                          <a:cs typeface="Futura Condensed"/>
                          <a:sym typeface="Futura Condensed"/>
                        </a:rPr>
                        <a:t>Table</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solidFill>
                      <a:srgbClr val="49058D"/>
                    </a:solidFill>
                  </a:tcPr>
                </a:tc>
                <a:extLst>
                  <a:ext uri="{0D108BD9-81ED-4DB2-BD59-A6C34878D82A}">
                    <a16:rowId xmlns:a16="http://schemas.microsoft.com/office/drawing/2014/main" val="10000"/>
                  </a:ext>
                </a:extLst>
              </a:tr>
              <a:tr h="800888">
                <a:tc>
                  <a:txBody>
                    <a:bodyPr/>
                    <a:lstStyle/>
                    <a:p>
                      <a:pPr algn="l" defTabSz="457189">
                        <a:defRPr sz="1800"/>
                      </a:pPr>
                      <a:r>
                        <a:rPr sz="1600" b="1">
                          <a:solidFill>
                            <a:srgbClr val="FFFFFF"/>
                          </a:solidFill>
                          <a:latin typeface="Futura Condensed"/>
                          <a:ea typeface="Futura Condensed"/>
                          <a:cs typeface="Futura Condensed"/>
                          <a:sym typeface="Futura Condensed"/>
                        </a:rPr>
                        <a:t>Effort</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solidFill>
                      <a:schemeClr val="accent5"/>
                    </a:solidFill>
                  </a:tcPr>
                </a:tc>
                <a:tc>
                  <a:txBody>
                    <a:bodyPr/>
                    <a:lstStyle/>
                    <a:p>
                      <a:pPr algn="ctr" defTabSz="457189">
                        <a:defRPr sz="1800"/>
                      </a:pPr>
                      <a:r>
                        <a:rPr sz="1800">
                          <a:solidFill>
                            <a:schemeClr val="accent2"/>
                          </a:solidFill>
                          <a:latin typeface="Futura Condensed"/>
                          <a:ea typeface="Futura Condensed"/>
                          <a:cs typeface="Futura Condensed"/>
                          <a:sym typeface="Futura Condensed"/>
                        </a:rPr>
                        <a:t>assemble
glossary</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hours</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hours</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minutes</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O(1000)
annotations</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zero</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O(10)
annotations</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extLst>
                  <a:ext uri="{0D108BD9-81ED-4DB2-BD59-A6C34878D82A}">
                    <a16:rowId xmlns:a16="http://schemas.microsoft.com/office/drawing/2014/main" val="10001"/>
                  </a:ext>
                </a:extLst>
              </a:tr>
              <a:tr h="800888">
                <a:tc>
                  <a:txBody>
                    <a:bodyPr/>
                    <a:lstStyle/>
                    <a:p>
                      <a:pPr algn="l" defTabSz="457189">
                        <a:defRPr sz="1800"/>
                      </a:pPr>
                      <a:r>
                        <a:rPr sz="1600" b="1">
                          <a:solidFill>
                            <a:srgbClr val="FFFFFF"/>
                          </a:solidFill>
                          <a:latin typeface="Futura Condensed"/>
                          <a:ea typeface="Futura Condensed"/>
                          <a:cs typeface="Futura Condensed"/>
                          <a:sym typeface="Futura Condensed"/>
                        </a:rPr>
                        <a:t>Expertise</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solidFill>
                      <a:schemeClr val="accent5"/>
                    </a:solidFill>
                  </a:tcPr>
                </a:tc>
                <a:tc>
                  <a:txBody>
                    <a:bodyPr/>
                    <a:lstStyle/>
                    <a:p>
                      <a:pPr algn="ctr" defTabSz="457189">
                        <a:defRPr sz="1800"/>
                      </a:pPr>
                      <a:r>
                        <a:rPr sz="1800">
                          <a:solidFill>
                            <a:schemeClr val="accent2"/>
                          </a:solidFill>
                          <a:latin typeface="Futura Condensed"/>
                          <a:ea typeface="Futura Condensed"/>
                          <a:cs typeface="Futura Condensed"/>
                          <a:sym typeface="Futura Condensed"/>
                        </a:rPr>
                        <a:t>minimal</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high,
programmer</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low</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minimal</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low-medium</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zero</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minimal</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extLst>
                  <a:ext uri="{0D108BD9-81ED-4DB2-BD59-A6C34878D82A}">
                    <a16:rowId xmlns:a16="http://schemas.microsoft.com/office/drawing/2014/main" val="10002"/>
                  </a:ext>
                </a:extLst>
              </a:tr>
              <a:tr h="800888">
                <a:tc>
                  <a:txBody>
                    <a:bodyPr/>
                    <a:lstStyle/>
                    <a:p>
                      <a:pPr algn="l" defTabSz="457189">
                        <a:defRPr sz="1800"/>
                      </a:pPr>
                      <a:r>
                        <a:rPr sz="1600" b="1">
                          <a:solidFill>
                            <a:srgbClr val="FFFFFF"/>
                          </a:solidFill>
                          <a:latin typeface="Futura Condensed"/>
                          <a:ea typeface="Futura Condensed"/>
                          <a:cs typeface="Futura Condensed"/>
                          <a:sym typeface="Futura Condensed"/>
                        </a:rPr>
                        <a:t>Precision</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solidFill>
                      <a:schemeClr val="accent5"/>
                    </a:solidFill>
                  </a:tcPr>
                </a:tc>
                <a:tc>
                  <a:txBody>
                    <a:bodyPr/>
                    <a:lstStyle/>
                    <a:p>
                      <a:pPr algn="ctr" defTabSz="457189">
                        <a:defRPr sz="1800"/>
                      </a:pPr>
                      <a:r>
                        <a:rPr sz="1800">
                          <a:solidFill>
                            <a:schemeClr val="accent2"/>
                          </a:solidFill>
                          <a:latin typeface="Futura Condensed"/>
                          <a:ea typeface="Futura Condensed"/>
                          <a:cs typeface="Futura Condensed"/>
                          <a:sym typeface="Futura Condensed"/>
                        </a:rPr>
                        <a:t>medium
(ambiguity)</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high</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high</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high</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medium-high</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medium-high</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high</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extLst>
                  <a:ext uri="{0D108BD9-81ED-4DB2-BD59-A6C34878D82A}">
                    <a16:rowId xmlns:a16="http://schemas.microsoft.com/office/drawing/2014/main" val="10003"/>
                  </a:ext>
                </a:extLst>
              </a:tr>
              <a:tr h="800888">
                <a:tc>
                  <a:txBody>
                    <a:bodyPr/>
                    <a:lstStyle/>
                    <a:p>
                      <a:pPr algn="l" defTabSz="457189">
                        <a:defRPr sz="1800"/>
                      </a:pPr>
                      <a:r>
                        <a:rPr sz="1600" b="1">
                          <a:solidFill>
                            <a:srgbClr val="FFFFFF"/>
                          </a:solidFill>
                          <a:latin typeface="Futura Condensed"/>
                          <a:ea typeface="Futura Condensed"/>
                          <a:cs typeface="Futura Condensed"/>
                          <a:sym typeface="Futura Condensed"/>
                        </a:rPr>
                        <a:t>Recall</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solidFill>
                      <a:schemeClr val="accent5"/>
                    </a:solidFill>
                  </a:tcPr>
                </a:tc>
                <a:tc>
                  <a:txBody>
                    <a:bodyPr/>
                    <a:lstStyle/>
                    <a:p>
                      <a:pPr algn="ctr" defTabSz="457189">
                        <a:defRPr sz="1800"/>
                      </a:pPr>
                      <a:r>
                        <a:rPr sz="1800">
                          <a:solidFill>
                            <a:schemeClr val="accent2"/>
                          </a:solidFill>
                          <a:latin typeface="Futura Condensed"/>
                          <a:ea typeface="Futura Condensed"/>
                          <a:cs typeface="Futura Condensed"/>
                          <a:sym typeface="Futura Condensed"/>
                        </a:rPr>
                        <a:t>medium
(formatting)</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low
f(# regex)</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medium
f(# rules)</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high</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medium</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medium</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high</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extLst>
                  <a:ext uri="{0D108BD9-81ED-4DB2-BD59-A6C34878D82A}">
                    <a16:rowId xmlns:a16="http://schemas.microsoft.com/office/drawing/2014/main" val="10004"/>
                  </a:ext>
                </a:extLst>
              </a:tr>
              <a:tr h="800888">
                <a:tc>
                  <a:txBody>
                    <a:bodyPr/>
                    <a:lstStyle/>
                    <a:p>
                      <a:pPr algn="l" defTabSz="457189">
                        <a:defRPr sz="1800"/>
                      </a:pPr>
                      <a:r>
                        <a:rPr sz="1600" b="1" dirty="0">
                          <a:solidFill>
                            <a:srgbClr val="FFFFFF"/>
                          </a:solidFill>
                          <a:latin typeface="Futura Condensed"/>
                          <a:ea typeface="Futura Condensed"/>
                          <a:cs typeface="Futura Condensed"/>
                          <a:sym typeface="Futura Condensed"/>
                        </a:rPr>
                        <a:t>Coverage</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solidFill>
                      <a:schemeClr val="accent5"/>
                    </a:solidFill>
                  </a:tcPr>
                </a:tc>
                <a:tc>
                  <a:txBody>
                    <a:bodyPr/>
                    <a:lstStyle/>
                    <a:p>
                      <a:pPr algn="ctr" defTabSz="457189">
                        <a:defRPr sz="1800"/>
                      </a:pPr>
                      <a:r>
                        <a:rPr sz="1800">
                          <a:solidFill>
                            <a:schemeClr val="accent2"/>
                          </a:solidFill>
                          <a:latin typeface="Futura Condensed"/>
                          <a:ea typeface="Futura Condensed"/>
                          <a:cs typeface="Futura Condensed"/>
                          <a:sym typeface="Futura Condensed"/>
                        </a:rPr>
                        <a:t>wide</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wide</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wide</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single
site</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genre</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a:solidFill>
                            <a:schemeClr val="accent2"/>
                          </a:solidFill>
                          <a:latin typeface="Futura Condensed"/>
                          <a:ea typeface="Futura Condensed"/>
                          <a:cs typeface="Futura Condensed"/>
                          <a:sym typeface="Futura Condensed"/>
                        </a:rPr>
                        <a:t>genre</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tc>
                  <a:txBody>
                    <a:bodyPr/>
                    <a:lstStyle/>
                    <a:p>
                      <a:pPr algn="ctr" defTabSz="457189">
                        <a:defRPr sz="1800"/>
                      </a:pPr>
                      <a:r>
                        <a:rPr sz="1800" dirty="0">
                          <a:solidFill>
                            <a:schemeClr val="accent2"/>
                          </a:solidFill>
                          <a:latin typeface="Futura Condensed"/>
                          <a:ea typeface="Futura Condensed"/>
                          <a:cs typeface="Futura Condensed"/>
                          <a:sym typeface="Futura Condensed"/>
                        </a:rPr>
                        <a:t>narrow</a:t>
                      </a:r>
                    </a:p>
                  </a:txBody>
                  <a:tcPr marL="45720" marR="45720" anchor="ctr" horzOverflow="overflow">
                    <a:lnL w="12700">
                      <a:solidFill>
                        <a:srgbClr val="BFBFBF"/>
                      </a:solidFill>
                    </a:lnL>
                    <a:lnR w="12700">
                      <a:solidFill>
                        <a:srgbClr val="BFBFBF"/>
                      </a:solidFill>
                    </a:lnR>
                    <a:lnT w="12700">
                      <a:solidFill>
                        <a:srgbClr val="BFBFBF"/>
                      </a:solidFill>
                    </a:lnT>
                    <a:lnB w="12700">
                      <a:solidFill>
                        <a:srgbClr val="BFBFBF"/>
                      </a:solidFill>
                    </a:lnB>
                  </a:tcPr>
                </a:tc>
                <a:extLst>
                  <a:ext uri="{0D108BD9-81ED-4DB2-BD59-A6C34878D82A}">
                    <a16:rowId xmlns:a16="http://schemas.microsoft.com/office/drawing/2014/main" val="10005"/>
                  </a:ext>
                </a:extLst>
              </a:tr>
            </a:tbl>
          </a:graphicData>
        </a:graphic>
      </p:graphicFrame>
      <p:sp>
        <p:nvSpPr>
          <p:cNvPr id="183" name="Slide Number Placeholder 4"/>
          <p:cNvSpPr txBox="1">
            <a:spLocks noGrp="1"/>
          </p:cNvSpPr>
          <p:nvPr>
            <p:ph type="sldNum" sz="quarter" idx="2"/>
          </p:nvPr>
        </p:nvSpPr>
        <p:spPr>
          <a:xfrm>
            <a:off x="11918344" y="6540817"/>
            <a:ext cx="273656"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53</a:t>
            </a:fld>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8175" y="2505693"/>
            <a:ext cx="8003088" cy="1446550"/>
          </a:xfrm>
          <a:prstGeom prst="rect">
            <a:avLst/>
          </a:prstGeom>
          <a:noFill/>
        </p:spPr>
        <p:txBody>
          <a:bodyPr wrap="none" rtlCol="0">
            <a:spAutoFit/>
          </a:bodyPr>
          <a:lstStyle/>
          <a:p>
            <a:r>
              <a:rPr lang="en-US" sz="3600" b="1" dirty="0">
                <a:latin typeface="Futura Condensed ExtraBold" charset="0"/>
                <a:ea typeface="Futura Condensed ExtraBold" charset="0"/>
                <a:cs typeface="Futura Condensed ExtraBold" charset="0"/>
              </a:rPr>
              <a:t>how to </a:t>
            </a:r>
            <a:r>
              <a:rPr lang="en-US" sz="8800" b="1" dirty="0">
                <a:solidFill>
                  <a:schemeClr val="accent5"/>
                </a:solidFill>
                <a:latin typeface="Futura Condensed ExtraBold" charset="0"/>
                <a:ea typeface="Futura Condensed ExtraBold" charset="0"/>
                <a:cs typeface="Futura Condensed ExtraBold" charset="0"/>
              </a:rPr>
              <a:t>represent </a:t>
            </a:r>
            <a:r>
              <a:rPr lang="en-US" sz="3600" b="1" dirty="0">
                <a:solidFill>
                  <a:srgbClr val="000000"/>
                </a:solidFill>
                <a:latin typeface="Futura Condensed ExtraBold" charset="0"/>
                <a:ea typeface="Futura Condensed ExtraBold" charset="0"/>
                <a:cs typeface="Futura Condensed ExtraBold" charset="0"/>
              </a:rPr>
              <a:t>KGs?</a:t>
            </a:r>
            <a:endParaRPr lang="en-US" sz="8800" b="1" dirty="0">
              <a:solidFill>
                <a:schemeClr val="accent5"/>
              </a:solidFill>
              <a:latin typeface="Futura Condensed ExtraBold" charset="0"/>
              <a:ea typeface="Futura Condensed ExtraBold" charset="0"/>
              <a:cs typeface="Futura Condensed ExtraBold" charset="0"/>
            </a:endParaRPr>
          </a:p>
        </p:txBody>
      </p:sp>
      <p:sp>
        <p:nvSpPr>
          <p:cNvPr id="4" name="Slide Number Placeholder 3"/>
          <p:cNvSpPr>
            <a:spLocks noGrp="1"/>
          </p:cNvSpPr>
          <p:nvPr>
            <p:ph type="sldNum" sz="quarter" idx="4294967295"/>
          </p:nvPr>
        </p:nvSpPr>
        <p:spPr>
          <a:xfrm>
            <a:off x="9347200" y="6492875"/>
            <a:ext cx="2844800" cy="365125"/>
          </a:xfrm>
          <a:prstGeom prst="rect">
            <a:avLst/>
          </a:prstGeom>
        </p:spPr>
        <p:txBody>
          <a:bodyPr/>
          <a:lstStyle/>
          <a:p>
            <a:fld id="{07185052-16E8-7E4B-9E32-0EAF7D224DD4}" type="slidenum">
              <a:rPr lang="en-US" smtClean="0"/>
              <a:t>54</a:t>
            </a:fld>
            <a:endParaRPr lang="en-US"/>
          </a:p>
        </p:txBody>
      </p:sp>
    </p:spTree>
    <p:extLst>
      <p:ext uri="{BB962C8B-B14F-4D97-AF65-F5344CB8AC3E}">
        <p14:creationId xmlns:p14="http://schemas.microsoft.com/office/powerpoint/2010/main" val="172543998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KG Definition</a:t>
            </a:r>
          </a:p>
        </p:txBody>
      </p:sp>
      <p:sp>
        <p:nvSpPr>
          <p:cNvPr id="4" name="TextBox 3"/>
          <p:cNvSpPr txBox="1"/>
          <p:nvPr/>
        </p:nvSpPr>
        <p:spPr>
          <a:xfrm>
            <a:off x="2315603" y="2078780"/>
            <a:ext cx="7839076" cy="954107"/>
          </a:xfrm>
          <a:prstGeom prst="rect">
            <a:avLst/>
          </a:prstGeom>
          <a:noFill/>
        </p:spPr>
        <p:txBody>
          <a:bodyPr wrap="square" rtlCol="0">
            <a:spAutoFit/>
          </a:bodyPr>
          <a:lstStyle/>
          <a:p>
            <a:r>
              <a:rPr lang="en-US" sz="2800" b="1" dirty="0">
                <a:latin typeface="Futura Condensed ExtraBold" charset="0"/>
                <a:ea typeface="Futura Condensed ExtraBold" charset="0"/>
                <a:cs typeface="Futura Condensed ExtraBold" charset="0"/>
              </a:rPr>
              <a:t>a directed, labeled multi-relational graph representing  facts/assertions as </a:t>
            </a:r>
            <a:r>
              <a:rPr lang="en-US" sz="2800" b="1" dirty="0">
                <a:solidFill>
                  <a:schemeClr val="bg2"/>
                </a:solidFill>
                <a:latin typeface="Futura Condensed ExtraBold" charset="0"/>
                <a:ea typeface="Futura Condensed ExtraBold" charset="0"/>
                <a:cs typeface="Futura Condensed ExtraBold" charset="0"/>
              </a:rPr>
              <a:t>triples</a:t>
            </a:r>
          </a:p>
        </p:txBody>
      </p:sp>
      <p:sp>
        <p:nvSpPr>
          <p:cNvPr id="5" name="TextBox 4"/>
          <p:cNvSpPr txBox="1"/>
          <p:nvPr/>
        </p:nvSpPr>
        <p:spPr>
          <a:xfrm>
            <a:off x="2315603" y="4104932"/>
            <a:ext cx="7108484" cy="523220"/>
          </a:xfrm>
          <a:prstGeom prst="rect">
            <a:avLst/>
          </a:prstGeom>
          <a:noFill/>
        </p:spPr>
        <p:txBody>
          <a:bodyPr wrap="none" rtlCol="0">
            <a:spAutoFit/>
          </a:bodyPr>
          <a:lstStyle/>
          <a:p>
            <a:r>
              <a:rPr lang="en-US" sz="2800" b="1" dirty="0">
                <a:solidFill>
                  <a:schemeClr val="bg2"/>
                </a:solidFill>
                <a:latin typeface="Futura Condensed ExtraBold" charset="0"/>
                <a:ea typeface="Futura Condensed ExtraBold" charset="0"/>
                <a:cs typeface="Futura Condensed ExtraBold" charset="0"/>
              </a:rPr>
              <a:t>(h, r, t) 	</a:t>
            </a:r>
            <a:r>
              <a:rPr lang="en-US" sz="2800" b="1" dirty="0">
                <a:latin typeface="Futura Condensed ExtraBold" charset="0"/>
                <a:ea typeface="Futura Condensed ExtraBold" charset="0"/>
                <a:cs typeface="Futura Condensed ExtraBold" charset="0"/>
              </a:rPr>
              <a:t>head entity, relation, tail entity</a:t>
            </a:r>
          </a:p>
        </p:txBody>
      </p:sp>
      <p:sp>
        <p:nvSpPr>
          <p:cNvPr id="6" name="TextBox 5"/>
          <p:cNvSpPr txBox="1"/>
          <p:nvPr/>
        </p:nvSpPr>
        <p:spPr>
          <a:xfrm>
            <a:off x="2315603" y="4628152"/>
            <a:ext cx="5999848" cy="523220"/>
          </a:xfrm>
          <a:prstGeom prst="rect">
            <a:avLst/>
          </a:prstGeom>
          <a:noFill/>
        </p:spPr>
        <p:txBody>
          <a:bodyPr wrap="none" rtlCol="0">
            <a:spAutoFit/>
          </a:bodyPr>
          <a:lstStyle/>
          <a:p>
            <a:r>
              <a:rPr lang="en-US" sz="2800" b="1" dirty="0">
                <a:solidFill>
                  <a:schemeClr val="bg2"/>
                </a:solidFill>
                <a:latin typeface="Futura Condensed ExtraBold" charset="0"/>
                <a:ea typeface="Futura Condensed ExtraBold" charset="0"/>
                <a:cs typeface="Futura Condensed ExtraBold" charset="0"/>
              </a:rPr>
              <a:t>(s, p, o) 	</a:t>
            </a:r>
            <a:r>
              <a:rPr lang="en-US" sz="2800" b="1" dirty="0">
                <a:latin typeface="Futura Condensed ExtraBold" charset="0"/>
                <a:ea typeface="Futura Condensed ExtraBold" charset="0"/>
                <a:cs typeface="Futura Condensed ExtraBold" charset="0"/>
              </a:rPr>
              <a:t>subject, predicate, object</a:t>
            </a:r>
          </a:p>
        </p:txBody>
      </p:sp>
    </p:spTree>
    <p:extLst>
      <p:ext uri="{BB962C8B-B14F-4D97-AF65-F5344CB8AC3E}">
        <p14:creationId xmlns:p14="http://schemas.microsoft.com/office/powerpoint/2010/main" val="1998159261"/>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
            <a:ext cx="11582400" cy="1078025"/>
          </a:xfrm>
        </p:spPr>
        <p:txBody>
          <a:bodyPr/>
          <a:lstStyle/>
          <a:p>
            <a:r>
              <a:rPr lang="en-US" dirty="0"/>
              <a:t>Simplest Knowledge Graph</a:t>
            </a:r>
          </a:p>
        </p:txBody>
      </p:sp>
      <p:sp>
        <p:nvSpPr>
          <p:cNvPr id="3" name="Folded Corner 2"/>
          <p:cNvSpPr/>
          <p:nvPr/>
        </p:nvSpPr>
        <p:spPr>
          <a:xfrm>
            <a:off x="2823410" y="3628723"/>
            <a:ext cx="577516" cy="673768"/>
          </a:xfrm>
          <a:prstGeom prst="foldedCorner">
            <a:avLst/>
          </a:prstGeom>
          <a:solidFill>
            <a:schemeClr val="accent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bg1"/>
              </a:solidFill>
              <a:latin typeface="Futura Medium" charset="0"/>
              <a:ea typeface="Futura Medium" charset="0"/>
              <a:cs typeface="Futura Medium" charset="0"/>
            </a:endParaRPr>
          </a:p>
        </p:txBody>
      </p:sp>
      <p:sp>
        <p:nvSpPr>
          <p:cNvPr id="5" name="Oval 4"/>
          <p:cNvSpPr/>
          <p:nvPr/>
        </p:nvSpPr>
        <p:spPr>
          <a:xfrm>
            <a:off x="5342021" y="2387065"/>
            <a:ext cx="1193533" cy="654518"/>
          </a:xfrm>
          <a:prstGeom prst="ellipse">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a:solidFill>
                  <a:schemeClr val="bg1"/>
                </a:solidFill>
                <a:latin typeface="Futura Medium" charset="0"/>
                <a:ea typeface="Futura Medium" charset="0"/>
                <a:cs typeface="Futura Medium" charset="0"/>
              </a:rPr>
              <a:t>LGYV</a:t>
            </a:r>
          </a:p>
        </p:txBody>
      </p:sp>
      <p:sp>
        <p:nvSpPr>
          <p:cNvPr id="6" name="Oval 5"/>
          <p:cNvSpPr/>
          <p:nvPr/>
        </p:nvSpPr>
        <p:spPr>
          <a:xfrm>
            <a:off x="5342021" y="3542096"/>
            <a:ext cx="3301465" cy="654518"/>
          </a:xfrm>
          <a:prstGeom prst="ellipse">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bg1"/>
                </a:solidFill>
                <a:latin typeface="Futura Medium" charset="0"/>
                <a:ea typeface="Futura Medium" charset="0"/>
                <a:cs typeface="Futura Medium" charset="0"/>
              </a:rPr>
              <a:t>Legacy Ventures International </a:t>
            </a:r>
            <a:r>
              <a:rPr lang="en-US" sz="2000" dirty="0" err="1">
                <a:solidFill>
                  <a:schemeClr val="bg1"/>
                </a:solidFill>
                <a:latin typeface="Futura Medium" charset="0"/>
                <a:ea typeface="Futura Medium" charset="0"/>
                <a:cs typeface="Futura Medium" charset="0"/>
              </a:rPr>
              <a:t>Inc</a:t>
            </a:r>
            <a:endParaRPr lang="en-US" sz="2000" dirty="0">
              <a:solidFill>
                <a:schemeClr val="bg1"/>
              </a:solidFill>
              <a:latin typeface="Futura Medium" charset="0"/>
              <a:ea typeface="Futura Medium" charset="0"/>
              <a:cs typeface="Futura Medium" charset="0"/>
            </a:endParaRPr>
          </a:p>
        </p:txBody>
      </p:sp>
      <p:sp>
        <p:nvSpPr>
          <p:cNvPr id="7" name="Oval 6"/>
          <p:cNvSpPr/>
          <p:nvPr/>
        </p:nvSpPr>
        <p:spPr>
          <a:xfrm>
            <a:off x="5342020" y="4687504"/>
            <a:ext cx="3301465" cy="654518"/>
          </a:xfrm>
          <a:prstGeom prst="ellipse">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bg1"/>
                </a:solidFill>
                <a:latin typeface="Futura Medium" charset="0"/>
                <a:ea typeface="Futura Medium" charset="0"/>
                <a:cs typeface="Futura Medium" charset="0"/>
              </a:rPr>
              <a:t>Damn Good Penny Stocks</a:t>
            </a:r>
          </a:p>
        </p:txBody>
      </p:sp>
      <p:sp>
        <p:nvSpPr>
          <p:cNvPr id="8" name="Freeform 7"/>
          <p:cNvSpPr/>
          <p:nvPr/>
        </p:nvSpPr>
        <p:spPr>
          <a:xfrm>
            <a:off x="3503596" y="2714325"/>
            <a:ext cx="1754203" cy="827772"/>
          </a:xfrm>
          <a:custGeom>
            <a:avLst/>
            <a:gdLst>
              <a:gd name="connsiteX0" fmla="*/ 4813 w 871087"/>
              <a:gd name="connsiteY0" fmla="*/ 702644 h 702644"/>
              <a:gd name="connsiteX1" fmla="*/ 129941 w 871087"/>
              <a:gd name="connsiteY1" fmla="*/ 375385 h 702644"/>
              <a:gd name="connsiteX2" fmla="*/ 871087 w 871087"/>
              <a:gd name="connsiteY2"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1665171"/>
              <a:gd name="connsiteY0" fmla="*/ 847023 h 847023"/>
              <a:gd name="connsiteX1" fmla="*/ 1665171 w 1665171"/>
              <a:gd name="connsiteY1" fmla="*/ 0 h 847023"/>
            </a:gdLst>
            <a:ahLst/>
            <a:cxnLst>
              <a:cxn ang="0">
                <a:pos x="connsiteX0" y="connsiteY0"/>
              </a:cxn>
              <a:cxn ang="0">
                <a:pos x="connsiteX1" y="connsiteY1"/>
              </a:cxn>
            </a:cxnLst>
            <a:rect l="l" t="t" r="r" b="b"/>
            <a:pathLst>
              <a:path w="1665171" h="847023">
                <a:moveTo>
                  <a:pt x="0" y="847023"/>
                </a:moveTo>
                <a:cubicBezTo>
                  <a:pt x="134754" y="449179"/>
                  <a:pt x="1280161" y="80211"/>
                  <a:pt x="1665171" y="0"/>
                </a:cubicBezTo>
              </a:path>
            </a:pathLst>
          </a:custGeom>
          <a:noFill/>
          <a:ln w="34925">
            <a:solidFill>
              <a:schemeClr val="accent5"/>
            </a:solidFill>
            <a:tailEnd type="triangle"/>
          </a:ln>
        </p:spPr>
        <p:txBody>
          <a:bodyPr rtlCol="0" anchor="ctr"/>
          <a:lstStyle/>
          <a:p>
            <a:pPr algn="ctr"/>
            <a:endParaRPr lang="en-US"/>
          </a:p>
        </p:txBody>
      </p:sp>
      <p:sp>
        <p:nvSpPr>
          <p:cNvPr id="9" name="Freeform 8"/>
          <p:cNvSpPr/>
          <p:nvPr/>
        </p:nvSpPr>
        <p:spPr>
          <a:xfrm>
            <a:off x="3534876" y="3878980"/>
            <a:ext cx="1722923" cy="123767"/>
          </a:xfrm>
          <a:custGeom>
            <a:avLst/>
            <a:gdLst>
              <a:gd name="connsiteX0" fmla="*/ 4813 w 871087"/>
              <a:gd name="connsiteY0" fmla="*/ 702644 h 702644"/>
              <a:gd name="connsiteX1" fmla="*/ 129941 w 871087"/>
              <a:gd name="connsiteY1" fmla="*/ 375385 h 702644"/>
              <a:gd name="connsiteX2" fmla="*/ 871087 w 871087"/>
              <a:gd name="connsiteY2"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1665171"/>
              <a:gd name="connsiteY0" fmla="*/ 847023 h 847023"/>
              <a:gd name="connsiteX1" fmla="*/ 1665171 w 1665171"/>
              <a:gd name="connsiteY1" fmla="*/ 0 h 847023"/>
              <a:gd name="connsiteX0" fmla="*/ 0 w 1665171"/>
              <a:gd name="connsiteY0" fmla="*/ 847023 h 849621"/>
              <a:gd name="connsiteX1" fmla="*/ 1665171 w 1665171"/>
              <a:gd name="connsiteY1" fmla="*/ 0 h 849621"/>
              <a:gd name="connsiteX0" fmla="*/ 0 w 1722923"/>
              <a:gd name="connsiteY0" fmla="*/ 105878 h 123767"/>
              <a:gd name="connsiteX1" fmla="*/ 1722923 w 1722923"/>
              <a:gd name="connsiteY1" fmla="*/ 0 h 123767"/>
            </a:gdLst>
            <a:ahLst/>
            <a:cxnLst>
              <a:cxn ang="0">
                <a:pos x="connsiteX0" y="connsiteY0"/>
              </a:cxn>
              <a:cxn ang="0">
                <a:pos x="connsiteX1" y="connsiteY1"/>
              </a:cxn>
            </a:cxnLst>
            <a:rect l="l" t="t" r="r" b="b"/>
            <a:pathLst>
              <a:path w="1722923" h="123767">
                <a:moveTo>
                  <a:pt x="0" y="105878"/>
                </a:moveTo>
                <a:cubicBezTo>
                  <a:pt x="462013" y="160421"/>
                  <a:pt x="1337913" y="80211"/>
                  <a:pt x="1722923" y="0"/>
                </a:cubicBezTo>
              </a:path>
            </a:pathLst>
          </a:custGeom>
          <a:noFill/>
          <a:ln w="34925">
            <a:solidFill>
              <a:schemeClr val="accent5"/>
            </a:solidFill>
            <a:tailEnd type="triangle"/>
          </a:ln>
        </p:spPr>
        <p:txBody>
          <a:bodyPr rtlCol="0" anchor="ctr"/>
          <a:lstStyle/>
          <a:p>
            <a:pPr algn="ctr"/>
            <a:endParaRPr lang="en-US"/>
          </a:p>
        </p:txBody>
      </p:sp>
      <p:sp>
        <p:nvSpPr>
          <p:cNvPr id="10" name="Freeform 9"/>
          <p:cNvSpPr/>
          <p:nvPr/>
        </p:nvSpPr>
        <p:spPr>
          <a:xfrm>
            <a:off x="3554127" y="4389121"/>
            <a:ext cx="1703672" cy="634930"/>
          </a:xfrm>
          <a:custGeom>
            <a:avLst/>
            <a:gdLst>
              <a:gd name="connsiteX0" fmla="*/ 4813 w 871087"/>
              <a:gd name="connsiteY0" fmla="*/ 702644 h 702644"/>
              <a:gd name="connsiteX1" fmla="*/ 129941 w 871087"/>
              <a:gd name="connsiteY1" fmla="*/ 375385 h 702644"/>
              <a:gd name="connsiteX2" fmla="*/ 871087 w 871087"/>
              <a:gd name="connsiteY2"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1665171"/>
              <a:gd name="connsiteY0" fmla="*/ 847023 h 847023"/>
              <a:gd name="connsiteX1" fmla="*/ 1665171 w 1665171"/>
              <a:gd name="connsiteY1" fmla="*/ 0 h 847023"/>
              <a:gd name="connsiteX0" fmla="*/ 0 w 1665171"/>
              <a:gd name="connsiteY0" fmla="*/ 847023 h 885709"/>
              <a:gd name="connsiteX1" fmla="*/ 1665171 w 1665171"/>
              <a:gd name="connsiteY1" fmla="*/ 0 h 885709"/>
              <a:gd name="connsiteX0" fmla="*/ 0 w 1703672"/>
              <a:gd name="connsiteY0" fmla="*/ 0 h 634930"/>
              <a:gd name="connsiteX1" fmla="*/ 1703672 w 1703672"/>
              <a:gd name="connsiteY1" fmla="*/ 625642 h 634930"/>
            </a:gdLst>
            <a:ahLst/>
            <a:cxnLst>
              <a:cxn ang="0">
                <a:pos x="connsiteX0" y="connsiteY0"/>
              </a:cxn>
              <a:cxn ang="0">
                <a:pos x="connsiteX1" y="connsiteY1"/>
              </a:cxn>
            </a:cxnLst>
            <a:rect l="l" t="t" r="r" b="b"/>
            <a:pathLst>
              <a:path w="1703672" h="634930">
                <a:moveTo>
                  <a:pt x="0" y="0"/>
                </a:moveTo>
                <a:cubicBezTo>
                  <a:pt x="365760" y="247049"/>
                  <a:pt x="1318662" y="705853"/>
                  <a:pt x="1703672" y="625642"/>
                </a:cubicBezTo>
              </a:path>
            </a:pathLst>
          </a:custGeom>
          <a:noFill/>
          <a:ln w="34925">
            <a:solidFill>
              <a:schemeClr val="accent5"/>
            </a:solidFill>
            <a:tailEnd type="triangle"/>
          </a:ln>
        </p:spPr>
        <p:txBody>
          <a:bodyPr rtlCol="0" anchor="ctr"/>
          <a:lstStyle/>
          <a:p>
            <a:pPr algn="ctr"/>
            <a:endParaRPr lang="en-US"/>
          </a:p>
        </p:txBody>
      </p:sp>
      <p:sp>
        <p:nvSpPr>
          <p:cNvPr id="11" name="TextBox 10"/>
          <p:cNvSpPr txBox="1"/>
          <p:nvPr/>
        </p:nvSpPr>
        <p:spPr>
          <a:xfrm rot="20280840">
            <a:off x="3370297" y="2533121"/>
            <a:ext cx="1451038" cy="461665"/>
          </a:xfrm>
          <a:prstGeom prst="rect">
            <a:avLst/>
          </a:prstGeom>
          <a:noFill/>
        </p:spPr>
        <p:txBody>
          <a:bodyPr wrap="none" rtlCol="0">
            <a:spAutoFit/>
          </a:bodyPr>
          <a:lstStyle/>
          <a:p>
            <a:r>
              <a:rPr lang="en-US" sz="2400" b="1">
                <a:solidFill>
                  <a:schemeClr val="accent5"/>
                </a:solidFill>
                <a:latin typeface="Futura Condensed ExtraBold" charset="0"/>
                <a:ea typeface="Futura Condensed ExtraBold" charset="0"/>
                <a:cs typeface="Futura Condensed ExtraBold" charset="0"/>
              </a:rPr>
              <a:t>mentions</a:t>
            </a:r>
          </a:p>
        </p:txBody>
      </p:sp>
      <p:sp>
        <p:nvSpPr>
          <p:cNvPr id="12" name="TextBox 11"/>
          <p:cNvSpPr txBox="1"/>
          <p:nvPr/>
        </p:nvSpPr>
        <p:spPr>
          <a:xfrm>
            <a:off x="609600" y="972152"/>
            <a:ext cx="1354858" cy="523220"/>
          </a:xfrm>
          <a:prstGeom prst="rect">
            <a:avLst/>
          </a:prstGeom>
          <a:noFill/>
        </p:spPr>
        <p:txBody>
          <a:bodyPr wrap="none" rtlCol="0">
            <a:spAutoFit/>
          </a:bodyPr>
          <a:lstStyle/>
          <a:p>
            <a:r>
              <a:rPr lang="en-US" sz="2800" b="1">
                <a:solidFill>
                  <a:schemeClr val="tx1">
                    <a:lumMod val="65000"/>
                    <a:lumOff val="35000"/>
                  </a:schemeClr>
                </a:solidFill>
                <a:latin typeface="Futura Condensed ExtraBold" charset="0"/>
                <a:ea typeface="Futura Condensed ExtraBold" charset="0"/>
                <a:cs typeface="Futura Condensed ExtraBold" charset="0"/>
              </a:rPr>
              <a:t>Entities</a:t>
            </a:r>
          </a:p>
        </p:txBody>
      </p:sp>
      <p:sp>
        <p:nvSpPr>
          <p:cNvPr id="13" name="TextBox 12"/>
          <p:cNvSpPr txBox="1"/>
          <p:nvPr/>
        </p:nvSpPr>
        <p:spPr>
          <a:xfrm>
            <a:off x="3593431" y="3518729"/>
            <a:ext cx="1451038" cy="461665"/>
          </a:xfrm>
          <a:prstGeom prst="rect">
            <a:avLst/>
          </a:prstGeom>
          <a:noFill/>
        </p:spPr>
        <p:txBody>
          <a:bodyPr wrap="none" rtlCol="0">
            <a:spAutoFit/>
          </a:bodyPr>
          <a:lstStyle/>
          <a:p>
            <a:r>
              <a:rPr lang="en-US" sz="2400" b="1">
                <a:solidFill>
                  <a:schemeClr val="accent5"/>
                </a:solidFill>
                <a:latin typeface="Futura Condensed ExtraBold" charset="0"/>
                <a:ea typeface="Futura Condensed ExtraBold" charset="0"/>
                <a:cs typeface="Futura Condensed ExtraBold" charset="0"/>
              </a:rPr>
              <a:t>mentions</a:t>
            </a:r>
          </a:p>
        </p:txBody>
      </p:sp>
      <p:sp>
        <p:nvSpPr>
          <p:cNvPr id="14" name="TextBox 13"/>
          <p:cNvSpPr txBox="1"/>
          <p:nvPr/>
        </p:nvSpPr>
        <p:spPr>
          <a:xfrm rot="1400360">
            <a:off x="3501989" y="4793218"/>
            <a:ext cx="1451038" cy="461665"/>
          </a:xfrm>
          <a:prstGeom prst="rect">
            <a:avLst/>
          </a:prstGeom>
          <a:noFill/>
        </p:spPr>
        <p:txBody>
          <a:bodyPr wrap="none" rtlCol="0">
            <a:spAutoFit/>
          </a:bodyPr>
          <a:lstStyle/>
          <a:p>
            <a:r>
              <a:rPr lang="en-US" sz="2400" b="1">
                <a:solidFill>
                  <a:schemeClr val="accent5"/>
                </a:solidFill>
                <a:latin typeface="Futura Condensed ExtraBold" charset="0"/>
                <a:ea typeface="Futura Condensed ExtraBold" charset="0"/>
                <a:cs typeface="Futura Condensed ExtraBold" charset="0"/>
              </a:rPr>
              <a:t>mentions</a:t>
            </a:r>
          </a:p>
        </p:txBody>
      </p:sp>
    </p:spTree>
    <p:extLst>
      <p:ext uri="{BB962C8B-B14F-4D97-AF65-F5344CB8AC3E}">
        <p14:creationId xmlns:p14="http://schemas.microsoft.com/office/powerpoint/2010/main" val="1180522486"/>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
            <a:ext cx="11582400" cy="1078025"/>
          </a:xfrm>
        </p:spPr>
        <p:txBody>
          <a:bodyPr/>
          <a:lstStyle/>
          <a:p>
            <a:r>
              <a:rPr lang="en-US" dirty="0"/>
              <a:t>Simple, But Useful KG</a:t>
            </a:r>
          </a:p>
        </p:txBody>
      </p:sp>
      <p:sp>
        <p:nvSpPr>
          <p:cNvPr id="3" name="Folded Corner 2"/>
          <p:cNvSpPr/>
          <p:nvPr/>
        </p:nvSpPr>
        <p:spPr>
          <a:xfrm>
            <a:off x="1881736" y="4146243"/>
            <a:ext cx="577516" cy="673768"/>
          </a:xfrm>
          <a:prstGeom prst="foldedCorner">
            <a:avLst/>
          </a:prstGeom>
          <a:solidFill>
            <a:schemeClr val="accent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bg1"/>
              </a:solidFill>
              <a:latin typeface="Futura Medium" charset="0"/>
              <a:ea typeface="Futura Medium" charset="0"/>
              <a:cs typeface="Futura Medium" charset="0"/>
            </a:endParaRPr>
          </a:p>
        </p:txBody>
      </p:sp>
      <p:sp>
        <p:nvSpPr>
          <p:cNvPr id="5" name="Oval 4"/>
          <p:cNvSpPr/>
          <p:nvPr/>
        </p:nvSpPr>
        <p:spPr>
          <a:xfrm>
            <a:off x="5207267" y="2415940"/>
            <a:ext cx="1193533" cy="654518"/>
          </a:xfrm>
          <a:prstGeom prst="ellipse">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a:solidFill>
                  <a:schemeClr val="bg1"/>
                </a:solidFill>
                <a:latin typeface="Futura Medium" charset="0"/>
                <a:ea typeface="Futura Medium" charset="0"/>
                <a:cs typeface="Futura Medium" charset="0"/>
              </a:rPr>
              <a:t>LGYV</a:t>
            </a:r>
          </a:p>
        </p:txBody>
      </p:sp>
      <p:sp>
        <p:nvSpPr>
          <p:cNvPr id="6" name="Oval 5"/>
          <p:cNvSpPr/>
          <p:nvPr/>
        </p:nvSpPr>
        <p:spPr>
          <a:xfrm>
            <a:off x="5207267" y="4090735"/>
            <a:ext cx="3301465" cy="654518"/>
          </a:xfrm>
          <a:prstGeom prst="ellipse">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bg1"/>
                </a:solidFill>
                <a:latin typeface="Futura Medium" charset="0"/>
                <a:ea typeface="Futura Medium" charset="0"/>
                <a:cs typeface="Futura Medium" charset="0"/>
              </a:rPr>
              <a:t>Legacy Ventures International </a:t>
            </a:r>
            <a:r>
              <a:rPr lang="en-US" sz="2000" dirty="0" err="1">
                <a:solidFill>
                  <a:schemeClr val="bg1"/>
                </a:solidFill>
                <a:latin typeface="Futura Medium" charset="0"/>
                <a:ea typeface="Futura Medium" charset="0"/>
                <a:cs typeface="Futura Medium" charset="0"/>
              </a:rPr>
              <a:t>Inc</a:t>
            </a:r>
            <a:endParaRPr lang="en-US" sz="2000" dirty="0">
              <a:solidFill>
                <a:schemeClr val="bg1"/>
              </a:solidFill>
              <a:latin typeface="Futura Medium" charset="0"/>
              <a:ea typeface="Futura Medium" charset="0"/>
              <a:cs typeface="Futura Medium" charset="0"/>
            </a:endParaRPr>
          </a:p>
        </p:txBody>
      </p:sp>
      <p:sp>
        <p:nvSpPr>
          <p:cNvPr id="7" name="Oval 6"/>
          <p:cNvSpPr/>
          <p:nvPr/>
        </p:nvSpPr>
        <p:spPr>
          <a:xfrm>
            <a:off x="5159140" y="5553777"/>
            <a:ext cx="3301465" cy="654518"/>
          </a:xfrm>
          <a:prstGeom prst="ellipse">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bg1"/>
                </a:solidFill>
                <a:latin typeface="Futura Medium" charset="0"/>
                <a:ea typeface="Futura Medium" charset="0"/>
                <a:cs typeface="Futura Medium" charset="0"/>
              </a:rPr>
              <a:t>Damn Good Penny Stocks</a:t>
            </a:r>
          </a:p>
        </p:txBody>
      </p:sp>
      <p:sp>
        <p:nvSpPr>
          <p:cNvPr id="8" name="Freeform 7"/>
          <p:cNvSpPr/>
          <p:nvPr/>
        </p:nvSpPr>
        <p:spPr>
          <a:xfrm>
            <a:off x="2627698" y="2740196"/>
            <a:ext cx="2447222" cy="1350540"/>
          </a:xfrm>
          <a:custGeom>
            <a:avLst/>
            <a:gdLst>
              <a:gd name="connsiteX0" fmla="*/ 4813 w 871087"/>
              <a:gd name="connsiteY0" fmla="*/ 702644 h 702644"/>
              <a:gd name="connsiteX1" fmla="*/ 129941 w 871087"/>
              <a:gd name="connsiteY1" fmla="*/ 375385 h 702644"/>
              <a:gd name="connsiteX2" fmla="*/ 871087 w 871087"/>
              <a:gd name="connsiteY2"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1665171"/>
              <a:gd name="connsiteY0" fmla="*/ 847023 h 847023"/>
              <a:gd name="connsiteX1" fmla="*/ 1665171 w 1665171"/>
              <a:gd name="connsiteY1" fmla="*/ 0 h 847023"/>
            </a:gdLst>
            <a:ahLst/>
            <a:cxnLst>
              <a:cxn ang="0">
                <a:pos x="connsiteX0" y="connsiteY0"/>
              </a:cxn>
              <a:cxn ang="0">
                <a:pos x="connsiteX1" y="connsiteY1"/>
              </a:cxn>
            </a:cxnLst>
            <a:rect l="l" t="t" r="r" b="b"/>
            <a:pathLst>
              <a:path w="1665171" h="847023">
                <a:moveTo>
                  <a:pt x="0" y="847023"/>
                </a:moveTo>
                <a:cubicBezTo>
                  <a:pt x="134754" y="449179"/>
                  <a:pt x="1280161" y="80211"/>
                  <a:pt x="1665171" y="0"/>
                </a:cubicBezTo>
              </a:path>
            </a:pathLst>
          </a:custGeom>
          <a:noFill/>
          <a:ln w="34925">
            <a:solidFill>
              <a:schemeClr val="accent5"/>
            </a:solidFill>
            <a:tailEnd type="triangle"/>
          </a:ln>
        </p:spPr>
        <p:txBody>
          <a:bodyPr rtlCol="0" anchor="ctr"/>
          <a:lstStyle/>
          <a:p>
            <a:pPr algn="ctr"/>
            <a:endParaRPr lang="en-US"/>
          </a:p>
        </p:txBody>
      </p:sp>
      <p:sp>
        <p:nvSpPr>
          <p:cNvPr id="9" name="Freeform 8"/>
          <p:cNvSpPr/>
          <p:nvPr/>
        </p:nvSpPr>
        <p:spPr>
          <a:xfrm>
            <a:off x="2646949" y="4389709"/>
            <a:ext cx="2447222" cy="122296"/>
          </a:xfrm>
          <a:custGeom>
            <a:avLst/>
            <a:gdLst>
              <a:gd name="connsiteX0" fmla="*/ 4813 w 871087"/>
              <a:gd name="connsiteY0" fmla="*/ 702644 h 702644"/>
              <a:gd name="connsiteX1" fmla="*/ 129941 w 871087"/>
              <a:gd name="connsiteY1" fmla="*/ 375385 h 702644"/>
              <a:gd name="connsiteX2" fmla="*/ 871087 w 871087"/>
              <a:gd name="connsiteY2"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1665171"/>
              <a:gd name="connsiteY0" fmla="*/ 847023 h 847023"/>
              <a:gd name="connsiteX1" fmla="*/ 1665171 w 1665171"/>
              <a:gd name="connsiteY1" fmla="*/ 0 h 847023"/>
              <a:gd name="connsiteX0" fmla="*/ 0 w 1665171"/>
              <a:gd name="connsiteY0" fmla="*/ 847023 h 849621"/>
              <a:gd name="connsiteX1" fmla="*/ 1665171 w 1665171"/>
              <a:gd name="connsiteY1" fmla="*/ 0 h 849621"/>
              <a:gd name="connsiteX0" fmla="*/ 0 w 1722923"/>
              <a:gd name="connsiteY0" fmla="*/ 105878 h 123767"/>
              <a:gd name="connsiteX1" fmla="*/ 1722923 w 1722923"/>
              <a:gd name="connsiteY1" fmla="*/ 0 h 123767"/>
            </a:gdLst>
            <a:ahLst/>
            <a:cxnLst>
              <a:cxn ang="0">
                <a:pos x="connsiteX0" y="connsiteY0"/>
              </a:cxn>
              <a:cxn ang="0">
                <a:pos x="connsiteX1" y="connsiteY1"/>
              </a:cxn>
            </a:cxnLst>
            <a:rect l="l" t="t" r="r" b="b"/>
            <a:pathLst>
              <a:path w="1722923" h="123767">
                <a:moveTo>
                  <a:pt x="0" y="105878"/>
                </a:moveTo>
                <a:cubicBezTo>
                  <a:pt x="462013" y="160421"/>
                  <a:pt x="1337913" y="80211"/>
                  <a:pt x="1722923" y="0"/>
                </a:cubicBezTo>
              </a:path>
            </a:pathLst>
          </a:custGeom>
          <a:noFill/>
          <a:ln w="34925">
            <a:solidFill>
              <a:schemeClr val="accent5"/>
            </a:solidFill>
            <a:tailEnd type="triangle"/>
          </a:ln>
        </p:spPr>
        <p:txBody>
          <a:bodyPr rtlCol="0" anchor="ctr"/>
          <a:lstStyle/>
          <a:p>
            <a:pPr algn="ctr"/>
            <a:endParaRPr lang="en-US"/>
          </a:p>
        </p:txBody>
      </p:sp>
      <p:sp>
        <p:nvSpPr>
          <p:cNvPr id="10" name="Freeform 9"/>
          <p:cNvSpPr/>
          <p:nvPr/>
        </p:nvSpPr>
        <p:spPr>
          <a:xfrm>
            <a:off x="2627698" y="4820010"/>
            <a:ext cx="2447222" cy="1070313"/>
          </a:xfrm>
          <a:custGeom>
            <a:avLst/>
            <a:gdLst>
              <a:gd name="connsiteX0" fmla="*/ 4813 w 871087"/>
              <a:gd name="connsiteY0" fmla="*/ 702644 h 702644"/>
              <a:gd name="connsiteX1" fmla="*/ 129941 w 871087"/>
              <a:gd name="connsiteY1" fmla="*/ 375385 h 702644"/>
              <a:gd name="connsiteX2" fmla="*/ 871087 w 871087"/>
              <a:gd name="connsiteY2"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1665171"/>
              <a:gd name="connsiteY0" fmla="*/ 847023 h 847023"/>
              <a:gd name="connsiteX1" fmla="*/ 1665171 w 1665171"/>
              <a:gd name="connsiteY1" fmla="*/ 0 h 847023"/>
              <a:gd name="connsiteX0" fmla="*/ 0 w 1665171"/>
              <a:gd name="connsiteY0" fmla="*/ 847023 h 885709"/>
              <a:gd name="connsiteX1" fmla="*/ 1665171 w 1665171"/>
              <a:gd name="connsiteY1" fmla="*/ 0 h 885709"/>
              <a:gd name="connsiteX0" fmla="*/ 0 w 1703672"/>
              <a:gd name="connsiteY0" fmla="*/ 0 h 634930"/>
              <a:gd name="connsiteX1" fmla="*/ 1703672 w 1703672"/>
              <a:gd name="connsiteY1" fmla="*/ 625642 h 634930"/>
            </a:gdLst>
            <a:ahLst/>
            <a:cxnLst>
              <a:cxn ang="0">
                <a:pos x="connsiteX0" y="connsiteY0"/>
              </a:cxn>
              <a:cxn ang="0">
                <a:pos x="connsiteX1" y="connsiteY1"/>
              </a:cxn>
            </a:cxnLst>
            <a:rect l="l" t="t" r="r" b="b"/>
            <a:pathLst>
              <a:path w="1703672" h="634930">
                <a:moveTo>
                  <a:pt x="0" y="0"/>
                </a:moveTo>
                <a:cubicBezTo>
                  <a:pt x="365760" y="247049"/>
                  <a:pt x="1318662" y="705853"/>
                  <a:pt x="1703672" y="625642"/>
                </a:cubicBezTo>
              </a:path>
            </a:pathLst>
          </a:custGeom>
          <a:noFill/>
          <a:ln w="34925">
            <a:solidFill>
              <a:schemeClr val="accent5"/>
            </a:solidFill>
            <a:tailEnd type="triangle"/>
          </a:ln>
        </p:spPr>
        <p:txBody>
          <a:bodyPr rtlCol="0" anchor="ctr"/>
          <a:lstStyle/>
          <a:p>
            <a:pPr algn="ctr"/>
            <a:endParaRPr lang="en-US"/>
          </a:p>
        </p:txBody>
      </p:sp>
      <p:sp>
        <p:nvSpPr>
          <p:cNvPr id="11" name="TextBox 10"/>
          <p:cNvSpPr txBox="1"/>
          <p:nvPr/>
        </p:nvSpPr>
        <p:spPr>
          <a:xfrm rot="20228005">
            <a:off x="2649636" y="2651760"/>
            <a:ext cx="1724446" cy="461665"/>
          </a:xfrm>
          <a:prstGeom prst="rect">
            <a:avLst/>
          </a:prstGeom>
          <a:noFill/>
        </p:spPr>
        <p:txBody>
          <a:bodyPr wrap="none" rtlCol="0">
            <a:spAutoFit/>
          </a:bodyPr>
          <a:lstStyle/>
          <a:p>
            <a:r>
              <a:rPr lang="en-US" sz="2400" b="1">
                <a:solidFill>
                  <a:schemeClr val="accent5"/>
                </a:solidFill>
                <a:latin typeface="Futura Condensed ExtraBold" charset="0"/>
                <a:ea typeface="Futura Condensed ExtraBold" charset="0"/>
                <a:cs typeface="Futura Condensed ExtraBold" charset="0"/>
              </a:rPr>
              <a:t>stock-ticker</a:t>
            </a:r>
            <a:endParaRPr lang="en-US" sz="2400" b="1" dirty="0">
              <a:solidFill>
                <a:schemeClr val="accent5"/>
              </a:solidFill>
              <a:latin typeface="Futura Condensed ExtraBold" charset="0"/>
              <a:ea typeface="Futura Condensed ExtraBold" charset="0"/>
              <a:cs typeface="Futura Condensed ExtraBold" charset="0"/>
            </a:endParaRPr>
          </a:p>
        </p:txBody>
      </p:sp>
      <p:sp>
        <p:nvSpPr>
          <p:cNvPr id="12" name="TextBox 11"/>
          <p:cNvSpPr txBox="1"/>
          <p:nvPr/>
        </p:nvSpPr>
        <p:spPr>
          <a:xfrm>
            <a:off x="609600" y="972152"/>
            <a:ext cx="6784230" cy="523220"/>
          </a:xfrm>
          <a:prstGeom prst="rect">
            <a:avLst/>
          </a:prstGeom>
          <a:noFill/>
        </p:spPr>
        <p:txBody>
          <a:bodyPr wrap="none" rtlCol="0">
            <a:spAutoFit/>
          </a:bodyPr>
          <a:lstStyle/>
          <a:p>
            <a:r>
              <a:rPr lang="en-US" sz="2800" b="1" dirty="0">
                <a:solidFill>
                  <a:schemeClr val="tx1">
                    <a:lumMod val="65000"/>
                    <a:lumOff val="35000"/>
                  </a:schemeClr>
                </a:solidFill>
                <a:latin typeface="Futura Condensed ExtraBold" charset="0"/>
                <a:ea typeface="Futura Condensed ExtraBold" charset="0"/>
                <a:cs typeface="Futura Condensed ExtraBold" charset="0"/>
              </a:rPr>
              <a:t>Entities + properties (relation extraction)</a:t>
            </a:r>
          </a:p>
        </p:txBody>
      </p:sp>
      <p:sp>
        <p:nvSpPr>
          <p:cNvPr id="13" name="TextBox 12"/>
          <p:cNvSpPr txBox="1"/>
          <p:nvPr/>
        </p:nvSpPr>
        <p:spPr>
          <a:xfrm>
            <a:off x="3208942" y="3937076"/>
            <a:ext cx="1390124" cy="461665"/>
          </a:xfrm>
          <a:prstGeom prst="rect">
            <a:avLst/>
          </a:prstGeom>
          <a:noFill/>
        </p:spPr>
        <p:txBody>
          <a:bodyPr wrap="none" rtlCol="0">
            <a:spAutoFit/>
          </a:bodyPr>
          <a:lstStyle/>
          <a:p>
            <a:r>
              <a:rPr lang="en-US" sz="2400" b="1" dirty="0">
                <a:solidFill>
                  <a:schemeClr val="accent5"/>
                </a:solidFill>
                <a:latin typeface="Futura Condensed ExtraBold" charset="0"/>
                <a:ea typeface="Futura Condensed ExtraBold" charset="0"/>
                <a:cs typeface="Futura Condensed ExtraBold" charset="0"/>
              </a:rPr>
              <a:t>company</a:t>
            </a:r>
          </a:p>
        </p:txBody>
      </p:sp>
      <p:sp>
        <p:nvSpPr>
          <p:cNvPr id="14" name="TextBox 13"/>
          <p:cNvSpPr txBox="1"/>
          <p:nvPr/>
        </p:nvSpPr>
        <p:spPr>
          <a:xfrm rot="1605448">
            <a:off x="2778068" y="5546925"/>
            <a:ext cx="1467581" cy="461665"/>
          </a:xfrm>
          <a:prstGeom prst="rect">
            <a:avLst/>
          </a:prstGeom>
          <a:noFill/>
        </p:spPr>
        <p:txBody>
          <a:bodyPr wrap="none" rtlCol="0">
            <a:spAutoFit/>
          </a:bodyPr>
          <a:lstStyle/>
          <a:p>
            <a:r>
              <a:rPr lang="en-US" sz="2400" b="1" dirty="0">
                <a:solidFill>
                  <a:schemeClr val="accent5"/>
                </a:solidFill>
                <a:latin typeface="Futura Condensed ExtraBold" charset="0"/>
                <a:ea typeface="Futura Condensed ExtraBold" charset="0"/>
                <a:cs typeface="Futura Condensed ExtraBold" charset="0"/>
              </a:rPr>
              <a:t>promoter</a:t>
            </a:r>
          </a:p>
        </p:txBody>
      </p:sp>
      <p:sp>
        <p:nvSpPr>
          <p:cNvPr id="16" name="Slide Number Placeholder 15"/>
          <p:cNvSpPr>
            <a:spLocks noGrp="1"/>
          </p:cNvSpPr>
          <p:nvPr>
            <p:ph type="sldNum" sz="quarter" idx="4294967295"/>
          </p:nvPr>
        </p:nvSpPr>
        <p:spPr>
          <a:xfrm>
            <a:off x="9347200" y="6492875"/>
            <a:ext cx="2844800" cy="365125"/>
          </a:xfrm>
          <a:prstGeom prst="rect">
            <a:avLst/>
          </a:prstGeom>
        </p:spPr>
        <p:txBody>
          <a:bodyPr/>
          <a:lstStyle/>
          <a:p>
            <a:fld id="{07185052-16E8-7E4B-9E32-0EAF7D224DD4}" type="slidenum">
              <a:rPr lang="en-US" smtClean="0"/>
              <a:t>57</a:t>
            </a:fld>
            <a:endParaRPr lang="en-US"/>
          </a:p>
        </p:txBody>
      </p:sp>
    </p:spTree>
    <p:extLst>
      <p:ext uri="{BB962C8B-B14F-4D97-AF65-F5344CB8AC3E}">
        <p14:creationId xmlns:p14="http://schemas.microsoft.com/office/powerpoint/2010/main" val="1421015562"/>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
            <a:ext cx="11582400" cy="1078025"/>
          </a:xfrm>
        </p:spPr>
        <p:txBody>
          <a:bodyPr/>
          <a:lstStyle/>
          <a:p>
            <a:r>
              <a:rPr lang="en-US" dirty="0"/>
              <a:t>Semantic Web KG (RDF/OWL)</a:t>
            </a:r>
          </a:p>
        </p:txBody>
      </p:sp>
      <p:sp>
        <p:nvSpPr>
          <p:cNvPr id="5" name="Oval 4"/>
          <p:cNvSpPr/>
          <p:nvPr/>
        </p:nvSpPr>
        <p:spPr>
          <a:xfrm>
            <a:off x="9581949" y="2177103"/>
            <a:ext cx="1193533" cy="654518"/>
          </a:xfrm>
          <a:prstGeom prst="ellipse">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a:solidFill>
                  <a:schemeClr val="bg1"/>
                </a:solidFill>
                <a:latin typeface="Futura Medium" charset="0"/>
                <a:ea typeface="Futura Medium" charset="0"/>
                <a:cs typeface="Futura Medium" charset="0"/>
              </a:rPr>
              <a:t>LGYV</a:t>
            </a:r>
          </a:p>
        </p:txBody>
      </p:sp>
      <p:sp>
        <p:nvSpPr>
          <p:cNvPr id="6" name="Oval 5"/>
          <p:cNvSpPr/>
          <p:nvPr/>
        </p:nvSpPr>
        <p:spPr>
          <a:xfrm>
            <a:off x="4750067" y="3922744"/>
            <a:ext cx="3301465" cy="654518"/>
          </a:xfrm>
          <a:prstGeom prst="ellipse">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bg1"/>
                </a:solidFill>
                <a:latin typeface="Futura Medium" charset="0"/>
                <a:ea typeface="Futura Medium" charset="0"/>
                <a:cs typeface="Futura Medium" charset="0"/>
              </a:rPr>
              <a:t>Legacy Ventures International </a:t>
            </a:r>
            <a:r>
              <a:rPr lang="en-US" sz="2000" dirty="0" err="1">
                <a:solidFill>
                  <a:schemeClr val="bg1"/>
                </a:solidFill>
                <a:latin typeface="Futura Medium" charset="0"/>
                <a:ea typeface="Futura Medium" charset="0"/>
                <a:cs typeface="Futura Medium" charset="0"/>
              </a:rPr>
              <a:t>Inc</a:t>
            </a:r>
            <a:endParaRPr lang="en-US" sz="2000" dirty="0">
              <a:solidFill>
                <a:schemeClr val="bg1"/>
              </a:solidFill>
              <a:latin typeface="Futura Medium" charset="0"/>
              <a:ea typeface="Futura Medium" charset="0"/>
              <a:cs typeface="Futura Medium" charset="0"/>
            </a:endParaRPr>
          </a:p>
        </p:txBody>
      </p:sp>
      <p:sp>
        <p:nvSpPr>
          <p:cNvPr id="7" name="Oval 6"/>
          <p:cNvSpPr/>
          <p:nvPr/>
        </p:nvSpPr>
        <p:spPr>
          <a:xfrm>
            <a:off x="1333098" y="5227800"/>
            <a:ext cx="3301465" cy="654518"/>
          </a:xfrm>
          <a:prstGeom prst="ellipse">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bg1"/>
                </a:solidFill>
                <a:latin typeface="Futura Medium" charset="0"/>
                <a:ea typeface="Futura Medium" charset="0"/>
                <a:cs typeface="Futura Medium" charset="0"/>
              </a:rPr>
              <a:t>Damn Good Penny Stocks</a:t>
            </a:r>
          </a:p>
        </p:txBody>
      </p:sp>
      <p:sp>
        <p:nvSpPr>
          <p:cNvPr id="8" name="Freeform 7"/>
          <p:cNvSpPr/>
          <p:nvPr/>
        </p:nvSpPr>
        <p:spPr>
          <a:xfrm>
            <a:off x="7002380" y="2501359"/>
            <a:ext cx="2447222" cy="1350540"/>
          </a:xfrm>
          <a:custGeom>
            <a:avLst/>
            <a:gdLst>
              <a:gd name="connsiteX0" fmla="*/ 4813 w 871087"/>
              <a:gd name="connsiteY0" fmla="*/ 702644 h 702644"/>
              <a:gd name="connsiteX1" fmla="*/ 129941 w 871087"/>
              <a:gd name="connsiteY1" fmla="*/ 375385 h 702644"/>
              <a:gd name="connsiteX2" fmla="*/ 871087 w 871087"/>
              <a:gd name="connsiteY2"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1665171"/>
              <a:gd name="connsiteY0" fmla="*/ 847023 h 847023"/>
              <a:gd name="connsiteX1" fmla="*/ 1665171 w 1665171"/>
              <a:gd name="connsiteY1" fmla="*/ 0 h 847023"/>
            </a:gdLst>
            <a:ahLst/>
            <a:cxnLst>
              <a:cxn ang="0">
                <a:pos x="connsiteX0" y="connsiteY0"/>
              </a:cxn>
              <a:cxn ang="0">
                <a:pos x="connsiteX1" y="connsiteY1"/>
              </a:cxn>
            </a:cxnLst>
            <a:rect l="l" t="t" r="r" b="b"/>
            <a:pathLst>
              <a:path w="1665171" h="847023">
                <a:moveTo>
                  <a:pt x="0" y="847023"/>
                </a:moveTo>
                <a:cubicBezTo>
                  <a:pt x="134754" y="449179"/>
                  <a:pt x="1280161" y="80211"/>
                  <a:pt x="1665171" y="0"/>
                </a:cubicBezTo>
              </a:path>
            </a:pathLst>
          </a:custGeom>
          <a:noFill/>
          <a:ln w="34925">
            <a:solidFill>
              <a:schemeClr val="accent5"/>
            </a:solidFill>
            <a:tailEnd type="triangle"/>
          </a:ln>
        </p:spPr>
        <p:txBody>
          <a:bodyPr rtlCol="0" anchor="ctr"/>
          <a:lstStyle/>
          <a:p>
            <a:pPr algn="ctr"/>
            <a:endParaRPr lang="en-US"/>
          </a:p>
        </p:txBody>
      </p:sp>
      <p:sp>
        <p:nvSpPr>
          <p:cNvPr id="10" name="Freeform 9"/>
          <p:cNvSpPr/>
          <p:nvPr/>
        </p:nvSpPr>
        <p:spPr>
          <a:xfrm flipH="1">
            <a:off x="4884819" y="4735630"/>
            <a:ext cx="1289785" cy="819429"/>
          </a:xfrm>
          <a:custGeom>
            <a:avLst/>
            <a:gdLst>
              <a:gd name="connsiteX0" fmla="*/ 4813 w 871087"/>
              <a:gd name="connsiteY0" fmla="*/ 702644 h 702644"/>
              <a:gd name="connsiteX1" fmla="*/ 129941 w 871087"/>
              <a:gd name="connsiteY1" fmla="*/ 375385 h 702644"/>
              <a:gd name="connsiteX2" fmla="*/ 871087 w 871087"/>
              <a:gd name="connsiteY2"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1665171"/>
              <a:gd name="connsiteY0" fmla="*/ 847023 h 847023"/>
              <a:gd name="connsiteX1" fmla="*/ 1665171 w 1665171"/>
              <a:gd name="connsiteY1" fmla="*/ 0 h 847023"/>
              <a:gd name="connsiteX0" fmla="*/ 0 w 1665171"/>
              <a:gd name="connsiteY0" fmla="*/ 847023 h 885709"/>
              <a:gd name="connsiteX1" fmla="*/ 1665171 w 1665171"/>
              <a:gd name="connsiteY1" fmla="*/ 0 h 885709"/>
              <a:gd name="connsiteX0" fmla="*/ 0 w 1703672"/>
              <a:gd name="connsiteY0" fmla="*/ 0 h 634930"/>
              <a:gd name="connsiteX1" fmla="*/ 1703672 w 1703672"/>
              <a:gd name="connsiteY1" fmla="*/ 625642 h 634930"/>
            </a:gdLst>
            <a:ahLst/>
            <a:cxnLst>
              <a:cxn ang="0">
                <a:pos x="connsiteX0" y="connsiteY0"/>
              </a:cxn>
              <a:cxn ang="0">
                <a:pos x="connsiteX1" y="connsiteY1"/>
              </a:cxn>
            </a:cxnLst>
            <a:rect l="l" t="t" r="r" b="b"/>
            <a:pathLst>
              <a:path w="1703672" h="634930">
                <a:moveTo>
                  <a:pt x="0" y="0"/>
                </a:moveTo>
                <a:cubicBezTo>
                  <a:pt x="365760" y="247049"/>
                  <a:pt x="1318662" y="705853"/>
                  <a:pt x="1703672" y="625642"/>
                </a:cubicBezTo>
              </a:path>
            </a:pathLst>
          </a:custGeom>
          <a:noFill/>
          <a:ln w="34925">
            <a:solidFill>
              <a:schemeClr val="accent5"/>
            </a:solidFill>
            <a:tailEnd type="triangle"/>
          </a:ln>
        </p:spPr>
        <p:txBody>
          <a:bodyPr rtlCol="0" anchor="ctr"/>
          <a:lstStyle/>
          <a:p>
            <a:pPr algn="ctr"/>
            <a:endParaRPr lang="en-US"/>
          </a:p>
        </p:txBody>
      </p:sp>
      <p:sp>
        <p:nvSpPr>
          <p:cNvPr id="11" name="TextBox 10"/>
          <p:cNvSpPr txBox="1"/>
          <p:nvPr/>
        </p:nvSpPr>
        <p:spPr>
          <a:xfrm>
            <a:off x="6736601" y="2342991"/>
            <a:ext cx="1724446" cy="461665"/>
          </a:xfrm>
          <a:prstGeom prst="rect">
            <a:avLst/>
          </a:prstGeom>
          <a:noFill/>
        </p:spPr>
        <p:txBody>
          <a:bodyPr wrap="none" rtlCol="0">
            <a:spAutoFit/>
          </a:bodyPr>
          <a:lstStyle/>
          <a:p>
            <a:r>
              <a:rPr lang="en-US" sz="2400" b="1">
                <a:solidFill>
                  <a:schemeClr val="accent5"/>
                </a:solidFill>
                <a:latin typeface="Futura Condensed ExtraBold" charset="0"/>
                <a:ea typeface="Futura Condensed ExtraBold" charset="0"/>
                <a:cs typeface="Futura Condensed ExtraBold" charset="0"/>
              </a:rPr>
              <a:t>stock-ticker</a:t>
            </a:r>
            <a:endParaRPr lang="en-US" sz="2400" b="1" dirty="0">
              <a:solidFill>
                <a:schemeClr val="accent5"/>
              </a:solidFill>
              <a:latin typeface="Futura Condensed ExtraBold" charset="0"/>
              <a:ea typeface="Futura Condensed ExtraBold" charset="0"/>
              <a:cs typeface="Futura Condensed ExtraBold" charset="0"/>
            </a:endParaRPr>
          </a:p>
        </p:txBody>
      </p:sp>
      <p:sp>
        <p:nvSpPr>
          <p:cNvPr id="12" name="TextBox 11"/>
          <p:cNvSpPr txBox="1"/>
          <p:nvPr/>
        </p:nvSpPr>
        <p:spPr>
          <a:xfrm>
            <a:off x="609600" y="972152"/>
            <a:ext cx="4982711" cy="523220"/>
          </a:xfrm>
          <a:prstGeom prst="rect">
            <a:avLst/>
          </a:prstGeom>
          <a:noFill/>
        </p:spPr>
        <p:txBody>
          <a:bodyPr wrap="none" rtlCol="0">
            <a:spAutoFit/>
          </a:bodyPr>
          <a:lstStyle/>
          <a:p>
            <a:r>
              <a:rPr lang="en-US" sz="2800" b="1" dirty="0">
                <a:solidFill>
                  <a:schemeClr val="tx1">
                    <a:lumMod val="65000"/>
                    <a:lumOff val="35000"/>
                  </a:schemeClr>
                </a:solidFill>
                <a:latin typeface="Futura Condensed ExtraBold" charset="0"/>
                <a:ea typeface="Futura Condensed ExtraBold" charset="0"/>
                <a:cs typeface="Futura Condensed ExtraBold" charset="0"/>
              </a:rPr>
              <a:t>Entities + properties + classes</a:t>
            </a:r>
          </a:p>
        </p:txBody>
      </p:sp>
      <p:sp>
        <p:nvSpPr>
          <p:cNvPr id="14" name="TextBox 13"/>
          <p:cNvSpPr txBox="1"/>
          <p:nvPr/>
        </p:nvSpPr>
        <p:spPr>
          <a:xfrm>
            <a:off x="5896932" y="4996967"/>
            <a:ext cx="1467581" cy="461665"/>
          </a:xfrm>
          <a:prstGeom prst="rect">
            <a:avLst/>
          </a:prstGeom>
          <a:noFill/>
        </p:spPr>
        <p:txBody>
          <a:bodyPr wrap="none" rtlCol="0">
            <a:spAutoFit/>
          </a:bodyPr>
          <a:lstStyle/>
          <a:p>
            <a:r>
              <a:rPr lang="en-US" sz="2400" b="1" dirty="0">
                <a:solidFill>
                  <a:schemeClr val="accent5"/>
                </a:solidFill>
                <a:latin typeface="Futura Condensed ExtraBold" charset="0"/>
                <a:ea typeface="Futura Condensed ExtraBold" charset="0"/>
                <a:cs typeface="Futura Condensed ExtraBold" charset="0"/>
              </a:rPr>
              <a:t>promoter</a:t>
            </a:r>
          </a:p>
        </p:txBody>
      </p:sp>
      <p:sp>
        <p:nvSpPr>
          <p:cNvPr id="15" name="Oval 14"/>
          <p:cNvSpPr/>
          <p:nvPr/>
        </p:nvSpPr>
        <p:spPr>
          <a:xfrm>
            <a:off x="1669982" y="2504362"/>
            <a:ext cx="2002055" cy="654518"/>
          </a:xfrm>
          <a:prstGeom prst="ellipse">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a:solidFill>
                  <a:schemeClr val="bg1"/>
                </a:solidFill>
                <a:latin typeface="Futura Medium" charset="0"/>
                <a:ea typeface="Futura Medium" charset="0"/>
                <a:cs typeface="Futura Medium" charset="0"/>
              </a:rPr>
              <a:t>Company</a:t>
            </a:r>
            <a:endParaRPr lang="en-US" sz="2000" dirty="0">
              <a:solidFill>
                <a:schemeClr val="bg1"/>
              </a:solidFill>
              <a:latin typeface="Futura Medium" charset="0"/>
              <a:ea typeface="Futura Medium" charset="0"/>
              <a:cs typeface="Futura Medium" charset="0"/>
            </a:endParaRPr>
          </a:p>
        </p:txBody>
      </p:sp>
      <p:sp>
        <p:nvSpPr>
          <p:cNvPr id="16" name="Freeform 15"/>
          <p:cNvSpPr/>
          <p:nvPr/>
        </p:nvSpPr>
        <p:spPr>
          <a:xfrm flipH="1" flipV="1">
            <a:off x="3373651" y="3171667"/>
            <a:ext cx="1318663" cy="947946"/>
          </a:xfrm>
          <a:custGeom>
            <a:avLst/>
            <a:gdLst>
              <a:gd name="connsiteX0" fmla="*/ 4813 w 871087"/>
              <a:gd name="connsiteY0" fmla="*/ 702644 h 702644"/>
              <a:gd name="connsiteX1" fmla="*/ 129941 w 871087"/>
              <a:gd name="connsiteY1" fmla="*/ 375385 h 702644"/>
              <a:gd name="connsiteX2" fmla="*/ 871087 w 871087"/>
              <a:gd name="connsiteY2"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1665171"/>
              <a:gd name="connsiteY0" fmla="*/ 847023 h 847023"/>
              <a:gd name="connsiteX1" fmla="*/ 1665171 w 1665171"/>
              <a:gd name="connsiteY1" fmla="*/ 0 h 847023"/>
              <a:gd name="connsiteX0" fmla="*/ 0 w 1665171"/>
              <a:gd name="connsiteY0" fmla="*/ 847023 h 885709"/>
              <a:gd name="connsiteX1" fmla="*/ 1665171 w 1665171"/>
              <a:gd name="connsiteY1" fmla="*/ 0 h 885709"/>
              <a:gd name="connsiteX0" fmla="*/ 0 w 1703672"/>
              <a:gd name="connsiteY0" fmla="*/ 0 h 634930"/>
              <a:gd name="connsiteX1" fmla="*/ 1703672 w 1703672"/>
              <a:gd name="connsiteY1" fmla="*/ 625642 h 634930"/>
              <a:gd name="connsiteX0" fmla="*/ 0 w 1703672"/>
              <a:gd name="connsiteY0" fmla="*/ 0 h 625642"/>
              <a:gd name="connsiteX1" fmla="*/ 1703672 w 1703672"/>
              <a:gd name="connsiteY1" fmla="*/ 625642 h 625642"/>
              <a:gd name="connsiteX0" fmla="*/ 0 w 1632189"/>
              <a:gd name="connsiteY0" fmla="*/ 0 h 688566"/>
              <a:gd name="connsiteX1" fmla="*/ 1632189 w 1632189"/>
              <a:gd name="connsiteY1" fmla="*/ 688566 h 688566"/>
            </a:gdLst>
            <a:ahLst/>
            <a:cxnLst>
              <a:cxn ang="0">
                <a:pos x="connsiteX0" y="connsiteY0"/>
              </a:cxn>
              <a:cxn ang="0">
                <a:pos x="connsiteX1" y="connsiteY1"/>
              </a:cxn>
            </a:cxnLst>
            <a:rect l="l" t="t" r="r" b="b"/>
            <a:pathLst>
              <a:path w="1632189" h="688566">
                <a:moveTo>
                  <a:pt x="0" y="0"/>
                </a:moveTo>
                <a:cubicBezTo>
                  <a:pt x="365760" y="247049"/>
                  <a:pt x="1306747" y="405215"/>
                  <a:pt x="1632189" y="688566"/>
                </a:cubicBezTo>
              </a:path>
            </a:pathLst>
          </a:custGeom>
          <a:noFill/>
          <a:ln w="34925">
            <a:solidFill>
              <a:schemeClr val="accent5"/>
            </a:solidFill>
            <a:prstDash val="sysDot"/>
            <a:tailEnd type="triangle"/>
          </a:ln>
        </p:spPr>
        <p:txBody>
          <a:bodyPr rtlCol="0" anchor="ctr"/>
          <a:lstStyle/>
          <a:p>
            <a:pPr algn="ctr"/>
            <a:endParaRPr lang="en-US"/>
          </a:p>
        </p:txBody>
      </p:sp>
      <p:sp>
        <p:nvSpPr>
          <p:cNvPr id="17" name="Freeform 16"/>
          <p:cNvSpPr/>
          <p:nvPr/>
        </p:nvSpPr>
        <p:spPr>
          <a:xfrm flipH="1" flipV="1">
            <a:off x="2699884" y="3291841"/>
            <a:ext cx="192505" cy="1828800"/>
          </a:xfrm>
          <a:custGeom>
            <a:avLst/>
            <a:gdLst>
              <a:gd name="connsiteX0" fmla="*/ 4813 w 871087"/>
              <a:gd name="connsiteY0" fmla="*/ 702644 h 702644"/>
              <a:gd name="connsiteX1" fmla="*/ 129941 w 871087"/>
              <a:gd name="connsiteY1" fmla="*/ 375385 h 702644"/>
              <a:gd name="connsiteX2" fmla="*/ 871087 w 871087"/>
              <a:gd name="connsiteY2"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1665171"/>
              <a:gd name="connsiteY0" fmla="*/ 847023 h 847023"/>
              <a:gd name="connsiteX1" fmla="*/ 1665171 w 1665171"/>
              <a:gd name="connsiteY1" fmla="*/ 0 h 847023"/>
              <a:gd name="connsiteX0" fmla="*/ 0 w 1665171"/>
              <a:gd name="connsiteY0" fmla="*/ 847023 h 885709"/>
              <a:gd name="connsiteX1" fmla="*/ 1665171 w 1665171"/>
              <a:gd name="connsiteY1" fmla="*/ 0 h 885709"/>
              <a:gd name="connsiteX0" fmla="*/ 0 w 1703672"/>
              <a:gd name="connsiteY0" fmla="*/ 0 h 634930"/>
              <a:gd name="connsiteX1" fmla="*/ 1703672 w 1703672"/>
              <a:gd name="connsiteY1" fmla="*/ 625642 h 634930"/>
              <a:gd name="connsiteX0" fmla="*/ 0 w 1703672"/>
              <a:gd name="connsiteY0" fmla="*/ 0 h 625642"/>
              <a:gd name="connsiteX1" fmla="*/ 1703672 w 1703672"/>
              <a:gd name="connsiteY1" fmla="*/ 625642 h 625642"/>
              <a:gd name="connsiteX0" fmla="*/ 0 w 1632189"/>
              <a:gd name="connsiteY0" fmla="*/ 0 h 688566"/>
              <a:gd name="connsiteX1" fmla="*/ 1632189 w 1632189"/>
              <a:gd name="connsiteY1" fmla="*/ 688566 h 688566"/>
            </a:gdLst>
            <a:ahLst/>
            <a:cxnLst>
              <a:cxn ang="0">
                <a:pos x="connsiteX0" y="connsiteY0"/>
              </a:cxn>
              <a:cxn ang="0">
                <a:pos x="connsiteX1" y="connsiteY1"/>
              </a:cxn>
            </a:cxnLst>
            <a:rect l="l" t="t" r="r" b="b"/>
            <a:pathLst>
              <a:path w="1632189" h="688566">
                <a:moveTo>
                  <a:pt x="0" y="0"/>
                </a:moveTo>
                <a:cubicBezTo>
                  <a:pt x="365760" y="247049"/>
                  <a:pt x="1306747" y="405215"/>
                  <a:pt x="1632189" y="688566"/>
                </a:cubicBezTo>
              </a:path>
            </a:pathLst>
          </a:custGeom>
          <a:noFill/>
          <a:ln w="34925">
            <a:solidFill>
              <a:schemeClr val="accent5"/>
            </a:solidFill>
            <a:prstDash val="sysDot"/>
            <a:tailEnd type="triangle"/>
          </a:ln>
        </p:spPr>
        <p:txBody>
          <a:bodyPr rtlCol="0" anchor="ctr"/>
          <a:lstStyle/>
          <a:p>
            <a:pPr algn="ctr"/>
            <a:endParaRPr lang="en-US"/>
          </a:p>
        </p:txBody>
      </p:sp>
      <p:sp>
        <p:nvSpPr>
          <p:cNvPr id="18" name="TextBox 17"/>
          <p:cNvSpPr txBox="1"/>
          <p:nvPr/>
        </p:nvSpPr>
        <p:spPr>
          <a:xfrm>
            <a:off x="1982976" y="4019170"/>
            <a:ext cx="659155" cy="461665"/>
          </a:xfrm>
          <a:prstGeom prst="rect">
            <a:avLst/>
          </a:prstGeom>
          <a:noFill/>
        </p:spPr>
        <p:txBody>
          <a:bodyPr wrap="none" rtlCol="0">
            <a:spAutoFit/>
          </a:bodyPr>
          <a:lstStyle/>
          <a:p>
            <a:r>
              <a:rPr lang="en-US" sz="2400" b="1">
                <a:solidFill>
                  <a:schemeClr val="accent5"/>
                </a:solidFill>
                <a:latin typeface="Futura Condensed ExtraBold" charset="0"/>
                <a:ea typeface="Futura Condensed ExtraBold" charset="0"/>
                <a:cs typeface="Futura Condensed ExtraBold" charset="0"/>
              </a:rPr>
              <a:t>is-a</a:t>
            </a:r>
            <a:endParaRPr lang="en-US" sz="2400" b="1" dirty="0">
              <a:solidFill>
                <a:schemeClr val="accent5"/>
              </a:solidFill>
              <a:latin typeface="Futura Condensed ExtraBold" charset="0"/>
              <a:ea typeface="Futura Condensed ExtraBold" charset="0"/>
              <a:cs typeface="Futura Condensed ExtraBold" charset="0"/>
            </a:endParaRPr>
          </a:p>
        </p:txBody>
      </p:sp>
      <p:sp>
        <p:nvSpPr>
          <p:cNvPr id="19" name="TextBox 18"/>
          <p:cNvSpPr txBox="1"/>
          <p:nvPr/>
        </p:nvSpPr>
        <p:spPr>
          <a:xfrm>
            <a:off x="4032982" y="3158880"/>
            <a:ext cx="659155" cy="461665"/>
          </a:xfrm>
          <a:prstGeom prst="rect">
            <a:avLst/>
          </a:prstGeom>
          <a:noFill/>
        </p:spPr>
        <p:txBody>
          <a:bodyPr wrap="none" rtlCol="0">
            <a:spAutoFit/>
          </a:bodyPr>
          <a:lstStyle/>
          <a:p>
            <a:r>
              <a:rPr lang="en-US" sz="2400" b="1">
                <a:solidFill>
                  <a:schemeClr val="accent5"/>
                </a:solidFill>
                <a:latin typeface="Futura Condensed ExtraBold" charset="0"/>
                <a:ea typeface="Futura Condensed ExtraBold" charset="0"/>
                <a:cs typeface="Futura Condensed ExtraBold" charset="0"/>
              </a:rPr>
              <a:t>is-a</a:t>
            </a:r>
            <a:endParaRPr lang="en-US" sz="2400" b="1" dirty="0">
              <a:solidFill>
                <a:schemeClr val="accent5"/>
              </a:solidFill>
              <a:latin typeface="Futura Condensed ExtraBold" charset="0"/>
              <a:ea typeface="Futura Condensed ExtraBold" charset="0"/>
              <a:cs typeface="Futura Condensed ExtraBold" charset="0"/>
            </a:endParaRPr>
          </a:p>
        </p:txBody>
      </p:sp>
      <p:sp>
        <p:nvSpPr>
          <p:cNvPr id="3" name="Footer Placeholder 2"/>
          <p:cNvSpPr>
            <a:spLocks noGrp="1"/>
          </p:cNvSpPr>
          <p:nvPr>
            <p:ph type="ftr" sz="quarter" idx="4294967295"/>
          </p:nvPr>
        </p:nvSpPr>
        <p:spPr>
          <a:xfrm>
            <a:off x="0" y="6499227"/>
            <a:ext cx="3860800" cy="365125"/>
          </a:xfrm>
          <a:prstGeom prst="rect">
            <a:avLst/>
          </a:prstGeom>
        </p:spPr>
        <p:txBody>
          <a:bodyPr/>
          <a:lstStyle/>
          <a:p>
            <a:r>
              <a:rPr lang="en-US"/>
              <a:t>Kejriwal, Szekely</a:t>
            </a:r>
          </a:p>
        </p:txBody>
      </p:sp>
    </p:spTree>
    <p:extLst>
      <p:ext uri="{BB962C8B-B14F-4D97-AF65-F5344CB8AC3E}">
        <p14:creationId xmlns:p14="http://schemas.microsoft.com/office/powerpoint/2010/main" val="202399971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
            <a:ext cx="11582400" cy="1078025"/>
          </a:xfrm>
        </p:spPr>
        <p:txBody>
          <a:bodyPr/>
          <a:lstStyle/>
          <a:p>
            <a:r>
              <a:rPr lang="en-US" dirty="0"/>
              <a:t>“Ideal” KG</a:t>
            </a:r>
          </a:p>
        </p:txBody>
      </p:sp>
      <p:sp>
        <p:nvSpPr>
          <p:cNvPr id="5" name="Oval 4"/>
          <p:cNvSpPr/>
          <p:nvPr/>
        </p:nvSpPr>
        <p:spPr>
          <a:xfrm>
            <a:off x="9017106" y="1585530"/>
            <a:ext cx="1193533" cy="654518"/>
          </a:xfrm>
          <a:prstGeom prst="ellipse">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a:solidFill>
                  <a:schemeClr val="bg1"/>
                </a:solidFill>
                <a:latin typeface="Futura Medium" charset="0"/>
                <a:ea typeface="Futura Medium" charset="0"/>
                <a:cs typeface="Futura Medium" charset="0"/>
              </a:rPr>
              <a:t>LGYV</a:t>
            </a:r>
          </a:p>
        </p:txBody>
      </p:sp>
      <p:sp>
        <p:nvSpPr>
          <p:cNvPr id="6" name="Oval 5"/>
          <p:cNvSpPr/>
          <p:nvPr/>
        </p:nvSpPr>
        <p:spPr>
          <a:xfrm>
            <a:off x="4185224" y="3331171"/>
            <a:ext cx="3301465" cy="654518"/>
          </a:xfrm>
          <a:prstGeom prst="ellipse">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bg1"/>
                </a:solidFill>
                <a:latin typeface="Futura Medium" charset="0"/>
                <a:ea typeface="Futura Medium" charset="0"/>
                <a:cs typeface="Futura Medium" charset="0"/>
              </a:rPr>
              <a:t>Legacy Ventures International </a:t>
            </a:r>
            <a:r>
              <a:rPr lang="en-US" sz="2000" dirty="0" err="1">
                <a:solidFill>
                  <a:schemeClr val="bg1"/>
                </a:solidFill>
                <a:latin typeface="Futura Medium" charset="0"/>
                <a:ea typeface="Futura Medium" charset="0"/>
                <a:cs typeface="Futura Medium" charset="0"/>
              </a:rPr>
              <a:t>Inc</a:t>
            </a:r>
            <a:endParaRPr lang="en-US" sz="2000" dirty="0">
              <a:solidFill>
                <a:schemeClr val="bg1"/>
              </a:solidFill>
              <a:latin typeface="Futura Medium" charset="0"/>
              <a:ea typeface="Futura Medium" charset="0"/>
              <a:cs typeface="Futura Medium" charset="0"/>
            </a:endParaRPr>
          </a:p>
        </p:txBody>
      </p:sp>
      <p:sp>
        <p:nvSpPr>
          <p:cNvPr id="7" name="Oval 6"/>
          <p:cNvSpPr/>
          <p:nvPr/>
        </p:nvSpPr>
        <p:spPr>
          <a:xfrm>
            <a:off x="768255" y="4636227"/>
            <a:ext cx="3301465" cy="654518"/>
          </a:xfrm>
          <a:prstGeom prst="ellipse">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bg1"/>
                </a:solidFill>
                <a:latin typeface="Futura Medium" charset="0"/>
                <a:ea typeface="Futura Medium" charset="0"/>
                <a:cs typeface="Futura Medium" charset="0"/>
              </a:rPr>
              <a:t>Damn Good Penny Stocks</a:t>
            </a:r>
          </a:p>
        </p:txBody>
      </p:sp>
      <p:sp>
        <p:nvSpPr>
          <p:cNvPr id="8" name="Freeform 7"/>
          <p:cNvSpPr/>
          <p:nvPr/>
        </p:nvSpPr>
        <p:spPr>
          <a:xfrm>
            <a:off x="6437537" y="1909786"/>
            <a:ext cx="2447222" cy="1350540"/>
          </a:xfrm>
          <a:custGeom>
            <a:avLst/>
            <a:gdLst>
              <a:gd name="connsiteX0" fmla="*/ 4813 w 871087"/>
              <a:gd name="connsiteY0" fmla="*/ 702644 h 702644"/>
              <a:gd name="connsiteX1" fmla="*/ 129941 w 871087"/>
              <a:gd name="connsiteY1" fmla="*/ 375385 h 702644"/>
              <a:gd name="connsiteX2" fmla="*/ 871087 w 871087"/>
              <a:gd name="connsiteY2"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1665171"/>
              <a:gd name="connsiteY0" fmla="*/ 847023 h 847023"/>
              <a:gd name="connsiteX1" fmla="*/ 1665171 w 1665171"/>
              <a:gd name="connsiteY1" fmla="*/ 0 h 847023"/>
            </a:gdLst>
            <a:ahLst/>
            <a:cxnLst>
              <a:cxn ang="0">
                <a:pos x="connsiteX0" y="connsiteY0"/>
              </a:cxn>
              <a:cxn ang="0">
                <a:pos x="connsiteX1" y="connsiteY1"/>
              </a:cxn>
            </a:cxnLst>
            <a:rect l="l" t="t" r="r" b="b"/>
            <a:pathLst>
              <a:path w="1665171" h="847023">
                <a:moveTo>
                  <a:pt x="0" y="847023"/>
                </a:moveTo>
                <a:cubicBezTo>
                  <a:pt x="134754" y="449179"/>
                  <a:pt x="1280161" y="80211"/>
                  <a:pt x="1665171" y="0"/>
                </a:cubicBezTo>
              </a:path>
            </a:pathLst>
          </a:custGeom>
          <a:noFill/>
          <a:ln w="34925">
            <a:solidFill>
              <a:schemeClr val="accent5"/>
            </a:solidFill>
            <a:tailEnd type="triangle"/>
          </a:ln>
        </p:spPr>
        <p:txBody>
          <a:bodyPr rtlCol="0" anchor="ctr"/>
          <a:lstStyle/>
          <a:p>
            <a:pPr algn="ctr"/>
            <a:endParaRPr lang="en-US"/>
          </a:p>
        </p:txBody>
      </p:sp>
      <p:sp>
        <p:nvSpPr>
          <p:cNvPr id="10" name="Freeform 9"/>
          <p:cNvSpPr/>
          <p:nvPr/>
        </p:nvSpPr>
        <p:spPr>
          <a:xfrm flipH="1">
            <a:off x="4319976" y="4144057"/>
            <a:ext cx="1289785" cy="819429"/>
          </a:xfrm>
          <a:custGeom>
            <a:avLst/>
            <a:gdLst>
              <a:gd name="connsiteX0" fmla="*/ 4813 w 871087"/>
              <a:gd name="connsiteY0" fmla="*/ 702644 h 702644"/>
              <a:gd name="connsiteX1" fmla="*/ 129941 w 871087"/>
              <a:gd name="connsiteY1" fmla="*/ 375385 h 702644"/>
              <a:gd name="connsiteX2" fmla="*/ 871087 w 871087"/>
              <a:gd name="connsiteY2"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1665171"/>
              <a:gd name="connsiteY0" fmla="*/ 847023 h 847023"/>
              <a:gd name="connsiteX1" fmla="*/ 1665171 w 1665171"/>
              <a:gd name="connsiteY1" fmla="*/ 0 h 847023"/>
              <a:gd name="connsiteX0" fmla="*/ 0 w 1665171"/>
              <a:gd name="connsiteY0" fmla="*/ 847023 h 885709"/>
              <a:gd name="connsiteX1" fmla="*/ 1665171 w 1665171"/>
              <a:gd name="connsiteY1" fmla="*/ 0 h 885709"/>
              <a:gd name="connsiteX0" fmla="*/ 0 w 1703672"/>
              <a:gd name="connsiteY0" fmla="*/ 0 h 634930"/>
              <a:gd name="connsiteX1" fmla="*/ 1703672 w 1703672"/>
              <a:gd name="connsiteY1" fmla="*/ 625642 h 634930"/>
            </a:gdLst>
            <a:ahLst/>
            <a:cxnLst>
              <a:cxn ang="0">
                <a:pos x="connsiteX0" y="connsiteY0"/>
              </a:cxn>
              <a:cxn ang="0">
                <a:pos x="connsiteX1" y="connsiteY1"/>
              </a:cxn>
            </a:cxnLst>
            <a:rect l="l" t="t" r="r" b="b"/>
            <a:pathLst>
              <a:path w="1703672" h="634930">
                <a:moveTo>
                  <a:pt x="0" y="0"/>
                </a:moveTo>
                <a:cubicBezTo>
                  <a:pt x="365760" y="247049"/>
                  <a:pt x="1318662" y="705853"/>
                  <a:pt x="1703672" y="625642"/>
                </a:cubicBezTo>
              </a:path>
            </a:pathLst>
          </a:custGeom>
          <a:noFill/>
          <a:ln w="34925">
            <a:solidFill>
              <a:schemeClr val="accent5"/>
            </a:solidFill>
            <a:tailEnd type="triangle"/>
          </a:ln>
        </p:spPr>
        <p:txBody>
          <a:bodyPr rtlCol="0" anchor="ctr"/>
          <a:lstStyle/>
          <a:p>
            <a:pPr algn="ctr"/>
            <a:endParaRPr lang="en-US"/>
          </a:p>
        </p:txBody>
      </p:sp>
      <p:sp>
        <p:nvSpPr>
          <p:cNvPr id="11" name="TextBox 10"/>
          <p:cNvSpPr txBox="1"/>
          <p:nvPr/>
        </p:nvSpPr>
        <p:spPr>
          <a:xfrm>
            <a:off x="6171758" y="1751418"/>
            <a:ext cx="1724446" cy="461665"/>
          </a:xfrm>
          <a:prstGeom prst="rect">
            <a:avLst/>
          </a:prstGeom>
          <a:noFill/>
        </p:spPr>
        <p:txBody>
          <a:bodyPr wrap="none" rtlCol="0">
            <a:spAutoFit/>
          </a:bodyPr>
          <a:lstStyle/>
          <a:p>
            <a:r>
              <a:rPr lang="en-US" sz="2400" b="1">
                <a:solidFill>
                  <a:schemeClr val="accent5"/>
                </a:solidFill>
                <a:latin typeface="Futura Condensed ExtraBold" charset="0"/>
                <a:ea typeface="Futura Condensed ExtraBold" charset="0"/>
                <a:cs typeface="Futura Condensed ExtraBold" charset="0"/>
              </a:rPr>
              <a:t>stock-ticker</a:t>
            </a:r>
            <a:endParaRPr lang="en-US" sz="2400" b="1" dirty="0">
              <a:solidFill>
                <a:schemeClr val="accent5"/>
              </a:solidFill>
              <a:latin typeface="Futura Condensed ExtraBold" charset="0"/>
              <a:ea typeface="Futura Condensed ExtraBold" charset="0"/>
              <a:cs typeface="Futura Condensed ExtraBold" charset="0"/>
            </a:endParaRPr>
          </a:p>
        </p:txBody>
      </p:sp>
      <p:sp>
        <p:nvSpPr>
          <p:cNvPr id="12" name="TextBox 11"/>
          <p:cNvSpPr txBox="1"/>
          <p:nvPr/>
        </p:nvSpPr>
        <p:spPr>
          <a:xfrm>
            <a:off x="609600" y="972152"/>
            <a:ext cx="6955558" cy="523220"/>
          </a:xfrm>
          <a:prstGeom prst="rect">
            <a:avLst/>
          </a:prstGeom>
          <a:noFill/>
        </p:spPr>
        <p:txBody>
          <a:bodyPr wrap="none" rtlCol="0">
            <a:spAutoFit/>
          </a:bodyPr>
          <a:lstStyle/>
          <a:p>
            <a:r>
              <a:rPr lang="en-US" sz="2800" b="1" dirty="0">
                <a:solidFill>
                  <a:schemeClr val="tx1">
                    <a:lumMod val="65000"/>
                    <a:lumOff val="35000"/>
                  </a:schemeClr>
                </a:solidFill>
                <a:latin typeface="Futura Condensed ExtraBold" charset="0"/>
                <a:ea typeface="Futura Condensed ExtraBold" charset="0"/>
                <a:cs typeface="Futura Condensed ExtraBold" charset="0"/>
              </a:rPr>
              <a:t>Entities + properties + classes + qualifiers</a:t>
            </a:r>
          </a:p>
        </p:txBody>
      </p:sp>
      <p:sp>
        <p:nvSpPr>
          <p:cNvPr id="14" name="TextBox 13"/>
          <p:cNvSpPr txBox="1"/>
          <p:nvPr/>
        </p:nvSpPr>
        <p:spPr>
          <a:xfrm>
            <a:off x="5566400" y="4221991"/>
            <a:ext cx="1467581" cy="461665"/>
          </a:xfrm>
          <a:prstGeom prst="rect">
            <a:avLst/>
          </a:prstGeom>
          <a:noFill/>
        </p:spPr>
        <p:txBody>
          <a:bodyPr wrap="none" rtlCol="0">
            <a:spAutoFit/>
          </a:bodyPr>
          <a:lstStyle/>
          <a:p>
            <a:r>
              <a:rPr lang="en-US" sz="2400" b="1" dirty="0">
                <a:solidFill>
                  <a:schemeClr val="accent5"/>
                </a:solidFill>
                <a:latin typeface="Futura Condensed ExtraBold" charset="0"/>
                <a:ea typeface="Futura Condensed ExtraBold" charset="0"/>
                <a:cs typeface="Futura Condensed ExtraBold" charset="0"/>
              </a:rPr>
              <a:t>promoter</a:t>
            </a:r>
          </a:p>
        </p:txBody>
      </p:sp>
      <p:sp>
        <p:nvSpPr>
          <p:cNvPr id="15" name="Oval 14"/>
          <p:cNvSpPr/>
          <p:nvPr/>
        </p:nvSpPr>
        <p:spPr>
          <a:xfrm>
            <a:off x="1105139" y="1912789"/>
            <a:ext cx="2002055" cy="654518"/>
          </a:xfrm>
          <a:prstGeom prst="ellipse">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a:solidFill>
                  <a:schemeClr val="bg1"/>
                </a:solidFill>
                <a:latin typeface="Futura Medium" charset="0"/>
                <a:ea typeface="Futura Medium" charset="0"/>
                <a:cs typeface="Futura Medium" charset="0"/>
              </a:rPr>
              <a:t>Company</a:t>
            </a:r>
            <a:endParaRPr lang="en-US" sz="2000" dirty="0">
              <a:solidFill>
                <a:schemeClr val="bg1"/>
              </a:solidFill>
              <a:latin typeface="Futura Medium" charset="0"/>
              <a:ea typeface="Futura Medium" charset="0"/>
              <a:cs typeface="Futura Medium" charset="0"/>
            </a:endParaRPr>
          </a:p>
        </p:txBody>
      </p:sp>
      <p:sp>
        <p:nvSpPr>
          <p:cNvPr id="16" name="Freeform 15"/>
          <p:cNvSpPr/>
          <p:nvPr/>
        </p:nvSpPr>
        <p:spPr>
          <a:xfrm flipH="1" flipV="1">
            <a:off x="2808808" y="2580094"/>
            <a:ext cx="1318663" cy="947946"/>
          </a:xfrm>
          <a:custGeom>
            <a:avLst/>
            <a:gdLst>
              <a:gd name="connsiteX0" fmla="*/ 4813 w 871087"/>
              <a:gd name="connsiteY0" fmla="*/ 702644 h 702644"/>
              <a:gd name="connsiteX1" fmla="*/ 129941 w 871087"/>
              <a:gd name="connsiteY1" fmla="*/ 375385 h 702644"/>
              <a:gd name="connsiteX2" fmla="*/ 871087 w 871087"/>
              <a:gd name="connsiteY2"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1665171"/>
              <a:gd name="connsiteY0" fmla="*/ 847023 h 847023"/>
              <a:gd name="connsiteX1" fmla="*/ 1665171 w 1665171"/>
              <a:gd name="connsiteY1" fmla="*/ 0 h 847023"/>
              <a:gd name="connsiteX0" fmla="*/ 0 w 1665171"/>
              <a:gd name="connsiteY0" fmla="*/ 847023 h 885709"/>
              <a:gd name="connsiteX1" fmla="*/ 1665171 w 1665171"/>
              <a:gd name="connsiteY1" fmla="*/ 0 h 885709"/>
              <a:gd name="connsiteX0" fmla="*/ 0 w 1703672"/>
              <a:gd name="connsiteY0" fmla="*/ 0 h 634930"/>
              <a:gd name="connsiteX1" fmla="*/ 1703672 w 1703672"/>
              <a:gd name="connsiteY1" fmla="*/ 625642 h 634930"/>
              <a:gd name="connsiteX0" fmla="*/ 0 w 1703672"/>
              <a:gd name="connsiteY0" fmla="*/ 0 h 625642"/>
              <a:gd name="connsiteX1" fmla="*/ 1703672 w 1703672"/>
              <a:gd name="connsiteY1" fmla="*/ 625642 h 625642"/>
              <a:gd name="connsiteX0" fmla="*/ 0 w 1632189"/>
              <a:gd name="connsiteY0" fmla="*/ 0 h 688566"/>
              <a:gd name="connsiteX1" fmla="*/ 1632189 w 1632189"/>
              <a:gd name="connsiteY1" fmla="*/ 688566 h 688566"/>
            </a:gdLst>
            <a:ahLst/>
            <a:cxnLst>
              <a:cxn ang="0">
                <a:pos x="connsiteX0" y="connsiteY0"/>
              </a:cxn>
              <a:cxn ang="0">
                <a:pos x="connsiteX1" y="connsiteY1"/>
              </a:cxn>
            </a:cxnLst>
            <a:rect l="l" t="t" r="r" b="b"/>
            <a:pathLst>
              <a:path w="1632189" h="688566">
                <a:moveTo>
                  <a:pt x="0" y="0"/>
                </a:moveTo>
                <a:cubicBezTo>
                  <a:pt x="365760" y="247049"/>
                  <a:pt x="1306747" y="405215"/>
                  <a:pt x="1632189" y="688566"/>
                </a:cubicBezTo>
              </a:path>
            </a:pathLst>
          </a:custGeom>
          <a:noFill/>
          <a:ln w="34925">
            <a:solidFill>
              <a:schemeClr val="accent5"/>
            </a:solidFill>
            <a:prstDash val="sysDot"/>
            <a:tailEnd type="triangle"/>
          </a:ln>
        </p:spPr>
        <p:txBody>
          <a:bodyPr rtlCol="0" anchor="ctr"/>
          <a:lstStyle/>
          <a:p>
            <a:pPr algn="ctr"/>
            <a:endParaRPr lang="en-US"/>
          </a:p>
        </p:txBody>
      </p:sp>
      <p:sp>
        <p:nvSpPr>
          <p:cNvPr id="17" name="Freeform 16"/>
          <p:cNvSpPr/>
          <p:nvPr/>
        </p:nvSpPr>
        <p:spPr>
          <a:xfrm flipH="1" flipV="1">
            <a:off x="2135041" y="2700268"/>
            <a:ext cx="192505" cy="1828800"/>
          </a:xfrm>
          <a:custGeom>
            <a:avLst/>
            <a:gdLst>
              <a:gd name="connsiteX0" fmla="*/ 4813 w 871087"/>
              <a:gd name="connsiteY0" fmla="*/ 702644 h 702644"/>
              <a:gd name="connsiteX1" fmla="*/ 129941 w 871087"/>
              <a:gd name="connsiteY1" fmla="*/ 375385 h 702644"/>
              <a:gd name="connsiteX2" fmla="*/ 871087 w 871087"/>
              <a:gd name="connsiteY2"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1665171"/>
              <a:gd name="connsiteY0" fmla="*/ 847023 h 847023"/>
              <a:gd name="connsiteX1" fmla="*/ 1665171 w 1665171"/>
              <a:gd name="connsiteY1" fmla="*/ 0 h 847023"/>
              <a:gd name="connsiteX0" fmla="*/ 0 w 1665171"/>
              <a:gd name="connsiteY0" fmla="*/ 847023 h 885709"/>
              <a:gd name="connsiteX1" fmla="*/ 1665171 w 1665171"/>
              <a:gd name="connsiteY1" fmla="*/ 0 h 885709"/>
              <a:gd name="connsiteX0" fmla="*/ 0 w 1703672"/>
              <a:gd name="connsiteY0" fmla="*/ 0 h 634930"/>
              <a:gd name="connsiteX1" fmla="*/ 1703672 w 1703672"/>
              <a:gd name="connsiteY1" fmla="*/ 625642 h 634930"/>
              <a:gd name="connsiteX0" fmla="*/ 0 w 1703672"/>
              <a:gd name="connsiteY0" fmla="*/ 0 h 625642"/>
              <a:gd name="connsiteX1" fmla="*/ 1703672 w 1703672"/>
              <a:gd name="connsiteY1" fmla="*/ 625642 h 625642"/>
              <a:gd name="connsiteX0" fmla="*/ 0 w 1632189"/>
              <a:gd name="connsiteY0" fmla="*/ 0 h 688566"/>
              <a:gd name="connsiteX1" fmla="*/ 1632189 w 1632189"/>
              <a:gd name="connsiteY1" fmla="*/ 688566 h 688566"/>
            </a:gdLst>
            <a:ahLst/>
            <a:cxnLst>
              <a:cxn ang="0">
                <a:pos x="connsiteX0" y="connsiteY0"/>
              </a:cxn>
              <a:cxn ang="0">
                <a:pos x="connsiteX1" y="connsiteY1"/>
              </a:cxn>
            </a:cxnLst>
            <a:rect l="l" t="t" r="r" b="b"/>
            <a:pathLst>
              <a:path w="1632189" h="688566">
                <a:moveTo>
                  <a:pt x="0" y="0"/>
                </a:moveTo>
                <a:cubicBezTo>
                  <a:pt x="365760" y="247049"/>
                  <a:pt x="1306747" y="405215"/>
                  <a:pt x="1632189" y="688566"/>
                </a:cubicBezTo>
              </a:path>
            </a:pathLst>
          </a:custGeom>
          <a:noFill/>
          <a:ln w="34925">
            <a:solidFill>
              <a:schemeClr val="accent5"/>
            </a:solidFill>
            <a:prstDash val="sysDot"/>
            <a:tailEnd type="triangle"/>
          </a:ln>
        </p:spPr>
        <p:txBody>
          <a:bodyPr rtlCol="0" anchor="ctr"/>
          <a:lstStyle/>
          <a:p>
            <a:pPr algn="ctr"/>
            <a:endParaRPr lang="en-US"/>
          </a:p>
        </p:txBody>
      </p:sp>
      <p:sp>
        <p:nvSpPr>
          <p:cNvPr id="18" name="TextBox 17"/>
          <p:cNvSpPr txBox="1"/>
          <p:nvPr/>
        </p:nvSpPr>
        <p:spPr>
          <a:xfrm>
            <a:off x="1418133" y="3427597"/>
            <a:ext cx="659155" cy="461665"/>
          </a:xfrm>
          <a:prstGeom prst="rect">
            <a:avLst/>
          </a:prstGeom>
          <a:noFill/>
        </p:spPr>
        <p:txBody>
          <a:bodyPr wrap="none" rtlCol="0">
            <a:spAutoFit/>
          </a:bodyPr>
          <a:lstStyle/>
          <a:p>
            <a:r>
              <a:rPr lang="en-US" sz="2400" b="1">
                <a:solidFill>
                  <a:schemeClr val="accent5"/>
                </a:solidFill>
                <a:latin typeface="Futura Condensed ExtraBold" charset="0"/>
                <a:ea typeface="Futura Condensed ExtraBold" charset="0"/>
                <a:cs typeface="Futura Condensed ExtraBold" charset="0"/>
              </a:rPr>
              <a:t>is-a</a:t>
            </a:r>
            <a:endParaRPr lang="en-US" sz="2400" b="1" dirty="0">
              <a:solidFill>
                <a:schemeClr val="accent5"/>
              </a:solidFill>
              <a:latin typeface="Futura Condensed ExtraBold" charset="0"/>
              <a:ea typeface="Futura Condensed ExtraBold" charset="0"/>
              <a:cs typeface="Futura Condensed ExtraBold" charset="0"/>
            </a:endParaRPr>
          </a:p>
        </p:txBody>
      </p:sp>
      <p:sp>
        <p:nvSpPr>
          <p:cNvPr id="19" name="TextBox 18"/>
          <p:cNvSpPr txBox="1"/>
          <p:nvPr/>
        </p:nvSpPr>
        <p:spPr>
          <a:xfrm>
            <a:off x="3468139" y="2567307"/>
            <a:ext cx="659155" cy="461665"/>
          </a:xfrm>
          <a:prstGeom prst="rect">
            <a:avLst/>
          </a:prstGeom>
          <a:noFill/>
        </p:spPr>
        <p:txBody>
          <a:bodyPr wrap="none" rtlCol="0">
            <a:spAutoFit/>
          </a:bodyPr>
          <a:lstStyle/>
          <a:p>
            <a:r>
              <a:rPr lang="en-US" sz="2400" b="1">
                <a:solidFill>
                  <a:schemeClr val="accent5"/>
                </a:solidFill>
                <a:latin typeface="Futura Condensed ExtraBold" charset="0"/>
                <a:ea typeface="Futura Condensed ExtraBold" charset="0"/>
                <a:cs typeface="Futura Condensed ExtraBold" charset="0"/>
              </a:rPr>
              <a:t>is-a</a:t>
            </a:r>
            <a:endParaRPr lang="en-US" sz="2400" b="1" dirty="0">
              <a:solidFill>
                <a:schemeClr val="accent5"/>
              </a:solidFill>
              <a:latin typeface="Futura Condensed ExtraBold" charset="0"/>
              <a:ea typeface="Futura Condensed ExtraBold" charset="0"/>
              <a:cs typeface="Futura Condensed ExtraBold" charset="0"/>
            </a:endParaRPr>
          </a:p>
        </p:txBody>
      </p:sp>
      <p:sp>
        <p:nvSpPr>
          <p:cNvPr id="20" name="Freeform 19"/>
          <p:cNvSpPr/>
          <p:nvPr/>
        </p:nvSpPr>
        <p:spPr>
          <a:xfrm flipH="1">
            <a:off x="4926367" y="4727026"/>
            <a:ext cx="933650" cy="1053325"/>
          </a:xfrm>
          <a:custGeom>
            <a:avLst/>
            <a:gdLst>
              <a:gd name="connsiteX0" fmla="*/ 4813 w 871087"/>
              <a:gd name="connsiteY0" fmla="*/ 702644 h 702644"/>
              <a:gd name="connsiteX1" fmla="*/ 129941 w 871087"/>
              <a:gd name="connsiteY1" fmla="*/ 375385 h 702644"/>
              <a:gd name="connsiteX2" fmla="*/ 871087 w 871087"/>
              <a:gd name="connsiteY2"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1665171"/>
              <a:gd name="connsiteY0" fmla="*/ 847023 h 847023"/>
              <a:gd name="connsiteX1" fmla="*/ 1665171 w 1665171"/>
              <a:gd name="connsiteY1" fmla="*/ 0 h 847023"/>
              <a:gd name="connsiteX0" fmla="*/ 0 w 1665171"/>
              <a:gd name="connsiteY0" fmla="*/ 847023 h 885709"/>
              <a:gd name="connsiteX1" fmla="*/ 1665171 w 1665171"/>
              <a:gd name="connsiteY1" fmla="*/ 0 h 885709"/>
              <a:gd name="connsiteX0" fmla="*/ 0 w 1703672"/>
              <a:gd name="connsiteY0" fmla="*/ 0 h 634930"/>
              <a:gd name="connsiteX1" fmla="*/ 1703672 w 1703672"/>
              <a:gd name="connsiteY1" fmla="*/ 625642 h 634930"/>
              <a:gd name="connsiteX0" fmla="*/ 2435598 w 2465183"/>
              <a:gd name="connsiteY0" fmla="*/ 0 h 752541"/>
              <a:gd name="connsiteX1" fmla="*/ 32657 w 2465183"/>
              <a:gd name="connsiteY1" fmla="*/ 744971 h 752541"/>
              <a:gd name="connsiteX0" fmla="*/ 2440390 w 2440390"/>
              <a:gd name="connsiteY0" fmla="*/ 0 h 753839"/>
              <a:gd name="connsiteX1" fmla="*/ 37449 w 2440390"/>
              <a:gd name="connsiteY1" fmla="*/ 744971 h 753839"/>
              <a:gd name="connsiteX0" fmla="*/ 1209172 w 1209172"/>
              <a:gd name="connsiteY0" fmla="*/ 0 h 960230"/>
              <a:gd name="connsiteX1" fmla="*/ 64914 w 1209172"/>
              <a:gd name="connsiteY1" fmla="*/ 953798 h 960230"/>
              <a:gd name="connsiteX0" fmla="*/ 1144258 w 1144258"/>
              <a:gd name="connsiteY0" fmla="*/ 0 h 953798"/>
              <a:gd name="connsiteX1" fmla="*/ 0 w 1144258"/>
              <a:gd name="connsiteY1" fmla="*/ 953798 h 953798"/>
            </a:gdLst>
            <a:ahLst/>
            <a:cxnLst>
              <a:cxn ang="0">
                <a:pos x="connsiteX0" y="connsiteY0"/>
              </a:cxn>
              <a:cxn ang="0">
                <a:pos x="connsiteX1" y="connsiteY1"/>
              </a:cxn>
            </a:cxnLst>
            <a:rect l="l" t="t" r="r" b="b"/>
            <a:pathLst>
              <a:path w="1144258" h="953798">
                <a:moveTo>
                  <a:pt x="1144258" y="0"/>
                </a:moveTo>
                <a:cubicBezTo>
                  <a:pt x="1065029" y="344004"/>
                  <a:pt x="911816" y="772976"/>
                  <a:pt x="0" y="953798"/>
                </a:cubicBezTo>
              </a:path>
            </a:pathLst>
          </a:custGeom>
          <a:noFill/>
          <a:ln w="34925">
            <a:solidFill>
              <a:schemeClr val="accent5"/>
            </a:solidFill>
            <a:headEnd type="oval"/>
            <a:tailEnd type="triangle"/>
          </a:ln>
        </p:spPr>
        <p:txBody>
          <a:bodyPr rtlCol="0" anchor="ctr"/>
          <a:lstStyle/>
          <a:p>
            <a:pPr algn="ctr"/>
            <a:endParaRPr lang="en-US"/>
          </a:p>
        </p:txBody>
      </p:sp>
      <p:sp>
        <p:nvSpPr>
          <p:cNvPr id="21" name="TextBox 20"/>
          <p:cNvSpPr txBox="1"/>
          <p:nvPr/>
        </p:nvSpPr>
        <p:spPr>
          <a:xfrm>
            <a:off x="3598353" y="5456865"/>
            <a:ext cx="1529458" cy="461665"/>
          </a:xfrm>
          <a:prstGeom prst="rect">
            <a:avLst/>
          </a:prstGeom>
          <a:noFill/>
        </p:spPr>
        <p:txBody>
          <a:bodyPr wrap="none" rtlCol="0">
            <a:spAutoFit/>
          </a:bodyPr>
          <a:lstStyle/>
          <a:p>
            <a:r>
              <a:rPr lang="en-US" sz="2400" b="1" dirty="0">
                <a:solidFill>
                  <a:schemeClr val="accent5"/>
                </a:solidFill>
                <a:latin typeface="Futura Condensed ExtraBold" charset="0"/>
                <a:ea typeface="Futura Condensed ExtraBold" charset="0"/>
                <a:cs typeface="Futura Condensed ExtraBold" charset="0"/>
              </a:rPr>
              <a:t>start-date</a:t>
            </a:r>
          </a:p>
        </p:txBody>
      </p:sp>
      <p:sp>
        <p:nvSpPr>
          <p:cNvPr id="22" name="Oval 21"/>
          <p:cNvSpPr/>
          <p:nvPr/>
        </p:nvSpPr>
        <p:spPr>
          <a:xfrm>
            <a:off x="5984458" y="5456865"/>
            <a:ext cx="1997243" cy="654518"/>
          </a:xfrm>
          <a:prstGeom prst="ellipse">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a:solidFill>
                  <a:schemeClr val="bg1"/>
                </a:solidFill>
                <a:latin typeface="Futura Medium" charset="0"/>
                <a:ea typeface="Futura Medium" charset="0"/>
                <a:cs typeface="Futura Medium" charset="0"/>
              </a:rPr>
              <a:t>June 2017</a:t>
            </a:r>
            <a:endParaRPr lang="en-US" sz="2000" dirty="0">
              <a:solidFill>
                <a:schemeClr val="bg1"/>
              </a:solidFill>
              <a:latin typeface="Futura Medium" charset="0"/>
              <a:ea typeface="Futura Medium" charset="0"/>
              <a:cs typeface="Futura Medium" charset="0"/>
            </a:endParaRPr>
          </a:p>
        </p:txBody>
      </p:sp>
      <p:sp>
        <p:nvSpPr>
          <p:cNvPr id="23" name="Freeform 22"/>
          <p:cNvSpPr/>
          <p:nvPr/>
        </p:nvSpPr>
        <p:spPr>
          <a:xfrm flipH="1">
            <a:off x="4919150" y="4741755"/>
            <a:ext cx="4100361" cy="533561"/>
          </a:xfrm>
          <a:custGeom>
            <a:avLst/>
            <a:gdLst>
              <a:gd name="connsiteX0" fmla="*/ 4813 w 871087"/>
              <a:gd name="connsiteY0" fmla="*/ 702644 h 702644"/>
              <a:gd name="connsiteX1" fmla="*/ 129941 w 871087"/>
              <a:gd name="connsiteY1" fmla="*/ 375385 h 702644"/>
              <a:gd name="connsiteX2" fmla="*/ 871087 w 871087"/>
              <a:gd name="connsiteY2"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866274"/>
              <a:gd name="connsiteY0" fmla="*/ 702644 h 702644"/>
              <a:gd name="connsiteX1" fmla="*/ 866274 w 866274"/>
              <a:gd name="connsiteY1" fmla="*/ 0 h 702644"/>
              <a:gd name="connsiteX0" fmla="*/ 0 w 1665171"/>
              <a:gd name="connsiteY0" fmla="*/ 847023 h 847023"/>
              <a:gd name="connsiteX1" fmla="*/ 1665171 w 1665171"/>
              <a:gd name="connsiteY1" fmla="*/ 0 h 847023"/>
              <a:gd name="connsiteX0" fmla="*/ 0 w 1665171"/>
              <a:gd name="connsiteY0" fmla="*/ 847023 h 885709"/>
              <a:gd name="connsiteX1" fmla="*/ 1665171 w 1665171"/>
              <a:gd name="connsiteY1" fmla="*/ 0 h 885709"/>
              <a:gd name="connsiteX0" fmla="*/ 0 w 1703672"/>
              <a:gd name="connsiteY0" fmla="*/ 0 h 634930"/>
              <a:gd name="connsiteX1" fmla="*/ 1703672 w 1703672"/>
              <a:gd name="connsiteY1" fmla="*/ 625642 h 634930"/>
              <a:gd name="connsiteX0" fmla="*/ 2435598 w 2465183"/>
              <a:gd name="connsiteY0" fmla="*/ 0 h 752541"/>
              <a:gd name="connsiteX1" fmla="*/ 32657 w 2465183"/>
              <a:gd name="connsiteY1" fmla="*/ 744971 h 752541"/>
              <a:gd name="connsiteX0" fmla="*/ 2440390 w 2440390"/>
              <a:gd name="connsiteY0" fmla="*/ 0 h 753839"/>
              <a:gd name="connsiteX1" fmla="*/ 37449 w 2440390"/>
              <a:gd name="connsiteY1" fmla="*/ 744971 h 753839"/>
              <a:gd name="connsiteX0" fmla="*/ 1209172 w 1209172"/>
              <a:gd name="connsiteY0" fmla="*/ 0 h 960230"/>
              <a:gd name="connsiteX1" fmla="*/ 64914 w 1209172"/>
              <a:gd name="connsiteY1" fmla="*/ 953798 h 960230"/>
              <a:gd name="connsiteX0" fmla="*/ 1144258 w 1144258"/>
              <a:gd name="connsiteY0" fmla="*/ 0 h 953798"/>
              <a:gd name="connsiteX1" fmla="*/ 0 w 1144258"/>
              <a:gd name="connsiteY1" fmla="*/ 953798 h 953798"/>
              <a:gd name="connsiteX0" fmla="*/ 6004408 w 6004408"/>
              <a:gd name="connsiteY0" fmla="*/ 0 h 483146"/>
              <a:gd name="connsiteX1" fmla="*/ 0 w 6004408"/>
              <a:gd name="connsiteY1" fmla="*/ 483146 h 483146"/>
              <a:gd name="connsiteX0" fmla="*/ 6004408 w 6004408"/>
              <a:gd name="connsiteY0" fmla="*/ 0 h 483146"/>
              <a:gd name="connsiteX1" fmla="*/ 0 w 6004408"/>
              <a:gd name="connsiteY1" fmla="*/ 483146 h 483146"/>
              <a:gd name="connsiteX0" fmla="*/ 5025300 w 5025300"/>
              <a:gd name="connsiteY0" fmla="*/ 0 h 300114"/>
              <a:gd name="connsiteX1" fmla="*/ 0 w 5025300"/>
              <a:gd name="connsiteY1" fmla="*/ 300114 h 300114"/>
              <a:gd name="connsiteX0" fmla="*/ 5025300 w 5025300"/>
              <a:gd name="connsiteY0" fmla="*/ 0 h 483146"/>
              <a:gd name="connsiteX1" fmla="*/ 0 w 5025300"/>
              <a:gd name="connsiteY1" fmla="*/ 483146 h 483146"/>
            </a:gdLst>
            <a:ahLst/>
            <a:cxnLst>
              <a:cxn ang="0">
                <a:pos x="connsiteX0" y="connsiteY0"/>
              </a:cxn>
              <a:cxn ang="0">
                <a:pos x="connsiteX1" y="connsiteY1"/>
              </a:cxn>
            </a:cxnLst>
            <a:rect l="l" t="t" r="r" b="b"/>
            <a:pathLst>
              <a:path w="5025300" h="483146">
                <a:moveTo>
                  <a:pt x="5025300" y="0"/>
                </a:moveTo>
                <a:cubicBezTo>
                  <a:pt x="4851700" y="361436"/>
                  <a:pt x="911816" y="302324"/>
                  <a:pt x="0" y="483146"/>
                </a:cubicBezTo>
              </a:path>
            </a:pathLst>
          </a:custGeom>
          <a:noFill/>
          <a:ln w="34925">
            <a:solidFill>
              <a:schemeClr val="accent5"/>
            </a:solidFill>
            <a:headEnd type="oval"/>
            <a:tailEnd type="triangle"/>
          </a:ln>
        </p:spPr>
        <p:txBody>
          <a:bodyPr rtlCol="0" anchor="ctr"/>
          <a:lstStyle/>
          <a:p>
            <a:pPr algn="ctr"/>
            <a:endParaRPr lang="en-US"/>
          </a:p>
        </p:txBody>
      </p:sp>
      <p:sp>
        <p:nvSpPr>
          <p:cNvPr id="24" name="TextBox 23"/>
          <p:cNvSpPr txBox="1"/>
          <p:nvPr/>
        </p:nvSpPr>
        <p:spPr>
          <a:xfrm>
            <a:off x="7741709" y="4670557"/>
            <a:ext cx="1062342" cy="461665"/>
          </a:xfrm>
          <a:prstGeom prst="rect">
            <a:avLst/>
          </a:prstGeom>
          <a:noFill/>
        </p:spPr>
        <p:txBody>
          <a:bodyPr wrap="none" rtlCol="0">
            <a:spAutoFit/>
          </a:bodyPr>
          <a:lstStyle/>
          <a:p>
            <a:r>
              <a:rPr lang="en-US" sz="2400" b="1" dirty="0">
                <a:solidFill>
                  <a:schemeClr val="accent5"/>
                </a:solidFill>
                <a:latin typeface="Futura Condensed ExtraBold" charset="0"/>
                <a:ea typeface="Futura Condensed ExtraBold" charset="0"/>
                <a:cs typeface="Futura Condensed ExtraBold" charset="0"/>
              </a:rPr>
              <a:t>source</a:t>
            </a:r>
          </a:p>
        </p:txBody>
      </p:sp>
      <p:sp>
        <p:nvSpPr>
          <p:cNvPr id="25" name="Oval 24"/>
          <p:cNvSpPr/>
          <p:nvPr/>
        </p:nvSpPr>
        <p:spPr>
          <a:xfrm>
            <a:off x="9122293" y="4963486"/>
            <a:ext cx="2841747" cy="654518"/>
          </a:xfrm>
          <a:prstGeom prst="ellipse">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err="1">
                <a:solidFill>
                  <a:schemeClr val="bg1"/>
                </a:solidFill>
                <a:latin typeface="Futura Medium" charset="0"/>
                <a:ea typeface="Futura Medium" charset="0"/>
                <a:cs typeface="Futura Medium" charset="0"/>
              </a:rPr>
              <a:t>stockreads.com</a:t>
            </a:r>
            <a:endParaRPr lang="en-US" sz="2000" dirty="0">
              <a:solidFill>
                <a:schemeClr val="bg1"/>
              </a:solidFill>
              <a:latin typeface="Futura Medium" charset="0"/>
              <a:ea typeface="Futura Medium" charset="0"/>
              <a:cs typeface="Futura Medium" charset="0"/>
            </a:endParaRPr>
          </a:p>
        </p:txBody>
      </p:sp>
    </p:spTree>
    <p:extLst>
      <p:ext uri="{BB962C8B-B14F-4D97-AF65-F5344CB8AC3E}">
        <p14:creationId xmlns:p14="http://schemas.microsoft.com/office/powerpoint/2010/main" val="209717761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087C1-38F7-B645-9020-C1A58D52D108}"/>
              </a:ext>
            </a:extLst>
          </p:cNvPr>
          <p:cNvSpPr>
            <a:spLocks noGrp="1"/>
          </p:cNvSpPr>
          <p:nvPr>
            <p:ph type="title"/>
          </p:nvPr>
        </p:nvSpPr>
        <p:spPr>
          <a:xfrm>
            <a:off x="609600" y="5"/>
            <a:ext cx="11582400" cy="1117548"/>
          </a:xfrm>
        </p:spPr>
        <p:txBody>
          <a:bodyPr>
            <a:normAutofit/>
          </a:bodyPr>
          <a:lstStyle/>
          <a:p>
            <a:r>
              <a:rPr lang="en-US" dirty="0"/>
              <a:t>Databases with PDF Code Books</a:t>
            </a:r>
          </a:p>
        </p:txBody>
      </p:sp>
      <p:sp>
        <p:nvSpPr>
          <p:cNvPr id="3" name="Slide Number Placeholder 2">
            <a:extLst>
              <a:ext uri="{FF2B5EF4-FFF2-40B4-BE49-F238E27FC236}">
                <a16:creationId xmlns:a16="http://schemas.microsoft.com/office/drawing/2014/main" id="{DECF4FB7-080D-5642-BC2F-6DC11414696F}"/>
              </a:ext>
            </a:extLst>
          </p:cNvPr>
          <p:cNvSpPr>
            <a:spLocks noGrp="1"/>
          </p:cNvSpPr>
          <p:nvPr>
            <p:ph type="sldNum" sz="quarter" idx="2"/>
          </p:nvPr>
        </p:nvSpPr>
        <p:spPr/>
        <p:txBody>
          <a:bodyPr/>
          <a:lstStyle/>
          <a:p>
            <a:fld id="{00000000-1234-1234-1234-123412341234}" type="slidenum">
              <a:rPr lang="uk-UA" smtClean="0"/>
              <a:pPr/>
              <a:t>6</a:t>
            </a:fld>
            <a:endParaRPr lang="uk-UA"/>
          </a:p>
        </p:txBody>
      </p:sp>
      <p:pic>
        <p:nvPicPr>
          <p:cNvPr id="5" name="Picture 4">
            <a:extLst>
              <a:ext uri="{FF2B5EF4-FFF2-40B4-BE49-F238E27FC236}">
                <a16:creationId xmlns:a16="http://schemas.microsoft.com/office/drawing/2014/main" id="{312AC095-53DC-224C-80C3-073F0E3ABA95}"/>
              </a:ext>
            </a:extLst>
          </p:cNvPr>
          <p:cNvPicPr>
            <a:picLocks noChangeAspect="1"/>
          </p:cNvPicPr>
          <p:nvPr/>
        </p:nvPicPr>
        <p:blipFill>
          <a:blip r:embed="rId2"/>
          <a:stretch>
            <a:fillRect/>
          </a:stretch>
        </p:blipFill>
        <p:spPr>
          <a:xfrm>
            <a:off x="1828800" y="1117552"/>
            <a:ext cx="8405109" cy="308614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C76E1BEE-E085-CD44-8A45-2C01C8F0C5B5}"/>
              </a:ext>
            </a:extLst>
          </p:cNvPr>
          <p:cNvPicPr>
            <a:picLocks noChangeAspect="1"/>
          </p:cNvPicPr>
          <p:nvPr/>
        </p:nvPicPr>
        <p:blipFill>
          <a:blip r:embed="rId3"/>
          <a:stretch>
            <a:fillRect/>
          </a:stretch>
        </p:blipFill>
        <p:spPr>
          <a:xfrm>
            <a:off x="3916044" y="3163960"/>
            <a:ext cx="4648200" cy="33401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4054716-91B9-A143-9428-010104574E7E}"/>
              </a:ext>
            </a:extLst>
          </p:cNvPr>
          <p:cNvSpPr txBox="1"/>
          <p:nvPr/>
        </p:nvSpPr>
        <p:spPr>
          <a:xfrm>
            <a:off x="7342935" y="5426439"/>
            <a:ext cx="805029" cy="523220"/>
          </a:xfrm>
          <a:prstGeom prst="rect">
            <a:avLst/>
          </a:prstGeom>
          <a:noFill/>
        </p:spPr>
        <p:txBody>
          <a:bodyPr wrap="none" rtlCol="0">
            <a:spAutoFit/>
          </a:bodyPr>
          <a:lstStyle/>
          <a:p>
            <a:r>
              <a:rPr lang="en-US" sz="2800" dirty="0">
                <a:solidFill>
                  <a:srgbClr val="C00000"/>
                </a:solidFill>
              </a:rPr>
              <a:t>PDF</a:t>
            </a:r>
          </a:p>
        </p:txBody>
      </p:sp>
    </p:spTree>
    <p:extLst>
      <p:ext uri="{BB962C8B-B14F-4D97-AF65-F5344CB8AC3E}">
        <p14:creationId xmlns:p14="http://schemas.microsoft.com/office/powerpoint/2010/main" val="3500538099"/>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Semi-Structured KG</a:t>
            </a:r>
            <a:br>
              <a:rPr lang="en-US" dirty="0"/>
            </a:br>
            <a:r>
              <a:rPr lang="en-US" sz="2400" dirty="0">
                <a:solidFill>
                  <a:schemeClr val="tx1">
                    <a:lumMod val="65000"/>
                    <a:lumOff val="35000"/>
                  </a:schemeClr>
                </a:solidFill>
              </a:rPr>
              <a:t>Entities + properties + </a:t>
            </a:r>
            <a:r>
              <a:rPr lang="en-US" sz="2400" dirty="0">
                <a:solidFill>
                  <a:schemeClr val="accent2"/>
                </a:solidFill>
              </a:rPr>
              <a:t>text + provenance + confidence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302" y="1494169"/>
            <a:ext cx="9697456" cy="5176345"/>
          </a:xfrm>
          <a:prstGeom prst="rect">
            <a:avLst/>
          </a:prstGeom>
        </p:spPr>
      </p:pic>
    </p:spTree>
    <p:extLst>
      <p:ext uri="{BB962C8B-B14F-4D97-AF65-F5344CB8AC3E}">
        <p14:creationId xmlns:p14="http://schemas.microsoft.com/office/powerpoint/2010/main" val="461867947"/>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8175" y="2505693"/>
            <a:ext cx="7687425" cy="1446550"/>
          </a:xfrm>
          <a:prstGeom prst="rect">
            <a:avLst/>
          </a:prstGeom>
          <a:noFill/>
        </p:spPr>
        <p:txBody>
          <a:bodyPr wrap="none" rtlCol="0">
            <a:spAutoFit/>
          </a:bodyPr>
          <a:lstStyle/>
          <a:p>
            <a:r>
              <a:rPr lang="en-US" sz="3600" b="1" dirty="0">
                <a:latin typeface="Futura Condensed ExtraBold" charset="0"/>
                <a:ea typeface="Futura Condensed ExtraBold" charset="0"/>
                <a:cs typeface="Futura Condensed ExtraBold" charset="0"/>
              </a:rPr>
              <a:t>Where to </a:t>
            </a:r>
            <a:r>
              <a:rPr lang="en-US" sz="8800" b="1" dirty="0">
                <a:solidFill>
                  <a:schemeClr val="accent5"/>
                </a:solidFill>
                <a:latin typeface="Futura Condensed ExtraBold" charset="0"/>
                <a:ea typeface="Futura Condensed ExtraBold" charset="0"/>
                <a:cs typeface="Futura Condensed ExtraBold" charset="0"/>
              </a:rPr>
              <a:t>Store KGs?</a:t>
            </a:r>
          </a:p>
        </p:txBody>
      </p:sp>
    </p:spTree>
    <p:extLst>
      <p:ext uri="{BB962C8B-B14F-4D97-AF65-F5344CB8AC3E}">
        <p14:creationId xmlns:p14="http://schemas.microsoft.com/office/powerpoint/2010/main" val="1608684971"/>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397AC-2E96-4CD1-B1AB-003A48DFF8CD}"/>
              </a:ext>
            </a:extLst>
          </p:cNvPr>
          <p:cNvSpPr>
            <a:spLocks noGrp="1"/>
          </p:cNvSpPr>
          <p:nvPr>
            <p:ph type="title"/>
          </p:nvPr>
        </p:nvSpPr>
        <p:spPr/>
        <p:txBody>
          <a:bodyPr/>
          <a:lstStyle/>
          <a:p>
            <a:r>
              <a:rPr lang="en-US" dirty="0"/>
              <a:t>Serializing Knowledge Graphs</a:t>
            </a:r>
          </a:p>
        </p:txBody>
      </p:sp>
      <p:sp>
        <p:nvSpPr>
          <p:cNvPr id="3" name="Content Placeholder 2">
            <a:extLst>
              <a:ext uri="{FF2B5EF4-FFF2-40B4-BE49-F238E27FC236}">
                <a16:creationId xmlns:a16="http://schemas.microsoft.com/office/drawing/2014/main" id="{AF04890E-A8C3-4B35-8292-E824E8F9580A}"/>
              </a:ext>
            </a:extLst>
          </p:cNvPr>
          <p:cNvSpPr>
            <a:spLocks noGrp="1"/>
          </p:cNvSpPr>
          <p:nvPr>
            <p:ph idx="1"/>
          </p:nvPr>
        </p:nvSpPr>
        <p:spPr/>
        <p:txBody>
          <a:bodyPr>
            <a:normAutofit fontScale="92500" lnSpcReduction="20000"/>
          </a:bodyPr>
          <a:lstStyle/>
          <a:p>
            <a:r>
              <a:rPr lang="en-US" dirty="0"/>
              <a:t>Resource Description Framework (RDF) </a:t>
            </a:r>
          </a:p>
          <a:p>
            <a:pPr lvl="1"/>
            <a:r>
              <a:rPr lang="en-US" dirty="0"/>
              <a:t>Database (triple store): </a:t>
            </a:r>
            <a:r>
              <a:rPr lang="en-US" dirty="0" err="1"/>
              <a:t>AllegroGraph</a:t>
            </a:r>
            <a:r>
              <a:rPr lang="en-US" dirty="0"/>
              <a:t>, Virtuoso, </a:t>
            </a:r>
          </a:p>
          <a:p>
            <a:pPr lvl="1"/>
            <a:r>
              <a:rPr lang="en-US" dirty="0"/>
              <a:t>Query: SPARQL (SQL-like)</a:t>
            </a:r>
          </a:p>
          <a:p>
            <a:r>
              <a:rPr lang="en-US" dirty="0"/>
              <a:t>Key-Value, Document Stores</a:t>
            </a:r>
          </a:p>
          <a:p>
            <a:pPr lvl="1"/>
            <a:r>
              <a:rPr lang="en-US" dirty="0"/>
              <a:t>Data model: Node-centric</a:t>
            </a:r>
          </a:p>
          <a:p>
            <a:pPr lvl="1"/>
            <a:r>
              <a:rPr lang="en-US" dirty="0"/>
              <a:t>Databases: </a:t>
            </a:r>
            <a:r>
              <a:rPr lang="en-US" dirty="0" err="1"/>
              <a:t>Hbase</a:t>
            </a:r>
            <a:r>
              <a:rPr lang="en-US" dirty="0"/>
              <a:t>, MongoDB, Elastic Search, </a:t>
            </a:r>
            <a:r>
              <a:rPr lang="mr-IN" dirty="0"/>
              <a:t>…</a:t>
            </a:r>
            <a:endParaRPr lang="en-US" dirty="0"/>
          </a:p>
          <a:p>
            <a:pPr lvl="1"/>
            <a:r>
              <a:rPr lang="en-US" dirty="0"/>
              <a:t>Query: filters, keywords, aggregation (no joins)</a:t>
            </a:r>
          </a:p>
          <a:p>
            <a:r>
              <a:rPr lang="en-US" dirty="0"/>
              <a:t>Graph Databases</a:t>
            </a:r>
          </a:p>
          <a:p>
            <a:pPr lvl="1"/>
            <a:r>
              <a:rPr lang="en-US" dirty="0"/>
              <a:t>Data model: graph</a:t>
            </a:r>
          </a:p>
          <a:p>
            <a:pPr lvl="1"/>
            <a:r>
              <a:rPr lang="en-US" dirty="0"/>
              <a:t>Databases: Neo4J, Cayley, </a:t>
            </a:r>
            <a:r>
              <a:rPr lang="en-US" dirty="0" err="1"/>
              <a:t>MarkLogic</a:t>
            </a:r>
            <a:r>
              <a:rPr lang="en-US" dirty="0"/>
              <a:t>, </a:t>
            </a:r>
            <a:r>
              <a:rPr lang="en-US" dirty="0" err="1"/>
              <a:t>GraphDB</a:t>
            </a:r>
            <a:r>
              <a:rPr lang="en-US" dirty="0"/>
              <a:t>, Titan, </a:t>
            </a:r>
            <a:r>
              <a:rPr lang="en-US" dirty="0" err="1"/>
              <a:t>OrientDB</a:t>
            </a:r>
            <a:r>
              <a:rPr lang="en-US" dirty="0"/>
              <a:t>, Oracle, </a:t>
            </a:r>
            <a:r>
              <a:rPr lang="mr-IN" dirty="0"/>
              <a:t>…</a:t>
            </a:r>
            <a:endParaRPr lang="en-US" dirty="0"/>
          </a:p>
          <a:p>
            <a:pPr lvl="1"/>
            <a:r>
              <a:rPr lang="en-US" dirty="0"/>
              <a:t>Query: </a:t>
            </a:r>
            <a:r>
              <a:rPr lang="en-US" dirty="0" err="1"/>
              <a:t>GraphQL</a:t>
            </a:r>
            <a:r>
              <a:rPr lang="en-US" dirty="0"/>
              <a:t>, Gremlin, Cypher</a:t>
            </a:r>
          </a:p>
        </p:txBody>
      </p:sp>
      <p:sp>
        <p:nvSpPr>
          <p:cNvPr id="5" name="Slide Number Placeholder 4"/>
          <p:cNvSpPr>
            <a:spLocks noGrp="1"/>
          </p:cNvSpPr>
          <p:nvPr>
            <p:ph type="sldNum" sz="quarter" idx="12"/>
          </p:nvPr>
        </p:nvSpPr>
        <p:spPr/>
        <p:txBody>
          <a:bodyPr/>
          <a:lstStyle/>
          <a:p>
            <a:fld id="{07185052-16E8-7E4B-9E32-0EAF7D224DD4}" type="slidenum">
              <a:rPr lang="en-US" smtClean="0">
                <a:solidFill>
                  <a:srgbClr val="000000">
                    <a:tint val="75000"/>
                  </a:srgbClr>
                </a:solidFill>
              </a:rPr>
              <a:pPr/>
              <a:t>62</a:t>
            </a:fld>
            <a:endParaRPr lang="en-US">
              <a:solidFill>
                <a:srgbClr val="000000">
                  <a:tint val="75000"/>
                </a:srgbClr>
              </a:solidFill>
            </a:endParaRPr>
          </a:p>
        </p:txBody>
      </p:sp>
    </p:spTree>
    <p:extLst>
      <p:ext uri="{BB962C8B-B14F-4D97-AF65-F5344CB8AC3E}">
        <p14:creationId xmlns:p14="http://schemas.microsoft.com/office/powerpoint/2010/main" val="3389238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4"/>
            <a:ext cx="11582400" cy="1157797"/>
          </a:xfrm>
        </p:spPr>
        <p:txBody>
          <a:bodyPr>
            <a:normAutofit/>
          </a:bodyPr>
          <a:lstStyle/>
          <a:p>
            <a:r>
              <a:rPr lang="en-US" sz="4800" dirty="0"/>
              <a:t>Popularity Ranking Of </a:t>
            </a:r>
            <a:r>
              <a:rPr lang="en-US" sz="4800"/>
              <a:t>Graph Databases</a:t>
            </a:r>
          </a:p>
        </p:txBody>
      </p:sp>
      <p:pic>
        <p:nvPicPr>
          <p:cNvPr id="6" name="Picture 5"/>
          <p:cNvPicPr>
            <a:picLocks noChangeAspect="1"/>
          </p:cNvPicPr>
          <p:nvPr/>
        </p:nvPicPr>
        <p:blipFill>
          <a:blip r:embed="rId2"/>
          <a:stretch>
            <a:fillRect/>
          </a:stretch>
        </p:blipFill>
        <p:spPr>
          <a:xfrm>
            <a:off x="723625" y="856157"/>
            <a:ext cx="10696507" cy="5871214"/>
          </a:xfrm>
          <a:prstGeom prst="rect">
            <a:avLst/>
          </a:prstGeom>
        </p:spPr>
      </p:pic>
      <p:sp>
        <p:nvSpPr>
          <p:cNvPr id="7" name="Rectangle 6"/>
          <p:cNvSpPr/>
          <p:nvPr/>
        </p:nvSpPr>
        <p:spPr>
          <a:xfrm>
            <a:off x="8123642" y="6573482"/>
            <a:ext cx="4068358" cy="307777"/>
          </a:xfrm>
          <a:prstGeom prst="rect">
            <a:avLst/>
          </a:prstGeom>
        </p:spPr>
        <p:txBody>
          <a:bodyPr wrap="none">
            <a:spAutoFit/>
          </a:bodyPr>
          <a:lstStyle/>
          <a:p>
            <a:r>
              <a:rPr lang="en-US" sz="1400" dirty="0"/>
              <a:t>https://</a:t>
            </a:r>
            <a:r>
              <a:rPr lang="en-US" sz="1400" dirty="0" err="1"/>
              <a:t>db-engines.com</a:t>
            </a:r>
            <a:r>
              <a:rPr lang="en-US" sz="1400" dirty="0"/>
              <a:t>/</a:t>
            </a:r>
            <a:r>
              <a:rPr lang="en-US" sz="1400" dirty="0" err="1"/>
              <a:t>en</a:t>
            </a:r>
            <a:r>
              <a:rPr lang="en-US" sz="1400" dirty="0"/>
              <a:t>/</a:t>
            </a:r>
            <a:r>
              <a:rPr lang="en-US" sz="1400" dirty="0" err="1"/>
              <a:t>ranking_trend</a:t>
            </a:r>
            <a:r>
              <a:rPr lang="en-US" sz="1400" dirty="0"/>
              <a:t>/</a:t>
            </a:r>
            <a:r>
              <a:rPr lang="en-US" sz="1400" dirty="0" err="1"/>
              <a:t>graph+dbms</a:t>
            </a:r>
            <a:endParaRPr lang="en-US" sz="1400" dirty="0"/>
          </a:p>
        </p:txBody>
      </p:sp>
    </p:spTree>
    <p:extLst>
      <p:ext uri="{BB962C8B-B14F-4D97-AF65-F5344CB8AC3E}">
        <p14:creationId xmlns:p14="http://schemas.microsoft.com/office/powerpoint/2010/main" val="1766869408"/>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430" y="5"/>
            <a:ext cx="11652570" cy="1105170"/>
          </a:xfrm>
        </p:spPr>
        <p:txBody>
          <a:bodyPr>
            <a:normAutofit/>
          </a:bodyPr>
          <a:lstStyle/>
          <a:p>
            <a:r>
              <a:rPr lang="en-US" sz="3600" dirty="0" err="1"/>
              <a:t>ElasticSearch</a:t>
            </a:r>
            <a:r>
              <a:rPr lang="en-US" sz="3600" dirty="0"/>
              <a:t>, MongoDB &amp; Neo4J Have Wide Adoption</a:t>
            </a:r>
          </a:p>
        </p:txBody>
      </p:sp>
      <p:pic>
        <p:nvPicPr>
          <p:cNvPr id="3" name="Picture 2"/>
          <p:cNvPicPr>
            <a:picLocks noChangeAspect="1"/>
          </p:cNvPicPr>
          <p:nvPr/>
        </p:nvPicPr>
        <p:blipFill>
          <a:blip r:embed="rId2"/>
          <a:stretch>
            <a:fillRect/>
          </a:stretch>
        </p:blipFill>
        <p:spPr>
          <a:xfrm>
            <a:off x="539430" y="815295"/>
            <a:ext cx="10453106" cy="5817074"/>
          </a:xfrm>
          <a:prstGeom prst="rect">
            <a:avLst/>
          </a:prstGeom>
        </p:spPr>
      </p:pic>
      <p:sp>
        <p:nvSpPr>
          <p:cNvPr id="4" name="TextBox 3"/>
          <p:cNvSpPr txBox="1"/>
          <p:nvPr/>
        </p:nvSpPr>
        <p:spPr>
          <a:xfrm>
            <a:off x="6841554" y="4598313"/>
            <a:ext cx="1181029" cy="307777"/>
          </a:xfrm>
          <a:prstGeom prst="rect">
            <a:avLst/>
          </a:prstGeom>
          <a:noFill/>
        </p:spPr>
        <p:txBody>
          <a:bodyPr wrap="none" rtlCol="0">
            <a:spAutoFit/>
          </a:bodyPr>
          <a:lstStyle/>
          <a:p>
            <a:r>
              <a:rPr lang="en-US" sz="1400" b="1">
                <a:latin typeface="Futura Condensed ExtraBold" charset="0"/>
                <a:ea typeface="Futura Condensed ExtraBold" charset="0"/>
                <a:cs typeface="Futura Condensed ExtraBold" charset="0"/>
              </a:rPr>
              <a:t>Triple Stores</a:t>
            </a:r>
          </a:p>
        </p:txBody>
      </p:sp>
      <p:sp>
        <p:nvSpPr>
          <p:cNvPr id="5" name="Rectangle 4"/>
          <p:cNvSpPr/>
          <p:nvPr/>
        </p:nvSpPr>
        <p:spPr>
          <a:xfrm>
            <a:off x="8123642" y="6573482"/>
            <a:ext cx="4068358" cy="307777"/>
          </a:xfrm>
          <a:prstGeom prst="rect">
            <a:avLst/>
          </a:prstGeom>
        </p:spPr>
        <p:txBody>
          <a:bodyPr wrap="none">
            <a:spAutoFit/>
          </a:bodyPr>
          <a:lstStyle/>
          <a:p>
            <a:r>
              <a:rPr lang="en-US" sz="1400" dirty="0"/>
              <a:t>https://</a:t>
            </a:r>
            <a:r>
              <a:rPr lang="en-US" sz="1400" dirty="0" err="1"/>
              <a:t>db-engines.com</a:t>
            </a:r>
            <a:r>
              <a:rPr lang="en-US" sz="1400" dirty="0"/>
              <a:t>/</a:t>
            </a:r>
            <a:r>
              <a:rPr lang="en-US" sz="1400" dirty="0" err="1"/>
              <a:t>en</a:t>
            </a:r>
            <a:r>
              <a:rPr lang="en-US" sz="1400" dirty="0"/>
              <a:t>/</a:t>
            </a:r>
            <a:r>
              <a:rPr lang="en-US" sz="1400" dirty="0" err="1"/>
              <a:t>ranking_trend</a:t>
            </a:r>
            <a:r>
              <a:rPr lang="en-US" sz="1400" dirty="0"/>
              <a:t>/</a:t>
            </a:r>
            <a:r>
              <a:rPr lang="en-US" sz="1400" dirty="0" err="1"/>
              <a:t>graph+dbms</a:t>
            </a:r>
            <a:endParaRPr lang="en-US" sz="1400" dirty="0"/>
          </a:p>
        </p:txBody>
      </p:sp>
    </p:spTree>
    <p:extLst>
      <p:ext uri="{BB962C8B-B14F-4D97-AF65-F5344CB8AC3E}">
        <p14:creationId xmlns:p14="http://schemas.microsoft.com/office/powerpoint/2010/main" val="370269540"/>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3214" y="2529444"/>
            <a:ext cx="5228996" cy="1446550"/>
          </a:xfrm>
          <a:prstGeom prst="rect">
            <a:avLst/>
          </a:prstGeom>
          <a:noFill/>
        </p:spPr>
        <p:txBody>
          <a:bodyPr wrap="none" rtlCol="0">
            <a:spAutoFit/>
          </a:bodyPr>
          <a:lstStyle/>
          <a:p>
            <a:r>
              <a:rPr lang="en-US" sz="3600" b="1" dirty="0">
                <a:latin typeface="Futura Condensed ExtraBold" charset="0"/>
                <a:ea typeface="Futura Condensed ExtraBold" charset="0"/>
                <a:cs typeface="Futura Condensed ExtraBold" charset="0"/>
              </a:rPr>
              <a:t>KGs I </a:t>
            </a:r>
            <a:r>
              <a:rPr lang="en-US" sz="3600" b="1">
                <a:latin typeface="Futura Condensed ExtraBold" charset="0"/>
                <a:ea typeface="Futura Condensed ExtraBold" charset="0"/>
                <a:cs typeface="Futura Condensed ExtraBold" charset="0"/>
              </a:rPr>
              <a:t>can </a:t>
            </a:r>
            <a:r>
              <a:rPr lang="en-US" sz="8800" b="1">
                <a:solidFill>
                  <a:schemeClr val="accent5"/>
                </a:solidFill>
                <a:latin typeface="Futura Condensed ExtraBold" charset="0"/>
                <a:ea typeface="Futura Condensed ExtraBold" charset="0"/>
                <a:cs typeface="Futura Condensed ExtraBold" charset="0"/>
              </a:rPr>
              <a:t>Reuse</a:t>
            </a:r>
            <a:endParaRPr lang="en-US" sz="8800" b="1" dirty="0">
              <a:solidFill>
                <a:schemeClr val="accent5"/>
              </a:solidFill>
              <a:latin typeface="Futura Condensed ExtraBold" charset="0"/>
              <a:ea typeface="Futura Condensed ExtraBold" charset="0"/>
              <a:cs typeface="Futura Condensed ExtraBold" charset="0"/>
            </a:endParaRPr>
          </a:p>
        </p:txBody>
      </p:sp>
      <p:sp>
        <p:nvSpPr>
          <p:cNvPr id="3" name="Footer Placeholder 2"/>
          <p:cNvSpPr>
            <a:spLocks noGrp="1"/>
          </p:cNvSpPr>
          <p:nvPr>
            <p:ph type="ftr" sz="quarter" idx="11"/>
          </p:nvPr>
        </p:nvSpPr>
        <p:spPr/>
        <p:txBody>
          <a:bodyPr/>
          <a:lstStyle/>
          <a:p>
            <a:r>
              <a:rPr lang="en-US"/>
              <a:t>Kejriwal, Szekely</a:t>
            </a:r>
          </a:p>
        </p:txBody>
      </p:sp>
      <p:sp>
        <p:nvSpPr>
          <p:cNvPr id="4" name="Slide Number Placeholder 3"/>
          <p:cNvSpPr>
            <a:spLocks noGrp="1"/>
          </p:cNvSpPr>
          <p:nvPr>
            <p:ph type="sldNum" sz="quarter" idx="12"/>
          </p:nvPr>
        </p:nvSpPr>
        <p:spPr/>
        <p:txBody>
          <a:bodyPr/>
          <a:lstStyle/>
          <a:p>
            <a:fld id="{07185052-16E8-7E4B-9E32-0EAF7D224DD4}" type="slidenum">
              <a:rPr lang="en-US" smtClean="0"/>
              <a:t>65</a:t>
            </a:fld>
            <a:endParaRPr lang="en-US"/>
          </a:p>
        </p:txBody>
      </p:sp>
    </p:spTree>
    <p:extLst>
      <p:ext uri="{BB962C8B-B14F-4D97-AF65-F5344CB8AC3E}">
        <p14:creationId xmlns:p14="http://schemas.microsoft.com/office/powerpoint/2010/main" val="577435734"/>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5104" y="0"/>
            <a:ext cx="8270488" cy="6858000"/>
          </a:xfrm>
          <a:prstGeom prst="rect">
            <a:avLst/>
          </a:prstGeom>
        </p:spPr>
      </p:pic>
      <p:sp>
        <p:nvSpPr>
          <p:cNvPr id="4" name="TextBox 3"/>
          <p:cNvSpPr txBox="1"/>
          <p:nvPr/>
        </p:nvSpPr>
        <p:spPr>
          <a:xfrm>
            <a:off x="9904021" y="558141"/>
            <a:ext cx="1678921" cy="2554545"/>
          </a:xfrm>
          <a:prstGeom prst="rect">
            <a:avLst/>
          </a:prstGeom>
          <a:noFill/>
        </p:spPr>
        <p:txBody>
          <a:bodyPr wrap="none" rtlCol="0">
            <a:spAutoFit/>
          </a:bodyPr>
          <a:lstStyle/>
          <a:p>
            <a:r>
              <a:rPr lang="en-US" sz="4000" b="1" dirty="0">
                <a:solidFill>
                  <a:schemeClr val="accent5"/>
                </a:solidFill>
                <a:latin typeface="Futura Condensed ExtraBold" charset="0"/>
                <a:ea typeface="Futura Condensed ExtraBold" charset="0"/>
                <a:cs typeface="Futura Condensed ExtraBold" charset="0"/>
              </a:rPr>
              <a:t>Linked</a:t>
            </a:r>
          </a:p>
          <a:p>
            <a:r>
              <a:rPr lang="en-US" sz="4000" b="1" dirty="0">
                <a:solidFill>
                  <a:schemeClr val="accent5"/>
                </a:solidFill>
                <a:latin typeface="Futura Condensed ExtraBold" charset="0"/>
                <a:ea typeface="Futura Condensed ExtraBold" charset="0"/>
                <a:cs typeface="Futura Condensed ExtraBold" charset="0"/>
              </a:rPr>
              <a:t>Open</a:t>
            </a:r>
          </a:p>
          <a:p>
            <a:r>
              <a:rPr lang="en-US" sz="4000" b="1" dirty="0">
                <a:solidFill>
                  <a:schemeClr val="accent5"/>
                </a:solidFill>
                <a:latin typeface="Futura Condensed ExtraBold" charset="0"/>
                <a:ea typeface="Futura Condensed ExtraBold" charset="0"/>
                <a:cs typeface="Futura Condensed ExtraBold" charset="0"/>
              </a:rPr>
              <a:t>Data</a:t>
            </a:r>
          </a:p>
          <a:p>
            <a:r>
              <a:rPr lang="en-US" sz="4000" b="1" dirty="0">
                <a:solidFill>
                  <a:schemeClr val="accent5"/>
                </a:solidFill>
                <a:latin typeface="Futura Condensed ExtraBold" charset="0"/>
                <a:ea typeface="Futura Condensed ExtraBold" charset="0"/>
                <a:cs typeface="Futura Condensed ExtraBold" charset="0"/>
              </a:rPr>
              <a:t>Cloud</a:t>
            </a:r>
          </a:p>
        </p:txBody>
      </p:sp>
      <p:sp>
        <p:nvSpPr>
          <p:cNvPr id="2" name="Footer Placeholder 1"/>
          <p:cNvSpPr>
            <a:spLocks noGrp="1"/>
          </p:cNvSpPr>
          <p:nvPr>
            <p:ph type="ftr" sz="quarter" idx="11"/>
          </p:nvPr>
        </p:nvSpPr>
        <p:spPr/>
        <p:txBody>
          <a:bodyPr/>
          <a:lstStyle/>
          <a:p>
            <a:r>
              <a:rPr lang="en-US"/>
              <a:t>Kejriwal, Szekely</a:t>
            </a:r>
          </a:p>
        </p:txBody>
      </p:sp>
      <p:sp>
        <p:nvSpPr>
          <p:cNvPr id="5" name="Slide Number Placeholder 4"/>
          <p:cNvSpPr>
            <a:spLocks noGrp="1"/>
          </p:cNvSpPr>
          <p:nvPr>
            <p:ph type="sldNum" sz="quarter" idx="12"/>
          </p:nvPr>
        </p:nvSpPr>
        <p:spPr/>
        <p:txBody>
          <a:bodyPr/>
          <a:lstStyle/>
          <a:p>
            <a:fld id="{07185052-16E8-7E4B-9E32-0EAF7D224DD4}" type="slidenum">
              <a:rPr lang="en-US" smtClean="0"/>
              <a:t>66</a:t>
            </a:fld>
            <a:endParaRPr lang="en-US"/>
          </a:p>
        </p:txBody>
      </p:sp>
    </p:spTree>
    <p:extLst>
      <p:ext uri="{BB962C8B-B14F-4D97-AF65-F5344CB8AC3E}">
        <p14:creationId xmlns:p14="http://schemas.microsoft.com/office/powerpoint/2010/main" val="2608740104"/>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DBpedia</a:t>
            </a:r>
            <a:br>
              <a:rPr lang="en-US" dirty="0"/>
            </a:br>
            <a:r>
              <a:rPr lang="en-US" sz="2400" dirty="0">
                <a:solidFill>
                  <a:schemeClr val="tx1">
                    <a:lumMod val="50000"/>
                    <a:lumOff val="50000"/>
                  </a:schemeClr>
                </a:solidFill>
              </a:rPr>
              <a:t>RDF graph derived from Wikipedia</a:t>
            </a:r>
            <a:br>
              <a:rPr lang="en-US" sz="2400" dirty="0">
                <a:solidFill>
                  <a:schemeClr val="tx1">
                    <a:lumMod val="50000"/>
                    <a:lumOff val="50000"/>
                  </a:schemeClr>
                </a:solidFill>
              </a:rPr>
            </a:br>
            <a:r>
              <a:rPr lang="en-US" sz="2400" dirty="0">
                <a:solidFill>
                  <a:schemeClr val="tx1">
                    <a:lumMod val="50000"/>
                    <a:lumOff val="50000"/>
                  </a:schemeClr>
                </a:solidFill>
              </a:rPr>
              <a:t>http://</a:t>
            </a:r>
            <a:r>
              <a:rPr lang="en-US" sz="2400" dirty="0" err="1">
                <a:solidFill>
                  <a:schemeClr val="tx1">
                    <a:lumMod val="50000"/>
                    <a:lumOff val="50000"/>
                  </a:schemeClr>
                </a:solidFill>
              </a:rPr>
              <a:t>wiki.dbpedia.org</a:t>
            </a:r>
            <a:r>
              <a:rPr lang="en-US" sz="2400" dirty="0">
                <a:solidFill>
                  <a:schemeClr val="tx1">
                    <a:lumMod val="50000"/>
                    <a:lumOff val="50000"/>
                  </a:schemeClr>
                </a:solidFill>
              </a:rPr>
              <a:t>/</a:t>
            </a:r>
          </a:p>
        </p:txBody>
      </p:sp>
      <p:sp>
        <p:nvSpPr>
          <p:cNvPr id="5" name="Content Placeholder 4"/>
          <p:cNvSpPr>
            <a:spLocks noGrp="1"/>
          </p:cNvSpPr>
          <p:nvPr>
            <p:ph idx="1"/>
          </p:nvPr>
        </p:nvSpPr>
        <p:spPr>
          <a:xfrm>
            <a:off x="609600" y="1793174"/>
            <a:ext cx="11582400" cy="5064828"/>
          </a:xfrm>
        </p:spPr>
        <p:txBody>
          <a:bodyPr>
            <a:normAutofit fontScale="62500" lnSpcReduction="20000"/>
          </a:bodyPr>
          <a:lstStyle/>
          <a:p>
            <a:r>
              <a:rPr lang="en-US" dirty="0"/>
              <a:t>4.58 million things</a:t>
            </a:r>
          </a:p>
          <a:p>
            <a:pPr lvl="1"/>
            <a:r>
              <a:rPr lang="en-US" dirty="0"/>
              <a:t>4.22 million are classified in a consistent ontology </a:t>
            </a:r>
          </a:p>
          <a:p>
            <a:r>
              <a:rPr lang="en-US" dirty="0"/>
              <a:t>1,445,000 persons </a:t>
            </a:r>
          </a:p>
          <a:p>
            <a:r>
              <a:rPr lang="en-US" dirty="0"/>
              <a:t>735,000 places </a:t>
            </a:r>
          </a:p>
          <a:p>
            <a:pPr lvl="1"/>
            <a:r>
              <a:rPr lang="en-US" dirty="0"/>
              <a:t>478,000 populated places), </a:t>
            </a:r>
          </a:p>
          <a:p>
            <a:r>
              <a:rPr lang="en-US" dirty="0"/>
              <a:t>411,000 creative works </a:t>
            </a:r>
          </a:p>
          <a:p>
            <a:pPr lvl="1"/>
            <a:r>
              <a:rPr lang="en-US" dirty="0"/>
              <a:t>123,000 music albums, 87,000 films and 19,000 video games</a:t>
            </a:r>
          </a:p>
          <a:p>
            <a:r>
              <a:rPr lang="en-US" dirty="0"/>
              <a:t>241,000 organizations </a:t>
            </a:r>
          </a:p>
          <a:p>
            <a:pPr lvl="1"/>
            <a:r>
              <a:rPr lang="en-US" dirty="0"/>
              <a:t>58,000 companies and 49,000 educational institutions </a:t>
            </a:r>
          </a:p>
          <a:p>
            <a:r>
              <a:rPr lang="en-US" dirty="0"/>
              <a:t>251,000 species</a:t>
            </a:r>
          </a:p>
          <a:p>
            <a:r>
              <a:rPr lang="en-US" dirty="0"/>
              <a:t>6,000 diseases</a:t>
            </a:r>
          </a:p>
          <a:p>
            <a:endParaRPr lang="en-US" dirty="0"/>
          </a:p>
        </p:txBody>
      </p:sp>
    </p:spTree>
    <p:extLst>
      <p:ext uri="{BB962C8B-B14F-4D97-AF65-F5344CB8AC3E}">
        <p14:creationId xmlns:p14="http://schemas.microsoft.com/office/powerpoint/2010/main" val="1413183298"/>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YAGO Knowledge Base</a:t>
            </a:r>
            <a:br>
              <a:rPr lang="en-US" dirty="0"/>
            </a:br>
            <a:r>
              <a:rPr lang="en-US" sz="2000" b="0" dirty="0">
                <a:solidFill>
                  <a:schemeClr val="tx1">
                    <a:lumMod val="50000"/>
                    <a:lumOff val="50000"/>
                  </a:schemeClr>
                </a:solidFill>
                <a:latin typeface="Futura Condensed Medium" charset="0"/>
                <a:ea typeface="Futura Condensed Medium" charset="0"/>
                <a:cs typeface="Futura Condensed Medium" charset="0"/>
              </a:rPr>
              <a:t>http://</a:t>
            </a:r>
            <a:r>
              <a:rPr lang="en-US" sz="2000" b="0" dirty="0" err="1">
                <a:solidFill>
                  <a:schemeClr val="tx1">
                    <a:lumMod val="50000"/>
                    <a:lumOff val="50000"/>
                  </a:schemeClr>
                </a:solidFill>
                <a:latin typeface="Futura Condensed Medium" charset="0"/>
                <a:ea typeface="Futura Condensed Medium" charset="0"/>
                <a:cs typeface="Futura Condensed Medium" charset="0"/>
              </a:rPr>
              <a:t>www.mpi-inf.mpg.de</a:t>
            </a:r>
            <a:r>
              <a:rPr lang="en-US" sz="2000" b="0" dirty="0">
                <a:solidFill>
                  <a:schemeClr val="tx1">
                    <a:lumMod val="50000"/>
                    <a:lumOff val="50000"/>
                  </a:schemeClr>
                </a:solidFill>
                <a:latin typeface="Futura Condensed Medium" charset="0"/>
                <a:ea typeface="Futura Condensed Medium" charset="0"/>
                <a:cs typeface="Futura Condensed Medium" charset="0"/>
              </a:rPr>
              <a:t>/departments/databases-and-information-systems/research/</a:t>
            </a:r>
            <a:r>
              <a:rPr lang="en-US" sz="2000" b="0" dirty="0" err="1">
                <a:solidFill>
                  <a:schemeClr val="tx1">
                    <a:lumMod val="50000"/>
                    <a:lumOff val="50000"/>
                  </a:schemeClr>
                </a:solidFill>
                <a:latin typeface="Futura Condensed Medium" charset="0"/>
                <a:ea typeface="Futura Condensed Medium" charset="0"/>
                <a:cs typeface="Futura Condensed Medium" charset="0"/>
              </a:rPr>
              <a:t>yago-naga</a:t>
            </a:r>
            <a:r>
              <a:rPr lang="en-US" sz="2000" b="0" dirty="0">
                <a:solidFill>
                  <a:schemeClr val="tx1">
                    <a:lumMod val="50000"/>
                    <a:lumOff val="50000"/>
                  </a:schemeClr>
                </a:solidFill>
                <a:latin typeface="Futura Condensed Medium" charset="0"/>
                <a:ea typeface="Futura Condensed Medium" charset="0"/>
                <a:cs typeface="Futura Condensed Medium" charset="0"/>
              </a:rPr>
              <a:t>/</a:t>
            </a:r>
            <a:r>
              <a:rPr lang="en-US" sz="2000" b="0" dirty="0" err="1">
                <a:solidFill>
                  <a:schemeClr val="tx1">
                    <a:lumMod val="50000"/>
                    <a:lumOff val="50000"/>
                  </a:schemeClr>
                </a:solidFill>
                <a:latin typeface="Futura Condensed Medium" charset="0"/>
                <a:ea typeface="Futura Condensed Medium" charset="0"/>
                <a:cs typeface="Futura Condensed Medium" charset="0"/>
              </a:rPr>
              <a:t>yago</a:t>
            </a:r>
            <a:r>
              <a:rPr lang="en-US" sz="2000" b="0" dirty="0">
                <a:solidFill>
                  <a:schemeClr val="tx1">
                    <a:lumMod val="50000"/>
                    <a:lumOff val="50000"/>
                  </a:schemeClr>
                </a:solidFill>
                <a:latin typeface="Futura Condensed Medium" charset="0"/>
                <a:ea typeface="Futura Condensed Medium" charset="0"/>
                <a:cs typeface="Futura Condensed Medium" charset="0"/>
              </a:rPr>
              <a:t>/downloads</a:t>
            </a:r>
            <a:endParaRPr lang="en-US" dirty="0">
              <a:solidFill>
                <a:schemeClr val="tx1">
                  <a:lumMod val="50000"/>
                  <a:lumOff val="50000"/>
                </a:schemeClr>
              </a:solidFill>
            </a:endParaRPr>
          </a:p>
        </p:txBody>
      </p:sp>
      <p:sp>
        <p:nvSpPr>
          <p:cNvPr id="3" name="Content Placeholder 2"/>
          <p:cNvSpPr>
            <a:spLocks noGrp="1"/>
          </p:cNvSpPr>
          <p:nvPr>
            <p:ph idx="1"/>
          </p:nvPr>
        </p:nvSpPr>
        <p:spPr/>
        <p:txBody>
          <a:bodyPr/>
          <a:lstStyle/>
          <a:p>
            <a:r>
              <a:rPr lang="en-US" dirty="0"/>
              <a:t>Derived from Wikipedia WordNet and </a:t>
            </a:r>
            <a:r>
              <a:rPr lang="en-US" dirty="0" err="1"/>
              <a:t>GeoNames</a:t>
            </a:r>
            <a:endParaRPr lang="en-US" dirty="0"/>
          </a:p>
          <a:p>
            <a:pPr lvl="1"/>
            <a:r>
              <a:rPr lang="en-US" b="0" dirty="0"/>
              <a:t>10 million entities</a:t>
            </a:r>
          </a:p>
          <a:p>
            <a:pPr lvl="1"/>
            <a:r>
              <a:rPr lang="en-US" b="0" dirty="0"/>
              <a:t>120 million assertions</a:t>
            </a:r>
            <a:br>
              <a:rPr lang="en-US" b="0" dirty="0"/>
            </a:br>
            <a:r>
              <a:rPr lang="en-US" b="0" dirty="0"/>
              <a:t>persons, organizations, cities, etc.</a:t>
            </a:r>
          </a:p>
          <a:p>
            <a:r>
              <a:rPr lang="en-US" b="0" dirty="0"/>
              <a:t>350,000 classes</a:t>
            </a:r>
          </a:p>
          <a:p>
            <a:pPr lvl="1"/>
            <a:r>
              <a:rPr lang="en-US" b="0" dirty="0"/>
              <a:t>many fine grained classes, inferred from the data</a:t>
            </a:r>
            <a:endParaRPr lang="en-US" dirty="0"/>
          </a:p>
        </p:txBody>
      </p:sp>
    </p:spTree>
    <p:extLst>
      <p:ext uri="{BB962C8B-B14F-4D97-AF65-F5344CB8AC3E}">
        <p14:creationId xmlns:p14="http://schemas.microsoft.com/office/powerpoint/2010/main" val="2118413366"/>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
            <a:ext cx="11582400" cy="2232559"/>
          </a:xfrm>
        </p:spPr>
        <p:txBody>
          <a:bodyPr/>
          <a:lstStyle/>
          <a:p>
            <a:r>
              <a:rPr lang="en-US" dirty="0" err="1"/>
              <a:t>Wikidata</a:t>
            </a:r>
            <a:br>
              <a:rPr lang="en-US" dirty="0"/>
            </a:br>
            <a:r>
              <a:rPr lang="en-US" sz="2400" dirty="0">
                <a:solidFill>
                  <a:schemeClr val="tx1">
                    <a:lumMod val="50000"/>
                    <a:lumOff val="50000"/>
                  </a:schemeClr>
                </a:solidFill>
              </a:rPr>
              <a:t>The ”</a:t>
            </a:r>
            <a:r>
              <a:rPr lang="en-US" sz="2400" dirty="0" err="1">
                <a:solidFill>
                  <a:schemeClr val="tx1">
                    <a:lumMod val="50000"/>
                    <a:lumOff val="50000"/>
                  </a:schemeClr>
                </a:solidFill>
              </a:rPr>
              <a:t>wikipedia</a:t>
            </a:r>
            <a:r>
              <a:rPr lang="en-US" sz="2400" dirty="0">
                <a:solidFill>
                  <a:schemeClr val="tx1">
                    <a:lumMod val="50000"/>
                    <a:lumOff val="50000"/>
                  </a:schemeClr>
                </a:solidFill>
              </a:rPr>
              <a:t>” of data</a:t>
            </a:r>
            <a:br>
              <a:rPr lang="en-US" sz="2400" dirty="0"/>
            </a:br>
            <a:r>
              <a:rPr lang="en-US" sz="2400" dirty="0">
                <a:solidFill>
                  <a:schemeClr val="tx1">
                    <a:lumMod val="50000"/>
                    <a:lumOff val="50000"/>
                  </a:schemeClr>
                </a:solidFill>
              </a:rPr>
              <a:t>https://</a:t>
            </a:r>
            <a:r>
              <a:rPr lang="en-US" sz="2400" dirty="0" err="1">
                <a:solidFill>
                  <a:schemeClr val="tx1">
                    <a:lumMod val="50000"/>
                    <a:lumOff val="50000"/>
                  </a:schemeClr>
                </a:solidFill>
              </a:rPr>
              <a:t>www.wikidata.org</a:t>
            </a:r>
            <a:r>
              <a:rPr lang="en-US" sz="2400" dirty="0">
                <a:solidFill>
                  <a:schemeClr val="tx1">
                    <a:lumMod val="50000"/>
                    <a:lumOff val="50000"/>
                  </a:schemeClr>
                </a:solidFill>
              </a:rPr>
              <a:t>/wiki/</a:t>
            </a:r>
            <a:r>
              <a:rPr lang="en-US" sz="2400" dirty="0" err="1">
                <a:solidFill>
                  <a:schemeClr val="tx1">
                    <a:lumMod val="50000"/>
                    <a:lumOff val="50000"/>
                  </a:schemeClr>
                </a:solidFill>
              </a:rPr>
              <a:t>Wikidata:Main_Page</a:t>
            </a:r>
            <a:endParaRPr lang="en-US" sz="2400" dirty="0">
              <a:solidFill>
                <a:schemeClr val="tx1">
                  <a:lumMod val="50000"/>
                  <a:lumOff val="50000"/>
                </a:schemeClr>
              </a:solidFill>
            </a:endParaRPr>
          </a:p>
        </p:txBody>
      </p:sp>
      <p:sp>
        <p:nvSpPr>
          <p:cNvPr id="3" name="Content Placeholder 2"/>
          <p:cNvSpPr>
            <a:spLocks noGrp="1"/>
          </p:cNvSpPr>
          <p:nvPr>
            <p:ph idx="1"/>
          </p:nvPr>
        </p:nvSpPr>
        <p:spPr>
          <a:xfrm>
            <a:off x="609600" y="2232561"/>
            <a:ext cx="11582400" cy="4625441"/>
          </a:xfrm>
        </p:spPr>
        <p:txBody>
          <a:bodyPr/>
          <a:lstStyle/>
          <a:p>
            <a:r>
              <a:rPr lang="en-US" dirty="0"/>
              <a:t>Collaborative, multilingual</a:t>
            </a:r>
          </a:p>
          <a:p>
            <a:pPr lvl="1"/>
            <a:r>
              <a:rPr lang="en-US" dirty="0"/>
              <a:t>collecting structured data to provide support for Wikipedia</a:t>
            </a:r>
          </a:p>
          <a:p>
            <a:r>
              <a:rPr lang="en-US" dirty="0"/>
              <a:t>31,419,072 items</a:t>
            </a:r>
          </a:p>
          <a:p>
            <a:pPr lvl="1"/>
            <a:r>
              <a:rPr lang="en-US" dirty="0"/>
              <a:t>534,615,360 edits since the project launch </a:t>
            </a:r>
          </a:p>
          <a:p>
            <a:endParaRPr lang="en-US" dirty="0"/>
          </a:p>
          <a:p>
            <a:pPr lvl="1"/>
            <a:endParaRPr lang="en-US" dirty="0"/>
          </a:p>
        </p:txBody>
      </p:sp>
    </p:spTree>
    <p:extLst>
      <p:ext uri="{BB962C8B-B14F-4D97-AF65-F5344CB8AC3E}">
        <p14:creationId xmlns:p14="http://schemas.microsoft.com/office/powerpoint/2010/main" val="399651620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91E49-F1BB-EF40-B2F6-3A50831BBFA4}"/>
              </a:ext>
            </a:extLst>
          </p:cNvPr>
          <p:cNvSpPr>
            <a:spLocks noGrp="1"/>
          </p:cNvSpPr>
          <p:nvPr>
            <p:ph type="title"/>
          </p:nvPr>
        </p:nvSpPr>
        <p:spPr>
          <a:xfrm>
            <a:off x="609600" y="4"/>
            <a:ext cx="11582400" cy="1139683"/>
          </a:xfrm>
        </p:spPr>
        <p:txBody>
          <a:bodyPr/>
          <a:lstStyle/>
          <a:p>
            <a:r>
              <a:rPr lang="en-US" dirty="0"/>
              <a:t>Data In Web Tables</a:t>
            </a:r>
          </a:p>
        </p:txBody>
      </p:sp>
      <p:sp>
        <p:nvSpPr>
          <p:cNvPr id="3" name="Slide Number Placeholder 2">
            <a:extLst>
              <a:ext uri="{FF2B5EF4-FFF2-40B4-BE49-F238E27FC236}">
                <a16:creationId xmlns:a16="http://schemas.microsoft.com/office/drawing/2014/main" id="{125E4DD9-D09A-264B-B867-B61C9751363C}"/>
              </a:ext>
            </a:extLst>
          </p:cNvPr>
          <p:cNvSpPr>
            <a:spLocks noGrp="1"/>
          </p:cNvSpPr>
          <p:nvPr>
            <p:ph type="sldNum" idx="2"/>
          </p:nvPr>
        </p:nvSpPr>
        <p:spPr>
          <a:xfrm>
            <a:off x="10618788" y="6618288"/>
            <a:ext cx="363537" cy="261937"/>
          </a:xfrm>
        </p:spPr>
        <p:txBody>
          <a:bodyPr/>
          <a:lstStyle/>
          <a:p>
            <a:fld id="{00000000-1234-1234-1234-123412341234}" type="slidenum">
              <a:rPr lang="uk-UA" smtClean="0"/>
              <a:pPr/>
              <a:t>7</a:t>
            </a:fld>
            <a:endParaRPr lang="uk-UA"/>
          </a:p>
        </p:txBody>
      </p:sp>
      <p:pic>
        <p:nvPicPr>
          <p:cNvPr id="5" name="Picture 4">
            <a:extLst>
              <a:ext uri="{FF2B5EF4-FFF2-40B4-BE49-F238E27FC236}">
                <a16:creationId xmlns:a16="http://schemas.microsoft.com/office/drawing/2014/main" id="{4632938B-403C-1244-9B98-DE725FCCAF81}"/>
              </a:ext>
            </a:extLst>
          </p:cNvPr>
          <p:cNvPicPr>
            <a:picLocks noChangeAspect="1"/>
          </p:cNvPicPr>
          <p:nvPr/>
        </p:nvPicPr>
        <p:blipFill>
          <a:blip r:embed="rId2"/>
          <a:stretch>
            <a:fillRect/>
          </a:stretch>
        </p:blipFill>
        <p:spPr>
          <a:xfrm>
            <a:off x="360607" y="1803482"/>
            <a:ext cx="6321802" cy="397446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790AD521-D907-1949-9A68-FC3ED90A6843}"/>
              </a:ext>
            </a:extLst>
          </p:cNvPr>
          <p:cNvPicPr>
            <a:picLocks noChangeAspect="1"/>
          </p:cNvPicPr>
          <p:nvPr/>
        </p:nvPicPr>
        <p:blipFill>
          <a:blip r:embed="rId3"/>
          <a:stretch>
            <a:fillRect/>
          </a:stretch>
        </p:blipFill>
        <p:spPr>
          <a:xfrm>
            <a:off x="7014794" y="1379331"/>
            <a:ext cx="4673203" cy="49552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2069098"/>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Google Knowledge Graph</a:t>
            </a:r>
            <a:endParaRPr lang="en-US" dirty="0"/>
          </a:p>
        </p:txBody>
      </p:sp>
      <p:sp>
        <p:nvSpPr>
          <p:cNvPr id="11" name="Slide Number Placeholder 10"/>
          <p:cNvSpPr>
            <a:spLocks noGrp="1"/>
          </p:cNvSpPr>
          <p:nvPr>
            <p:ph type="sldNum" sz="quarter" idx="2"/>
          </p:nvPr>
        </p:nvSpPr>
        <p:spPr>
          <a:xfrm>
            <a:off x="10618788" y="6618288"/>
            <a:ext cx="363537" cy="261937"/>
          </a:xfrm>
        </p:spPr>
        <p:txBody>
          <a:bodyPr/>
          <a:lstStyle/>
          <a:p>
            <a:fld id="{07185052-16E8-7E4B-9E32-0EAF7D224DD4}" type="slidenum">
              <a:rPr lang="en-US" smtClean="0"/>
              <a:pPr/>
              <a:t>70</a:t>
            </a:fld>
            <a:endParaRPr lang="en-US" dirty="0"/>
          </a:p>
        </p:txBody>
      </p:sp>
      <p:sp>
        <p:nvSpPr>
          <p:cNvPr id="4" name="TextBox 3"/>
          <p:cNvSpPr txBox="1"/>
          <p:nvPr/>
        </p:nvSpPr>
        <p:spPr>
          <a:xfrm>
            <a:off x="609599" y="2208026"/>
            <a:ext cx="5744705" cy="1384995"/>
          </a:xfrm>
          <a:prstGeom prst="rect">
            <a:avLst/>
          </a:prstGeom>
          <a:noFill/>
        </p:spPr>
        <p:txBody>
          <a:bodyPr wrap="square" rtlCol="0">
            <a:spAutoFit/>
          </a:bodyPr>
          <a:lstStyle/>
          <a:p>
            <a:r>
              <a:rPr lang="en-US" sz="2800" b="1" dirty="0">
                <a:latin typeface="Futura Condensed ExtraBold" charset="0"/>
                <a:ea typeface="Futura Condensed ExtraBold" charset="0"/>
                <a:cs typeface="Futura Condensed ExtraBold" charset="0"/>
              </a:rPr>
              <a:t>derived from many sources, including the CIA World Factbook, Wikidata, and Wikipedia</a:t>
            </a:r>
          </a:p>
        </p:txBody>
      </p:sp>
      <p:sp>
        <p:nvSpPr>
          <p:cNvPr id="5" name="TextBox 4"/>
          <p:cNvSpPr txBox="1"/>
          <p:nvPr/>
        </p:nvSpPr>
        <p:spPr>
          <a:xfrm>
            <a:off x="609598" y="4208358"/>
            <a:ext cx="5744706" cy="523220"/>
          </a:xfrm>
          <a:prstGeom prst="rect">
            <a:avLst/>
          </a:prstGeom>
          <a:noFill/>
        </p:spPr>
        <p:txBody>
          <a:bodyPr wrap="square" rtlCol="0">
            <a:spAutoFit/>
          </a:bodyPr>
          <a:lstStyle/>
          <a:p>
            <a:r>
              <a:rPr lang="en-US" sz="2800" b="1" dirty="0">
                <a:latin typeface="Futura Condensed ExtraBold" charset="0"/>
                <a:ea typeface="Futura Condensed ExtraBold" charset="0"/>
                <a:cs typeface="Futura Condensed ExtraBold" charset="0"/>
              </a:rPr>
              <a:t>powers a "knowledge </a:t>
            </a:r>
            <a:r>
              <a:rPr lang="en-US" sz="2800" b="1">
                <a:latin typeface="Futura Condensed ExtraBold" charset="0"/>
                <a:ea typeface="Futura Condensed ExtraBold" charset="0"/>
                <a:cs typeface="Futura Condensed ExtraBold" charset="0"/>
              </a:rPr>
              <a:t>panel" </a:t>
            </a:r>
            <a:endParaRPr lang="en-US" sz="2800" b="1" dirty="0">
              <a:latin typeface="Futura Condensed ExtraBold" charset="0"/>
              <a:ea typeface="Futura Condensed ExtraBold" charset="0"/>
              <a:cs typeface="Futura Condensed ExtraBold" charset="0"/>
            </a:endParaRPr>
          </a:p>
        </p:txBody>
      </p:sp>
      <p:sp>
        <p:nvSpPr>
          <p:cNvPr id="6" name="TextBox 5"/>
          <p:cNvSpPr txBox="1"/>
          <p:nvPr/>
        </p:nvSpPr>
        <p:spPr>
          <a:xfrm>
            <a:off x="609600" y="5346915"/>
            <a:ext cx="5744705" cy="954107"/>
          </a:xfrm>
          <a:prstGeom prst="rect">
            <a:avLst/>
          </a:prstGeom>
          <a:noFill/>
        </p:spPr>
        <p:txBody>
          <a:bodyPr wrap="square" rtlCol="0">
            <a:spAutoFit/>
          </a:bodyPr>
          <a:lstStyle/>
          <a:p>
            <a:r>
              <a:rPr lang="en-US" sz="2800" b="1" dirty="0">
                <a:latin typeface="Futura Condensed ExtraBold" charset="0"/>
                <a:ea typeface="Futura Condensed ExtraBold" charset="0"/>
                <a:cs typeface="Futura Condensed ExtraBold" charset="0"/>
              </a:rPr>
              <a:t>the Knowledge Graph now holds 70 billion facts</a:t>
            </a:r>
          </a:p>
        </p:txBody>
      </p:sp>
      <p:pic>
        <p:nvPicPr>
          <p:cNvPr id="7" name="Picture 6"/>
          <p:cNvPicPr>
            <a:picLocks noChangeAspect="1"/>
          </p:cNvPicPr>
          <p:nvPr/>
        </p:nvPicPr>
        <p:blipFill>
          <a:blip r:embed="rId2"/>
          <a:stretch>
            <a:fillRect/>
          </a:stretch>
        </p:blipFill>
        <p:spPr>
          <a:xfrm>
            <a:off x="8504871" y="2013355"/>
            <a:ext cx="2842694" cy="4605412"/>
          </a:xfrm>
          <a:prstGeom prst="rect">
            <a:avLst/>
          </a:prstGeom>
        </p:spPr>
      </p:pic>
      <p:sp>
        <p:nvSpPr>
          <p:cNvPr id="8" name="TextBox 7"/>
          <p:cNvSpPr txBox="1"/>
          <p:nvPr/>
        </p:nvSpPr>
        <p:spPr>
          <a:xfrm>
            <a:off x="8504871" y="1751745"/>
            <a:ext cx="2206310" cy="523220"/>
          </a:xfrm>
          <a:prstGeom prst="rect">
            <a:avLst/>
          </a:prstGeom>
          <a:noFill/>
        </p:spPr>
        <p:txBody>
          <a:bodyPr wrap="none" rtlCol="0">
            <a:spAutoFit/>
          </a:bodyPr>
          <a:lstStyle/>
          <a:p>
            <a:r>
              <a:rPr lang="en-US" sz="2800" b="1" dirty="0">
                <a:latin typeface="Futura Condensed ExtraBold" charset="0"/>
                <a:ea typeface="Futura Condensed ExtraBold" charset="0"/>
                <a:cs typeface="Futura Condensed ExtraBold" charset="0"/>
              </a:rPr>
              <a:t>search: APPL</a:t>
            </a:r>
          </a:p>
        </p:txBody>
      </p:sp>
      <p:sp>
        <p:nvSpPr>
          <p:cNvPr id="9" name="TextBox 8"/>
          <p:cNvSpPr txBox="1"/>
          <p:nvPr/>
        </p:nvSpPr>
        <p:spPr>
          <a:xfrm>
            <a:off x="609598" y="1129726"/>
            <a:ext cx="9594614" cy="523220"/>
          </a:xfrm>
          <a:prstGeom prst="rect">
            <a:avLst/>
          </a:prstGeom>
          <a:noFill/>
        </p:spPr>
        <p:txBody>
          <a:bodyPr wrap="none" rtlCol="0">
            <a:spAutoFit/>
          </a:bodyPr>
          <a:lstStyle/>
          <a:p>
            <a:r>
              <a:rPr lang="en-US" sz="2800" dirty="0">
                <a:solidFill>
                  <a:schemeClr val="tx1">
                    <a:lumMod val="50000"/>
                    <a:lumOff val="50000"/>
                  </a:schemeClr>
                </a:solidFill>
                <a:latin typeface="Futura Condensed Medium" charset="0"/>
                <a:ea typeface="Futura Condensed Medium" charset="0"/>
                <a:cs typeface="Futura Condensed Medium" charset="0"/>
              </a:rPr>
              <a:t>https://</a:t>
            </a:r>
            <a:r>
              <a:rPr lang="en-US" sz="2800" dirty="0" err="1">
                <a:solidFill>
                  <a:schemeClr val="tx1">
                    <a:lumMod val="50000"/>
                    <a:lumOff val="50000"/>
                  </a:schemeClr>
                </a:solidFill>
                <a:latin typeface="Futura Condensed Medium" charset="0"/>
                <a:ea typeface="Futura Condensed Medium" charset="0"/>
                <a:cs typeface="Futura Condensed Medium" charset="0"/>
              </a:rPr>
              <a:t>developers.google.com</a:t>
            </a:r>
            <a:r>
              <a:rPr lang="en-US" sz="2800" dirty="0">
                <a:solidFill>
                  <a:schemeClr val="tx1">
                    <a:lumMod val="50000"/>
                    <a:lumOff val="50000"/>
                  </a:schemeClr>
                </a:solidFill>
                <a:latin typeface="Futura Condensed Medium" charset="0"/>
                <a:ea typeface="Futura Condensed Medium" charset="0"/>
                <a:cs typeface="Futura Condensed Medium" charset="0"/>
              </a:rPr>
              <a:t>/knowledge-graph/how-</a:t>
            </a:r>
            <a:r>
              <a:rPr lang="en-US" sz="2800" dirty="0" err="1">
                <a:solidFill>
                  <a:schemeClr val="tx1">
                    <a:lumMod val="50000"/>
                    <a:lumOff val="50000"/>
                  </a:schemeClr>
                </a:solidFill>
                <a:latin typeface="Futura Condensed Medium" charset="0"/>
                <a:ea typeface="Futura Condensed Medium" charset="0"/>
                <a:cs typeface="Futura Condensed Medium" charset="0"/>
              </a:rPr>
              <a:t>tos</a:t>
            </a:r>
            <a:r>
              <a:rPr lang="en-US" sz="2800" dirty="0">
                <a:solidFill>
                  <a:schemeClr val="tx1">
                    <a:lumMod val="50000"/>
                    <a:lumOff val="50000"/>
                  </a:schemeClr>
                </a:solidFill>
                <a:latin typeface="Futura Condensed Medium" charset="0"/>
                <a:ea typeface="Futura Condensed Medium" charset="0"/>
                <a:cs typeface="Futura Condensed Medium" charset="0"/>
              </a:rPr>
              <a:t>/search-widget-example</a:t>
            </a:r>
          </a:p>
        </p:txBody>
      </p:sp>
    </p:spTree>
    <p:extLst>
      <p:ext uri="{BB962C8B-B14F-4D97-AF65-F5344CB8AC3E}">
        <p14:creationId xmlns:p14="http://schemas.microsoft.com/office/powerpoint/2010/main" val="403156537"/>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Knowledge Graphs</a:t>
            </a:r>
          </a:p>
        </p:txBody>
      </p:sp>
      <p:sp>
        <p:nvSpPr>
          <p:cNvPr id="3" name="Content Placeholder 2"/>
          <p:cNvSpPr>
            <a:spLocks noGrp="1"/>
          </p:cNvSpPr>
          <p:nvPr>
            <p:ph idx="1"/>
          </p:nvPr>
        </p:nvSpPr>
        <p:spPr/>
        <p:txBody>
          <a:bodyPr>
            <a:normAutofit fontScale="85000" lnSpcReduction="20000"/>
          </a:bodyPr>
          <a:lstStyle/>
          <a:p>
            <a:r>
              <a:rPr lang="en-US" dirty="0"/>
              <a:t>Internet Movie Firearms Database</a:t>
            </a:r>
          </a:p>
          <a:p>
            <a:pPr lvl="1"/>
            <a:r>
              <a:rPr lang="en-US" dirty="0"/>
              <a:t>Firearms used or featured in movies, television shows, video games, and anime</a:t>
            </a:r>
          </a:p>
          <a:p>
            <a:pPr lvl="1"/>
            <a:r>
              <a:rPr lang="en-US" dirty="0"/>
              <a:t>22,159 articles, extensive coverage and ontology</a:t>
            </a:r>
          </a:p>
          <a:p>
            <a:pPr lvl="1"/>
            <a:r>
              <a:rPr lang="en-US" b="0" dirty="0">
                <a:latin typeface="Futura Condensed Medium" charset="0"/>
                <a:ea typeface="Futura Condensed Medium" charset="0"/>
                <a:cs typeface="Futura Condensed Medium" charset="0"/>
              </a:rPr>
              <a:t>http://</a:t>
            </a:r>
            <a:r>
              <a:rPr lang="en-US" b="0" dirty="0" err="1">
                <a:latin typeface="Futura Condensed Medium" charset="0"/>
                <a:ea typeface="Futura Condensed Medium" charset="0"/>
                <a:cs typeface="Futura Condensed Medium" charset="0"/>
              </a:rPr>
              <a:t>www.imfdb.org</a:t>
            </a:r>
            <a:r>
              <a:rPr lang="en-US" b="0" dirty="0">
                <a:latin typeface="Futura Condensed Medium" charset="0"/>
                <a:ea typeface="Futura Condensed Medium" charset="0"/>
                <a:cs typeface="Futura Condensed Medium" charset="0"/>
              </a:rPr>
              <a:t>/wiki/</a:t>
            </a:r>
            <a:r>
              <a:rPr lang="en-US" b="0" dirty="0" err="1">
                <a:latin typeface="Futura Condensed Medium" charset="0"/>
                <a:ea typeface="Futura Condensed Medium" charset="0"/>
                <a:cs typeface="Futura Condensed Medium" charset="0"/>
              </a:rPr>
              <a:t>Category:Gun</a:t>
            </a:r>
            <a:endParaRPr lang="en-US" b="0" dirty="0">
              <a:latin typeface="Futura Condensed Medium" charset="0"/>
              <a:ea typeface="Futura Condensed Medium" charset="0"/>
              <a:cs typeface="Futura Condensed Medium" charset="0"/>
            </a:endParaRPr>
          </a:p>
          <a:p>
            <a:r>
              <a:rPr lang="en-US" dirty="0"/>
              <a:t>Microsoft Satori</a:t>
            </a:r>
          </a:p>
          <a:p>
            <a:pPr lvl="1"/>
            <a:r>
              <a:rPr lang="en-US" dirty="0"/>
              <a:t>Large knowledge graph similar to Google KG, e.g., </a:t>
            </a:r>
            <a:r>
              <a:rPr lang="en-US" b="0" dirty="0"/>
              <a:t>1.8 million bottles of wine</a:t>
            </a:r>
            <a:endParaRPr lang="en-US" dirty="0"/>
          </a:p>
          <a:p>
            <a:pPr lvl="1"/>
            <a:r>
              <a:rPr lang="en-US" dirty="0"/>
              <a:t>Many streaming channels of real-time data, e.g., bitcoin, transportation, </a:t>
            </a:r>
            <a:r>
              <a:rPr lang="mr-IN" dirty="0"/>
              <a:t>…</a:t>
            </a:r>
            <a:endParaRPr lang="en-US" dirty="0"/>
          </a:p>
          <a:p>
            <a:pPr lvl="1"/>
            <a:r>
              <a:rPr lang="en-US" b="0" dirty="0">
                <a:latin typeface="Futura Condensed Medium" charset="0"/>
                <a:ea typeface="Futura Condensed Medium" charset="0"/>
                <a:cs typeface="Futura Condensed Medium" charset="0"/>
              </a:rPr>
              <a:t>https://</a:t>
            </a:r>
            <a:r>
              <a:rPr lang="en-US" b="0" dirty="0" err="1">
                <a:latin typeface="Futura Condensed Medium" charset="0"/>
                <a:ea typeface="Futura Condensed Medium" charset="0"/>
                <a:cs typeface="Futura Condensed Medium" charset="0"/>
              </a:rPr>
              <a:t>www.satori.com</a:t>
            </a:r>
            <a:r>
              <a:rPr lang="en-US" b="0" dirty="0">
                <a:latin typeface="Futura Condensed Medium" charset="0"/>
                <a:ea typeface="Futura Condensed Medium" charset="0"/>
                <a:cs typeface="Futura Condensed Medium" charset="0"/>
              </a:rPr>
              <a:t>/</a:t>
            </a:r>
          </a:p>
          <a:p>
            <a:r>
              <a:rPr lang="en-US" dirty="0"/>
              <a:t>LinkedIn Knowledge Graph</a:t>
            </a:r>
          </a:p>
          <a:p>
            <a:pPr lvl="1"/>
            <a:r>
              <a:rPr lang="en-US" b="0" dirty="0"/>
              <a:t>450M members, 190M historical job listings, 9M companies, 28K schools, </a:t>
            </a:r>
          </a:p>
          <a:p>
            <a:pPr lvl="1"/>
            <a:r>
              <a:rPr lang="en-US" b="0" dirty="0"/>
              <a:t>1.5K fields of study, 600+ degrees, 24K titles and 35K skills in 19 languages</a:t>
            </a:r>
          </a:p>
          <a:p>
            <a:pPr lvl="1"/>
            <a:r>
              <a:rPr lang="en-US" b="0" dirty="0">
                <a:latin typeface="Futura Condensed Medium" charset="0"/>
                <a:ea typeface="Futura Condensed Medium" charset="0"/>
                <a:cs typeface="Futura Condensed Medium" charset="0"/>
              </a:rPr>
              <a:t>https://</a:t>
            </a:r>
            <a:r>
              <a:rPr lang="en-US" b="0" dirty="0" err="1">
                <a:latin typeface="Futura Condensed Medium" charset="0"/>
                <a:ea typeface="Futura Condensed Medium" charset="0"/>
                <a:cs typeface="Futura Condensed Medium" charset="0"/>
              </a:rPr>
              <a:t>engineering.linkedin.com</a:t>
            </a:r>
            <a:r>
              <a:rPr lang="en-US" b="0" dirty="0">
                <a:latin typeface="Futura Condensed Medium" charset="0"/>
                <a:ea typeface="Futura Condensed Medium" charset="0"/>
                <a:cs typeface="Futura Condensed Medium" charset="0"/>
              </a:rPr>
              <a:t>/blog/2016/10/building-the-</a:t>
            </a:r>
            <a:r>
              <a:rPr lang="en-US" b="0" dirty="0" err="1">
                <a:latin typeface="Futura Condensed Medium" charset="0"/>
                <a:ea typeface="Futura Condensed Medium" charset="0"/>
                <a:cs typeface="Futura Condensed Medium" charset="0"/>
              </a:rPr>
              <a:t>linkedin</a:t>
            </a:r>
            <a:r>
              <a:rPr lang="en-US" b="0" dirty="0">
                <a:latin typeface="Futura Condensed Medium" charset="0"/>
                <a:ea typeface="Futura Condensed Medium" charset="0"/>
                <a:cs typeface="Futura Condensed Medium" charset="0"/>
              </a:rPr>
              <a:t>-knowledge-graph </a:t>
            </a:r>
          </a:p>
        </p:txBody>
      </p:sp>
    </p:spTree>
    <p:extLst>
      <p:ext uri="{BB962C8B-B14F-4D97-AF65-F5344CB8AC3E}">
        <p14:creationId xmlns:p14="http://schemas.microsoft.com/office/powerpoint/2010/main" val="2843525904"/>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FFF830CD-155B-44E2-B503-3BCACD705026}" type="slidenum">
              <a:rPr lang="en-US" smtClean="0">
                <a:solidFill>
                  <a:prstClr val="white"/>
                </a:solidFill>
              </a:rPr>
              <a:pPr>
                <a:defRPr/>
              </a:pPr>
              <a:t>72</a:t>
            </a:fld>
            <a:endParaRPr lang="en-US" dirty="0">
              <a:solidFill>
                <a:prstClr val="white"/>
              </a:solidFill>
            </a:endParaRPr>
          </a:p>
        </p:txBody>
      </p:sp>
      <p:sp>
        <p:nvSpPr>
          <p:cNvPr id="4" name="Title 3"/>
          <p:cNvSpPr>
            <a:spLocks noGrp="1"/>
          </p:cNvSpPr>
          <p:nvPr>
            <p:ph type="title"/>
          </p:nvPr>
        </p:nvSpPr>
        <p:spPr/>
        <p:txBody>
          <a:bodyPr/>
          <a:lstStyle/>
          <a:p>
            <a:r>
              <a:rPr lang="en-US"/>
              <a:t>Beyond investigations: myDIG</a:t>
            </a:r>
            <a:endParaRPr lang="en-US" dirty="0"/>
          </a:p>
        </p:txBody>
      </p:sp>
      <p:pic>
        <p:nvPicPr>
          <p:cNvPr id="5" name="Picture 4">
            <a:extLst>
              <a:ext uri="{FF2B5EF4-FFF2-40B4-BE49-F238E27FC236}">
                <a16:creationId xmlns:a16="http://schemas.microsoft.com/office/drawing/2014/main" id="{C77D7080-BEB0-4A12-9380-F0E4CF1279A2}"/>
              </a:ext>
            </a:extLst>
          </p:cNvPr>
          <p:cNvPicPr>
            <a:picLocks noChangeAspect="1"/>
          </p:cNvPicPr>
          <p:nvPr/>
        </p:nvPicPr>
        <p:blipFill>
          <a:blip r:embed="rId2"/>
          <a:stretch>
            <a:fillRect/>
          </a:stretch>
        </p:blipFill>
        <p:spPr>
          <a:xfrm>
            <a:off x="2166552" y="2406488"/>
            <a:ext cx="7908324" cy="3414457"/>
          </a:xfrm>
          <a:prstGeom prst="rect">
            <a:avLst/>
          </a:prstGeom>
        </p:spPr>
      </p:pic>
      <p:sp>
        <p:nvSpPr>
          <p:cNvPr id="6" name="TextBox 5">
            <a:extLst>
              <a:ext uri="{FF2B5EF4-FFF2-40B4-BE49-F238E27FC236}">
                <a16:creationId xmlns:a16="http://schemas.microsoft.com/office/drawing/2014/main" id="{8BF4D3BE-D7AC-472E-BE05-F53071912A37}"/>
              </a:ext>
            </a:extLst>
          </p:cNvPr>
          <p:cNvSpPr txBox="1"/>
          <p:nvPr/>
        </p:nvSpPr>
        <p:spPr>
          <a:xfrm>
            <a:off x="1839833" y="1066801"/>
            <a:ext cx="8044249" cy="1015663"/>
          </a:xfrm>
          <a:prstGeom prst="rect">
            <a:avLst/>
          </a:prstGeom>
          <a:noFill/>
        </p:spPr>
        <p:txBody>
          <a:bodyPr wrap="square" rtlCol="0">
            <a:spAutoFit/>
          </a:bodyPr>
          <a:lstStyle/>
          <a:p>
            <a:pPr marL="285750" indent="-285750">
              <a:buFont typeface="Arial" panose="020B0604020202020204" pitchFamily="34" charset="0"/>
              <a:buChar char="•"/>
            </a:pPr>
            <a:r>
              <a:rPr lang="en-US" sz="2000"/>
              <a:t>myDIG requires no programming!</a:t>
            </a:r>
          </a:p>
          <a:p>
            <a:pPr marL="285750" indent="-285750">
              <a:buFont typeface="Arial" panose="020B0604020202020204" pitchFamily="34" charset="0"/>
              <a:buChar char="•"/>
            </a:pPr>
            <a:r>
              <a:rPr lang="en-US" sz="2000"/>
              <a:t>Have used it in a graduate class, master’s students used it for projects on cosmetics to soccer</a:t>
            </a:r>
          </a:p>
        </p:txBody>
      </p:sp>
    </p:spTree>
    <p:extLst>
      <p:ext uri="{BB962C8B-B14F-4D97-AF65-F5344CB8AC3E}">
        <p14:creationId xmlns:p14="http://schemas.microsoft.com/office/powerpoint/2010/main" val="3874518415"/>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60CE60-D101-42BB-A179-099C458F23B5}"/>
              </a:ext>
            </a:extLst>
          </p:cNvPr>
          <p:cNvSpPr>
            <a:spLocks noGrp="1"/>
          </p:cNvSpPr>
          <p:nvPr>
            <p:ph idx="1"/>
          </p:nvPr>
        </p:nvSpPr>
        <p:spPr>
          <a:xfrm>
            <a:off x="609600" y="1388330"/>
            <a:ext cx="11582400" cy="5257799"/>
          </a:xfrm>
        </p:spPr>
        <p:txBody>
          <a:bodyPr>
            <a:normAutofit fontScale="55000" lnSpcReduction="20000"/>
          </a:bodyPr>
          <a:lstStyle/>
          <a:p>
            <a:r>
              <a:rPr lang="en-US" dirty="0"/>
              <a:t>Geopolitical Forecasting (IARPA HFC)</a:t>
            </a:r>
          </a:p>
          <a:p>
            <a:pPr marL="342900" lvl="1" indent="0"/>
            <a:r>
              <a:rPr lang="en-US" dirty="0">
                <a:solidFill>
                  <a:schemeClr val="bg1">
                    <a:lumMod val="50000"/>
                  </a:schemeClr>
                </a:solidFill>
              </a:rPr>
              <a:t>Providing forecasters with a research tool (DIG) that ingests pages from ACLED, PITF, Global Terrorism Database...</a:t>
            </a:r>
          </a:p>
          <a:p>
            <a:r>
              <a:rPr lang="en-US" dirty="0"/>
              <a:t>Causal Exploration (DARPA </a:t>
            </a:r>
            <a:r>
              <a:rPr lang="en-US" dirty="0" err="1"/>
              <a:t>CauseEx</a:t>
            </a:r>
            <a:r>
              <a:rPr lang="en-US" dirty="0"/>
              <a:t>)</a:t>
            </a:r>
          </a:p>
          <a:p>
            <a:pPr marL="342900" lvl="1" indent="0"/>
            <a:r>
              <a:rPr lang="en-US" dirty="0">
                <a:solidFill>
                  <a:schemeClr val="bg1">
                    <a:lumMod val="50000"/>
                  </a:schemeClr>
                </a:solidFill>
              </a:rPr>
              <a:t>Combine, visualize and search time series data, structured tables, unstructured text and webpages</a:t>
            </a:r>
          </a:p>
          <a:p>
            <a:r>
              <a:rPr lang="en-US" dirty="0"/>
              <a:t>Multi-modal Knowledge Graphs (DARPA AIDA)</a:t>
            </a:r>
          </a:p>
          <a:p>
            <a:pPr marL="300038" lvl="1" indent="0"/>
            <a:r>
              <a:rPr lang="en-US" dirty="0">
                <a:solidFill>
                  <a:schemeClr val="bg1">
                    <a:lumMod val="50000"/>
                  </a:schemeClr>
                </a:solidFill>
              </a:rPr>
              <a:t>Combine multi-modal extractions</a:t>
            </a:r>
          </a:p>
          <a:p>
            <a:r>
              <a:rPr lang="en-US" dirty="0"/>
              <a:t>Crisis Informatics (DARPA LORELEI)</a:t>
            </a:r>
          </a:p>
          <a:p>
            <a:pPr marL="300038" lvl="1" indent="0"/>
            <a:r>
              <a:rPr lang="en-US" dirty="0">
                <a:solidFill>
                  <a:schemeClr val="bg1">
                    <a:lumMod val="50000"/>
                  </a:schemeClr>
                </a:solidFill>
              </a:rPr>
              <a:t>Combine multi-lingual extractions</a:t>
            </a:r>
          </a:p>
          <a:p>
            <a:r>
              <a:rPr lang="en-US" dirty="0"/>
              <a:t>Academic Literature Mining</a:t>
            </a:r>
          </a:p>
          <a:p>
            <a:pPr marL="342900" lvl="1" indent="0"/>
            <a:r>
              <a:rPr lang="en-US" dirty="0">
                <a:solidFill>
                  <a:schemeClr val="bg1">
                    <a:lumMod val="50000"/>
                  </a:schemeClr>
                </a:solidFill>
              </a:rPr>
              <a:t>Pilot project for medical literature from PubMed</a:t>
            </a:r>
          </a:p>
          <a:p>
            <a:r>
              <a:rPr lang="en-US" dirty="0"/>
              <a:t>Many more</a:t>
            </a:r>
          </a:p>
          <a:p>
            <a:pPr marL="342900" lvl="1" indent="0"/>
            <a:r>
              <a:rPr lang="en-US" dirty="0">
                <a:solidFill>
                  <a:schemeClr val="bg1">
                    <a:lumMod val="50000"/>
                  </a:schemeClr>
                </a:solidFill>
              </a:rPr>
              <a:t>Smart/Open City</a:t>
            </a:r>
          </a:p>
          <a:p>
            <a:pPr marL="342900" lvl="1" indent="0"/>
            <a:r>
              <a:rPr lang="en-US" dirty="0">
                <a:solidFill>
                  <a:schemeClr val="bg1">
                    <a:lumMod val="50000"/>
                  </a:schemeClr>
                </a:solidFill>
              </a:rPr>
              <a:t>Scientific Data Analysis</a:t>
            </a:r>
          </a:p>
          <a:p>
            <a:pPr marL="342900" lvl="1" indent="0"/>
            <a:r>
              <a:rPr lang="en-US" dirty="0">
                <a:solidFill>
                  <a:schemeClr val="bg1">
                    <a:lumMod val="50000"/>
                  </a:schemeClr>
                </a:solidFill>
              </a:rPr>
              <a:t>Social Media</a:t>
            </a:r>
          </a:p>
        </p:txBody>
      </p:sp>
      <p:sp>
        <p:nvSpPr>
          <p:cNvPr id="3" name="Slide Number Placeholder 2">
            <a:extLst>
              <a:ext uri="{FF2B5EF4-FFF2-40B4-BE49-F238E27FC236}">
                <a16:creationId xmlns:a16="http://schemas.microsoft.com/office/drawing/2014/main" id="{CB57FE7F-53D6-4B7A-9C75-90B63D899899}"/>
              </a:ext>
            </a:extLst>
          </p:cNvPr>
          <p:cNvSpPr>
            <a:spLocks noGrp="1"/>
          </p:cNvSpPr>
          <p:nvPr>
            <p:ph type="sldNum" sz="quarter" idx="10"/>
          </p:nvPr>
        </p:nvSpPr>
        <p:spPr/>
        <p:txBody>
          <a:bodyPr/>
          <a:lstStyle/>
          <a:p>
            <a:pPr>
              <a:defRPr/>
            </a:pPr>
            <a:fld id="{FFF830CD-155B-44E2-B503-3BCACD705026}" type="slidenum">
              <a:rPr lang="en-US" smtClean="0">
                <a:solidFill>
                  <a:prstClr val="white"/>
                </a:solidFill>
              </a:rPr>
              <a:pPr>
                <a:defRPr/>
              </a:pPr>
              <a:t>73</a:t>
            </a:fld>
            <a:endParaRPr lang="en-US" dirty="0">
              <a:solidFill>
                <a:prstClr val="white"/>
              </a:solidFill>
            </a:endParaRPr>
          </a:p>
        </p:txBody>
      </p:sp>
      <p:sp>
        <p:nvSpPr>
          <p:cNvPr id="4" name="Title 3">
            <a:extLst>
              <a:ext uri="{FF2B5EF4-FFF2-40B4-BE49-F238E27FC236}">
                <a16:creationId xmlns:a16="http://schemas.microsoft.com/office/drawing/2014/main" id="{83342401-DAB3-473C-BA05-1DD994AB56C4}"/>
              </a:ext>
            </a:extLst>
          </p:cNvPr>
          <p:cNvSpPr>
            <a:spLocks noGrp="1"/>
          </p:cNvSpPr>
          <p:nvPr>
            <p:ph type="title"/>
          </p:nvPr>
        </p:nvSpPr>
        <p:spPr/>
        <p:txBody>
          <a:bodyPr/>
          <a:lstStyle/>
          <a:p>
            <a:r>
              <a:rPr lang="en-US"/>
              <a:t>Other use cases</a:t>
            </a:r>
          </a:p>
        </p:txBody>
      </p:sp>
    </p:spTree>
    <p:extLst>
      <p:ext uri="{BB962C8B-B14F-4D97-AF65-F5344CB8AC3E}">
        <p14:creationId xmlns:p14="http://schemas.microsoft.com/office/powerpoint/2010/main" val="658137914"/>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Title 1"/>
          <p:cNvSpPr txBox="1">
            <a:spLocks noGrp="1"/>
          </p:cNvSpPr>
          <p:nvPr>
            <p:ph type="title"/>
          </p:nvPr>
        </p:nvSpPr>
        <p:spPr>
          <a:xfrm>
            <a:off x="609600" y="1"/>
            <a:ext cx="11582400" cy="1600203"/>
          </a:xfrm>
          <a:prstGeom prst="rect">
            <a:avLst/>
          </a:prstGeom>
        </p:spPr>
        <p:txBody>
          <a:bodyPr/>
          <a:lstStyle/>
          <a:p>
            <a:r>
              <a:rPr dirty="0"/>
              <a:t>myDIG: A KG Construction Toolkit</a:t>
            </a:r>
            <a:br>
              <a:rPr dirty="0"/>
            </a:br>
            <a:r>
              <a:rPr sz="2400" dirty="0">
                <a:solidFill>
                  <a:srgbClr val="808080"/>
                </a:solidFill>
              </a:rPr>
              <a:t>Python, MIT license, </a:t>
            </a:r>
            <a:r>
              <a:rPr lang="en-US" sz="2400" dirty="0">
                <a:solidFill>
                  <a:srgbClr val="808080"/>
                </a:solidFill>
              </a:rPr>
              <a:t>https://github.com/usc-isi-i2/dig-etl-engine</a:t>
            </a:r>
            <a:endParaRPr sz="2400" dirty="0">
              <a:solidFill>
                <a:srgbClr val="808080"/>
              </a:solidFill>
            </a:endParaRPr>
          </a:p>
        </p:txBody>
      </p:sp>
      <p:sp>
        <p:nvSpPr>
          <p:cNvPr id="396" name="Content Placeholder 2"/>
          <p:cNvSpPr txBox="1">
            <a:spLocks noGrp="1"/>
          </p:cNvSpPr>
          <p:nvPr>
            <p:ph type="body" idx="1"/>
          </p:nvPr>
        </p:nvSpPr>
        <p:spPr>
          <a:xfrm>
            <a:off x="609600" y="1600202"/>
            <a:ext cx="11582400" cy="5257801"/>
          </a:xfrm>
          <a:prstGeom prst="rect">
            <a:avLst/>
          </a:prstGeom>
        </p:spPr>
        <p:txBody>
          <a:bodyPr/>
          <a:lstStyle/>
          <a:p>
            <a:pPr>
              <a:lnSpc>
                <a:spcPct val="120000"/>
              </a:lnSpc>
              <a:spcBef>
                <a:spcPts val="600"/>
              </a:spcBef>
              <a:defRPr sz="2500"/>
            </a:pPr>
            <a:r>
              <a:rPr dirty="0"/>
              <a:t>Enable end-users to construct domain-specific KGs</a:t>
            </a:r>
          </a:p>
          <a:p>
            <a:pPr lvl="1">
              <a:lnSpc>
                <a:spcPct val="80000"/>
              </a:lnSpc>
              <a:spcBef>
                <a:spcPts val="300"/>
              </a:spcBef>
              <a:defRPr sz="1600">
                <a:solidFill>
                  <a:srgbClr val="808080"/>
                </a:solidFill>
              </a:defRPr>
            </a:pPr>
            <a:r>
              <a:rPr dirty="0"/>
              <a:t>end users from 5 government orgs constructed KGs in less than one day</a:t>
            </a:r>
          </a:p>
          <a:p>
            <a:pPr>
              <a:lnSpc>
                <a:spcPct val="120000"/>
              </a:lnSpc>
              <a:spcBef>
                <a:spcPts val="600"/>
              </a:spcBef>
              <a:defRPr sz="2500"/>
            </a:pPr>
            <a:r>
              <a:rPr dirty="0"/>
              <a:t>Suite of extraction techniques</a:t>
            </a:r>
          </a:p>
          <a:p>
            <a:pPr lvl="1">
              <a:lnSpc>
                <a:spcPct val="80000"/>
              </a:lnSpc>
              <a:spcBef>
                <a:spcPts val="300"/>
              </a:spcBef>
              <a:defRPr sz="1600">
                <a:solidFill>
                  <a:srgbClr val="808080"/>
                </a:solidFill>
              </a:defRPr>
            </a:pPr>
            <a:r>
              <a:rPr dirty="0"/>
              <a:t>semi-structured HTML pages, glossaries, NLP rules, NER, tables (coming soon)</a:t>
            </a:r>
          </a:p>
          <a:p>
            <a:pPr>
              <a:lnSpc>
                <a:spcPct val="120000"/>
              </a:lnSpc>
              <a:spcBef>
                <a:spcPts val="600"/>
              </a:spcBef>
              <a:defRPr sz="2500"/>
            </a:pPr>
            <a:r>
              <a:rPr dirty="0"/>
              <a:t>KG includes provenance and confidences</a:t>
            </a:r>
          </a:p>
          <a:p>
            <a:pPr lvl="1">
              <a:lnSpc>
                <a:spcPct val="80000"/>
              </a:lnSpc>
              <a:spcBef>
                <a:spcPts val="300"/>
              </a:spcBef>
              <a:defRPr sz="1600">
                <a:solidFill>
                  <a:srgbClr val="808080"/>
                </a:solidFill>
              </a:defRPr>
            </a:pPr>
            <a:r>
              <a:rPr dirty="0"/>
              <a:t>enable research to improve extractions and KG quality</a:t>
            </a:r>
          </a:p>
          <a:p>
            <a:pPr>
              <a:lnSpc>
                <a:spcPct val="120000"/>
              </a:lnSpc>
              <a:spcBef>
                <a:spcPts val="600"/>
              </a:spcBef>
              <a:defRPr sz="2500"/>
            </a:pPr>
            <a:r>
              <a:rPr dirty="0"/>
              <a:t>Scalable</a:t>
            </a:r>
          </a:p>
          <a:p>
            <a:pPr lvl="1">
              <a:lnSpc>
                <a:spcPct val="80000"/>
              </a:lnSpc>
              <a:spcBef>
                <a:spcPts val="300"/>
              </a:spcBef>
              <a:defRPr sz="1600">
                <a:solidFill>
                  <a:srgbClr val="808080"/>
                </a:solidFill>
              </a:defRPr>
            </a:pPr>
            <a:r>
              <a:rPr dirty="0"/>
              <a:t>runs on laptop (~100K docs), cluster (&gt; 100M docs)</a:t>
            </a:r>
          </a:p>
          <a:p>
            <a:pPr>
              <a:lnSpc>
                <a:spcPct val="120000"/>
              </a:lnSpc>
              <a:spcBef>
                <a:spcPts val="600"/>
              </a:spcBef>
              <a:defRPr sz="2500"/>
            </a:pPr>
            <a:r>
              <a:rPr dirty="0"/>
              <a:t>Robust</a:t>
            </a:r>
          </a:p>
          <a:p>
            <a:pPr lvl="1">
              <a:lnSpc>
                <a:spcPct val="80000"/>
              </a:lnSpc>
              <a:spcBef>
                <a:spcPts val="300"/>
              </a:spcBef>
              <a:defRPr sz="1600">
                <a:solidFill>
                  <a:srgbClr val="808080"/>
                </a:solidFill>
              </a:defRPr>
            </a:pPr>
            <a:r>
              <a:rPr dirty="0"/>
              <a:t>Deployed to many law enforcement agencies</a:t>
            </a:r>
          </a:p>
          <a:p>
            <a:pPr>
              <a:lnSpc>
                <a:spcPct val="120000"/>
              </a:lnSpc>
              <a:spcBef>
                <a:spcPts val="600"/>
              </a:spcBef>
              <a:defRPr sz="2500"/>
            </a:pPr>
            <a:r>
              <a:rPr dirty="0"/>
              <a:t>Easy to install</a:t>
            </a:r>
          </a:p>
          <a:p>
            <a:pPr lvl="1">
              <a:lnSpc>
                <a:spcPct val="80000"/>
              </a:lnSpc>
              <a:spcBef>
                <a:spcPts val="300"/>
              </a:spcBef>
              <a:defRPr sz="1600">
                <a:solidFill>
                  <a:srgbClr val="808080"/>
                </a:solidFill>
              </a:defRPr>
            </a:pPr>
            <a:r>
              <a:rPr dirty="0"/>
              <a:t>Docker deployment with single “docker compose up” installation</a:t>
            </a:r>
          </a:p>
        </p:txBody>
      </p:sp>
      <p:sp>
        <p:nvSpPr>
          <p:cNvPr id="397" name="Slide Number Placeholder 4"/>
          <p:cNvSpPr txBox="1">
            <a:spLocks noGrp="1"/>
          </p:cNvSpPr>
          <p:nvPr>
            <p:ph type="sldNum" sz="quarter" idx="2"/>
          </p:nvPr>
        </p:nvSpPr>
        <p:spPr>
          <a:xfrm>
            <a:off x="11918344" y="6540817"/>
            <a:ext cx="273656"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74</a:t>
            </a:fld>
            <a:endParaRPr dirty="0"/>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CAE320-4F41-4D3F-84ED-05423AD47F99}"/>
              </a:ext>
            </a:extLst>
          </p:cNvPr>
          <p:cNvSpPr>
            <a:spLocks noGrp="1"/>
          </p:cNvSpPr>
          <p:nvPr>
            <p:ph type="title"/>
          </p:nvPr>
        </p:nvSpPr>
        <p:spPr/>
        <p:txBody>
          <a:bodyPr/>
          <a:lstStyle/>
          <a:p>
            <a:r>
              <a:rPr lang="en-US"/>
              <a:t>Real-world Impact</a:t>
            </a:r>
            <a:endParaRPr lang="en-US" dirty="0"/>
          </a:p>
        </p:txBody>
      </p:sp>
      <p:sp>
        <p:nvSpPr>
          <p:cNvPr id="6" name="Text Placeholder 5">
            <a:extLst>
              <a:ext uri="{FF2B5EF4-FFF2-40B4-BE49-F238E27FC236}">
                <a16:creationId xmlns:a16="http://schemas.microsoft.com/office/drawing/2014/main" id="{0A743CB0-B19D-40F1-AB46-BE7A432F8E61}"/>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F39474BA-936E-461B-9067-97D12CE7C283}"/>
              </a:ext>
            </a:extLst>
          </p:cNvPr>
          <p:cNvSpPr>
            <a:spLocks noGrp="1"/>
          </p:cNvSpPr>
          <p:nvPr>
            <p:ph type="sldNum" sz="quarter" idx="4294967295"/>
          </p:nvPr>
        </p:nvSpPr>
        <p:spPr>
          <a:xfrm>
            <a:off x="2667000" y="5782434"/>
            <a:ext cx="342900" cy="261610"/>
          </a:xfrm>
        </p:spPr>
        <p:txBody>
          <a:bodyPr/>
          <a:lstStyle/>
          <a:p>
            <a:pPr>
              <a:defRPr/>
            </a:pPr>
            <a:fld id="{FFF830CD-155B-44E2-B503-3BCACD705026}" type="slidenum">
              <a:rPr lang="en-US" smtClean="0">
                <a:solidFill>
                  <a:prstClr val="white"/>
                </a:solidFill>
              </a:rPr>
              <a:pPr>
                <a:defRPr/>
              </a:pPr>
              <a:t>75</a:t>
            </a:fld>
            <a:endParaRPr lang="en-US" dirty="0">
              <a:solidFill>
                <a:prstClr val="white"/>
              </a:solidFill>
            </a:endParaRPr>
          </a:p>
        </p:txBody>
      </p:sp>
    </p:spTree>
    <p:extLst>
      <p:ext uri="{BB962C8B-B14F-4D97-AF65-F5344CB8AC3E}">
        <p14:creationId xmlns:p14="http://schemas.microsoft.com/office/powerpoint/2010/main" val="301455805"/>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FFF830CD-155B-44E2-B503-3BCACD705026}" type="slidenum">
              <a:rPr lang="en-US" smtClean="0">
                <a:solidFill>
                  <a:prstClr val="white"/>
                </a:solidFill>
              </a:rPr>
              <a:pPr>
                <a:defRPr/>
              </a:pPr>
              <a:t>76</a:t>
            </a:fld>
            <a:endParaRPr lang="en-US" dirty="0">
              <a:solidFill>
                <a:prstClr val="white"/>
              </a:solidFill>
            </a:endParaRPr>
          </a:p>
        </p:txBody>
      </p:sp>
      <p:sp>
        <p:nvSpPr>
          <p:cNvPr id="4" name="Title 3"/>
          <p:cNvSpPr>
            <a:spLocks noGrp="1"/>
          </p:cNvSpPr>
          <p:nvPr>
            <p:ph type="title"/>
          </p:nvPr>
        </p:nvSpPr>
        <p:spPr/>
        <p:txBody>
          <a:bodyPr/>
          <a:lstStyle/>
          <a:p>
            <a:r>
              <a:rPr lang="en-US"/>
              <a:t>In-use impact (sex trafficking)</a:t>
            </a:r>
            <a:endParaRPr lang="en-US" dirty="0"/>
          </a:p>
        </p:txBody>
      </p:sp>
      <p:graphicFrame>
        <p:nvGraphicFramePr>
          <p:cNvPr id="5" name="Table 4">
            <a:extLst>
              <a:ext uri="{FF2B5EF4-FFF2-40B4-BE49-F238E27FC236}">
                <a16:creationId xmlns:a16="http://schemas.microsoft.com/office/drawing/2014/main" id="{678A29B0-7D45-4FEC-BB22-F3B3F0A0B01D}"/>
              </a:ext>
            </a:extLst>
          </p:cNvPr>
          <p:cNvGraphicFramePr>
            <a:graphicFrameLocks noGrp="1"/>
          </p:cNvGraphicFramePr>
          <p:nvPr>
            <p:extLst/>
          </p:nvPr>
        </p:nvGraphicFramePr>
        <p:xfrm>
          <a:off x="2422045" y="1244184"/>
          <a:ext cx="8060907" cy="4393225"/>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20000"/>
                    </a:ext>
                  </a:extLst>
                </a:gridCol>
                <a:gridCol w="5317707">
                  <a:extLst>
                    <a:ext uri="{9D8B030D-6E8A-4147-A177-3AD203B41FA5}">
                      <a16:colId xmlns:a16="http://schemas.microsoft.com/office/drawing/2014/main" val="20001"/>
                    </a:ext>
                  </a:extLst>
                </a:gridCol>
              </a:tblGrid>
              <a:tr h="878645">
                <a:tc>
                  <a:txBody>
                    <a:bodyPr/>
                    <a:lstStyle/>
                    <a:p>
                      <a:pPr algn="r"/>
                      <a:r>
                        <a:rPr lang="en-US" sz="3600" b="1" i="0" dirty="0">
                          <a:solidFill>
                            <a:srgbClr val="C00000"/>
                          </a:solidFill>
                          <a:latin typeface="Myriad Pro" charset="0"/>
                          <a:ea typeface="Myriad Pro" charset="0"/>
                          <a:cs typeface="Myriad Pro" charset="0"/>
                        </a:rPr>
                        <a:t>100 million </a:t>
                      </a:r>
                    </a:p>
                  </a:txBody>
                  <a:tcPr marL="137160" marR="137160" marT="137160" marB="137160"/>
                </a:tc>
                <a:tc>
                  <a:txBody>
                    <a:bodyPr/>
                    <a:lstStyle/>
                    <a:p>
                      <a:pPr marL="0" marR="0" indent="0" algn="l" defTabSz="1567510" rtl="0" eaLnBrk="1" fontAlgn="auto" latinLnBrk="0" hangingPunct="1">
                        <a:lnSpc>
                          <a:spcPct val="100000"/>
                        </a:lnSpc>
                        <a:spcBef>
                          <a:spcPts val="0"/>
                        </a:spcBef>
                        <a:spcAft>
                          <a:spcPts val="0"/>
                        </a:spcAft>
                        <a:buClrTx/>
                        <a:buSzTx/>
                        <a:buFontTx/>
                        <a:buNone/>
                        <a:tabLst/>
                        <a:defRPr/>
                      </a:pPr>
                      <a:r>
                        <a:rPr lang="en-US" sz="3600" b="1" i="0" dirty="0">
                          <a:latin typeface="Myriad Pro" charset="0"/>
                          <a:ea typeface="Myriad Pro" charset="0"/>
                          <a:cs typeface="Myriad Pro" charset="0"/>
                        </a:rPr>
                        <a:t>escort ads</a:t>
                      </a:r>
                    </a:p>
                  </a:txBody>
                  <a:tcPr marL="137160" marR="137160" marT="137160" marB="137160"/>
                </a:tc>
                <a:extLst>
                  <a:ext uri="{0D108BD9-81ED-4DB2-BD59-A6C34878D82A}">
                    <a16:rowId xmlns:a16="http://schemas.microsoft.com/office/drawing/2014/main" val="10000"/>
                  </a:ext>
                </a:extLst>
              </a:tr>
              <a:tr h="878645">
                <a:tc>
                  <a:txBody>
                    <a:bodyPr/>
                    <a:lstStyle/>
                    <a:p>
                      <a:pPr algn="r"/>
                      <a:r>
                        <a:rPr lang="en-US" sz="3600" b="1" i="0" dirty="0">
                          <a:solidFill>
                            <a:srgbClr val="C00000"/>
                          </a:solidFill>
                          <a:latin typeface="Myriad Pro" charset="0"/>
                          <a:ea typeface="Myriad Pro" charset="0"/>
                          <a:cs typeface="Myriad Pro" charset="0"/>
                        </a:rPr>
                        <a:t>3 years</a:t>
                      </a:r>
                    </a:p>
                  </a:txBody>
                  <a:tcPr marL="137160" marR="137160" marT="137160" marB="137160"/>
                </a:tc>
                <a:tc>
                  <a:txBody>
                    <a:bodyPr/>
                    <a:lstStyle/>
                    <a:p>
                      <a:pPr marL="0" marR="0" indent="0" algn="l" defTabSz="1567510" rtl="0" eaLnBrk="1" fontAlgn="auto" latinLnBrk="0" hangingPunct="1">
                        <a:lnSpc>
                          <a:spcPct val="100000"/>
                        </a:lnSpc>
                        <a:spcBef>
                          <a:spcPts val="0"/>
                        </a:spcBef>
                        <a:spcAft>
                          <a:spcPts val="0"/>
                        </a:spcAft>
                        <a:buClrTx/>
                        <a:buSzTx/>
                        <a:buFontTx/>
                        <a:buNone/>
                        <a:tabLst/>
                        <a:defRPr/>
                      </a:pPr>
                      <a:r>
                        <a:rPr lang="en-US" sz="3600" b="1" i="0" dirty="0">
                          <a:latin typeface="Myriad Pro" charset="0"/>
                          <a:ea typeface="Myriad Pro" charset="0"/>
                          <a:cs typeface="Myriad Pro" charset="0"/>
                        </a:rPr>
                        <a:t>data</a:t>
                      </a:r>
                      <a:r>
                        <a:rPr lang="en-US" sz="3600" b="1" i="0" baseline="0" dirty="0">
                          <a:latin typeface="Myriad Pro" charset="0"/>
                          <a:ea typeface="Myriad Pro" charset="0"/>
                          <a:cs typeface="Myriad Pro" charset="0"/>
                        </a:rPr>
                        <a:t> coverage</a:t>
                      </a:r>
                      <a:endParaRPr lang="en-US" sz="3600" b="1" i="0" dirty="0">
                        <a:latin typeface="Myriad Pro" charset="0"/>
                        <a:ea typeface="Myriad Pro" charset="0"/>
                        <a:cs typeface="Myriad Pro" charset="0"/>
                      </a:endParaRPr>
                    </a:p>
                  </a:txBody>
                  <a:tcPr marL="137160" marR="137160" marT="137160" marB="137160"/>
                </a:tc>
                <a:extLst>
                  <a:ext uri="{0D108BD9-81ED-4DB2-BD59-A6C34878D82A}">
                    <a16:rowId xmlns:a16="http://schemas.microsoft.com/office/drawing/2014/main" val="10001"/>
                  </a:ext>
                </a:extLst>
              </a:tr>
              <a:tr h="878645">
                <a:tc>
                  <a:txBody>
                    <a:bodyPr/>
                    <a:lstStyle/>
                    <a:p>
                      <a:pPr marL="0" marR="0" indent="0" algn="r" defTabSz="1567510" rtl="0" eaLnBrk="1" fontAlgn="auto" latinLnBrk="0" hangingPunct="1">
                        <a:lnSpc>
                          <a:spcPct val="100000"/>
                        </a:lnSpc>
                        <a:spcBef>
                          <a:spcPts val="0"/>
                        </a:spcBef>
                        <a:spcAft>
                          <a:spcPts val="0"/>
                        </a:spcAft>
                        <a:buClrTx/>
                        <a:buSzTx/>
                        <a:buFontTx/>
                        <a:buNone/>
                        <a:tabLst/>
                        <a:defRPr/>
                      </a:pPr>
                      <a:r>
                        <a:rPr lang="en-US" sz="3600" b="1" i="0" dirty="0">
                          <a:solidFill>
                            <a:srgbClr val="C00000"/>
                          </a:solidFill>
                          <a:latin typeface="Myriad Pro" charset="0"/>
                          <a:ea typeface="Myriad Pro" charset="0"/>
                          <a:cs typeface="Myriad Pro" charset="0"/>
                        </a:rPr>
                        <a:t>2 billion</a:t>
                      </a:r>
                    </a:p>
                  </a:txBody>
                  <a:tcPr marL="137160" marR="137160" marT="137160" marB="137160"/>
                </a:tc>
                <a:tc>
                  <a:txBody>
                    <a:bodyPr/>
                    <a:lstStyle/>
                    <a:p>
                      <a:r>
                        <a:rPr lang="en-US" sz="3600" b="1" i="0" dirty="0">
                          <a:latin typeface="Myriad Pro" charset="0"/>
                          <a:ea typeface="Myriad Pro" charset="0"/>
                          <a:cs typeface="Myriad Pro" charset="0"/>
                        </a:rPr>
                        <a:t>triples</a:t>
                      </a:r>
                    </a:p>
                  </a:txBody>
                  <a:tcPr marL="137160" marR="137160" marT="137160" marB="137160"/>
                </a:tc>
                <a:extLst>
                  <a:ext uri="{0D108BD9-81ED-4DB2-BD59-A6C34878D82A}">
                    <a16:rowId xmlns:a16="http://schemas.microsoft.com/office/drawing/2014/main" val="10002"/>
                  </a:ext>
                </a:extLst>
              </a:tr>
              <a:tr h="878645">
                <a:tc>
                  <a:txBody>
                    <a:bodyPr/>
                    <a:lstStyle/>
                    <a:p>
                      <a:pPr algn="r"/>
                      <a:r>
                        <a:rPr lang="en-US" sz="3600" b="1" i="0" dirty="0">
                          <a:solidFill>
                            <a:srgbClr val="C00000"/>
                          </a:solidFill>
                          <a:latin typeface="Myriad Pro" charset="0"/>
                          <a:ea typeface="Myriad Pro" charset="0"/>
                          <a:cs typeface="Myriad Pro" charset="0"/>
                        </a:rPr>
                        <a:t>100</a:t>
                      </a:r>
                    </a:p>
                  </a:txBody>
                  <a:tcPr marL="137160" marR="137160" marT="137160" marB="137160"/>
                </a:tc>
                <a:tc>
                  <a:txBody>
                    <a:bodyPr/>
                    <a:lstStyle/>
                    <a:p>
                      <a:r>
                        <a:rPr lang="en-US" sz="3600" b="1" i="0" dirty="0">
                          <a:latin typeface="Myriad Pro" charset="0"/>
                          <a:ea typeface="Myriad Pro" charset="0"/>
                          <a:cs typeface="Myriad Pro" charset="0"/>
                        </a:rPr>
                        <a:t>law enforcement offices</a:t>
                      </a:r>
                    </a:p>
                  </a:txBody>
                  <a:tcPr marL="137160" marR="137160" marT="137160" marB="137160"/>
                </a:tc>
                <a:extLst>
                  <a:ext uri="{0D108BD9-81ED-4DB2-BD59-A6C34878D82A}">
                    <a16:rowId xmlns:a16="http://schemas.microsoft.com/office/drawing/2014/main" val="10003"/>
                  </a:ext>
                </a:extLst>
              </a:tr>
              <a:tr h="878645">
                <a:tc>
                  <a:txBody>
                    <a:bodyPr/>
                    <a:lstStyle/>
                    <a:p>
                      <a:pPr algn="r"/>
                      <a:r>
                        <a:rPr lang="en-US" sz="3600" b="1" i="0" dirty="0">
                          <a:solidFill>
                            <a:schemeClr val="accent5"/>
                          </a:solidFill>
                          <a:latin typeface="Myriad Pro" charset="0"/>
                          <a:ea typeface="Myriad Pro" charset="0"/>
                          <a:cs typeface="Myriad Pro" charset="0"/>
                        </a:rPr>
                        <a:t>3</a:t>
                      </a:r>
                    </a:p>
                  </a:txBody>
                  <a:tcPr marL="137160" marR="137160" marT="137160" marB="137160"/>
                </a:tc>
                <a:tc>
                  <a:txBody>
                    <a:bodyPr/>
                    <a:lstStyle/>
                    <a:p>
                      <a:r>
                        <a:rPr lang="en-US" sz="3600" b="1" i="0" dirty="0">
                          <a:latin typeface="Myriad Pro" charset="0"/>
                          <a:ea typeface="Myriad Pro" charset="0"/>
                          <a:cs typeface="Myriad Pro" charset="0"/>
                        </a:rPr>
                        <a:t>convictions</a:t>
                      </a:r>
                    </a:p>
                  </a:txBody>
                  <a:tcPr marL="137160" marR="137160" marT="137160" marB="13716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90888151"/>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CAE91E-4B0C-4AEF-8C04-E47C9C7317C6}"/>
              </a:ext>
            </a:extLst>
          </p:cNvPr>
          <p:cNvSpPr>
            <a:spLocks noGrp="1"/>
          </p:cNvSpPr>
          <p:nvPr>
            <p:ph type="title"/>
          </p:nvPr>
        </p:nvSpPr>
        <p:spPr/>
        <p:txBody>
          <a:bodyPr/>
          <a:lstStyle/>
          <a:p>
            <a:r>
              <a:rPr lang="en-US"/>
              <a:t>Prosecutions</a:t>
            </a:r>
          </a:p>
        </p:txBody>
      </p:sp>
      <p:sp>
        <p:nvSpPr>
          <p:cNvPr id="3" name="Slide Number Placeholder 2">
            <a:extLst>
              <a:ext uri="{FF2B5EF4-FFF2-40B4-BE49-F238E27FC236}">
                <a16:creationId xmlns:a16="http://schemas.microsoft.com/office/drawing/2014/main" id="{9580DAE1-951B-4F4B-878C-562C5BD063E1}"/>
              </a:ext>
            </a:extLst>
          </p:cNvPr>
          <p:cNvSpPr>
            <a:spLocks noGrp="1"/>
          </p:cNvSpPr>
          <p:nvPr>
            <p:ph type="sldNum" sz="quarter" idx="2"/>
          </p:nvPr>
        </p:nvSpPr>
        <p:spPr/>
        <p:txBody>
          <a:bodyPr/>
          <a:lstStyle/>
          <a:p>
            <a:pPr>
              <a:defRPr/>
            </a:pPr>
            <a:fld id="{FFF830CD-155B-44E2-B503-3BCACD705026}" type="slidenum">
              <a:rPr lang="en-US" smtClean="0">
                <a:solidFill>
                  <a:prstClr val="white"/>
                </a:solidFill>
              </a:rPr>
              <a:pPr>
                <a:defRPr/>
              </a:pPr>
              <a:t>77</a:t>
            </a:fld>
            <a:endParaRPr lang="en-US" dirty="0">
              <a:solidFill>
                <a:prstClr val="white"/>
              </a:solidFill>
            </a:endParaRPr>
          </a:p>
        </p:txBody>
      </p:sp>
      <p:pic>
        <p:nvPicPr>
          <p:cNvPr id="5" name="Picture 4">
            <a:extLst>
              <a:ext uri="{FF2B5EF4-FFF2-40B4-BE49-F238E27FC236}">
                <a16:creationId xmlns:a16="http://schemas.microsoft.com/office/drawing/2014/main" id="{27179342-CAA9-4EF6-B505-34357AF28B3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2377" r="12113"/>
          <a:stretch/>
        </p:blipFill>
        <p:spPr>
          <a:xfrm>
            <a:off x="5133078" y="3696046"/>
            <a:ext cx="3232767" cy="2675771"/>
          </a:xfrm>
          <a:prstGeom prst="rect">
            <a:avLst/>
          </a:prstGeom>
          <a:ln>
            <a:noFill/>
          </a:ln>
          <a:effectLst>
            <a:outerShdw blurRad="292100" dist="139700" dir="2700000" algn="tl" rotWithShape="0">
              <a:srgbClr val="333333">
                <a:alpha val="57000"/>
              </a:srgbClr>
            </a:outerShdw>
          </a:effectLst>
        </p:spPr>
      </p:pic>
      <p:pic>
        <p:nvPicPr>
          <p:cNvPr id="6" name="Picture 5">
            <a:extLst>
              <a:ext uri="{FF2B5EF4-FFF2-40B4-BE49-F238E27FC236}">
                <a16:creationId xmlns:a16="http://schemas.microsoft.com/office/drawing/2014/main" id="{3CE0ECDB-DB8C-4358-8A3C-9A51AD202E95}"/>
              </a:ext>
            </a:extLst>
          </p:cNvPr>
          <p:cNvPicPr>
            <a:picLocks noChangeAspect="1"/>
          </p:cNvPicPr>
          <p:nvPr/>
        </p:nvPicPr>
        <p:blipFill rotWithShape="1">
          <a:blip r:embed="rId3">
            <a:extLst>
              <a:ext uri="{28A0092B-C50C-407E-A947-70E740481C1C}">
                <a14:useLocalDpi xmlns:a14="http://schemas.microsoft.com/office/drawing/2010/main" val="0"/>
              </a:ext>
            </a:extLst>
          </a:blip>
          <a:srcRect l="12249" r="12605"/>
          <a:stretch/>
        </p:blipFill>
        <p:spPr>
          <a:xfrm>
            <a:off x="7088297" y="394911"/>
            <a:ext cx="3672408" cy="305441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6D5C1C3-EAE4-464A-87C9-A208E1C86E9F}"/>
              </a:ext>
            </a:extLst>
          </p:cNvPr>
          <p:cNvPicPr>
            <a:picLocks noChangeAspect="1"/>
          </p:cNvPicPr>
          <p:nvPr/>
        </p:nvPicPr>
        <p:blipFill rotWithShape="1">
          <a:blip r:embed="rId4">
            <a:extLst>
              <a:ext uri="{28A0092B-C50C-407E-A947-70E740481C1C}">
                <a14:useLocalDpi xmlns:a14="http://schemas.microsoft.com/office/drawing/2010/main" val="0"/>
              </a:ext>
            </a:extLst>
          </a:blip>
          <a:srcRect l="12449" r="12223"/>
          <a:stretch/>
        </p:blipFill>
        <p:spPr>
          <a:xfrm>
            <a:off x="1226721" y="1490546"/>
            <a:ext cx="3382250" cy="28062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3810661"/>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7DDBDB-422C-4623-BCDA-86F28A77C8CE}"/>
              </a:ext>
            </a:extLst>
          </p:cNvPr>
          <p:cNvSpPr>
            <a:spLocks noGrp="1"/>
          </p:cNvSpPr>
          <p:nvPr>
            <p:ph type="sldNum" sz="quarter" idx="10"/>
          </p:nvPr>
        </p:nvSpPr>
        <p:spPr/>
        <p:txBody>
          <a:bodyPr/>
          <a:lstStyle/>
          <a:p>
            <a:pPr>
              <a:defRPr/>
            </a:pPr>
            <a:fld id="{FFF830CD-155B-44E2-B503-3BCACD705026}" type="slidenum">
              <a:rPr lang="en-US" smtClean="0">
                <a:solidFill>
                  <a:prstClr val="white"/>
                </a:solidFill>
              </a:rPr>
              <a:pPr>
                <a:defRPr/>
              </a:pPr>
              <a:t>78</a:t>
            </a:fld>
            <a:endParaRPr lang="en-US" dirty="0">
              <a:solidFill>
                <a:prstClr val="white"/>
              </a:solidFill>
            </a:endParaRPr>
          </a:p>
        </p:txBody>
      </p:sp>
      <p:sp>
        <p:nvSpPr>
          <p:cNvPr id="4" name="Title 3">
            <a:extLst>
              <a:ext uri="{FF2B5EF4-FFF2-40B4-BE49-F238E27FC236}">
                <a16:creationId xmlns:a16="http://schemas.microsoft.com/office/drawing/2014/main" id="{FCCAD4C2-F2F0-4ED5-9FAF-F8B909D8B9B5}"/>
              </a:ext>
            </a:extLst>
          </p:cNvPr>
          <p:cNvSpPr>
            <a:spLocks noGrp="1"/>
          </p:cNvSpPr>
          <p:nvPr>
            <p:ph type="title"/>
          </p:nvPr>
        </p:nvSpPr>
        <p:spPr/>
        <p:txBody>
          <a:bodyPr/>
          <a:lstStyle/>
          <a:p>
            <a:r>
              <a:rPr lang="en-US"/>
              <a:t>NY County District Attorney (HTRU)</a:t>
            </a:r>
          </a:p>
        </p:txBody>
      </p:sp>
      <p:pic>
        <p:nvPicPr>
          <p:cNvPr id="5" name="Picture 4">
            <a:extLst>
              <a:ext uri="{FF2B5EF4-FFF2-40B4-BE49-F238E27FC236}">
                <a16:creationId xmlns:a16="http://schemas.microsoft.com/office/drawing/2014/main" id="{30AEBFC8-B2FC-4735-8623-E489554E6D51}"/>
              </a:ext>
            </a:extLst>
          </p:cNvPr>
          <p:cNvPicPr>
            <a:picLocks noChangeAspect="1"/>
          </p:cNvPicPr>
          <p:nvPr/>
        </p:nvPicPr>
        <p:blipFill>
          <a:blip r:embed="rId2"/>
          <a:stretch>
            <a:fillRect/>
          </a:stretch>
        </p:blipFill>
        <p:spPr>
          <a:xfrm>
            <a:off x="2406120" y="905054"/>
            <a:ext cx="7248626" cy="5558077"/>
          </a:xfrm>
          <a:prstGeom prst="rect">
            <a:avLst/>
          </a:prstGeom>
        </p:spPr>
      </p:pic>
    </p:spTree>
    <p:extLst>
      <p:ext uri="{BB962C8B-B14F-4D97-AF65-F5344CB8AC3E}">
        <p14:creationId xmlns:p14="http://schemas.microsoft.com/office/powerpoint/2010/main" val="2068389325"/>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AD745-FC89-4FB1-B62E-A65B4C087BED}"/>
              </a:ext>
            </a:extLst>
          </p:cNvPr>
          <p:cNvSpPr>
            <a:spLocks noGrp="1"/>
          </p:cNvSpPr>
          <p:nvPr>
            <p:ph type="sldNum" sz="quarter" idx="10"/>
          </p:nvPr>
        </p:nvSpPr>
        <p:spPr/>
        <p:txBody>
          <a:bodyPr/>
          <a:lstStyle/>
          <a:p>
            <a:pPr>
              <a:defRPr/>
            </a:pPr>
            <a:fld id="{FFF830CD-155B-44E2-B503-3BCACD705026}" type="slidenum">
              <a:rPr lang="en-US" smtClean="0">
                <a:solidFill>
                  <a:prstClr val="white"/>
                </a:solidFill>
              </a:rPr>
              <a:pPr>
                <a:defRPr/>
              </a:pPr>
              <a:t>79</a:t>
            </a:fld>
            <a:endParaRPr lang="en-US" dirty="0">
              <a:solidFill>
                <a:prstClr val="white"/>
              </a:solidFill>
            </a:endParaRPr>
          </a:p>
        </p:txBody>
      </p:sp>
      <p:sp>
        <p:nvSpPr>
          <p:cNvPr id="4" name="Title 3">
            <a:extLst>
              <a:ext uri="{FF2B5EF4-FFF2-40B4-BE49-F238E27FC236}">
                <a16:creationId xmlns:a16="http://schemas.microsoft.com/office/drawing/2014/main" id="{12D0AAD7-5A3D-457B-A89F-92D69B9DFAD8}"/>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621A530C-DEC7-470C-ADFD-E2CFF28B2D47}"/>
              </a:ext>
            </a:extLst>
          </p:cNvPr>
          <p:cNvPicPr>
            <a:picLocks noChangeAspect="1"/>
          </p:cNvPicPr>
          <p:nvPr/>
        </p:nvPicPr>
        <p:blipFill>
          <a:blip r:embed="rId2"/>
          <a:stretch>
            <a:fillRect/>
          </a:stretch>
        </p:blipFill>
        <p:spPr>
          <a:xfrm>
            <a:off x="2046637" y="49429"/>
            <a:ext cx="8102380" cy="6437139"/>
          </a:xfrm>
          <a:prstGeom prst="rect">
            <a:avLst/>
          </a:prstGeom>
        </p:spPr>
      </p:pic>
    </p:spTree>
    <p:extLst>
      <p:ext uri="{BB962C8B-B14F-4D97-AF65-F5344CB8AC3E}">
        <p14:creationId xmlns:p14="http://schemas.microsoft.com/office/powerpoint/2010/main" val="332657026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p:cNvSpPr txBox="1">
            <a:spLocks noGrp="1"/>
          </p:cNvSpPr>
          <p:nvPr>
            <p:ph type="title"/>
          </p:nvPr>
        </p:nvSpPr>
        <p:spPr/>
        <p:txBody>
          <a:bodyPr/>
          <a:lstStyle/>
          <a:p>
            <a:r>
              <a:rPr lang="en-US"/>
              <a:t>Practical Considerations</a:t>
            </a:r>
            <a:endParaRPr lang="en-US" dirty="0"/>
          </a:p>
        </p:txBody>
      </p:sp>
      <p:sp>
        <p:nvSpPr>
          <p:cNvPr id="72" name="Content Placeholder 2"/>
          <p:cNvSpPr txBox="1">
            <a:spLocks noGrp="1"/>
          </p:cNvSpPr>
          <p:nvPr>
            <p:ph type="body" idx="1"/>
          </p:nvPr>
        </p:nvSpPr>
        <p:spPr>
          <a:xfrm>
            <a:off x="609600" y="1600204"/>
            <a:ext cx="11582400" cy="5018332"/>
          </a:xfrm>
        </p:spPr>
        <p:txBody>
          <a:bodyPr>
            <a:normAutofit fontScale="92500" lnSpcReduction="20000"/>
          </a:bodyPr>
          <a:lstStyle/>
          <a:p>
            <a:r>
              <a:rPr lang="en-US" dirty="0"/>
              <a:t>How good (precision/recall) is necessary?</a:t>
            </a:r>
          </a:p>
          <a:p>
            <a:pPr lvl="1"/>
            <a:r>
              <a:rPr lang="en-US" dirty="0"/>
              <a:t>High precision when showing KG nodes to users</a:t>
            </a:r>
          </a:p>
          <a:p>
            <a:pPr lvl="1"/>
            <a:r>
              <a:rPr lang="en-US" dirty="0"/>
              <a:t>High recall when used for ranking results</a:t>
            </a:r>
          </a:p>
          <a:p>
            <a:r>
              <a:rPr lang="en-US" dirty="0"/>
              <a:t>How long does it take to construct?</a:t>
            </a:r>
          </a:p>
          <a:p>
            <a:pPr lvl="1"/>
            <a:r>
              <a:rPr lang="en-US" dirty="0"/>
              <a:t>Minutes, hours, days, months</a:t>
            </a:r>
          </a:p>
          <a:p>
            <a:r>
              <a:rPr lang="en-US" dirty="0"/>
              <a:t>What expertise do I need?</a:t>
            </a:r>
          </a:p>
          <a:p>
            <a:pPr lvl="1"/>
            <a:r>
              <a:rPr lang="en-US" dirty="0"/>
              <a:t>None (domain expertise), patience (annotation), scripting, machine learning guru</a:t>
            </a:r>
          </a:p>
          <a:p>
            <a:r>
              <a:rPr lang="en-US" dirty="0"/>
              <a:t>What tools can I use?</a:t>
            </a:r>
          </a:p>
          <a:p>
            <a:pPr lvl="1"/>
            <a:r>
              <a:rPr lang="en-US" dirty="0"/>
              <a:t>Many …</a:t>
            </a:r>
          </a:p>
        </p:txBody>
      </p:sp>
      <p:sp>
        <p:nvSpPr>
          <p:cNvPr id="73" name="Slide Number Placeholder 4"/>
          <p:cNvSpPr txBox="1">
            <a:spLocks noGrp="1"/>
          </p:cNvSpPr>
          <p:nvPr>
            <p:ph type="sldNum" sz="quarter" idx="2"/>
          </p:nvPr>
        </p:nvSpPr>
        <p:spPr/>
        <p:txBody>
          <a:bodyPr/>
          <a:lstStyle/>
          <a:p>
            <a:fld id="{86CB4B4D-7CA3-9044-876B-883B54F8677D}" type="slidenum">
              <a:rPr lang="en-US" smtClean="0"/>
              <a:pPr/>
              <a:t>8</a:t>
            </a:fld>
            <a:endParaRPr lang="en-US"/>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27CD5E-1495-4713-BF55-B25997787E40}"/>
              </a:ext>
            </a:extLst>
          </p:cNvPr>
          <p:cNvSpPr>
            <a:spLocks noGrp="1"/>
          </p:cNvSpPr>
          <p:nvPr>
            <p:ph type="sldNum" sz="quarter" idx="10"/>
          </p:nvPr>
        </p:nvSpPr>
        <p:spPr/>
        <p:txBody>
          <a:bodyPr/>
          <a:lstStyle/>
          <a:p>
            <a:pPr>
              <a:defRPr/>
            </a:pPr>
            <a:fld id="{FFF830CD-155B-44E2-B503-3BCACD705026}" type="slidenum">
              <a:rPr lang="en-US" smtClean="0">
                <a:solidFill>
                  <a:prstClr val="white"/>
                </a:solidFill>
              </a:rPr>
              <a:pPr>
                <a:defRPr/>
              </a:pPr>
              <a:t>80</a:t>
            </a:fld>
            <a:endParaRPr lang="en-US" dirty="0">
              <a:solidFill>
                <a:prstClr val="white"/>
              </a:solidFill>
            </a:endParaRPr>
          </a:p>
        </p:txBody>
      </p:sp>
      <p:sp>
        <p:nvSpPr>
          <p:cNvPr id="4" name="Title 3">
            <a:extLst>
              <a:ext uri="{FF2B5EF4-FFF2-40B4-BE49-F238E27FC236}">
                <a16:creationId xmlns:a16="http://schemas.microsoft.com/office/drawing/2014/main" id="{A34CFB9C-8664-4887-92B8-01AFCBD27B7F}"/>
              </a:ext>
            </a:extLst>
          </p:cNvPr>
          <p:cNvSpPr>
            <a:spLocks noGrp="1"/>
          </p:cNvSpPr>
          <p:nvPr>
            <p:ph type="title"/>
          </p:nvPr>
        </p:nvSpPr>
        <p:spPr/>
        <p:txBody>
          <a:bodyPr/>
          <a:lstStyle/>
          <a:p>
            <a:r>
              <a:rPr lang="en-US"/>
              <a:t>User Testimonials</a:t>
            </a:r>
          </a:p>
        </p:txBody>
      </p:sp>
      <p:pic>
        <p:nvPicPr>
          <p:cNvPr id="6" name="Picture 5">
            <a:extLst>
              <a:ext uri="{FF2B5EF4-FFF2-40B4-BE49-F238E27FC236}">
                <a16:creationId xmlns:a16="http://schemas.microsoft.com/office/drawing/2014/main" id="{FB002A09-7C4F-411D-A711-A8649DB9A8CC}"/>
              </a:ext>
            </a:extLst>
          </p:cNvPr>
          <p:cNvPicPr>
            <a:picLocks noChangeAspect="1"/>
          </p:cNvPicPr>
          <p:nvPr/>
        </p:nvPicPr>
        <p:blipFill>
          <a:blip r:embed="rId2"/>
          <a:stretch>
            <a:fillRect/>
          </a:stretch>
        </p:blipFill>
        <p:spPr>
          <a:xfrm>
            <a:off x="1946099" y="1240971"/>
            <a:ext cx="3665832" cy="2532396"/>
          </a:xfrm>
          <a:prstGeom prst="rect">
            <a:avLst/>
          </a:prstGeom>
        </p:spPr>
      </p:pic>
      <p:pic>
        <p:nvPicPr>
          <p:cNvPr id="7" name="Picture 6">
            <a:extLst>
              <a:ext uri="{FF2B5EF4-FFF2-40B4-BE49-F238E27FC236}">
                <a16:creationId xmlns:a16="http://schemas.microsoft.com/office/drawing/2014/main" id="{AABF56B4-19BD-4094-82CD-21793060F2DF}"/>
              </a:ext>
            </a:extLst>
          </p:cNvPr>
          <p:cNvPicPr>
            <a:picLocks noChangeAspect="1"/>
          </p:cNvPicPr>
          <p:nvPr/>
        </p:nvPicPr>
        <p:blipFill>
          <a:blip r:embed="rId3"/>
          <a:stretch>
            <a:fillRect/>
          </a:stretch>
        </p:blipFill>
        <p:spPr>
          <a:xfrm>
            <a:off x="6505073" y="1969807"/>
            <a:ext cx="4004812" cy="3113902"/>
          </a:xfrm>
          <a:prstGeom prst="rect">
            <a:avLst/>
          </a:prstGeom>
        </p:spPr>
      </p:pic>
      <p:pic>
        <p:nvPicPr>
          <p:cNvPr id="8" name="Picture 7">
            <a:extLst>
              <a:ext uri="{FF2B5EF4-FFF2-40B4-BE49-F238E27FC236}">
                <a16:creationId xmlns:a16="http://schemas.microsoft.com/office/drawing/2014/main" id="{BA2CC31B-28A9-483D-A13A-21E9CF69B5B1}"/>
              </a:ext>
            </a:extLst>
          </p:cNvPr>
          <p:cNvPicPr>
            <a:picLocks noChangeAspect="1"/>
          </p:cNvPicPr>
          <p:nvPr/>
        </p:nvPicPr>
        <p:blipFill>
          <a:blip r:embed="rId4"/>
          <a:stretch>
            <a:fillRect/>
          </a:stretch>
        </p:blipFill>
        <p:spPr>
          <a:xfrm>
            <a:off x="2686187" y="4044138"/>
            <a:ext cx="3379572" cy="2427485"/>
          </a:xfrm>
          <a:prstGeom prst="rect">
            <a:avLst/>
          </a:prstGeom>
        </p:spPr>
      </p:pic>
    </p:spTree>
    <p:extLst>
      <p:ext uri="{BB962C8B-B14F-4D97-AF65-F5344CB8AC3E}">
        <p14:creationId xmlns:p14="http://schemas.microsoft.com/office/powerpoint/2010/main" val="2618727877"/>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CAE320-4F41-4D3F-84ED-05423AD47F99}"/>
              </a:ext>
            </a:extLst>
          </p:cNvPr>
          <p:cNvSpPr>
            <a:spLocks noGrp="1"/>
          </p:cNvSpPr>
          <p:nvPr>
            <p:ph type="title"/>
          </p:nvPr>
        </p:nvSpPr>
        <p:spPr>
          <a:xfrm>
            <a:off x="531773" y="4069091"/>
            <a:ext cx="10363200" cy="1362076"/>
          </a:xfrm>
        </p:spPr>
        <p:txBody>
          <a:bodyPr/>
          <a:lstStyle/>
          <a:p>
            <a:r>
              <a:rPr lang="en-US" dirty="0"/>
              <a:t>Thank you! Questions...</a:t>
            </a:r>
          </a:p>
        </p:txBody>
      </p:sp>
      <p:sp>
        <p:nvSpPr>
          <p:cNvPr id="3" name="Slide Number Placeholder 2">
            <a:extLst>
              <a:ext uri="{FF2B5EF4-FFF2-40B4-BE49-F238E27FC236}">
                <a16:creationId xmlns:a16="http://schemas.microsoft.com/office/drawing/2014/main" id="{F39474BA-936E-461B-9067-97D12CE7C283}"/>
              </a:ext>
            </a:extLst>
          </p:cNvPr>
          <p:cNvSpPr>
            <a:spLocks noGrp="1"/>
          </p:cNvSpPr>
          <p:nvPr>
            <p:ph type="sldNum" sz="quarter" idx="4294967295"/>
          </p:nvPr>
        </p:nvSpPr>
        <p:spPr>
          <a:xfrm>
            <a:off x="2667000" y="5782434"/>
            <a:ext cx="342900" cy="261610"/>
          </a:xfrm>
        </p:spPr>
        <p:txBody>
          <a:bodyPr/>
          <a:lstStyle/>
          <a:p>
            <a:pPr>
              <a:defRPr/>
            </a:pPr>
            <a:fld id="{FFF830CD-155B-44E2-B503-3BCACD705026}" type="slidenum">
              <a:rPr lang="en-US" smtClean="0">
                <a:solidFill>
                  <a:prstClr val="white"/>
                </a:solidFill>
              </a:rPr>
              <a:pPr>
                <a:defRPr/>
              </a:pPr>
              <a:t>81</a:t>
            </a:fld>
            <a:endParaRPr lang="en-US" dirty="0">
              <a:solidFill>
                <a:prstClr val="white"/>
              </a:solidFill>
            </a:endParaRPr>
          </a:p>
        </p:txBody>
      </p:sp>
      <p:sp>
        <p:nvSpPr>
          <p:cNvPr id="2" name="Rectangle 1">
            <a:extLst>
              <a:ext uri="{FF2B5EF4-FFF2-40B4-BE49-F238E27FC236}">
                <a16:creationId xmlns:a16="http://schemas.microsoft.com/office/drawing/2014/main" id="{858F5715-0481-4796-9A61-9719A97393FF}"/>
              </a:ext>
            </a:extLst>
          </p:cNvPr>
          <p:cNvSpPr/>
          <p:nvPr/>
        </p:nvSpPr>
        <p:spPr>
          <a:xfrm>
            <a:off x="2604990" y="5431167"/>
            <a:ext cx="6216766" cy="523220"/>
          </a:xfrm>
          <a:prstGeom prst="rect">
            <a:avLst/>
          </a:prstGeom>
        </p:spPr>
        <p:txBody>
          <a:bodyPr wrap="none">
            <a:spAutoFit/>
          </a:bodyPr>
          <a:lstStyle/>
          <a:p>
            <a:r>
              <a:rPr lang="en-US" sz="2800"/>
              <a:t>https://github.com/usc-isi-i2/dig-etl-engine</a:t>
            </a:r>
          </a:p>
        </p:txBody>
      </p:sp>
      <p:pic>
        <p:nvPicPr>
          <p:cNvPr id="7" name="Picture 6">
            <a:extLst>
              <a:ext uri="{FF2B5EF4-FFF2-40B4-BE49-F238E27FC236}">
                <a16:creationId xmlns:a16="http://schemas.microsoft.com/office/drawing/2014/main" id="{6B58E6CC-2607-4DCA-A1BB-841C1B2A8A60}"/>
              </a:ext>
            </a:extLst>
          </p:cNvPr>
          <p:cNvPicPr>
            <a:picLocks noChangeAspect="1"/>
          </p:cNvPicPr>
          <p:nvPr/>
        </p:nvPicPr>
        <p:blipFill>
          <a:blip r:embed="rId2"/>
          <a:stretch>
            <a:fillRect/>
          </a:stretch>
        </p:blipFill>
        <p:spPr>
          <a:xfrm>
            <a:off x="6317137" y="496887"/>
            <a:ext cx="3701577" cy="1606550"/>
          </a:xfrm>
          <a:prstGeom prst="rect">
            <a:avLst/>
          </a:prstGeom>
        </p:spPr>
      </p:pic>
      <p:pic>
        <p:nvPicPr>
          <p:cNvPr id="10" name="Picture 9">
            <a:extLst>
              <a:ext uri="{FF2B5EF4-FFF2-40B4-BE49-F238E27FC236}">
                <a16:creationId xmlns:a16="http://schemas.microsoft.com/office/drawing/2014/main" id="{684DE17E-AB01-4C89-9609-4C2988F93205}"/>
              </a:ext>
            </a:extLst>
          </p:cNvPr>
          <p:cNvPicPr>
            <a:picLocks noChangeAspect="1"/>
          </p:cNvPicPr>
          <p:nvPr/>
        </p:nvPicPr>
        <p:blipFill>
          <a:blip r:embed="rId3"/>
          <a:stretch>
            <a:fillRect/>
          </a:stretch>
        </p:blipFill>
        <p:spPr>
          <a:xfrm>
            <a:off x="1893887" y="500063"/>
            <a:ext cx="4064000" cy="3251200"/>
          </a:xfrm>
          <a:prstGeom prst="rect">
            <a:avLst/>
          </a:prstGeom>
        </p:spPr>
      </p:pic>
      <p:pic>
        <p:nvPicPr>
          <p:cNvPr id="11" name="Picture 10">
            <a:extLst>
              <a:ext uri="{FF2B5EF4-FFF2-40B4-BE49-F238E27FC236}">
                <a16:creationId xmlns:a16="http://schemas.microsoft.com/office/drawing/2014/main" id="{ED894E52-5F7F-4377-8BF7-5CA1C909818A}"/>
              </a:ext>
            </a:extLst>
          </p:cNvPr>
          <p:cNvPicPr>
            <a:picLocks noChangeAspect="1"/>
          </p:cNvPicPr>
          <p:nvPr/>
        </p:nvPicPr>
        <p:blipFill>
          <a:blip r:embed="rId4"/>
          <a:stretch>
            <a:fillRect/>
          </a:stretch>
        </p:blipFill>
        <p:spPr>
          <a:xfrm>
            <a:off x="6778497" y="2609671"/>
            <a:ext cx="2981278" cy="1141592"/>
          </a:xfrm>
          <a:prstGeom prst="rect">
            <a:avLst/>
          </a:prstGeom>
        </p:spPr>
      </p:pic>
    </p:spTree>
    <p:extLst>
      <p:ext uri="{BB962C8B-B14F-4D97-AF65-F5344CB8AC3E}">
        <p14:creationId xmlns:p14="http://schemas.microsoft.com/office/powerpoint/2010/main" val="4229905786"/>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D3F9B-7291-3246-BE53-8770E54EB77D}"/>
              </a:ext>
            </a:extLst>
          </p:cNvPr>
          <p:cNvSpPr>
            <a:spLocks noGrp="1"/>
          </p:cNvSpPr>
          <p:nvPr>
            <p:ph type="title"/>
          </p:nvPr>
        </p:nvSpPr>
        <p:spPr/>
        <p:txBody>
          <a:bodyPr/>
          <a:lstStyle/>
          <a:p>
            <a:r>
              <a:rPr lang="en-US" dirty="0"/>
              <a:t>Querying Knowledge Graphs</a:t>
            </a:r>
          </a:p>
        </p:txBody>
      </p:sp>
      <p:sp>
        <p:nvSpPr>
          <p:cNvPr id="3" name="Text Placeholder 2">
            <a:extLst>
              <a:ext uri="{FF2B5EF4-FFF2-40B4-BE49-F238E27FC236}">
                <a16:creationId xmlns:a16="http://schemas.microsoft.com/office/drawing/2014/main" id="{747B39D7-2914-3447-ADB1-FCE00E166C28}"/>
              </a:ext>
            </a:extLst>
          </p:cNvPr>
          <p:cNvSpPr>
            <a:spLocks noGrp="1"/>
          </p:cNvSpPr>
          <p:nvPr>
            <p:ph type="body" sz="quarter" idx="1"/>
          </p:nvPr>
        </p:nvSpPr>
        <p:spPr/>
        <p:txBody>
          <a:bodyPr>
            <a:normAutofit/>
          </a:bodyPr>
          <a:lstStyle/>
          <a:p>
            <a:endParaRPr lang="en-US"/>
          </a:p>
        </p:txBody>
      </p:sp>
    </p:spTree>
    <p:extLst>
      <p:ext uri="{BB962C8B-B14F-4D97-AF65-F5344CB8AC3E}">
        <p14:creationId xmlns:p14="http://schemas.microsoft.com/office/powerpoint/2010/main" val="294583915"/>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F55AFD-7CA2-4F71-8B70-C0BC3C782739}"/>
              </a:ext>
            </a:extLst>
          </p:cNvPr>
          <p:cNvSpPr>
            <a:spLocks noGrp="1"/>
          </p:cNvSpPr>
          <p:nvPr>
            <p:ph type="sldNum" sz="quarter" idx="10"/>
          </p:nvPr>
        </p:nvSpPr>
        <p:spPr/>
        <p:txBody>
          <a:bodyPr/>
          <a:lstStyle/>
          <a:p>
            <a:pPr>
              <a:defRPr/>
            </a:pPr>
            <a:fld id="{FFF830CD-155B-44E2-B503-3BCACD705026}" type="slidenum">
              <a:rPr lang="en-US" smtClean="0">
                <a:solidFill>
                  <a:prstClr val="white"/>
                </a:solidFill>
              </a:rPr>
              <a:pPr>
                <a:defRPr/>
              </a:pPr>
              <a:t>83</a:t>
            </a:fld>
            <a:endParaRPr lang="en-US" dirty="0">
              <a:solidFill>
                <a:prstClr val="white"/>
              </a:solidFill>
            </a:endParaRPr>
          </a:p>
        </p:txBody>
      </p:sp>
      <p:sp>
        <p:nvSpPr>
          <p:cNvPr id="4" name="Title 3">
            <a:extLst>
              <a:ext uri="{FF2B5EF4-FFF2-40B4-BE49-F238E27FC236}">
                <a16:creationId xmlns:a16="http://schemas.microsoft.com/office/drawing/2014/main" id="{4FB804DA-F4C7-490D-A992-08D0AF6C97FB}"/>
              </a:ext>
            </a:extLst>
          </p:cNvPr>
          <p:cNvSpPr>
            <a:spLocks noGrp="1"/>
          </p:cNvSpPr>
          <p:nvPr>
            <p:ph type="title"/>
          </p:nvPr>
        </p:nvSpPr>
        <p:spPr/>
        <p:txBody>
          <a:bodyPr/>
          <a:lstStyle/>
          <a:p>
            <a:r>
              <a:rPr lang="en-US" dirty="0"/>
              <a:t>Knowledge Graph Query</a:t>
            </a:r>
          </a:p>
        </p:txBody>
      </p:sp>
      <p:sp>
        <p:nvSpPr>
          <p:cNvPr id="7" name="Rectangle 6">
            <a:extLst>
              <a:ext uri="{FF2B5EF4-FFF2-40B4-BE49-F238E27FC236}">
                <a16:creationId xmlns:a16="http://schemas.microsoft.com/office/drawing/2014/main" id="{A499ED0A-3D20-495B-ABB2-D5BB2B725833}"/>
              </a:ext>
            </a:extLst>
          </p:cNvPr>
          <p:cNvSpPr/>
          <p:nvPr/>
        </p:nvSpPr>
        <p:spPr>
          <a:xfrm>
            <a:off x="212036" y="1470313"/>
            <a:ext cx="4338620" cy="1631216"/>
          </a:xfrm>
          <a:prstGeom prst="rect">
            <a:avLst/>
          </a:prstGeom>
          <a:ln>
            <a:solidFill>
              <a:schemeClr val="tx1"/>
            </a:solidFill>
          </a:ln>
        </p:spPr>
        <p:txBody>
          <a:bodyPr wrap="square">
            <a:spAutoFit/>
          </a:bodyPr>
          <a:lstStyle/>
          <a:p>
            <a:pPr algn="ctr"/>
            <a:r>
              <a:rPr lang="en-US" sz="2000" b="1" i="1" dirty="0">
                <a:solidFill>
                  <a:prstClr val="white">
                    <a:lumMod val="50000"/>
                  </a:prstClr>
                </a:solidFill>
                <a:latin typeface="Myriad Pro" charset="0"/>
                <a:ea typeface="Myriad Pro" charset="0"/>
                <a:cs typeface="Myriad Pro" charset="0"/>
              </a:rPr>
              <a:t>What is the </a:t>
            </a:r>
            <a:r>
              <a:rPr lang="en-US" sz="2000" b="1" i="1" dirty="0">
                <a:solidFill>
                  <a:srgbClr val="FF0000"/>
                </a:solidFill>
                <a:latin typeface="Myriad Pro" charset="0"/>
                <a:ea typeface="Myriad Pro" charset="0"/>
                <a:cs typeface="Myriad Pro" charset="0"/>
              </a:rPr>
              <a:t>ethnicity </a:t>
            </a:r>
            <a:r>
              <a:rPr lang="en-US" sz="2000" b="1" i="1" dirty="0">
                <a:solidFill>
                  <a:prstClr val="white">
                    <a:lumMod val="50000"/>
                  </a:prstClr>
                </a:solidFill>
                <a:latin typeface="Myriad Pro" charset="0"/>
                <a:ea typeface="Myriad Pro" charset="0"/>
                <a:cs typeface="Myriad Pro" charset="0"/>
              </a:rPr>
              <a:t>listed in the </a:t>
            </a:r>
            <a:r>
              <a:rPr lang="en-US" sz="2000" b="1" i="1" dirty="0">
                <a:solidFill>
                  <a:srgbClr val="4472C4"/>
                </a:solidFill>
                <a:latin typeface="Myriad Pro" charset="0"/>
                <a:ea typeface="Myriad Pro" charset="0"/>
                <a:cs typeface="Myriad Pro" charset="0"/>
              </a:rPr>
              <a:t>ad </a:t>
            </a:r>
            <a:r>
              <a:rPr lang="en-US" sz="2000" b="1" i="1" dirty="0">
                <a:solidFill>
                  <a:prstClr val="white">
                    <a:lumMod val="50000"/>
                  </a:prstClr>
                </a:solidFill>
                <a:latin typeface="Myriad Pro" charset="0"/>
                <a:ea typeface="Myriad Pro" charset="0"/>
                <a:cs typeface="Myriad Pro" charset="0"/>
              </a:rPr>
              <a:t>that contains the</a:t>
            </a:r>
            <a:r>
              <a:rPr lang="en-US" sz="2000" b="1" i="1" dirty="0">
                <a:solidFill>
                  <a:srgbClr val="4472C4"/>
                </a:solidFill>
                <a:latin typeface="Myriad Pro" charset="0"/>
                <a:ea typeface="Myriad Pro" charset="0"/>
                <a:cs typeface="Myriad Pro" charset="0"/>
              </a:rPr>
              <a:t> phone number </a:t>
            </a:r>
            <a:r>
              <a:rPr lang="en-US" sz="2000" b="1" i="1" dirty="0">
                <a:solidFill>
                  <a:prstClr val="black"/>
                </a:solidFill>
                <a:latin typeface="Myriad Pro" charset="0"/>
                <a:ea typeface="Myriad Pro" charset="0"/>
                <a:cs typeface="Myriad Pro" charset="0"/>
              </a:rPr>
              <a:t>6135019502</a:t>
            </a:r>
            <a:r>
              <a:rPr lang="en-US" sz="2000" b="1" i="1" dirty="0">
                <a:solidFill>
                  <a:prstClr val="white">
                    <a:lumMod val="50000"/>
                  </a:prstClr>
                </a:solidFill>
                <a:latin typeface="Myriad Pro" charset="0"/>
                <a:ea typeface="Myriad Pro" charset="0"/>
                <a:cs typeface="Myriad Pro" charset="0"/>
              </a:rPr>
              <a:t>,</a:t>
            </a:r>
            <a:r>
              <a:rPr lang="en-US" sz="2000" b="1" i="1" dirty="0">
                <a:solidFill>
                  <a:srgbClr val="4472C4"/>
                </a:solidFill>
                <a:latin typeface="Myriad Pro" charset="0"/>
                <a:ea typeface="Myriad Pro" charset="0"/>
                <a:cs typeface="Myriad Pro" charset="0"/>
              </a:rPr>
              <a:t> located in </a:t>
            </a:r>
            <a:r>
              <a:rPr lang="en-US" sz="2000" b="1" i="1" dirty="0">
                <a:solidFill>
                  <a:prstClr val="black"/>
                </a:solidFill>
                <a:latin typeface="Myriad Pro" charset="0"/>
                <a:ea typeface="Myriad Pro" charset="0"/>
                <a:cs typeface="Myriad Pro" charset="0"/>
              </a:rPr>
              <a:t>Toronto Ontario</a:t>
            </a:r>
            <a:r>
              <a:rPr lang="en-US" sz="2000" b="1" i="1" dirty="0">
                <a:solidFill>
                  <a:prstClr val="white">
                    <a:lumMod val="50000"/>
                  </a:prstClr>
                </a:solidFill>
                <a:latin typeface="Myriad Pro" charset="0"/>
                <a:ea typeface="Myriad Pro" charset="0"/>
                <a:cs typeface="Myriad Pro" charset="0"/>
              </a:rPr>
              <a:t>, with the</a:t>
            </a:r>
            <a:r>
              <a:rPr lang="en-US" sz="2000" b="1" i="1" dirty="0">
                <a:solidFill>
                  <a:srgbClr val="4472C4"/>
                </a:solidFill>
                <a:latin typeface="Myriad Pro" charset="0"/>
                <a:ea typeface="Myriad Pro" charset="0"/>
                <a:cs typeface="Myriad Pro" charset="0"/>
              </a:rPr>
              <a:t> title</a:t>
            </a:r>
            <a:r>
              <a:rPr lang="en-US" sz="2000" b="1" i="1" dirty="0">
                <a:solidFill>
                  <a:srgbClr val="E7E6E6"/>
                </a:solidFill>
                <a:latin typeface="Myriad Pro" charset="0"/>
                <a:ea typeface="Myriad Pro" charset="0"/>
                <a:cs typeface="Myriad Pro" charset="0"/>
              </a:rPr>
              <a:t> </a:t>
            </a:r>
            <a:r>
              <a:rPr lang="en-US" sz="2000" b="1" i="1" dirty="0">
                <a:solidFill>
                  <a:prstClr val="black"/>
                </a:solidFill>
                <a:latin typeface="Myriad Pro" charset="0"/>
                <a:ea typeface="Myriad Pro" charset="0"/>
                <a:cs typeface="Myriad Pro" charset="0"/>
              </a:rPr>
              <a:t>'the millionaires mistress'</a:t>
            </a:r>
            <a:r>
              <a:rPr lang="en-US" sz="2000" b="1" i="1" dirty="0">
                <a:solidFill>
                  <a:srgbClr val="4472C4"/>
                </a:solidFill>
                <a:latin typeface="Myriad Pro" charset="0"/>
                <a:ea typeface="Myriad Pro" charset="0"/>
                <a:cs typeface="Myriad Pro" charset="0"/>
              </a:rPr>
              <a:t>?</a:t>
            </a:r>
          </a:p>
        </p:txBody>
      </p:sp>
      <p:sp>
        <p:nvSpPr>
          <p:cNvPr id="8" name="TextBox 7">
            <a:extLst>
              <a:ext uri="{FF2B5EF4-FFF2-40B4-BE49-F238E27FC236}">
                <a16:creationId xmlns:a16="http://schemas.microsoft.com/office/drawing/2014/main" id="{65854C8B-0F47-415F-9695-3A449A42905A}"/>
              </a:ext>
            </a:extLst>
          </p:cNvPr>
          <p:cNvSpPr txBox="1"/>
          <p:nvPr/>
        </p:nvSpPr>
        <p:spPr>
          <a:xfrm>
            <a:off x="7685117" y="4606696"/>
            <a:ext cx="4169670" cy="1754326"/>
          </a:xfrm>
          <a:prstGeom prst="rect">
            <a:avLst/>
          </a:prstGeom>
          <a:noFill/>
          <a:ln>
            <a:solidFill>
              <a:schemeClr val="accent6">
                <a:lumMod val="50000"/>
              </a:schemeClr>
            </a:solidFill>
          </a:ln>
        </p:spPr>
        <p:txBody>
          <a:bodyPr wrap="square" rtlCol="0">
            <a:spAutoFit/>
          </a:bodyPr>
          <a:lstStyle/>
          <a:p>
            <a:r>
              <a:rPr lang="en-US" b="1" dirty="0">
                <a:solidFill>
                  <a:srgbClr val="ED7D31"/>
                </a:solidFill>
                <a:latin typeface="Myriad Pro" charset="0"/>
                <a:ea typeface="Myriad Pro" charset="0"/>
                <a:cs typeface="Myriad Pro" charset="0"/>
              </a:rPr>
              <a:t>SELECT ?ad ?ethnicity WHERE {</a:t>
            </a:r>
          </a:p>
          <a:p>
            <a:r>
              <a:rPr lang="en-US" b="1" dirty="0">
                <a:solidFill>
                  <a:srgbClr val="ED7D31"/>
                </a:solidFill>
                <a:latin typeface="Myriad Pro" charset="0"/>
                <a:ea typeface="Myriad Pro" charset="0"/>
                <a:cs typeface="Myriad Pro" charset="0"/>
              </a:rPr>
              <a:t>    ?ad a :Ad ;</a:t>
            </a:r>
          </a:p>
          <a:p>
            <a:r>
              <a:rPr lang="en-US" b="1" dirty="0">
                <a:solidFill>
                  <a:srgbClr val="ED7D31"/>
                </a:solidFill>
                <a:latin typeface="Myriad Pro" charset="0"/>
                <a:ea typeface="Myriad Pro" charset="0"/>
                <a:cs typeface="Myriad Pro" charset="0"/>
              </a:rPr>
              <a:t>        :phone '6135019502' ;</a:t>
            </a:r>
          </a:p>
          <a:p>
            <a:r>
              <a:rPr lang="en-US" b="1" dirty="0">
                <a:solidFill>
                  <a:srgbClr val="ED7D31"/>
                </a:solidFill>
                <a:latin typeface="Myriad Pro" charset="0"/>
                <a:ea typeface="Myriad Pro" charset="0"/>
                <a:cs typeface="Myriad Pro" charset="0"/>
              </a:rPr>
              <a:t>        :location 'Toronto, Ontario' ;</a:t>
            </a:r>
          </a:p>
          <a:p>
            <a:r>
              <a:rPr lang="en-US" b="1" dirty="0">
                <a:solidFill>
                  <a:srgbClr val="ED7D31"/>
                </a:solidFill>
                <a:latin typeface="Myriad Pro" charset="0"/>
                <a:ea typeface="Myriad Pro" charset="0"/>
                <a:cs typeface="Myriad Pro" charset="0"/>
              </a:rPr>
              <a:t>        :title 'the millionaires mistress' ;</a:t>
            </a:r>
          </a:p>
          <a:p>
            <a:r>
              <a:rPr lang="en-US" b="1" dirty="0">
                <a:solidFill>
                  <a:srgbClr val="ED7D31"/>
                </a:solidFill>
                <a:latin typeface="Myriad Pro" charset="0"/>
                <a:ea typeface="Myriad Pro" charset="0"/>
                <a:cs typeface="Myriad Pro" charset="0"/>
              </a:rPr>
              <a:t>        :ethnicity ?ethnicity . } </a:t>
            </a:r>
          </a:p>
        </p:txBody>
      </p:sp>
      <p:pic>
        <p:nvPicPr>
          <p:cNvPr id="9" name="Picture 8">
            <a:extLst>
              <a:ext uri="{FF2B5EF4-FFF2-40B4-BE49-F238E27FC236}">
                <a16:creationId xmlns:a16="http://schemas.microsoft.com/office/drawing/2014/main" id="{5B3D6B30-B207-450C-9374-5D43AAAA16FF}"/>
              </a:ext>
            </a:extLst>
          </p:cNvPr>
          <p:cNvPicPr>
            <a:picLocks noChangeAspect="1"/>
          </p:cNvPicPr>
          <p:nvPr/>
        </p:nvPicPr>
        <p:blipFill>
          <a:blip r:embed="rId2"/>
          <a:stretch>
            <a:fillRect/>
          </a:stretch>
        </p:blipFill>
        <p:spPr>
          <a:xfrm>
            <a:off x="5645713" y="1470313"/>
            <a:ext cx="6179327" cy="2158909"/>
          </a:xfrm>
          <a:prstGeom prst="rect">
            <a:avLst/>
          </a:prstGeom>
        </p:spPr>
      </p:pic>
      <p:sp>
        <p:nvSpPr>
          <p:cNvPr id="10" name="Arrow: Left-Right 9">
            <a:extLst>
              <a:ext uri="{FF2B5EF4-FFF2-40B4-BE49-F238E27FC236}">
                <a16:creationId xmlns:a16="http://schemas.microsoft.com/office/drawing/2014/main" id="{E00963FF-4F7A-4B15-8D5D-6440E73C9582}"/>
              </a:ext>
            </a:extLst>
          </p:cNvPr>
          <p:cNvSpPr/>
          <p:nvPr/>
        </p:nvSpPr>
        <p:spPr>
          <a:xfrm rot="659318">
            <a:off x="4738480" y="2220810"/>
            <a:ext cx="1650363" cy="284205"/>
          </a:xfrm>
          <a:prstGeom prst="leftRigh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Right 10">
            <a:extLst>
              <a:ext uri="{FF2B5EF4-FFF2-40B4-BE49-F238E27FC236}">
                <a16:creationId xmlns:a16="http://schemas.microsoft.com/office/drawing/2014/main" id="{8D29BA12-2AA4-432A-A157-5265E5234E45}"/>
              </a:ext>
            </a:extLst>
          </p:cNvPr>
          <p:cNvSpPr/>
          <p:nvPr/>
        </p:nvSpPr>
        <p:spPr>
          <a:xfrm rot="15323192">
            <a:off x="9533657" y="3930546"/>
            <a:ext cx="831462" cy="270051"/>
          </a:xfrm>
          <a:prstGeom prst="leftRigh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BBFEFD-0591-D245-A90F-3BEF2756864E}"/>
              </a:ext>
            </a:extLst>
          </p:cNvPr>
          <p:cNvPicPr>
            <a:picLocks noChangeAspect="1"/>
          </p:cNvPicPr>
          <p:nvPr/>
        </p:nvPicPr>
        <p:blipFill rotWithShape="1">
          <a:blip r:embed="rId3"/>
          <a:srcRect r="36371" b="22480"/>
          <a:stretch/>
        </p:blipFill>
        <p:spPr>
          <a:xfrm>
            <a:off x="2849216" y="3683412"/>
            <a:ext cx="3102229" cy="2814750"/>
          </a:xfrm>
          <a:prstGeom prst="rect">
            <a:avLst/>
          </a:prstGeom>
          <a:ln>
            <a:solidFill>
              <a:schemeClr val="tx1"/>
            </a:solidFill>
          </a:ln>
        </p:spPr>
      </p:pic>
      <p:sp>
        <p:nvSpPr>
          <p:cNvPr id="13" name="Arrow: Left-Right 9">
            <a:extLst>
              <a:ext uri="{FF2B5EF4-FFF2-40B4-BE49-F238E27FC236}">
                <a16:creationId xmlns:a16="http://schemas.microsoft.com/office/drawing/2014/main" id="{7A49DB15-2F22-0D46-B76C-3BC9DCD56A24}"/>
              </a:ext>
            </a:extLst>
          </p:cNvPr>
          <p:cNvSpPr/>
          <p:nvPr/>
        </p:nvSpPr>
        <p:spPr>
          <a:xfrm rot="20170845">
            <a:off x="6166212" y="3476660"/>
            <a:ext cx="938145" cy="305125"/>
          </a:xfrm>
          <a:prstGeom prst="leftRigh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F59E08-14F8-BD4E-ACC2-905BB10A359E}"/>
              </a:ext>
            </a:extLst>
          </p:cNvPr>
          <p:cNvSpPr/>
          <p:nvPr/>
        </p:nvSpPr>
        <p:spPr>
          <a:xfrm>
            <a:off x="5645713" y="1600203"/>
            <a:ext cx="1165904" cy="321362"/>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Gill Sans MT"/>
              <a:ea typeface="Gill Sans MT"/>
              <a:cs typeface="Gill Sans MT"/>
              <a:sym typeface="Gill Sans MT"/>
            </a:endParaRPr>
          </a:p>
        </p:txBody>
      </p:sp>
    </p:spTree>
    <p:extLst>
      <p:ext uri="{BB962C8B-B14F-4D97-AF65-F5344CB8AC3E}">
        <p14:creationId xmlns:p14="http://schemas.microsoft.com/office/powerpoint/2010/main" val="1860289804"/>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Why can’t I just ‘execute’ the query?</a:t>
            </a:r>
            <a:endParaRPr lang="en-US" dirty="0"/>
          </a:p>
        </p:txBody>
      </p:sp>
      <p:sp>
        <p:nvSpPr>
          <p:cNvPr id="3" name="Slide Number Placeholder 2"/>
          <p:cNvSpPr>
            <a:spLocks noGrp="1"/>
          </p:cNvSpPr>
          <p:nvPr>
            <p:ph type="sldNum" sz="quarter" idx="2"/>
          </p:nvPr>
        </p:nvSpPr>
        <p:spPr/>
        <p:txBody>
          <a:bodyPr/>
          <a:lstStyle/>
          <a:p>
            <a:fld id="{FFF830CD-155B-44E2-B503-3BCACD705026}" type="slidenum">
              <a:rPr lang="en-US" smtClean="0"/>
              <a:pPr/>
              <a:t>84</a:t>
            </a:fld>
            <a:endParaRPr lang="en-US" dirty="0"/>
          </a:p>
        </p:txBody>
      </p:sp>
      <p:sp>
        <p:nvSpPr>
          <p:cNvPr id="12" name="TextBox 11">
            <a:extLst>
              <a:ext uri="{FF2B5EF4-FFF2-40B4-BE49-F238E27FC236}">
                <a16:creationId xmlns:a16="http://schemas.microsoft.com/office/drawing/2014/main" id="{87D1BEDE-DA40-4567-B8E0-5C1C59591E8A}"/>
              </a:ext>
            </a:extLst>
          </p:cNvPr>
          <p:cNvSpPr txBox="1"/>
          <p:nvPr/>
        </p:nvSpPr>
        <p:spPr>
          <a:xfrm>
            <a:off x="8790507" y="4990883"/>
            <a:ext cx="607859" cy="1446550"/>
          </a:xfrm>
          <a:prstGeom prst="rect">
            <a:avLst/>
          </a:prstGeom>
          <a:noFill/>
        </p:spPr>
        <p:txBody>
          <a:bodyPr wrap="none" rtlCol="0">
            <a:spAutoFit/>
          </a:bodyPr>
          <a:lstStyle/>
          <a:p>
            <a:r>
              <a:rPr lang="en-US" sz="8800" b="1" dirty="0">
                <a:solidFill>
                  <a:schemeClr val="accent2"/>
                </a:solidFill>
              </a:rPr>
              <a:t>?</a:t>
            </a:r>
          </a:p>
        </p:txBody>
      </p:sp>
      <p:sp>
        <p:nvSpPr>
          <p:cNvPr id="13" name="Can 19">
            <a:extLst>
              <a:ext uri="{FF2B5EF4-FFF2-40B4-BE49-F238E27FC236}">
                <a16:creationId xmlns:a16="http://schemas.microsoft.com/office/drawing/2014/main" id="{8FDDD43A-7404-4B47-8083-2C8BF1BE8CBD}"/>
              </a:ext>
            </a:extLst>
          </p:cNvPr>
          <p:cNvSpPr/>
          <p:nvPr/>
        </p:nvSpPr>
        <p:spPr>
          <a:xfrm>
            <a:off x="4342076" y="4964800"/>
            <a:ext cx="2618163" cy="1498717"/>
          </a:xfrm>
          <a:prstGeom prst="can">
            <a:avLst/>
          </a:prstGeom>
          <a:solidFill>
            <a:schemeClr val="bg1">
              <a:lumMod val="85000"/>
            </a:schemeClr>
          </a:solidFill>
          <a:ln w="25400" cap="flat" cmpd="sng" algn="ctr">
            <a:solidFill>
              <a:srgbClr val="FFFFFF"/>
            </a:solidFill>
            <a:prstDash val="solid"/>
          </a:ln>
          <a:effectLst/>
        </p:spPr>
        <p:txBody>
          <a:bodyPr rtlCol="0" anchor="ctr"/>
          <a:lstStyle/>
          <a:p>
            <a:pPr algn="ctr" defTabSz="342900" hangingPunct="1">
              <a:defRPr/>
            </a:pPr>
            <a:r>
              <a:rPr lang="en-US" sz="3200">
                <a:solidFill>
                  <a:schemeClr val="accent5"/>
                </a:solidFill>
                <a:latin typeface="Futura Medium" panose="020B0602020204020303" pitchFamily="34" charset="-79"/>
                <a:ea typeface="+mn-ea"/>
                <a:cs typeface="Futura Medium" panose="020B0602020204020303" pitchFamily="34" charset="-79"/>
              </a:rPr>
              <a:t>NoSQL store</a:t>
            </a:r>
            <a:endParaRPr lang="en-US" sz="3200" dirty="0">
              <a:solidFill>
                <a:schemeClr val="accent5"/>
              </a:solidFill>
              <a:latin typeface="Futura Medium" panose="020B0602020204020303" pitchFamily="34" charset="-79"/>
              <a:ea typeface="+mn-ea"/>
              <a:cs typeface="Futura Medium" panose="020B0602020204020303" pitchFamily="34" charset="-79"/>
            </a:endParaRPr>
          </a:p>
        </p:txBody>
      </p:sp>
      <p:sp>
        <p:nvSpPr>
          <p:cNvPr id="14" name="Arrow: Bent 8">
            <a:extLst>
              <a:ext uri="{FF2B5EF4-FFF2-40B4-BE49-F238E27FC236}">
                <a16:creationId xmlns:a16="http://schemas.microsoft.com/office/drawing/2014/main" id="{676E81FD-909F-D044-8AD3-A6799B6073ED}"/>
              </a:ext>
            </a:extLst>
          </p:cNvPr>
          <p:cNvSpPr/>
          <p:nvPr/>
        </p:nvSpPr>
        <p:spPr>
          <a:xfrm rot="10800000" flipH="1">
            <a:off x="2957388" y="4964799"/>
            <a:ext cx="1198605" cy="1081267"/>
          </a:xfrm>
          <a:prstGeom prst="bentArrow">
            <a:avLst>
              <a:gd name="adj1" fmla="val 11732"/>
              <a:gd name="adj2" fmla="val 25000"/>
              <a:gd name="adj3" fmla="val 25000"/>
              <a:gd name="adj4" fmla="val 437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Right 10">
            <a:extLst>
              <a:ext uri="{FF2B5EF4-FFF2-40B4-BE49-F238E27FC236}">
                <a16:creationId xmlns:a16="http://schemas.microsoft.com/office/drawing/2014/main" id="{86211E4A-782D-FA4E-ACB9-1A9EEFED40A8}"/>
              </a:ext>
            </a:extLst>
          </p:cNvPr>
          <p:cNvSpPr/>
          <p:nvPr/>
        </p:nvSpPr>
        <p:spPr>
          <a:xfrm>
            <a:off x="7146324" y="5564154"/>
            <a:ext cx="1458098" cy="481914"/>
          </a:xfrm>
          <a:prstGeom prst="rightArrow">
            <a:avLst>
              <a:gd name="adj1" fmla="val 33501"/>
              <a:gd name="adj2"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45AF591-8BB6-094F-BEC6-966FB2D0662B}"/>
              </a:ext>
            </a:extLst>
          </p:cNvPr>
          <p:cNvSpPr txBox="1"/>
          <p:nvPr/>
        </p:nvSpPr>
        <p:spPr>
          <a:xfrm>
            <a:off x="609600" y="1301255"/>
            <a:ext cx="4996069" cy="3416320"/>
          </a:xfrm>
          <a:prstGeom prst="rect">
            <a:avLst/>
          </a:prstGeom>
          <a:noFill/>
        </p:spPr>
        <p:txBody>
          <a:bodyPr wrap="square" rtlCol="0">
            <a:spAutoFit/>
          </a:bodyPr>
          <a:lstStyle/>
          <a:p>
            <a:r>
              <a:rPr lang="en-US" sz="2400" b="1" dirty="0">
                <a:solidFill>
                  <a:srgbClr val="4472C4"/>
                </a:solidFill>
                <a:latin typeface="Futura Medium" panose="020B0602020204020303" pitchFamily="34" charset="-79"/>
                <a:ea typeface="Myriad Pro" charset="0"/>
                <a:cs typeface="Futura Medium" panose="020B0602020204020303" pitchFamily="34" charset="-79"/>
              </a:rPr>
              <a:t>SELECT ?ad  WHERE</a:t>
            </a:r>
          </a:p>
          <a:p>
            <a:r>
              <a:rPr lang="en-US" sz="2400" b="1" dirty="0">
                <a:solidFill>
                  <a:srgbClr val="4472C4"/>
                </a:solidFill>
                <a:latin typeface="Futura Medium" panose="020B0602020204020303" pitchFamily="34" charset="-79"/>
                <a:ea typeface="Myriad Pro" charset="0"/>
                <a:cs typeface="Futura Medium" panose="020B0602020204020303" pitchFamily="34" charset="-79"/>
              </a:rPr>
              <a:t>{</a:t>
            </a:r>
          </a:p>
          <a:p>
            <a:r>
              <a:rPr lang="en-US" sz="2400" b="1" dirty="0">
                <a:solidFill>
                  <a:srgbClr val="4472C4"/>
                </a:solidFill>
                <a:latin typeface="Futura Medium" panose="020B0602020204020303" pitchFamily="34" charset="-79"/>
                <a:ea typeface="Myriad Pro" charset="0"/>
                <a:cs typeface="Futura Medium" panose="020B0602020204020303" pitchFamily="34" charset="-79"/>
              </a:rPr>
              <a:t>    ?ad a :Ad ;</a:t>
            </a:r>
          </a:p>
          <a:p>
            <a:r>
              <a:rPr lang="en-US" sz="2400" b="1" dirty="0">
                <a:solidFill>
                  <a:srgbClr val="4472C4"/>
                </a:solidFill>
                <a:latin typeface="Futura Medium" panose="020B0602020204020303" pitchFamily="34" charset="-79"/>
                <a:ea typeface="Myriad Pro" charset="0"/>
                <a:cs typeface="Futura Medium" panose="020B0602020204020303" pitchFamily="34" charset="-79"/>
              </a:rPr>
              <a:t>        :</a:t>
            </a:r>
            <a:r>
              <a:rPr lang="en-US" sz="2400" b="1" dirty="0" err="1">
                <a:solidFill>
                  <a:srgbClr val="4472C4"/>
                </a:solidFill>
                <a:latin typeface="Futura Medium" panose="020B0602020204020303" pitchFamily="34" charset="-79"/>
                <a:ea typeface="Myriad Pro" charset="0"/>
                <a:cs typeface="Futura Medium" panose="020B0602020204020303" pitchFamily="34" charset="-79"/>
              </a:rPr>
              <a:t>hair_color</a:t>
            </a:r>
            <a:r>
              <a:rPr lang="en-US" sz="2400" b="1" dirty="0">
                <a:solidFill>
                  <a:srgbClr val="4472C4"/>
                </a:solidFill>
                <a:latin typeface="Futura Medium" panose="020B0602020204020303" pitchFamily="34" charset="-79"/>
                <a:ea typeface="Myriad Pro" charset="0"/>
                <a:cs typeface="Futura Medium" panose="020B0602020204020303" pitchFamily="34" charset="-79"/>
              </a:rPr>
              <a:t> 'Auburn' ;</a:t>
            </a:r>
          </a:p>
          <a:p>
            <a:r>
              <a:rPr lang="en-US" sz="2400" b="1" dirty="0">
                <a:solidFill>
                  <a:srgbClr val="4472C4"/>
                </a:solidFill>
                <a:latin typeface="Futura Medium" panose="020B0602020204020303" pitchFamily="34" charset="-79"/>
                <a:ea typeface="Myriad Pro" charset="0"/>
                <a:cs typeface="Futura Medium" panose="020B0602020204020303" pitchFamily="34" charset="-79"/>
              </a:rPr>
              <a:t>        :</a:t>
            </a:r>
            <a:r>
              <a:rPr lang="en-US" sz="2400" b="1" dirty="0" err="1">
                <a:solidFill>
                  <a:srgbClr val="4472C4"/>
                </a:solidFill>
                <a:latin typeface="Futura Medium" panose="020B0602020204020303" pitchFamily="34" charset="-79"/>
                <a:ea typeface="Myriad Pro" charset="0"/>
                <a:cs typeface="Futura Medium" panose="020B0602020204020303" pitchFamily="34" charset="-79"/>
              </a:rPr>
              <a:t>review_site_id</a:t>
            </a:r>
            <a:r>
              <a:rPr lang="en-US" sz="2400" b="1" dirty="0">
                <a:solidFill>
                  <a:srgbClr val="4472C4"/>
                </a:solidFill>
                <a:latin typeface="Futura Medium" panose="020B0602020204020303" pitchFamily="34" charset="-79"/>
                <a:ea typeface="Myriad Pro" charset="0"/>
                <a:cs typeface="Futura Medium" panose="020B0602020204020303" pitchFamily="34" charset="-79"/>
              </a:rPr>
              <a:t> 'cg9469f' ;</a:t>
            </a:r>
          </a:p>
          <a:p>
            <a:r>
              <a:rPr lang="en-US" sz="2400" b="1" dirty="0">
                <a:solidFill>
                  <a:srgbClr val="4472C4"/>
                </a:solidFill>
                <a:latin typeface="Futura Medium" panose="020B0602020204020303" pitchFamily="34" charset="-79"/>
                <a:ea typeface="Myriad Pro" charset="0"/>
                <a:cs typeface="Futura Medium" panose="020B0602020204020303" pitchFamily="34" charset="-79"/>
              </a:rPr>
              <a:t>        :</a:t>
            </a:r>
            <a:r>
              <a:rPr lang="en-US" sz="2400" b="1" dirty="0" err="1">
                <a:solidFill>
                  <a:srgbClr val="4472C4"/>
                </a:solidFill>
                <a:latin typeface="Futura Medium" panose="020B0602020204020303" pitchFamily="34" charset="-79"/>
                <a:ea typeface="Myriad Pro" charset="0"/>
                <a:cs typeface="Futura Medium" panose="020B0602020204020303" pitchFamily="34" charset="-79"/>
              </a:rPr>
              <a:t>price_per_hour</a:t>
            </a:r>
            <a:r>
              <a:rPr lang="en-US" sz="2400" b="1" dirty="0">
                <a:solidFill>
                  <a:srgbClr val="4472C4"/>
                </a:solidFill>
                <a:latin typeface="Futura Medium" panose="020B0602020204020303" pitchFamily="34" charset="-79"/>
                <a:ea typeface="Myriad Pro" charset="0"/>
                <a:cs typeface="Futura Medium" panose="020B0602020204020303" pitchFamily="34" charset="-79"/>
              </a:rPr>
              <a:t> '500' ;</a:t>
            </a:r>
          </a:p>
          <a:p>
            <a:r>
              <a:rPr lang="en-US" sz="2400" b="1" dirty="0">
                <a:solidFill>
                  <a:srgbClr val="4472C4"/>
                </a:solidFill>
                <a:latin typeface="Futura Medium" panose="020B0602020204020303" pitchFamily="34" charset="-79"/>
                <a:ea typeface="Myriad Pro" charset="0"/>
                <a:cs typeface="Futura Medium" panose="020B0602020204020303" pitchFamily="34" charset="-79"/>
              </a:rPr>
              <a:t>        :name 'Claire Gold' ;</a:t>
            </a:r>
          </a:p>
          <a:p>
            <a:r>
              <a:rPr lang="en-US" sz="2400" b="1" dirty="0">
                <a:solidFill>
                  <a:srgbClr val="4472C4"/>
                </a:solidFill>
                <a:latin typeface="Futura Medium" panose="020B0602020204020303" pitchFamily="34" charset="-79"/>
                <a:ea typeface="Myriad Pro" charset="0"/>
                <a:cs typeface="Futura Medium" panose="020B0602020204020303" pitchFamily="34" charset="-79"/>
              </a:rPr>
              <a:t>        :ethnicity ’Asian'.</a:t>
            </a:r>
          </a:p>
          <a:p>
            <a:r>
              <a:rPr lang="en-US" sz="2400" b="1" dirty="0">
                <a:solidFill>
                  <a:srgbClr val="4472C4"/>
                </a:solidFill>
                <a:latin typeface="Futura Medium" panose="020B0602020204020303" pitchFamily="34" charset="-79"/>
                <a:ea typeface="Myriad Pro" charset="0"/>
                <a:cs typeface="Futura Medium" panose="020B0602020204020303" pitchFamily="34" charset="-79"/>
              </a:rPr>
              <a:t>} </a:t>
            </a:r>
          </a:p>
        </p:txBody>
      </p:sp>
    </p:spTree>
    <p:extLst>
      <p:ext uri="{BB962C8B-B14F-4D97-AF65-F5344CB8AC3E}">
        <p14:creationId xmlns:p14="http://schemas.microsoft.com/office/powerpoint/2010/main" val="3942371757"/>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
            <a:ext cx="11582400" cy="1264497"/>
          </a:xfrm>
        </p:spPr>
        <p:txBody>
          <a:bodyPr>
            <a:normAutofit/>
          </a:bodyPr>
          <a:lstStyle/>
          <a:p>
            <a:r>
              <a:rPr lang="en-US" dirty="0"/>
              <a:t>Many problems with ‘strict’ execution</a:t>
            </a:r>
          </a:p>
        </p:txBody>
      </p:sp>
      <p:sp>
        <p:nvSpPr>
          <p:cNvPr id="3" name="Slide Number Placeholder 2"/>
          <p:cNvSpPr>
            <a:spLocks noGrp="1"/>
          </p:cNvSpPr>
          <p:nvPr>
            <p:ph type="sldNum" sz="quarter" idx="2"/>
          </p:nvPr>
        </p:nvSpPr>
        <p:spPr/>
        <p:txBody>
          <a:bodyPr/>
          <a:lstStyle/>
          <a:p>
            <a:fld id="{FFF830CD-155B-44E2-B503-3BCACD705026}" type="slidenum">
              <a:rPr lang="en-US" smtClean="0"/>
              <a:pPr/>
              <a:t>85</a:t>
            </a:fld>
            <a:endParaRPr lang="en-US" dirty="0"/>
          </a:p>
        </p:txBody>
      </p:sp>
      <p:sp>
        <p:nvSpPr>
          <p:cNvPr id="12" name="TextBox 11">
            <a:extLst>
              <a:ext uri="{FF2B5EF4-FFF2-40B4-BE49-F238E27FC236}">
                <a16:creationId xmlns:a16="http://schemas.microsoft.com/office/drawing/2014/main" id="{87D1BEDE-DA40-4567-B8E0-5C1C59591E8A}"/>
              </a:ext>
            </a:extLst>
          </p:cNvPr>
          <p:cNvSpPr txBox="1"/>
          <p:nvPr/>
        </p:nvSpPr>
        <p:spPr>
          <a:xfrm>
            <a:off x="8860880" y="5218524"/>
            <a:ext cx="2217937" cy="1323439"/>
          </a:xfrm>
          <a:prstGeom prst="rect">
            <a:avLst/>
          </a:prstGeom>
          <a:noFill/>
        </p:spPr>
        <p:txBody>
          <a:bodyPr wrap="square" rtlCol="0">
            <a:spAutoFit/>
          </a:bodyPr>
          <a:lstStyle/>
          <a:p>
            <a:r>
              <a:rPr lang="en-US" sz="4000" b="1" dirty="0">
                <a:solidFill>
                  <a:schemeClr val="accent2"/>
                </a:solidFill>
                <a:latin typeface="Futura" panose="020B0602020204020303" pitchFamily="34" charset="-79"/>
                <a:cs typeface="Futura" panose="020B0602020204020303" pitchFamily="34" charset="-79"/>
              </a:rPr>
              <a:t>No results</a:t>
            </a:r>
          </a:p>
        </p:txBody>
      </p:sp>
      <p:cxnSp>
        <p:nvCxnSpPr>
          <p:cNvPr id="10" name="Straight Arrow Connector 9">
            <a:extLst>
              <a:ext uri="{FF2B5EF4-FFF2-40B4-BE49-F238E27FC236}">
                <a16:creationId xmlns:a16="http://schemas.microsoft.com/office/drawing/2014/main" id="{F4104369-1A3B-4512-A1A3-F65BFD5EB78C}"/>
              </a:ext>
            </a:extLst>
          </p:cNvPr>
          <p:cNvCxnSpPr>
            <a:cxnSpLocks/>
          </p:cNvCxnSpPr>
          <p:nvPr/>
        </p:nvCxnSpPr>
        <p:spPr>
          <a:xfrm flipV="1">
            <a:off x="4545496" y="1229022"/>
            <a:ext cx="2758053" cy="1358223"/>
          </a:xfrm>
          <a:prstGeom prst="straightConnector1">
            <a:avLst/>
          </a:prstGeom>
          <a:ln w="635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368767B6-0C10-4A9F-B008-48F3950E27D3}"/>
              </a:ext>
            </a:extLst>
          </p:cNvPr>
          <p:cNvCxnSpPr>
            <a:cxnSpLocks/>
          </p:cNvCxnSpPr>
          <p:nvPr/>
        </p:nvCxnSpPr>
        <p:spPr>
          <a:xfrm flipV="1">
            <a:off x="5168348" y="2025629"/>
            <a:ext cx="2456475" cy="778760"/>
          </a:xfrm>
          <a:prstGeom prst="straightConnector1">
            <a:avLst/>
          </a:prstGeom>
          <a:ln w="635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A2251A1-04DE-407A-8886-47EBC0C1E39E}"/>
              </a:ext>
            </a:extLst>
          </p:cNvPr>
          <p:cNvCxnSpPr>
            <a:cxnSpLocks/>
          </p:cNvCxnSpPr>
          <p:nvPr/>
        </p:nvCxnSpPr>
        <p:spPr>
          <a:xfrm flipV="1">
            <a:off x="4837043" y="2619632"/>
            <a:ext cx="2466506" cy="742178"/>
          </a:xfrm>
          <a:prstGeom prst="straightConnector1">
            <a:avLst/>
          </a:prstGeom>
          <a:ln w="635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E862675-A8F8-45E5-B0C3-714B18D4C6EC}"/>
              </a:ext>
            </a:extLst>
          </p:cNvPr>
          <p:cNvCxnSpPr>
            <a:cxnSpLocks/>
            <a:endCxn id="20" idx="1"/>
          </p:cNvCxnSpPr>
          <p:nvPr/>
        </p:nvCxnSpPr>
        <p:spPr>
          <a:xfrm flipV="1">
            <a:off x="4545496" y="3424914"/>
            <a:ext cx="2896310" cy="340710"/>
          </a:xfrm>
          <a:prstGeom prst="straightConnector1">
            <a:avLst/>
          </a:prstGeom>
          <a:ln w="635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C94EC28-242F-41B6-A3FB-9FC1352F02E3}"/>
              </a:ext>
            </a:extLst>
          </p:cNvPr>
          <p:cNvSpPr txBox="1"/>
          <p:nvPr/>
        </p:nvSpPr>
        <p:spPr>
          <a:xfrm>
            <a:off x="7355307" y="967412"/>
            <a:ext cx="2507418" cy="830997"/>
          </a:xfrm>
          <a:prstGeom prst="rect">
            <a:avLst/>
          </a:prstGeom>
          <a:noFill/>
        </p:spPr>
        <p:txBody>
          <a:bodyPr wrap="none" rtlCol="0">
            <a:spAutoFit/>
          </a:bodyPr>
          <a:lstStyle/>
          <a:p>
            <a:r>
              <a:rPr lang="en-US" sz="2400" b="1" dirty="0">
                <a:latin typeface="Futura Medium" panose="020B0602020204020303" pitchFamily="34" charset="-79"/>
                <a:ea typeface="Myriad Pro" charset="0"/>
                <a:cs typeface="Futura Medium" panose="020B0602020204020303" pitchFamily="34" charset="-79"/>
              </a:rPr>
              <a:t>synonyms “red”</a:t>
            </a:r>
          </a:p>
          <a:p>
            <a:r>
              <a:rPr lang="en-US" sz="2400" b="1" dirty="0">
                <a:latin typeface="Futura Medium" panose="020B0602020204020303" pitchFamily="34" charset="-79"/>
                <a:ea typeface="Myriad Pro" charset="0"/>
                <a:cs typeface="Futura Medium" panose="020B0602020204020303" pitchFamily="34" charset="-79"/>
              </a:rPr>
              <a:t>typos “brunette”</a:t>
            </a:r>
          </a:p>
        </p:txBody>
      </p:sp>
      <p:cxnSp>
        <p:nvCxnSpPr>
          <p:cNvPr id="17" name="Straight Arrow Connector 16">
            <a:extLst>
              <a:ext uri="{FF2B5EF4-FFF2-40B4-BE49-F238E27FC236}">
                <a16:creationId xmlns:a16="http://schemas.microsoft.com/office/drawing/2014/main" id="{FB12EF90-E09E-4784-A454-C843C7C103DB}"/>
              </a:ext>
            </a:extLst>
          </p:cNvPr>
          <p:cNvCxnSpPr>
            <a:cxnSpLocks/>
            <a:endCxn id="21" idx="1"/>
          </p:cNvCxnSpPr>
          <p:nvPr/>
        </p:nvCxnSpPr>
        <p:spPr>
          <a:xfrm>
            <a:off x="4342076" y="4159519"/>
            <a:ext cx="2961473" cy="49504"/>
          </a:xfrm>
          <a:prstGeom prst="straightConnector1">
            <a:avLst/>
          </a:prstGeom>
          <a:ln w="635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079CC86E-B5B3-42FA-ADEE-E9A0FB380BA9}"/>
              </a:ext>
            </a:extLst>
          </p:cNvPr>
          <p:cNvSpPr txBox="1"/>
          <p:nvPr/>
        </p:nvSpPr>
        <p:spPr>
          <a:xfrm>
            <a:off x="7676581" y="1727524"/>
            <a:ext cx="1763624" cy="461665"/>
          </a:xfrm>
          <a:prstGeom prst="rect">
            <a:avLst/>
          </a:prstGeom>
          <a:noFill/>
        </p:spPr>
        <p:txBody>
          <a:bodyPr wrap="none" rtlCol="0">
            <a:spAutoFit/>
          </a:bodyPr>
          <a:lstStyle/>
          <a:p>
            <a:r>
              <a:rPr lang="en-US" sz="2400" b="1">
                <a:latin typeface="Futura Medium" panose="020B0602020204020303" pitchFamily="34" charset="-79"/>
                <a:ea typeface="Myriad Pro" charset="0"/>
                <a:cs typeface="Futura Medium" panose="020B0602020204020303" pitchFamily="34" charset="-79"/>
              </a:rPr>
              <a:t>not present</a:t>
            </a:r>
            <a:endParaRPr lang="en-US" sz="2400" b="1" dirty="0">
              <a:latin typeface="Futura Medium" panose="020B0602020204020303" pitchFamily="34" charset="-79"/>
              <a:ea typeface="Myriad Pro" charset="0"/>
              <a:cs typeface="Futura Medium" panose="020B0602020204020303" pitchFamily="34" charset="-79"/>
            </a:endParaRPr>
          </a:p>
        </p:txBody>
      </p:sp>
      <p:sp>
        <p:nvSpPr>
          <p:cNvPr id="19" name="TextBox 18">
            <a:extLst>
              <a:ext uri="{FF2B5EF4-FFF2-40B4-BE49-F238E27FC236}">
                <a16:creationId xmlns:a16="http://schemas.microsoft.com/office/drawing/2014/main" id="{9E253DB1-8096-4D32-8C65-0CFED360DE78}"/>
              </a:ext>
            </a:extLst>
          </p:cNvPr>
          <p:cNvSpPr txBox="1"/>
          <p:nvPr/>
        </p:nvSpPr>
        <p:spPr>
          <a:xfrm>
            <a:off x="7441805" y="2356413"/>
            <a:ext cx="3432350" cy="461665"/>
          </a:xfrm>
          <a:prstGeom prst="rect">
            <a:avLst/>
          </a:prstGeom>
          <a:noFill/>
        </p:spPr>
        <p:txBody>
          <a:bodyPr wrap="none" rtlCol="0">
            <a:spAutoFit/>
          </a:bodyPr>
          <a:lstStyle/>
          <a:p>
            <a:r>
              <a:rPr lang="en-US" sz="2400" b="1">
                <a:latin typeface="Futura Medium" panose="020B0602020204020303" pitchFamily="34" charset="-79"/>
                <a:ea typeface="Myriad Pro" charset="0"/>
                <a:cs typeface="Futura Medium" panose="020B0602020204020303" pitchFamily="34" charset="-79"/>
              </a:rPr>
              <a:t>numbers hard to match</a:t>
            </a:r>
            <a:endParaRPr lang="en-US" sz="2400" b="1" dirty="0">
              <a:latin typeface="Futura Medium" panose="020B0602020204020303" pitchFamily="34" charset="-79"/>
              <a:ea typeface="Myriad Pro" charset="0"/>
              <a:cs typeface="Futura Medium" panose="020B0602020204020303" pitchFamily="34" charset="-79"/>
            </a:endParaRPr>
          </a:p>
        </p:txBody>
      </p:sp>
      <p:sp>
        <p:nvSpPr>
          <p:cNvPr id="20" name="TextBox 19">
            <a:extLst>
              <a:ext uri="{FF2B5EF4-FFF2-40B4-BE49-F238E27FC236}">
                <a16:creationId xmlns:a16="http://schemas.microsoft.com/office/drawing/2014/main" id="{A20D2386-6F0D-4306-A6B5-013BA8EB2941}"/>
              </a:ext>
            </a:extLst>
          </p:cNvPr>
          <p:cNvSpPr txBox="1"/>
          <p:nvPr/>
        </p:nvSpPr>
        <p:spPr>
          <a:xfrm>
            <a:off x="7441806" y="3009415"/>
            <a:ext cx="3752950" cy="830997"/>
          </a:xfrm>
          <a:prstGeom prst="rect">
            <a:avLst/>
          </a:prstGeom>
          <a:noFill/>
        </p:spPr>
        <p:txBody>
          <a:bodyPr wrap="none" rtlCol="0">
            <a:spAutoFit/>
          </a:bodyPr>
          <a:lstStyle/>
          <a:p>
            <a:r>
              <a:rPr lang="en-US" sz="2400" b="1" dirty="0">
                <a:latin typeface="Futura Medium" panose="020B0602020204020303" pitchFamily="34" charset="-79"/>
                <a:ea typeface="Myriad Pro" charset="0"/>
                <a:cs typeface="Futura Medium" panose="020B0602020204020303" pitchFamily="34" charset="-79"/>
              </a:rPr>
              <a:t>Claire is a common name</a:t>
            </a:r>
          </a:p>
          <a:p>
            <a:r>
              <a:rPr lang="en-US" sz="2400" b="1" dirty="0">
                <a:latin typeface="Futura Medium" panose="020B0602020204020303" pitchFamily="34" charset="-79"/>
                <a:ea typeface="Myriad Pro" charset="0"/>
                <a:cs typeface="Futura Medium" panose="020B0602020204020303" pitchFamily="34" charset="-79"/>
              </a:rPr>
              <a:t>Gold is a domain word</a:t>
            </a:r>
          </a:p>
        </p:txBody>
      </p:sp>
      <p:sp>
        <p:nvSpPr>
          <p:cNvPr id="21" name="TextBox 20">
            <a:extLst>
              <a:ext uri="{FF2B5EF4-FFF2-40B4-BE49-F238E27FC236}">
                <a16:creationId xmlns:a16="http://schemas.microsoft.com/office/drawing/2014/main" id="{F4A810DF-5C2E-4B65-BE21-45B7CEE07CAD}"/>
              </a:ext>
            </a:extLst>
          </p:cNvPr>
          <p:cNvSpPr txBox="1"/>
          <p:nvPr/>
        </p:nvSpPr>
        <p:spPr>
          <a:xfrm>
            <a:off x="7303549" y="3793524"/>
            <a:ext cx="4140877" cy="830997"/>
          </a:xfrm>
          <a:prstGeom prst="rect">
            <a:avLst/>
          </a:prstGeom>
          <a:noFill/>
        </p:spPr>
        <p:txBody>
          <a:bodyPr wrap="none" rtlCol="0">
            <a:spAutoFit/>
          </a:bodyPr>
          <a:lstStyle/>
          <a:p>
            <a:r>
              <a:rPr lang="en-US" sz="2400" b="1" dirty="0">
                <a:latin typeface="Futura Medium" panose="020B0602020204020303" pitchFamily="34" charset="-79"/>
                <a:ea typeface="Myriad Pro" charset="0"/>
                <a:cs typeface="Futura Medium" panose="020B0602020204020303" pitchFamily="34" charset="-79"/>
              </a:rPr>
              <a:t>slang, e.g., “FOB” for Asian</a:t>
            </a:r>
          </a:p>
          <a:p>
            <a:r>
              <a:rPr lang="en-US" sz="2400" b="1" dirty="0">
                <a:latin typeface="Futura Medium" panose="020B0602020204020303" pitchFamily="34" charset="-79"/>
                <a:ea typeface="Myriad Pro" charset="0"/>
                <a:cs typeface="Futura Medium" panose="020B0602020204020303" pitchFamily="34" charset="-79"/>
              </a:rPr>
              <a:t>inference,  e.g., “Japanese”</a:t>
            </a:r>
          </a:p>
        </p:txBody>
      </p:sp>
      <p:sp>
        <p:nvSpPr>
          <p:cNvPr id="22" name="Can 19">
            <a:extLst>
              <a:ext uri="{FF2B5EF4-FFF2-40B4-BE49-F238E27FC236}">
                <a16:creationId xmlns:a16="http://schemas.microsoft.com/office/drawing/2014/main" id="{A791AD19-437E-1C4D-AF6A-5067C526ACC1}"/>
              </a:ext>
            </a:extLst>
          </p:cNvPr>
          <p:cNvSpPr/>
          <p:nvPr/>
        </p:nvSpPr>
        <p:spPr>
          <a:xfrm>
            <a:off x="4342076" y="4964800"/>
            <a:ext cx="2618163" cy="1498717"/>
          </a:xfrm>
          <a:prstGeom prst="can">
            <a:avLst/>
          </a:prstGeom>
          <a:solidFill>
            <a:schemeClr val="bg1">
              <a:lumMod val="85000"/>
            </a:schemeClr>
          </a:solidFill>
          <a:ln w="25400" cap="flat" cmpd="sng" algn="ctr">
            <a:solidFill>
              <a:srgbClr val="FFFFFF"/>
            </a:solidFill>
            <a:prstDash val="solid"/>
          </a:ln>
          <a:effectLst/>
        </p:spPr>
        <p:txBody>
          <a:bodyPr rtlCol="0" anchor="ctr"/>
          <a:lstStyle/>
          <a:p>
            <a:pPr algn="ctr" defTabSz="342900" hangingPunct="1">
              <a:defRPr/>
            </a:pPr>
            <a:r>
              <a:rPr lang="en-US" sz="3200">
                <a:solidFill>
                  <a:schemeClr val="accent5"/>
                </a:solidFill>
                <a:latin typeface="Futura Medium" panose="020B0602020204020303" pitchFamily="34" charset="-79"/>
                <a:ea typeface="+mn-ea"/>
                <a:cs typeface="Futura Medium" panose="020B0602020204020303" pitchFamily="34" charset="-79"/>
              </a:rPr>
              <a:t>NoSQL store</a:t>
            </a:r>
            <a:endParaRPr lang="en-US" sz="3200" dirty="0">
              <a:solidFill>
                <a:schemeClr val="accent5"/>
              </a:solidFill>
              <a:latin typeface="Futura Medium" panose="020B0602020204020303" pitchFamily="34" charset="-79"/>
              <a:ea typeface="+mn-ea"/>
              <a:cs typeface="Futura Medium" panose="020B0602020204020303" pitchFamily="34" charset="-79"/>
            </a:endParaRPr>
          </a:p>
        </p:txBody>
      </p:sp>
      <p:sp>
        <p:nvSpPr>
          <p:cNvPr id="23" name="Arrow: Bent 8">
            <a:extLst>
              <a:ext uri="{FF2B5EF4-FFF2-40B4-BE49-F238E27FC236}">
                <a16:creationId xmlns:a16="http://schemas.microsoft.com/office/drawing/2014/main" id="{575491A9-CA98-5B4F-9CE4-64C19A6CC3F9}"/>
              </a:ext>
            </a:extLst>
          </p:cNvPr>
          <p:cNvSpPr/>
          <p:nvPr/>
        </p:nvSpPr>
        <p:spPr>
          <a:xfrm rot="10800000" flipH="1">
            <a:off x="2957388" y="4964799"/>
            <a:ext cx="1198605" cy="1081267"/>
          </a:xfrm>
          <a:prstGeom prst="bentArrow">
            <a:avLst>
              <a:gd name="adj1" fmla="val 11732"/>
              <a:gd name="adj2" fmla="val 25000"/>
              <a:gd name="adj3" fmla="val 25000"/>
              <a:gd name="adj4" fmla="val 4375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Right 10">
            <a:extLst>
              <a:ext uri="{FF2B5EF4-FFF2-40B4-BE49-F238E27FC236}">
                <a16:creationId xmlns:a16="http://schemas.microsoft.com/office/drawing/2014/main" id="{82846AEC-A989-1F48-80EC-9A196AA4EF35}"/>
              </a:ext>
            </a:extLst>
          </p:cNvPr>
          <p:cNvSpPr/>
          <p:nvPr/>
        </p:nvSpPr>
        <p:spPr>
          <a:xfrm>
            <a:off x="7146324" y="5564154"/>
            <a:ext cx="1458098" cy="481914"/>
          </a:xfrm>
          <a:prstGeom prst="rightArrow">
            <a:avLst>
              <a:gd name="adj1" fmla="val 33501"/>
              <a:gd name="adj2"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623BAD0-2445-F047-A9E7-219ADC91D54F}"/>
              </a:ext>
            </a:extLst>
          </p:cNvPr>
          <p:cNvSpPr txBox="1"/>
          <p:nvPr/>
        </p:nvSpPr>
        <p:spPr>
          <a:xfrm>
            <a:off x="609600" y="1301255"/>
            <a:ext cx="4996069" cy="3416320"/>
          </a:xfrm>
          <a:prstGeom prst="rect">
            <a:avLst/>
          </a:prstGeom>
          <a:noFill/>
        </p:spPr>
        <p:txBody>
          <a:bodyPr wrap="square" rtlCol="0">
            <a:spAutoFit/>
          </a:bodyPr>
          <a:lstStyle/>
          <a:p>
            <a:r>
              <a:rPr lang="en-US" sz="2400" b="1" dirty="0">
                <a:solidFill>
                  <a:srgbClr val="4472C4"/>
                </a:solidFill>
                <a:latin typeface="Futura Medium" panose="020B0602020204020303" pitchFamily="34" charset="-79"/>
                <a:ea typeface="Myriad Pro" charset="0"/>
                <a:cs typeface="Futura Medium" panose="020B0602020204020303" pitchFamily="34" charset="-79"/>
              </a:rPr>
              <a:t>SELECT ?ad  WHERE</a:t>
            </a:r>
          </a:p>
          <a:p>
            <a:r>
              <a:rPr lang="en-US" sz="2400" b="1" dirty="0">
                <a:solidFill>
                  <a:srgbClr val="4472C4"/>
                </a:solidFill>
                <a:latin typeface="Futura Medium" panose="020B0602020204020303" pitchFamily="34" charset="-79"/>
                <a:ea typeface="Myriad Pro" charset="0"/>
                <a:cs typeface="Futura Medium" panose="020B0602020204020303" pitchFamily="34" charset="-79"/>
              </a:rPr>
              <a:t>{</a:t>
            </a:r>
          </a:p>
          <a:p>
            <a:r>
              <a:rPr lang="en-US" sz="2400" b="1" dirty="0">
                <a:solidFill>
                  <a:srgbClr val="4472C4"/>
                </a:solidFill>
                <a:latin typeface="Futura Medium" panose="020B0602020204020303" pitchFamily="34" charset="-79"/>
                <a:ea typeface="Myriad Pro" charset="0"/>
                <a:cs typeface="Futura Medium" panose="020B0602020204020303" pitchFamily="34" charset="-79"/>
              </a:rPr>
              <a:t>    ?ad a :Ad ;</a:t>
            </a:r>
          </a:p>
          <a:p>
            <a:r>
              <a:rPr lang="en-US" sz="2400" b="1" dirty="0">
                <a:solidFill>
                  <a:srgbClr val="4472C4"/>
                </a:solidFill>
                <a:latin typeface="Futura Medium" panose="020B0602020204020303" pitchFamily="34" charset="-79"/>
                <a:ea typeface="Myriad Pro" charset="0"/>
                <a:cs typeface="Futura Medium" panose="020B0602020204020303" pitchFamily="34" charset="-79"/>
              </a:rPr>
              <a:t>        :</a:t>
            </a:r>
            <a:r>
              <a:rPr lang="en-US" sz="2400" b="1" dirty="0" err="1">
                <a:solidFill>
                  <a:srgbClr val="4472C4"/>
                </a:solidFill>
                <a:latin typeface="Futura Medium" panose="020B0602020204020303" pitchFamily="34" charset="-79"/>
                <a:ea typeface="Myriad Pro" charset="0"/>
                <a:cs typeface="Futura Medium" panose="020B0602020204020303" pitchFamily="34" charset="-79"/>
              </a:rPr>
              <a:t>hair_color</a:t>
            </a:r>
            <a:r>
              <a:rPr lang="en-US" sz="2400" b="1" dirty="0">
                <a:solidFill>
                  <a:srgbClr val="4472C4"/>
                </a:solidFill>
                <a:latin typeface="Futura Medium" panose="020B0602020204020303" pitchFamily="34" charset="-79"/>
                <a:ea typeface="Myriad Pro" charset="0"/>
                <a:cs typeface="Futura Medium" panose="020B0602020204020303" pitchFamily="34" charset="-79"/>
              </a:rPr>
              <a:t> 'Auburn' ;</a:t>
            </a:r>
          </a:p>
          <a:p>
            <a:r>
              <a:rPr lang="en-US" sz="2400" b="1" dirty="0">
                <a:solidFill>
                  <a:srgbClr val="4472C4"/>
                </a:solidFill>
                <a:latin typeface="Futura Medium" panose="020B0602020204020303" pitchFamily="34" charset="-79"/>
                <a:ea typeface="Myriad Pro" charset="0"/>
                <a:cs typeface="Futura Medium" panose="020B0602020204020303" pitchFamily="34" charset="-79"/>
              </a:rPr>
              <a:t>        :</a:t>
            </a:r>
            <a:r>
              <a:rPr lang="en-US" sz="2400" b="1" dirty="0" err="1">
                <a:solidFill>
                  <a:srgbClr val="4472C4"/>
                </a:solidFill>
                <a:latin typeface="Futura Medium" panose="020B0602020204020303" pitchFamily="34" charset="-79"/>
                <a:ea typeface="Myriad Pro" charset="0"/>
                <a:cs typeface="Futura Medium" panose="020B0602020204020303" pitchFamily="34" charset="-79"/>
              </a:rPr>
              <a:t>review_site_id</a:t>
            </a:r>
            <a:r>
              <a:rPr lang="en-US" sz="2400" b="1" dirty="0">
                <a:solidFill>
                  <a:srgbClr val="4472C4"/>
                </a:solidFill>
                <a:latin typeface="Futura Medium" panose="020B0602020204020303" pitchFamily="34" charset="-79"/>
                <a:ea typeface="Myriad Pro" charset="0"/>
                <a:cs typeface="Futura Medium" panose="020B0602020204020303" pitchFamily="34" charset="-79"/>
              </a:rPr>
              <a:t> 'cg9469f' ;</a:t>
            </a:r>
          </a:p>
          <a:p>
            <a:r>
              <a:rPr lang="en-US" sz="2400" b="1" dirty="0">
                <a:solidFill>
                  <a:srgbClr val="4472C4"/>
                </a:solidFill>
                <a:latin typeface="Futura Medium" panose="020B0602020204020303" pitchFamily="34" charset="-79"/>
                <a:ea typeface="Myriad Pro" charset="0"/>
                <a:cs typeface="Futura Medium" panose="020B0602020204020303" pitchFamily="34" charset="-79"/>
              </a:rPr>
              <a:t>        :</a:t>
            </a:r>
            <a:r>
              <a:rPr lang="en-US" sz="2400" b="1" dirty="0" err="1">
                <a:solidFill>
                  <a:srgbClr val="4472C4"/>
                </a:solidFill>
                <a:latin typeface="Futura Medium" panose="020B0602020204020303" pitchFamily="34" charset="-79"/>
                <a:ea typeface="Myriad Pro" charset="0"/>
                <a:cs typeface="Futura Medium" panose="020B0602020204020303" pitchFamily="34" charset="-79"/>
              </a:rPr>
              <a:t>price_per_hour</a:t>
            </a:r>
            <a:r>
              <a:rPr lang="en-US" sz="2400" b="1" dirty="0">
                <a:solidFill>
                  <a:srgbClr val="4472C4"/>
                </a:solidFill>
                <a:latin typeface="Futura Medium" panose="020B0602020204020303" pitchFamily="34" charset="-79"/>
                <a:ea typeface="Myriad Pro" charset="0"/>
                <a:cs typeface="Futura Medium" panose="020B0602020204020303" pitchFamily="34" charset="-79"/>
              </a:rPr>
              <a:t> '500' ;</a:t>
            </a:r>
          </a:p>
          <a:p>
            <a:r>
              <a:rPr lang="en-US" sz="2400" b="1" dirty="0">
                <a:solidFill>
                  <a:srgbClr val="4472C4"/>
                </a:solidFill>
                <a:latin typeface="Futura Medium" panose="020B0602020204020303" pitchFamily="34" charset="-79"/>
                <a:ea typeface="Myriad Pro" charset="0"/>
                <a:cs typeface="Futura Medium" panose="020B0602020204020303" pitchFamily="34" charset="-79"/>
              </a:rPr>
              <a:t>        :name 'Claire Gold' ;</a:t>
            </a:r>
          </a:p>
          <a:p>
            <a:r>
              <a:rPr lang="en-US" sz="2400" b="1" dirty="0">
                <a:solidFill>
                  <a:srgbClr val="4472C4"/>
                </a:solidFill>
                <a:latin typeface="Futura Medium" panose="020B0602020204020303" pitchFamily="34" charset="-79"/>
                <a:ea typeface="Myriad Pro" charset="0"/>
                <a:cs typeface="Futura Medium" panose="020B0602020204020303" pitchFamily="34" charset="-79"/>
              </a:rPr>
              <a:t>        :ethnicity ’Asian'.</a:t>
            </a:r>
          </a:p>
          <a:p>
            <a:r>
              <a:rPr lang="en-US" sz="2400" b="1" dirty="0">
                <a:solidFill>
                  <a:srgbClr val="4472C4"/>
                </a:solidFill>
                <a:latin typeface="Futura Medium" panose="020B0602020204020303" pitchFamily="34" charset="-79"/>
                <a:ea typeface="Myriad Pro" charset="0"/>
                <a:cs typeface="Futura Medium" panose="020B0602020204020303" pitchFamily="34" charset="-79"/>
              </a:rPr>
              <a:t>} </a:t>
            </a:r>
          </a:p>
        </p:txBody>
      </p:sp>
    </p:spTree>
    <p:extLst>
      <p:ext uri="{BB962C8B-B14F-4D97-AF65-F5344CB8AC3E}">
        <p14:creationId xmlns:p14="http://schemas.microsoft.com/office/powerpoint/2010/main" val="1948451067"/>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7645F7-DB12-4E45-9869-CD09B6C7CC21}"/>
              </a:ext>
            </a:extLst>
          </p:cNvPr>
          <p:cNvSpPr>
            <a:spLocks noGrp="1"/>
          </p:cNvSpPr>
          <p:nvPr>
            <p:ph type="title"/>
          </p:nvPr>
        </p:nvSpPr>
        <p:spPr/>
        <p:txBody>
          <a:bodyPr/>
          <a:lstStyle/>
          <a:p>
            <a:r>
              <a:rPr lang="en-US"/>
              <a:t>Candidate Generation</a:t>
            </a:r>
          </a:p>
        </p:txBody>
      </p:sp>
      <p:sp>
        <p:nvSpPr>
          <p:cNvPr id="3" name="Slide Number Placeholder 2">
            <a:extLst>
              <a:ext uri="{FF2B5EF4-FFF2-40B4-BE49-F238E27FC236}">
                <a16:creationId xmlns:a16="http://schemas.microsoft.com/office/drawing/2014/main" id="{1651DE0A-145B-4F8E-8592-AE7F4A3CEE31}"/>
              </a:ext>
            </a:extLst>
          </p:cNvPr>
          <p:cNvSpPr>
            <a:spLocks noGrp="1"/>
          </p:cNvSpPr>
          <p:nvPr>
            <p:ph type="sldNum" sz="quarter" idx="2"/>
          </p:nvPr>
        </p:nvSpPr>
        <p:spPr/>
        <p:txBody>
          <a:bodyPr/>
          <a:lstStyle/>
          <a:p>
            <a:fld id="{FFF830CD-155B-44E2-B503-3BCACD705026}" type="slidenum">
              <a:rPr lang="en-US" smtClean="0"/>
              <a:pPr/>
              <a:t>86</a:t>
            </a:fld>
            <a:endParaRPr lang="en-US" dirty="0"/>
          </a:p>
        </p:txBody>
      </p:sp>
      <p:sp>
        <p:nvSpPr>
          <p:cNvPr id="20" name="TextBox 19">
            <a:extLst>
              <a:ext uri="{FF2B5EF4-FFF2-40B4-BE49-F238E27FC236}">
                <a16:creationId xmlns:a16="http://schemas.microsoft.com/office/drawing/2014/main" id="{DC15B082-7325-477F-8368-865564C3E5A5}"/>
              </a:ext>
            </a:extLst>
          </p:cNvPr>
          <p:cNvSpPr txBox="1"/>
          <p:nvPr/>
        </p:nvSpPr>
        <p:spPr>
          <a:xfrm>
            <a:off x="562233" y="2248329"/>
            <a:ext cx="3747256" cy="2585323"/>
          </a:xfrm>
          <a:prstGeom prst="rect">
            <a:avLst/>
          </a:prstGeom>
          <a:solidFill>
            <a:srgbClr val="067F7E"/>
          </a:solidFill>
          <a:ln>
            <a:noFill/>
          </a:ln>
        </p:spPr>
        <p:txBody>
          <a:bodyPr wrap="square" rtlCol="0">
            <a:spAutoFit/>
          </a:bodyPr>
          <a:lstStyle/>
          <a:p>
            <a:pPr defTabSz="342900" hangingPunct="1">
              <a:defRPr/>
            </a:pPr>
            <a:r>
              <a:rPr lang="en-US" dirty="0">
                <a:solidFill>
                  <a:srgbClr val="FFFFFF"/>
                </a:solidFill>
                <a:latin typeface="Futura Medium" panose="020B0602020204020303" pitchFamily="34" charset="-79"/>
                <a:ea typeface="Andale Mono" charset="0"/>
                <a:cs typeface="Futura Medium" panose="020B0602020204020303" pitchFamily="34" charset="-79"/>
              </a:rPr>
              <a:t>SELECT ?ad ?ethnicity WHERE</a:t>
            </a:r>
          </a:p>
          <a:p>
            <a:pPr defTabSz="342900" hangingPunct="1">
              <a:defRPr/>
            </a:pPr>
            <a:r>
              <a:rPr lang="en-US" dirty="0">
                <a:solidFill>
                  <a:srgbClr val="FFFFFF"/>
                </a:solidFill>
                <a:latin typeface="Futura Medium" panose="020B0602020204020303" pitchFamily="34" charset="-79"/>
                <a:ea typeface="Andale Mono" charset="0"/>
                <a:cs typeface="Futura Medium" panose="020B0602020204020303" pitchFamily="34" charset="-79"/>
              </a:rPr>
              <a:t>{</a:t>
            </a:r>
          </a:p>
          <a:p>
            <a:pPr defTabSz="342900" hangingPunct="1">
              <a:defRPr/>
            </a:pPr>
            <a:r>
              <a:rPr lang="en-US" dirty="0">
                <a:solidFill>
                  <a:srgbClr val="FFFFFF"/>
                </a:solidFill>
                <a:latin typeface="Futura Medium" panose="020B0602020204020303" pitchFamily="34" charset="-79"/>
                <a:ea typeface="Andale Mono" charset="0"/>
                <a:cs typeface="Futura Medium" panose="020B0602020204020303" pitchFamily="34" charset="-79"/>
              </a:rPr>
              <a:t>    ?ad a :Ad ;</a:t>
            </a:r>
          </a:p>
          <a:p>
            <a:pPr defTabSz="342900" hangingPunct="1">
              <a:defRPr/>
            </a:pPr>
            <a:r>
              <a:rPr lang="en-US" dirty="0">
                <a:solidFill>
                  <a:srgbClr val="FFFFFF"/>
                </a:solidFill>
                <a:latin typeface="Futura Medium" panose="020B0602020204020303" pitchFamily="34" charset="-79"/>
                <a:ea typeface="Andale Mono" charset="0"/>
                <a:cs typeface="Futura Medium" panose="020B0602020204020303" pitchFamily="34" charset="-79"/>
              </a:rPr>
              <a:t>        :</a:t>
            </a:r>
            <a:r>
              <a:rPr lang="en-US" dirty="0" err="1">
                <a:solidFill>
                  <a:srgbClr val="FFFFFF"/>
                </a:solidFill>
                <a:latin typeface="Futura Medium" panose="020B0602020204020303" pitchFamily="34" charset="-79"/>
                <a:ea typeface="Andale Mono" charset="0"/>
                <a:cs typeface="Futura Medium" panose="020B0602020204020303" pitchFamily="34" charset="-79"/>
              </a:rPr>
              <a:t>hair_color</a:t>
            </a:r>
            <a:r>
              <a:rPr lang="en-US" dirty="0">
                <a:solidFill>
                  <a:srgbClr val="FFFFFF"/>
                </a:solidFill>
                <a:latin typeface="Futura Medium" panose="020B0602020204020303" pitchFamily="34" charset="-79"/>
                <a:ea typeface="Andale Mono" charset="0"/>
                <a:cs typeface="Futura Medium" panose="020B0602020204020303" pitchFamily="34" charset="-79"/>
              </a:rPr>
              <a:t> 'Auburn' ;</a:t>
            </a:r>
          </a:p>
          <a:p>
            <a:pPr defTabSz="342900" hangingPunct="1">
              <a:defRPr/>
            </a:pPr>
            <a:r>
              <a:rPr lang="en-US" dirty="0">
                <a:solidFill>
                  <a:srgbClr val="FFFFFF"/>
                </a:solidFill>
                <a:latin typeface="Futura Medium" panose="020B0602020204020303" pitchFamily="34" charset="-79"/>
                <a:ea typeface="Andale Mono" charset="0"/>
                <a:cs typeface="Futura Medium" panose="020B0602020204020303" pitchFamily="34" charset="-79"/>
              </a:rPr>
              <a:t>        :</a:t>
            </a:r>
            <a:r>
              <a:rPr lang="en-US" dirty="0" err="1">
                <a:solidFill>
                  <a:srgbClr val="FFFFFF"/>
                </a:solidFill>
                <a:latin typeface="Futura Medium" panose="020B0602020204020303" pitchFamily="34" charset="-79"/>
                <a:ea typeface="Andale Mono" charset="0"/>
                <a:cs typeface="Futura Medium" panose="020B0602020204020303" pitchFamily="34" charset="-79"/>
              </a:rPr>
              <a:t>review_site_id</a:t>
            </a:r>
            <a:r>
              <a:rPr lang="en-US" dirty="0">
                <a:solidFill>
                  <a:srgbClr val="FFFFFF"/>
                </a:solidFill>
                <a:latin typeface="Futura Medium" panose="020B0602020204020303" pitchFamily="34" charset="-79"/>
                <a:ea typeface="Andale Mono" charset="0"/>
                <a:cs typeface="Futura Medium" panose="020B0602020204020303" pitchFamily="34" charset="-79"/>
              </a:rPr>
              <a:t> 'cg9469f' ;</a:t>
            </a:r>
          </a:p>
          <a:p>
            <a:pPr defTabSz="342900" hangingPunct="1">
              <a:defRPr/>
            </a:pPr>
            <a:r>
              <a:rPr lang="en-US" dirty="0">
                <a:solidFill>
                  <a:srgbClr val="FFFFFF"/>
                </a:solidFill>
                <a:latin typeface="Futura Medium" panose="020B0602020204020303" pitchFamily="34" charset="-79"/>
                <a:ea typeface="Andale Mono" charset="0"/>
                <a:cs typeface="Futura Medium" panose="020B0602020204020303" pitchFamily="34" charset="-79"/>
              </a:rPr>
              <a:t>        :</a:t>
            </a:r>
            <a:r>
              <a:rPr lang="en-US" dirty="0" err="1">
                <a:solidFill>
                  <a:srgbClr val="FFFFFF"/>
                </a:solidFill>
                <a:latin typeface="Futura Medium" panose="020B0602020204020303" pitchFamily="34" charset="-79"/>
                <a:ea typeface="Andale Mono" charset="0"/>
                <a:cs typeface="Futura Medium" panose="020B0602020204020303" pitchFamily="34" charset="-79"/>
              </a:rPr>
              <a:t>price_per_hour</a:t>
            </a:r>
            <a:r>
              <a:rPr lang="en-US" dirty="0">
                <a:solidFill>
                  <a:srgbClr val="FFFFFF"/>
                </a:solidFill>
                <a:latin typeface="Futura Medium" panose="020B0602020204020303" pitchFamily="34" charset="-79"/>
                <a:ea typeface="Andale Mono" charset="0"/>
                <a:cs typeface="Futura Medium" panose="020B0602020204020303" pitchFamily="34" charset="-79"/>
              </a:rPr>
              <a:t> '500' ;</a:t>
            </a:r>
          </a:p>
          <a:p>
            <a:pPr defTabSz="342900" hangingPunct="1">
              <a:defRPr/>
            </a:pPr>
            <a:r>
              <a:rPr lang="en-US" dirty="0">
                <a:solidFill>
                  <a:srgbClr val="FFFFFF"/>
                </a:solidFill>
                <a:latin typeface="Futura Medium" panose="020B0602020204020303" pitchFamily="34" charset="-79"/>
                <a:ea typeface="Andale Mono" charset="0"/>
                <a:cs typeface="Futura Medium" panose="020B0602020204020303" pitchFamily="34" charset="-79"/>
              </a:rPr>
              <a:t>        :name ’Claire Gold’ ;</a:t>
            </a:r>
          </a:p>
          <a:p>
            <a:pPr defTabSz="342900" hangingPunct="1">
              <a:defRPr/>
            </a:pPr>
            <a:r>
              <a:rPr lang="en-US" dirty="0">
                <a:solidFill>
                  <a:srgbClr val="FFFFFF"/>
                </a:solidFill>
                <a:latin typeface="Futura Medium" panose="020B0602020204020303" pitchFamily="34" charset="-79"/>
                <a:ea typeface="Andale Mono" charset="0"/>
                <a:cs typeface="Futura Medium" panose="020B0602020204020303" pitchFamily="34" charset="-79"/>
              </a:rPr>
              <a:t>        :ethnicity ?ethnicity .</a:t>
            </a:r>
          </a:p>
          <a:p>
            <a:pPr defTabSz="342900" hangingPunct="1">
              <a:defRPr/>
            </a:pPr>
            <a:r>
              <a:rPr lang="en-US" dirty="0">
                <a:solidFill>
                  <a:srgbClr val="FFFFFF"/>
                </a:solidFill>
                <a:latin typeface="Futura Medium" panose="020B0602020204020303" pitchFamily="34" charset="-79"/>
                <a:ea typeface="Andale Mono" charset="0"/>
                <a:cs typeface="Futura Medium" panose="020B0602020204020303" pitchFamily="34" charset="-79"/>
              </a:rPr>
              <a:t>} </a:t>
            </a:r>
          </a:p>
        </p:txBody>
      </p:sp>
      <p:sp>
        <p:nvSpPr>
          <p:cNvPr id="21" name="TextBox 20">
            <a:extLst>
              <a:ext uri="{FF2B5EF4-FFF2-40B4-BE49-F238E27FC236}">
                <a16:creationId xmlns:a16="http://schemas.microsoft.com/office/drawing/2014/main" id="{AEB0C8C6-715C-45A3-A5E8-DF783F30277F}"/>
              </a:ext>
            </a:extLst>
          </p:cNvPr>
          <p:cNvSpPr txBox="1"/>
          <p:nvPr/>
        </p:nvSpPr>
        <p:spPr>
          <a:xfrm>
            <a:off x="8930623" y="2329022"/>
            <a:ext cx="946666" cy="338554"/>
          </a:xfrm>
          <a:prstGeom prst="rect">
            <a:avLst/>
          </a:prstGeom>
          <a:solidFill>
            <a:srgbClr val="CC0102"/>
          </a:solidFill>
          <a:ln>
            <a:noFill/>
          </a:ln>
        </p:spPr>
        <p:txBody>
          <a:bodyPr wrap="square" rtlCol="0">
            <a:spAutoFit/>
          </a:bodyPr>
          <a:lstStyle/>
          <a:p>
            <a:pPr defTabSz="342900" hangingPunct="1">
              <a:defRPr/>
            </a:pPr>
            <a:r>
              <a:rPr lang="en-US" sz="1600" dirty="0">
                <a:solidFill>
                  <a:srgbClr val="FFFFFF"/>
                </a:solidFill>
                <a:latin typeface="Futura Medium" panose="020B0602020204020303" pitchFamily="34" charset="-79"/>
                <a:ea typeface="Andale Mono" charset="0"/>
                <a:cs typeface="Futura Medium" panose="020B0602020204020303" pitchFamily="34" charset="-79"/>
              </a:rPr>
              <a:t>query 1</a:t>
            </a:r>
          </a:p>
        </p:txBody>
      </p:sp>
      <p:sp>
        <p:nvSpPr>
          <p:cNvPr id="22" name="TextBox 21">
            <a:extLst>
              <a:ext uri="{FF2B5EF4-FFF2-40B4-BE49-F238E27FC236}">
                <a16:creationId xmlns:a16="http://schemas.microsoft.com/office/drawing/2014/main" id="{7AB73540-F9BC-4A65-BBF0-263552EF42D0}"/>
              </a:ext>
            </a:extLst>
          </p:cNvPr>
          <p:cNvSpPr txBox="1"/>
          <p:nvPr/>
        </p:nvSpPr>
        <p:spPr>
          <a:xfrm>
            <a:off x="8930623" y="2731144"/>
            <a:ext cx="946666" cy="338554"/>
          </a:xfrm>
          <a:prstGeom prst="rect">
            <a:avLst/>
          </a:prstGeom>
          <a:solidFill>
            <a:srgbClr val="CC0102"/>
          </a:solidFill>
          <a:ln>
            <a:noFill/>
          </a:ln>
        </p:spPr>
        <p:txBody>
          <a:bodyPr wrap="square" rtlCol="0">
            <a:spAutoFit/>
          </a:bodyPr>
          <a:lstStyle/>
          <a:p>
            <a:pPr defTabSz="342900" hangingPunct="1">
              <a:defRPr/>
            </a:pPr>
            <a:r>
              <a:rPr lang="en-US" sz="1600" dirty="0">
                <a:solidFill>
                  <a:srgbClr val="FFFFFF"/>
                </a:solidFill>
                <a:latin typeface="Futura Medium" panose="020B0602020204020303" pitchFamily="34" charset="-79"/>
                <a:ea typeface="Andale Mono" charset="0"/>
                <a:cs typeface="Futura Medium" panose="020B0602020204020303" pitchFamily="34" charset="-79"/>
              </a:rPr>
              <a:t>query 2</a:t>
            </a:r>
          </a:p>
        </p:txBody>
      </p:sp>
      <p:sp>
        <p:nvSpPr>
          <p:cNvPr id="23" name="TextBox 22">
            <a:extLst>
              <a:ext uri="{FF2B5EF4-FFF2-40B4-BE49-F238E27FC236}">
                <a16:creationId xmlns:a16="http://schemas.microsoft.com/office/drawing/2014/main" id="{9A4D334E-A890-4948-BF04-4BC377145B1C}"/>
              </a:ext>
            </a:extLst>
          </p:cNvPr>
          <p:cNvSpPr txBox="1"/>
          <p:nvPr/>
        </p:nvSpPr>
        <p:spPr>
          <a:xfrm>
            <a:off x="8930623" y="3133266"/>
            <a:ext cx="1118116" cy="338554"/>
          </a:xfrm>
          <a:prstGeom prst="rect">
            <a:avLst/>
          </a:prstGeom>
          <a:solidFill>
            <a:srgbClr val="CC0102"/>
          </a:solidFill>
          <a:ln>
            <a:noFill/>
          </a:ln>
        </p:spPr>
        <p:txBody>
          <a:bodyPr wrap="square" rtlCol="0">
            <a:spAutoFit/>
          </a:bodyPr>
          <a:lstStyle/>
          <a:p>
            <a:pPr defTabSz="342900" hangingPunct="1">
              <a:defRPr/>
            </a:pPr>
            <a:r>
              <a:rPr lang="en-US" sz="1600" dirty="0">
                <a:solidFill>
                  <a:srgbClr val="FFFFFF"/>
                </a:solidFill>
                <a:latin typeface="Futura Medium" panose="020B0602020204020303" pitchFamily="34" charset="-79"/>
                <a:ea typeface="Andale Mono" charset="0"/>
                <a:cs typeface="Futura Medium" panose="020B0602020204020303" pitchFamily="34" charset="-79"/>
              </a:rPr>
              <a:t>query 3</a:t>
            </a:r>
          </a:p>
        </p:txBody>
      </p:sp>
      <p:sp>
        <p:nvSpPr>
          <p:cNvPr id="24" name="TextBox 23">
            <a:extLst>
              <a:ext uri="{FF2B5EF4-FFF2-40B4-BE49-F238E27FC236}">
                <a16:creationId xmlns:a16="http://schemas.microsoft.com/office/drawing/2014/main" id="{CA8A5668-19C3-43F3-997B-7C1A85FB75D6}"/>
              </a:ext>
            </a:extLst>
          </p:cNvPr>
          <p:cNvSpPr txBox="1"/>
          <p:nvPr/>
        </p:nvSpPr>
        <p:spPr>
          <a:xfrm>
            <a:off x="8930623" y="3535389"/>
            <a:ext cx="1385376" cy="338554"/>
          </a:xfrm>
          <a:prstGeom prst="rect">
            <a:avLst/>
          </a:prstGeom>
          <a:solidFill>
            <a:srgbClr val="CC0102"/>
          </a:solidFill>
          <a:ln>
            <a:noFill/>
          </a:ln>
        </p:spPr>
        <p:txBody>
          <a:bodyPr wrap="square" rtlCol="0">
            <a:spAutoFit/>
          </a:bodyPr>
          <a:lstStyle/>
          <a:p>
            <a:pPr defTabSz="342900" hangingPunct="1">
              <a:defRPr/>
            </a:pPr>
            <a:r>
              <a:rPr lang="en-US" sz="1600" dirty="0">
                <a:solidFill>
                  <a:srgbClr val="FFFFFF"/>
                </a:solidFill>
                <a:latin typeface="Futura Medium" panose="020B0602020204020303" pitchFamily="34" charset="-79"/>
                <a:ea typeface="Andale Mono" charset="0"/>
                <a:cs typeface="Futura Medium" panose="020B0602020204020303" pitchFamily="34" charset="-79"/>
              </a:rPr>
              <a:t>query 4</a:t>
            </a:r>
          </a:p>
        </p:txBody>
      </p:sp>
      <p:sp>
        <p:nvSpPr>
          <p:cNvPr id="25" name="TextBox 24">
            <a:extLst>
              <a:ext uri="{FF2B5EF4-FFF2-40B4-BE49-F238E27FC236}">
                <a16:creationId xmlns:a16="http://schemas.microsoft.com/office/drawing/2014/main" id="{7105F0EE-56F2-40D1-B65C-2344F8024EA6}"/>
              </a:ext>
            </a:extLst>
          </p:cNvPr>
          <p:cNvSpPr txBox="1"/>
          <p:nvPr/>
        </p:nvSpPr>
        <p:spPr>
          <a:xfrm>
            <a:off x="8930624" y="3937510"/>
            <a:ext cx="1587758" cy="338554"/>
          </a:xfrm>
          <a:prstGeom prst="rect">
            <a:avLst/>
          </a:prstGeom>
          <a:solidFill>
            <a:srgbClr val="CC0102"/>
          </a:solidFill>
          <a:ln>
            <a:noFill/>
          </a:ln>
        </p:spPr>
        <p:txBody>
          <a:bodyPr wrap="square" rtlCol="0">
            <a:spAutoFit/>
          </a:bodyPr>
          <a:lstStyle/>
          <a:p>
            <a:pPr defTabSz="342900" hangingPunct="1">
              <a:defRPr/>
            </a:pPr>
            <a:r>
              <a:rPr lang="en-US" sz="1600" dirty="0">
                <a:solidFill>
                  <a:srgbClr val="FFFFFF"/>
                </a:solidFill>
                <a:latin typeface="Futura Medium" panose="020B0602020204020303" pitchFamily="34" charset="-79"/>
                <a:ea typeface="Andale Mono" charset="0"/>
                <a:cs typeface="Futura Medium" panose="020B0602020204020303" pitchFamily="34" charset="-79"/>
              </a:rPr>
              <a:t>query n</a:t>
            </a:r>
          </a:p>
        </p:txBody>
      </p:sp>
      <p:sp>
        <p:nvSpPr>
          <p:cNvPr id="26" name="TextBox 25">
            <a:extLst>
              <a:ext uri="{FF2B5EF4-FFF2-40B4-BE49-F238E27FC236}">
                <a16:creationId xmlns:a16="http://schemas.microsoft.com/office/drawing/2014/main" id="{6142DDDB-4392-46F8-AE6D-6A79A7A61C76}"/>
              </a:ext>
            </a:extLst>
          </p:cNvPr>
          <p:cNvSpPr txBox="1"/>
          <p:nvPr/>
        </p:nvSpPr>
        <p:spPr>
          <a:xfrm>
            <a:off x="5008999" y="2894395"/>
            <a:ext cx="3066197" cy="1168539"/>
          </a:xfrm>
          <a:prstGeom prst="ellipse">
            <a:avLst/>
          </a:prstGeom>
          <a:solidFill>
            <a:srgbClr val="49058D"/>
          </a:solidFill>
          <a:ln>
            <a:noFill/>
          </a:ln>
        </p:spPr>
        <p:txBody>
          <a:bodyPr wrap="square" rtlCol="0">
            <a:spAutoFit/>
          </a:bodyPr>
          <a:lstStyle/>
          <a:p>
            <a:pPr algn="ctr" defTabSz="342900" hangingPunct="1">
              <a:defRPr/>
            </a:pPr>
            <a:r>
              <a:rPr lang="en-US" sz="2400">
                <a:solidFill>
                  <a:srgbClr val="FFFFFF"/>
                </a:solidFill>
                <a:latin typeface="Futura Medium" panose="020B0602020204020303" pitchFamily="34" charset="-79"/>
                <a:ea typeface="Andale Mono" charset="0"/>
                <a:cs typeface="Futura Medium" panose="020B0602020204020303" pitchFamily="34" charset="-79"/>
              </a:rPr>
              <a:t>Query Reformulation</a:t>
            </a:r>
            <a:endParaRPr lang="en-US" sz="2400" dirty="0">
              <a:solidFill>
                <a:srgbClr val="FFFFFF"/>
              </a:solidFill>
              <a:latin typeface="Futura Medium" panose="020B0602020204020303" pitchFamily="34" charset="-79"/>
              <a:ea typeface="Andale Mono" charset="0"/>
              <a:cs typeface="Futura Medium" panose="020B0602020204020303" pitchFamily="34" charset="-79"/>
            </a:endParaRPr>
          </a:p>
        </p:txBody>
      </p:sp>
      <p:cxnSp>
        <p:nvCxnSpPr>
          <p:cNvPr id="27" name="Straight Arrow Connector 26">
            <a:extLst>
              <a:ext uri="{FF2B5EF4-FFF2-40B4-BE49-F238E27FC236}">
                <a16:creationId xmlns:a16="http://schemas.microsoft.com/office/drawing/2014/main" id="{108D0972-2008-4F87-83FB-02B5BA2348EE}"/>
              </a:ext>
            </a:extLst>
          </p:cNvPr>
          <p:cNvCxnSpPr>
            <a:cxnSpLocks/>
          </p:cNvCxnSpPr>
          <p:nvPr/>
        </p:nvCxnSpPr>
        <p:spPr>
          <a:xfrm>
            <a:off x="4412974" y="3471820"/>
            <a:ext cx="452819" cy="888"/>
          </a:xfrm>
          <a:prstGeom prst="straightConnector1">
            <a:avLst/>
          </a:prstGeom>
          <a:noFill/>
          <a:ln w="76200" cap="flat" cmpd="sng" algn="ctr">
            <a:solidFill>
              <a:schemeClr val="accent5"/>
            </a:solidFill>
            <a:prstDash val="solid"/>
            <a:tailEnd type="triangle"/>
          </a:ln>
          <a:effectLst/>
        </p:spPr>
      </p:cxnSp>
      <p:cxnSp>
        <p:nvCxnSpPr>
          <p:cNvPr id="28" name="Straight Arrow Connector 27">
            <a:extLst>
              <a:ext uri="{FF2B5EF4-FFF2-40B4-BE49-F238E27FC236}">
                <a16:creationId xmlns:a16="http://schemas.microsoft.com/office/drawing/2014/main" id="{9E1EFDB5-A747-4635-B6E1-029302D96559}"/>
              </a:ext>
            </a:extLst>
          </p:cNvPr>
          <p:cNvCxnSpPr>
            <a:cxnSpLocks/>
          </p:cNvCxnSpPr>
          <p:nvPr/>
        </p:nvCxnSpPr>
        <p:spPr>
          <a:xfrm>
            <a:off x="8218402" y="3471820"/>
            <a:ext cx="448333" cy="6844"/>
          </a:xfrm>
          <a:prstGeom prst="straightConnector1">
            <a:avLst/>
          </a:prstGeom>
          <a:noFill/>
          <a:ln w="76200" cap="flat" cmpd="sng" algn="ctr">
            <a:solidFill>
              <a:schemeClr val="accent5"/>
            </a:solidFill>
            <a:prstDash val="solid"/>
            <a:tailEnd type="triangle"/>
          </a:ln>
          <a:effectLst/>
        </p:spPr>
      </p:cxnSp>
      <p:sp>
        <p:nvSpPr>
          <p:cNvPr id="29" name="TextBox 28">
            <a:extLst>
              <a:ext uri="{FF2B5EF4-FFF2-40B4-BE49-F238E27FC236}">
                <a16:creationId xmlns:a16="http://schemas.microsoft.com/office/drawing/2014/main" id="{363DF2FE-56A6-4148-A03B-22C4DA377D2A}"/>
              </a:ext>
            </a:extLst>
          </p:cNvPr>
          <p:cNvSpPr txBox="1"/>
          <p:nvPr/>
        </p:nvSpPr>
        <p:spPr>
          <a:xfrm>
            <a:off x="7167473" y="2248329"/>
            <a:ext cx="1635384" cy="523220"/>
          </a:xfrm>
          <a:prstGeom prst="rect">
            <a:avLst/>
          </a:prstGeom>
          <a:noFill/>
        </p:spPr>
        <p:txBody>
          <a:bodyPr wrap="square" rtlCol="0">
            <a:spAutoFit/>
          </a:bodyPr>
          <a:lstStyle/>
          <a:p>
            <a:pPr algn="r" defTabSz="342900"/>
            <a:r>
              <a:rPr lang="en-US" sz="2800" b="1" i="1" dirty="0">
                <a:solidFill>
                  <a:schemeClr val="accent2"/>
                </a:solidFill>
                <a:latin typeface="Futura Medium" panose="020B0602020204020303" pitchFamily="34" charset="-79"/>
                <a:ea typeface="Myriad Pro Semibold" charset="0"/>
                <a:cs typeface="Futura Medium" panose="020B0602020204020303" pitchFamily="34" charset="-79"/>
              </a:rPr>
              <a:t>Precision</a:t>
            </a:r>
          </a:p>
        </p:txBody>
      </p:sp>
      <p:sp>
        <p:nvSpPr>
          <p:cNvPr id="30" name="TextBox 29">
            <a:extLst>
              <a:ext uri="{FF2B5EF4-FFF2-40B4-BE49-F238E27FC236}">
                <a16:creationId xmlns:a16="http://schemas.microsoft.com/office/drawing/2014/main" id="{D450BB29-2CD4-454E-8A1F-AB35D92124A8}"/>
              </a:ext>
            </a:extLst>
          </p:cNvPr>
          <p:cNvSpPr txBox="1"/>
          <p:nvPr/>
        </p:nvSpPr>
        <p:spPr>
          <a:xfrm>
            <a:off x="7633947" y="3869729"/>
            <a:ext cx="1168910" cy="523220"/>
          </a:xfrm>
          <a:prstGeom prst="rect">
            <a:avLst/>
          </a:prstGeom>
          <a:noFill/>
        </p:spPr>
        <p:txBody>
          <a:bodyPr wrap="square" rtlCol="0">
            <a:spAutoFit/>
          </a:bodyPr>
          <a:lstStyle/>
          <a:p>
            <a:pPr algn="r" defTabSz="342900"/>
            <a:r>
              <a:rPr lang="en-US" sz="2800" b="1" i="1" dirty="0">
                <a:solidFill>
                  <a:schemeClr val="accent2"/>
                </a:solidFill>
                <a:latin typeface="Futura Medium" panose="020B0602020204020303" pitchFamily="34" charset="-79"/>
                <a:ea typeface="Myriad Pro Semibold" charset="0"/>
                <a:cs typeface="Futura Medium" panose="020B0602020204020303" pitchFamily="34" charset="-79"/>
              </a:rPr>
              <a:t>Recall</a:t>
            </a:r>
          </a:p>
        </p:txBody>
      </p:sp>
      <p:sp>
        <p:nvSpPr>
          <p:cNvPr id="31" name="Can 19">
            <a:extLst>
              <a:ext uri="{FF2B5EF4-FFF2-40B4-BE49-F238E27FC236}">
                <a16:creationId xmlns:a16="http://schemas.microsoft.com/office/drawing/2014/main" id="{160DF2A5-E51D-4459-AEBE-8C0DE8CBFE48}"/>
              </a:ext>
            </a:extLst>
          </p:cNvPr>
          <p:cNvSpPr/>
          <p:nvPr/>
        </p:nvSpPr>
        <p:spPr>
          <a:xfrm>
            <a:off x="8840559" y="4976524"/>
            <a:ext cx="1703547" cy="922805"/>
          </a:xfrm>
          <a:prstGeom prst="can">
            <a:avLst/>
          </a:prstGeom>
          <a:solidFill>
            <a:srgbClr val="49058D"/>
          </a:solidFill>
          <a:ln w="25400" cap="flat" cmpd="sng" algn="ctr">
            <a:solidFill>
              <a:srgbClr val="FFFFFF"/>
            </a:solidFill>
            <a:prstDash val="solid"/>
          </a:ln>
          <a:effectLst/>
        </p:spPr>
        <p:txBody>
          <a:bodyPr rtlCol="0" anchor="ctr"/>
          <a:lstStyle/>
          <a:p>
            <a:pPr algn="ctr" defTabSz="342900" hangingPunct="1">
              <a:defRPr/>
            </a:pPr>
            <a:r>
              <a:rPr lang="en-US" sz="1600" dirty="0">
                <a:solidFill>
                  <a:srgbClr val="FFFFFF"/>
                </a:solidFill>
                <a:latin typeface="Futura Medium" panose="020B0602020204020303" pitchFamily="34" charset="-79"/>
                <a:ea typeface="+mn-ea"/>
                <a:cs typeface="Futura Medium" panose="020B0602020204020303" pitchFamily="34" charset="-79"/>
              </a:rPr>
              <a:t>Elastic Search</a:t>
            </a:r>
          </a:p>
          <a:p>
            <a:pPr algn="ctr" defTabSz="342900" hangingPunct="1">
              <a:defRPr/>
            </a:pPr>
            <a:r>
              <a:rPr lang="en-US" sz="1600" dirty="0">
                <a:solidFill>
                  <a:srgbClr val="FFFFFF"/>
                </a:solidFill>
                <a:latin typeface="Futura Medium" panose="020B0602020204020303" pitchFamily="34" charset="-79"/>
                <a:ea typeface="+mn-ea"/>
                <a:cs typeface="Futura Medium" panose="020B0602020204020303" pitchFamily="34" charset="-79"/>
              </a:rPr>
              <a:t>100M entities</a:t>
            </a:r>
          </a:p>
        </p:txBody>
      </p:sp>
      <p:cxnSp>
        <p:nvCxnSpPr>
          <p:cNvPr id="32" name="Straight Arrow Connector 31">
            <a:extLst>
              <a:ext uri="{FF2B5EF4-FFF2-40B4-BE49-F238E27FC236}">
                <a16:creationId xmlns:a16="http://schemas.microsoft.com/office/drawing/2014/main" id="{E6681689-6898-4319-AE69-797B240E4EAB}"/>
              </a:ext>
            </a:extLst>
          </p:cNvPr>
          <p:cNvCxnSpPr>
            <a:cxnSpLocks/>
          </p:cNvCxnSpPr>
          <p:nvPr/>
        </p:nvCxnSpPr>
        <p:spPr>
          <a:xfrm>
            <a:off x="9623311" y="4422012"/>
            <a:ext cx="0" cy="554188"/>
          </a:xfrm>
          <a:prstGeom prst="straightConnector1">
            <a:avLst/>
          </a:prstGeom>
          <a:noFill/>
          <a:ln w="76200" cap="flat" cmpd="sng" algn="ctr">
            <a:solidFill>
              <a:schemeClr val="accent5"/>
            </a:solidFill>
            <a:prstDash val="solid"/>
            <a:tailEnd type="triangle"/>
          </a:ln>
          <a:effectLst/>
        </p:spPr>
      </p:cxnSp>
      <p:sp>
        <p:nvSpPr>
          <p:cNvPr id="33" name="TextBox 32">
            <a:extLst>
              <a:ext uri="{FF2B5EF4-FFF2-40B4-BE49-F238E27FC236}">
                <a16:creationId xmlns:a16="http://schemas.microsoft.com/office/drawing/2014/main" id="{E929E909-636D-48AF-9B38-28CBE3CDA0EF}"/>
              </a:ext>
            </a:extLst>
          </p:cNvPr>
          <p:cNvSpPr txBox="1"/>
          <p:nvPr/>
        </p:nvSpPr>
        <p:spPr>
          <a:xfrm>
            <a:off x="6453553" y="5195555"/>
            <a:ext cx="982641" cy="584775"/>
          </a:xfrm>
          <a:prstGeom prst="rect">
            <a:avLst/>
          </a:prstGeom>
          <a:solidFill>
            <a:srgbClr val="CC0102"/>
          </a:solidFill>
          <a:ln>
            <a:noFill/>
          </a:ln>
        </p:spPr>
        <p:txBody>
          <a:bodyPr wrap="square" rtlCol="0">
            <a:spAutoFit/>
          </a:bodyPr>
          <a:lstStyle/>
          <a:p>
            <a:pPr algn="ctr" defTabSz="342900" hangingPunct="1">
              <a:defRPr/>
            </a:pPr>
            <a:r>
              <a:rPr lang="en-US" sz="1600" dirty="0">
                <a:solidFill>
                  <a:srgbClr val="FFFFFF"/>
                </a:solidFill>
                <a:latin typeface="Futura Medium" panose="020B0602020204020303" pitchFamily="34" charset="-79"/>
                <a:ea typeface="Andale Mono" charset="0"/>
                <a:cs typeface="Futura Medium" panose="020B0602020204020303" pitchFamily="34" charset="-79"/>
              </a:rPr>
              <a:t>Ranked</a:t>
            </a:r>
          </a:p>
          <a:p>
            <a:pPr algn="ctr" defTabSz="342900" hangingPunct="1">
              <a:defRPr/>
            </a:pPr>
            <a:r>
              <a:rPr lang="en-US" sz="1600" dirty="0">
                <a:solidFill>
                  <a:srgbClr val="FFFFFF"/>
                </a:solidFill>
                <a:latin typeface="Futura Medium" panose="020B0602020204020303" pitchFamily="34" charset="-79"/>
                <a:ea typeface="Andale Mono" charset="0"/>
                <a:cs typeface="Futura Medium" panose="020B0602020204020303" pitchFamily="34" charset="-79"/>
              </a:rPr>
              <a:t>Candidates</a:t>
            </a:r>
          </a:p>
        </p:txBody>
      </p:sp>
      <p:cxnSp>
        <p:nvCxnSpPr>
          <p:cNvPr id="34" name="Straight Arrow Connector 33">
            <a:extLst>
              <a:ext uri="{FF2B5EF4-FFF2-40B4-BE49-F238E27FC236}">
                <a16:creationId xmlns:a16="http://schemas.microsoft.com/office/drawing/2014/main" id="{57B14409-6A78-4DDB-8B8D-0CAF91048511}"/>
              </a:ext>
            </a:extLst>
          </p:cNvPr>
          <p:cNvCxnSpPr>
            <a:cxnSpLocks/>
          </p:cNvCxnSpPr>
          <p:nvPr/>
        </p:nvCxnSpPr>
        <p:spPr>
          <a:xfrm flipH="1">
            <a:off x="7674223" y="5437927"/>
            <a:ext cx="610842" cy="0"/>
          </a:xfrm>
          <a:prstGeom prst="straightConnector1">
            <a:avLst/>
          </a:prstGeom>
          <a:noFill/>
          <a:ln w="76200" cap="flat" cmpd="sng" algn="ctr">
            <a:solidFill>
              <a:schemeClr val="accent5"/>
            </a:solidFill>
            <a:prstDash val="solid"/>
            <a:tailEnd type="triangle"/>
          </a:ln>
          <a:effectLst/>
        </p:spPr>
      </p:cxnSp>
      <p:sp>
        <p:nvSpPr>
          <p:cNvPr id="35" name="TextBox 34">
            <a:extLst>
              <a:ext uri="{FF2B5EF4-FFF2-40B4-BE49-F238E27FC236}">
                <a16:creationId xmlns:a16="http://schemas.microsoft.com/office/drawing/2014/main" id="{4E0B6700-C5E9-4E42-B37B-161220FC3410}"/>
              </a:ext>
            </a:extLst>
          </p:cNvPr>
          <p:cNvSpPr txBox="1"/>
          <p:nvPr/>
        </p:nvSpPr>
        <p:spPr>
          <a:xfrm>
            <a:off x="609600" y="1230873"/>
            <a:ext cx="9627957" cy="461665"/>
          </a:xfrm>
          <a:prstGeom prst="rect">
            <a:avLst/>
          </a:prstGeom>
          <a:noFill/>
        </p:spPr>
        <p:txBody>
          <a:bodyPr wrap="none" rtlCol="0">
            <a:spAutoFit/>
          </a:bodyPr>
          <a:lstStyle/>
          <a:p>
            <a:pPr defTabSz="342900"/>
            <a:r>
              <a:rPr lang="en-US" sz="2400" b="1" dirty="0">
                <a:solidFill>
                  <a:srgbClr val="49058D"/>
                </a:solidFill>
                <a:latin typeface="Futura Medium" panose="020B0602020204020303" pitchFamily="34" charset="-79"/>
                <a:ea typeface="Myriad Pro" charset="0"/>
                <a:cs typeface="Futura Medium" panose="020B0602020204020303" pitchFamily="34" charset="-79"/>
              </a:rPr>
              <a:t>Keyword expansion • Context broadening • Constraint relaxation</a:t>
            </a:r>
          </a:p>
        </p:txBody>
      </p:sp>
    </p:spTree>
    <p:extLst>
      <p:ext uri="{BB962C8B-B14F-4D97-AF65-F5344CB8AC3E}">
        <p14:creationId xmlns:p14="http://schemas.microsoft.com/office/powerpoint/2010/main" val="491899804"/>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Offline step: Weighted Mapping Of Query To Index</a:t>
            </a:r>
          </a:p>
        </p:txBody>
      </p:sp>
      <p:sp>
        <p:nvSpPr>
          <p:cNvPr id="2" name="Slide Number Placeholder 1">
            <a:extLst>
              <a:ext uri="{FF2B5EF4-FFF2-40B4-BE49-F238E27FC236}">
                <a16:creationId xmlns:a16="http://schemas.microsoft.com/office/drawing/2014/main" id="{03EC2169-9CDE-4BE2-8540-DC23FD1904DF}"/>
              </a:ext>
            </a:extLst>
          </p:cNvPr>
          <p:cNvSpPr>
            <a:spLocks noGrp="1"/>
          </p:cNvSpPr>
          <p:nvPr>
            <p:ph type="sldNum" sz="quarter" idx="2"/>
          </p:nvPr>
        </p:nvSpPr>
        <p:spPr/>
        <p:txBody>
          <a:bodyPr/>
          <a:lstStyle/>
          <a:p>
            <a:pPr>
              <a:defRPr/>
            </a:pPr>
            <a:fld id="{FFF830CD-155B-44E2-B503-3BCACD705026}" type="slidenum">
              <a:rPr lang="en-US" smtClean="0">
                <a:solidFill>
                  <a:prstClr val="white"/>
                </a:solidFill>
              </a:rPr>
              <a:pPr>
                <a:defRPr/>
              </a:pPr>
              <a:t>87</a:t>
            </a:fld>
            <a:endParaRPr lang="en-US" dirty="0">
              <a:solidFill>
                <a:prstClr val="white"/>
              </a:solidFill>
            </a:endParaRPr>
          </a:p>
        </p:txBody>
      </p:sp>
      <p:pic>
        <p:nvPicPr>
          <p:cNvPr id="4" name="Picture 3">
            <a:extLst>
              <a:ext uri="{FF2B5EF4-FFF2-40B4-BE49-F238E27FC236}">
                <a16:creationId xmlns:a16="http://schemas.microsoft.com/office/drawing/2014/main" id="{442029C4-E193-4C9A-AEAD-BEE88C0754EB}"/>
              </a:ext>
            </a:extLst>
          </p:cNvPr>
          <p:cNvPicPr>
            <a:picLocks noChangeAspect="1"/>
          </p:cNvPicPr>
          <p:nvPr/>
        </p:nvPicPr>
        <p:blipFill>
          <a:blip r:embed="rId2"/>
          <a:stretch>
            <a:fillRect/>
          </a:stretch>
        </p:blipFill>
        <p:spPr>
          <a:xfrm>
            <a:off x="2994954" y="1130629"/>
            <a:ext cx="6250646" cy="5246217"/>
          </a:xfrm>
          <a:prstGeom prst="rect">
            <a:avLst/>
          </a:prstGeom>
        </p:spPr>
      </p:pic>
    </p:spTree>
    <p:extLst>
      <p:ext uri="{BB962C8B-B14F-4D97-AF65-F5344CB8AC3E}">
        <p14:creationId xmlns:p14="http://schemas.microsoft.com/office/powerpoint/2010/main" val="2048848733"/>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Online Step: Query reformulation using Semantic Strategies</a:t>
            </a:r>
            <a:endParaRPr lang="en-US" dirty="0"/>
          </a:p>
        </p:txBody>
      </p:sp>
      <p:sp>
        <p:nvSpPr>
          <p:cNvPr id="8" name="Slide Number Placeholder 7">
            <a:extLst>
              <a:ext uri="{FF2B5EF4-FFF2-40B4-BE49-F238E27FC236}">
                <a16:creationId xmlns:a16="http://schemas.microsoft.com/office/drawing/2014/main" id="{093E1A65-C386-4348-884D-546814D4231E}"/>
              </a:ext>
            </a:extLst>
          </p:cNvPr>
          <p:cNvSpPr>
            <a:spLocks noGrp="1"/>
          </p:cNvSpPr>
          <p:nvPr>
            <p:ph type="sldNum" sz="quarter" idx="2"/>
          </p:nvPr>
        </p:nvSpPr>
        <p:spPr>
          <a:xfrm>
            <a:off x="10618788" y="6618288"/>
            <a:ext cx="363537" cy="261937"/>
          </a:xfrm>
        </p:spPr>
        <p:txBody>
          <a:bodyPr/>
          <a:lstStyle/>
          <a:p>
            <a:fld id="{FFF830CD-155B-44E2-B503-3BCACD705026}" type="slidenum">
              <a:rPr lang="en-US" smtClean="0"/>
              <a:pPr/>
              <a:t>88</a:t>
            </a:fld>
            <a:endParaRPr lang="en-US" dirty="0"/>
          </a:p>
        </p:txBody>
      </p:sp>
      <p:pic>
        <p:nvPicPr>
          <p:cNvPr id="11" name="Picture 10">
            <a:extLst>
              <a:ext uri="{FF2B5EF4-FFF2-40B4-BE49-F238E27FC236}">
                <a16:creationId xmlns:a16="http://schemas.microsoft.com/office/drawing/2014/main" id="{028C10FD-358A-4380-84CF-43E13C17B8DE}"/>
              </a:ext>
            </a:extLst>
          </p:cNvPr>
          <p:cNvPicPr>
            <a:picLocks noChangeAspect="1"/>
          </p:cNvPicPr>
          <p:nvPr/>
        </p:nvPicPr>
        <p:blipFill>
          <a:blip r:embed="rId3"/>
          <a:stretch>
            <a:fillRect/>
          </a:stretch>
        </p:blipFill>
        <p:spPr>
          <a:xfrm>
            <a:off x="702298" y="2818939"/>
            <a:ext cx="11092203" cy="3502348"/>
          </a:xfrm>
          <a:prstGeom prst="rect">
            <a:avLst/>
          </a:prstGeom>
        </p:spPr>
      </p:pic>
    </p:spTree>
    <p:extLst>
      <p:ext uri="{BB962C8B-B14F-4D97-AF65-F5344CB8AC3E}">
        <p14:creationId xmlns:p14="http://schemas.microsoft.com/office/powerpoint/2010/main" val="1585896807"/>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Conservative Query</a:t>
            </a:r>
          </a:p>
        </p:txBody>
      </p:sp>
      <p:sp>
        <p:nvSpPr>
          <p:cNvPr id="3" name="Slide Number Placeholder 2">
            <a:extLst>
              <a:ext uri="{FF2B5EF4-FFF2-40B4-BE49-F238E27FC236}">
                <a16:creationId xmlns:a16="http://schemas.microsoft.com/office/drawing/2014/main" id="{85633BC7-519C-46E9-BB50-D7DC7CE8121F}"/>
              </a:ext>
            </a:extLst>
          </p:cNvPr>
          <p:cNvSpPr>
            <a:spLocks noGrp="1"/>
          </p:cNvSpPr>
          <p:nvPr>
            <p:ph type="sldNum" sz="quarter" idx="2"/>
          </p:nvPr>
        </p:nvSpPr>
        <p:spPr>
          <a:xfrm>
            <a:off x="10618788" y="6618288"/>
            <a:ext cx="363537" cy="261937"/>
          </a:xfrm>
        </p:spPr>
        <p:txBody>
          <a:bodyPr/>
          <a:lstStyle/>
          <a:p>
            <a:fld id="{FFF830CD-155B-44E2-B503-3BCACD705026}" type="slidenum">
              <a:rPr lang="en-US" smtClean="0"/>
              <a:pPr/>
              <a:t>89</a:t>
            </a:fld>
            <a:endParaRPr lang="en-US" dirty="0"/>
          </a:p>
        </p:txBody>
      </p:sp>
      <p:pic>
        <p:nvPicPr>
          <p:cNvPr id="5" name="Picture 4">
            <a:extLst>
              <a:ext uri="{FF2B5EF4-FFF2-40B4-BE49-F238E27FC236}">
                <a16:creationId xmlns:a16="http://schemas.microsoft.com/office/drawing/2014/main" id="{51EFE584-18AE-4AC4-BDE4-E105D1F4D9B9}"/>
              </a:ext>
            </a:extLst>
          </p:cNvPr>
          <p:cNvPicPr>
            <a:picLocks noChangeAspect="1"/>
          </p:cNvPicPr>
          <p:nvPr/>
        </p:nvPicPr>
        <p:blipFill>
          <a:blip r:embed="rId2"/>
          <a:stretch>
            <a:fillRect/>
          </a:stretch>
        </p:blipFill>
        <p:spPr>
          <a:xfrm>
            <a:off x="1838214" y="1253808"/>
            <a:ext cx="8551723" cy="5286692"/>
          </a:xfrm>
          <a:prstGeom prst="rect">
            <a:avLst/>
          </a:prstGeom>
        </p:spPr>
      </p:pic>
    </p:spTree>
    <p:extLst>
      <p:ext uri="{BB962C8B-B14F-4D97-AF65-F5344CB8AC3E}">
        <p14:creationId xmlns:p14="http://schemas.microsoft.com/office/powerpoint/2010/main" val="274551132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icture 3" descr="Picture 3"/>
          <p:cNvPicPr>
            <a:picLocks noChangeAspect="1"/>
          </p:cNvPicPr>
          <p:nvPr/>
        </p:nvPicPr>
        <p:blipFill>
          <a:blip r:embed="rId2">
            <a:extLst/>
          </a:blip>
          <a:stretch>
            <a:fillRect/>
          </a:stretch>
        </p:blipFill>
        <p:spPr>
          <a:xfrm>
            <a:off x="659850" y="1600205"/>
            <a:ext cx="6703120" cy="5257795"/>
          </a:xfrm>
          <a:prstGeom prst="rect">
            <a:avLst/>
          </a:prstGeom>
          <a:ln w="12700">
            <a:miter lim="400000"/>
          </a:ln>
          <a:effectLst>
            <a:outerShdw blurRad="292100" dist="139700" dir="2700000" rotWithShape="0">
              <a:srgbClr val="333333">
                <a:alpha val="64999"/>
              </a:srgbClr>
            </a:outerShdw>
          </a:effectLst>
        </p:spPr>
      </p:pic>
      <p:sp>
        <p:nvSpPr>
          <p:cNvPr id="138" name="Information Extraction Process"/>
          <p:cNvSpPr txBox="1">
            <a:spLocks noGrp="1"/>
          </p:cNvSpPr>
          <p:nvPr>
            <p:ph type="title"/>
          </p:nvPr>
        </p:nvSpPr>
        <p:spPr>
          <a:xfrm>
            <a:off x="609600" y="4"/>
            <a:ext cx="11582400" cy="1087939"/>
          </a:xfrm>
          <a:prstGeom prst="rect">
            <a:avLst/>
          </a:prstGeom>
        </p:spPr>
        <p:txBody>
          <a:bodyPr/>
          <a:lstStyle/>
          <a:p>
            <a:r>
              <a:t>Information Extraction Process</a:t>
            </a:r>
          </a:p>
        </p:txBody>
      </p:sp>
      <p:sp>
        <p:nvSpPr>
          <p:cNvPr id="139" name="Slide Number"/>
          <p:cNvSpPr txBox="1">
            <a:spLocks noGrp="1"/>
          </p:cNvSpPr>
          <p:nvPr>
            <p:ph type="sldNum" sz="quarter" idx="2"/>
          </p:nvPr>
        </p:nvSpPr>
        <p:spPr>
          <a:xfrm>
            <a:off x="12003102" y="6540817"/>
            <a:ext cx="188898"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sp>
        <p:nvSpPr>
          <p:cNvPr id="140" name="Segmentation"/>
          <p:cNvSpPr/>
          <p:nvPr/>
        </p:nvSpPr>
        <p:spPr>
          <a:xfrm>
            <a:off x="232168" y="1087942"/>
            <a:ext cx="2431493" cy="525615"/>
          </a:xfrm>
          <a:prstGeom prst="roundRect">
            <a:avLst>
              <a:gd name="adj" fmla="val 42310"/>
            </a:avLst>
          </a:prstGeom>
          <a:solidFill>
            <a:srgbClr val="49058D"/>
          </a:solidFill>
          <a:ln w="12700">
            <a:miter lim="400000"/>
          </a:ln>
          <a:extLst>
            <a:ext uri="{C572A759-6A51-4108-AA02-DFA0A04FC94B}">
              <ma14:wrappingTextBoxFlag xmlns:ma14="http://schemas.microsoft.com/office/mac/drawingml/2011/main" xmlns="" val="1"/>
            </a:ext>
          </a:extLst>
        </p:spPr>
        <p:txBody>
          <a:bodyPr lIns="45719" rIns="45719" anchor="ctr"/>
          <a:lstStyle>
            <a:lvl1pPr algn="ctr">
              <a:defRPr sz="2400">
                <a:solidFill>
                  <a:srgbClr val="FFFFFF"/>
                </a:solidFill>
                <a:latin typeface="Futura"/>
                <a:ea typeface="Futura"/>
                <a:cs typeface="Futura"/>
                <a:sym typeface="Futura"/>
              </a:defRPr>
            </a:lvl1pPr>
          </a:lstStyle>
          <a:p>
            <a:r>
              <a:t>Segmentation</a:t>
            </a:r>
          </a:p>
        </p:txBody>
      </p:sp>
      <p:sp>
        <p:nvSpPr>
          <p:cNvPr id="141" name="Data Extraction"/>
          <p:cNvSpPr/>
          <p:nvPr/>
        </p:nvSpPr>
        <p:spPr>
          <a:xfrm>
            <a:off x="8306155" y="1087942"/>
            <a:ext cx="3477363" cy="525615"/>
          </a:xfrm>
          <a:prstGeom prst="roundRect">
            <a:avLst>
              <a:gd name="adj" fmla="val 39957"/>
            </a:avLst>
          </a:prstGeom>
          <a:solidFill>
            <a:srgbClr val="49058D"/>
          </a:solidFill>
          <a:ln w="12700">
            <a:miter lim="400000"/>
          </a:ln>
          <a:extLst>
            <a:ext uri="{C572A759-6A51-4108-AA02-DFA0A04FC94B}">
              <ma14:wrappingTextBoxFlag xmlns:ma14="http://schemas.microsoft.com/office/mac/drawingml/2011/main" xmlns="" val="1"/>
            </a:ext>
          </a:extLst>
        </p:spPr>
        <p:txBody>
          <a:bodyPr lIns="45719" rIns="45719" anchor="ctr"/>
          <a:lstStyle>
            <a:lvl1pPr algn="ctr">
              <a:defRPr sz="2400">
                <a:solidFill>
                  <a:srgbClr val="FFFFFF"/>
                </a:solidFill>
                <a:latin typeface="Futura"/>
                <a:ea typeface="Futura"/>
                <a:cs typeface="Futura"/>
                <a:sym typeface="Futura"/>
              </a:defRPr>
            </a:lvl1pPr>
          </a:lstStyle>
          <a:p>
            <a:r>
              <a:t>Data Extraction</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 Relaxed Query</a:t>
            </a:r>
            <a:endParaRPr lang="en-US" dirty="0"/>
          </a:p>
        </p:txBody>
      </p:sp>
      <p:sp>
        <p:nvSpPr>
          <p:cNvPr id="3" name="Slide Number Placeholder 2">
            <a:extLst>
              <a:ext uri="{FF2B5EF4-FFF2-40B4-BE49-F238E27FC236}">
                <a16:creationId xmlns:a16="http://schemas.microsoft.com/office/drawing/2014/main" id="{3898DD7C-DC56-4A71-B2BA-FA04DBA261BC}"/>
              </a:ext>
            </a:extLst>
          </p:cNvPr>
          <p:cNvSpPr>
            <a:spLocks noGrp="1"/>
          </p:cNvSpPr>
          <p:nvPr>
            <p:ph type="sldNum" sz="quarter" idx="2"/>
          </p:nvPr>
        </p:nvSpPr>
        <p:spPr>
          <a:xfrm>
            <a:off x="10618788" y="6618288"/>
            <a:ext cx="363537" cy="261937"/>
          </a:xfrm>
        </p:spPr>
        <p:txBody>
          <a:bodyPr/>
          <a:lstStyle/>
          <a:p>
            <a:fld id="{FFF830CD-155B-44E2-B503-3BCACD705026}" type="slidenum">
              <a:rPr lang="en-US" smtClean="0"/>
              <a:pPr/>
              <a:t>90</a:t>
            </a:fld>
            <a:endParaRPr lang="en-US" dirty="0"/>
          </a:p>
        </p:txBody>
      </p:sp>
      <p:pic>
        <p:nvPicPr>
          <p:cNvPr id="5" name="Picture 4">
            <a:extLst>
              <a:ext uri="{FF2B5EF4-FFF2-40B4-BE49-F238E27FC236}">
                <a16:creationId xmlns:a16="http://schemas.microsoft.com/office/drawing/2014/main" id="{A6D0F7CB-EFC2-452A-A806-4844EBDB9102}"/>
              </a:ext>
            </a:extLst>
          </p:cNvPr>
          <p:cNvPicPr>
            <a:picLocks noChangeAspect="1"/>
          </p:cNvPicPr>
          <p:nvPr/>
        </p:nvPicPr>
        <p:blipFill>
          <a:blip r:embed="rId2"/>
          <a:stretch>
            <a:fillRect/>
          </a:stretch>
        </p:blipFill>
        <p:spPr>
          <a:xfrm>
            <a:off x="1772987" y="1205948"/>
            <a:ext cx="8895014" cy="5525880"/>
          </a:xfrm>
          <a:prstGeom prst="rect">
            <a:avLst/>
          </a:prstGeom>
        </p:spPr>
      </p:pic>
    </p:spTree>
    <p:extLst>
      <p:ext uri="{BB962C8B-B14F-4D97-AF65-F5344CB8AC3E}">
        <p14:creationId xmlns:p14="http://schemas.microsoft.com/office/powerpoint/2010/main" val="1154528734"/>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 Keyword-only Query</a:t>
            </a:r>
            <a:endParaRPr lang="en-US" dirty="0"/>
          </a:p>
        </p:txBody>
      </p:sp>
      <p:sp>
        <p:nvSpPr>
          <p:cNvPr id="2" name="Slide Number Placeholder 1">
            <a:extLst>
              <a:ext uri="{FF2B5EF4-FFF2-40B4-BE49-F238E27FC236}">
                <a16:creationId xmlns:a16="http://schemas.microsoft.com/office/drawing/2014/main" id="{E39DF84C-3B24-4C95-87AB-7AACE27BA7AE}"/>
              </a:ext>
            </a:extLst>
          </p:cNvPr>
          <p:cNvSpPr>
            <a:spLocks noGrp="1"/>
          </p:cNvSpPr>
          <p:nvPr>
            <p:ph type="sldNum" sz="quarter" idx="2"/>
          </p:nvPr>
        </p:nvSpPr>
        <p:spPr>
          <a:xfrm>
            <a:off x="10618788" y="6618288"/>
            <a:ext cx="363537" cy="261937"/>
          </a:xfrm>
        </p:spPr>
        <p:txBody>
          <a:bodyPr/>
          <a:lstStyle/>
          <a:p>
            <a:fld id="{FFF830CD-155B-44E2-B503-3BCACD705026}" type="slidenum">
              <a:rPr lang="en-US" smtClean="0"/>
              <a:pPr/>
              <a:t>91</a:t>
            </a:fld>
            <a:endParaRPr lang="en-US" dirty="0"/>
          </a:p>
        </p:txBody>
      </p:sp>
      <p:pic>
        <p:nvPicPr>
          <p:cNvPr id="3" name="Picture 2">
            <a:extLst>
              <a:ext uri="{FF2B5EF4-FFF2-40B4-BE49-F238E27FC236}">
                <a16:creationId xmlns:a16="http://schemas.microsoft.com/office/drawing/2014/main" id="{B1CC4855-DEB0-4008-A725-B88A1BA2E7FE}"/>
              </a:ext>
            </a:extLst>
          </p:cNvPr>
          <p:cNvPicPr>
            <a:picLocks noChangeAspect="1"/>
          </p:cNvPicPr>
          <p:nvPr/>
        </p:nvPicPr>
        <p:blipFill>
          <a:blip r:embed="rId2"/>
          <a:stretch>
            <a:fillRect/>
          </a:stretch>
        </p:blipFill>
        <p:spPr>
          <a:xfrm>
            <a:off x="2079001" y="1365864"/>
            <a:ext cx="8096579" cy="4882536"/>
          </a:xfrm>
          <a:prstGeom prst="rect">
            <a:avLst/>
          </a:prstGeom>
        </p:spPr>
      </p:pic>
    </p:spTree>
    <p:extLst>
      <p:ext uri="{BB962C8B-B14F-4D97-AF65-F5344CB8AC3E}">
        <p14:creationId xmlns:p14="http://schemas.microsoft.com/office/powerpoint/2010/main" val="1504196916"/>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of ‘Final’ Query</a:t>
            </a:r>
          </a:p>
        </p:txBody>
      </p:sp>
      <p:sp>
        <p:nvSpPr>
          <p:cNvPr id="3" name="Slide Number Placeholder 2">
            <a:extLst>
              <a:ext uri="{FF2B5EF4-FFF2-40B4-BE49-F238E27FC236}">
                <a16:creationId xmlns:a16="http://schemas.microsoft.com/office/drawing/2014/main" id="{CC2D79B3-A880-48D8-B3B2-1BFA0BABBD8E}"/>
              </a:ext>
            </a:extLst>
          </p:cNvPr>
          <p:cNvSpPr>
            <a:spLocks noGrp="1"/>
          </p:cNvSpPr>
          <p:nvPr>
            <p:ph type="sldNum" sz="quarter" idx="2"/>
          </p:nvPr>
        </p:nvSpPr>
        <p:spPr/>
        <p:txBody>
          <a:bodyPr/>
          <a:lstStyle/>
          <a:p>
            <a:fld id="{FFF830CD-155B-44E2-B503-3BCACD705026}" type="slidenum">
              <a:rPr lang="en-US" smtClean="0"/>
              <a:pPr/>
              <a:t>92</a:t>
            </a:fld>
            <a:endParaRPr lang="en-US" dirty="0"/>
          </a:p>
        </p:txBody>
      </p:sp>
      <p:pic>
        <p:nvPicPr>
          <p:cNvPr id="6" name="Picture 5">
            <a:extLst>
              <a:ext uri="{FF2B5EF4-FFF2-40B4-BE49-F238E27FC236}">
                <a16:creationId xmlns:a16="http://schemas.microsoft.com/office/drawing/2014/main" id="{137F1A77-F597-43D9-8D0B-7BCEA7CB238F}"/>
              </a:ext>
            </a:extLst>
          </p:cNvPr>
          <p:cNvPicPr>
            <a:picLocks noChangeAspect="1"/>
          </p:cNvPicPr>
          <p:nvPr/>
        </p:nvPicPr>
        <p:blipFill>
          <a:blip r:embed="rId2"/>
          <a:stretch>
            <a:fillRect/>
          </a:stretch>
        </p:blipFill>
        <p:spPr>
          <a:xfrm>
            <a:off x="1870178" y="1017641"/>
            <a:ext cx="8351406" cy="5266224"/>
          </a:xfrm>
          <a:prstGeom prst="rect">
            <a:avLst/>
          </a:prstGeom>
        </p:spPr>
      </p:pic>
    </p:spTree>
    <p:extLst>
      <p:ext uri="{BB962C8B-B14F-4D97-AF65-F5344CB8AC3E}">
        <p14:creationId xmlns:p14="http://schemas.microsoft.com/office/powerpoint/2010/main" val="1741025074"/>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7DCC1B-77BC-4A11-B9A3-A006EA8F11C0}"/>
              </a:ext>
            </a:extLst>
          </p:cNvPr>
          <p:cNvSpPr>
            <a:spLocks noGrp="1"/>
          </p:cNvSpPr>
          <p:nvPr>
            <p:ph type="sldNum" sz="quarter" idx="10"/>
          </p:nvPr>
        </p:nvSpPr>
        <p:spPr/>
        <p:txBody>
          <a:bodyPr/>
          <a:lstStyle/>
          <a:p>
            <a:pPr>
              <a:defRPr/>
            </a:pPr>
            <a:fld id="{FFF830CD-155B-44E2-B503-3BCACD705026}" type="slidenum">
              <a:rPr lang="en-US" smtClean="0">
                <a:solidFill>
                  <a:prstClr val="white"/>
                </a:solidFill>
              </a:rPr>
              <a:pPr>
                <a:defRPr/>
              </a:pPr>
              <a:t>93</a:t>
            </a:fld>
            <a:endParaRPr lang="en-US" dirty="0">
              <a:solidFill>
                <a:prstClr val="white"/>
              </a:solidFill>
            </a:endParaRPr>
          </a:p>
        </p:txBody>
      </p:sp>
      <p:sp>
        <p:nvSpPr>
          <p:cNvPr id="4" name="Title 3">
            <a:extLst>
              <a:ext uri="{FF2B5EF4-FFF2-40B4-BE49-F238E27FC236}">
                <a16:creationId xmlns:a16="http://schemas.microsoft.com/office/drawing/2014/main" id="{568FBBD0-DD84-451E-9E3B-8F3043A68DED}"/>
              </a:ext>
            </a:extLst>
          </p:cNvPr>
          <p:cNvSpPr>
            <a:spLocks noGrp="1"/>
          </p:cNvSpPr>
          <p:nvPr>
            <p:ph type="title"/>
          </p:nvPr>
        </p:nvSpPr>
        <p:spPr/>
        <p:txBody>
          <a:bodyPr/>
          <a:lstStyle/>
          <a:p>
            <a:r>
              <a:rPr lang="en-US"/>
              <a:t>Example: query execution/ranking</a:t>
            </a:r>
          </a:p>
        </p:txBody>
      </p:sp>
      <p:pic>
        <p:nvPicPr>
          <p:cNvPr id="7" name="Picture 6">
            <a:extLst>
              <a:ext uri="{FF2B5EF4-FFF2-40B4-BE49-F238E27FC236}">
                <a16:creationId xmlns:a16="http://schemas.microsoft.com/office/drawing/2014/main" id="{FA46E30E-0CB6-4B8C-A477-7E86FB581461}"/>
              </a:ext>
            </a:extLst>
          </p:cNvPr>
          <p:cNvPicPr>
            <a:picLocks noChangeAspect="1"/>
          </p:cNvPicPr>
          <p:nvPr/>
        </p:nvPicPr>
        <p:blipFill>
          <a:blip r:embed="rId2"/>
          <a:stretch>
            <a:fillRect/>
          </a:stretch>
        </p:blipFill>
        <p:spPr>
          <a:xfrm>
            <a:off x="119839" y="1436834"/>
            <a:ext cx="11939640" cy="5368158"/>
          </a:xfrm>
          <a:prstGeom prst="rect">
            <a:avLst/>
          </a:prstGeom>
        </p:spPr>
      </p:pic>
    </p:spTree>
    <p:extLst>
      <p:ext uri="{BB962C8B-B14F-4D97-AF65-F5344CB8AC3E}">
        <p14:creationId xmlns:p14="http://schemas.microsoft.com/office/powerpoint/2010/main" val="2176227527"/>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975" y="259346"/>
            <a:ext cx="6172200" cy="563455"/>
          </a:xfrm>
        </p:spPr>
        <p:txBody>
          <a:bodyPr>
            <a:normAutofit fontScale="90000"/>
          </a:bodyPr>
          <a:lstStyle/>
          <a:p>
            <a:r>
              <a:rPr lang="en-US" dirty="0"/>
              <a:t>Results</a:t>
            </a:r>
          </a:p>
        </p:txBody>
      </p:sp>
      <p:pic>
        <p:nvPicPr>
          <p:cNvPr id="5" name="Picture 4"/>
          <p:cNvPicPr>
            <a:picLocks noChangeAspect="1"/>
          </p:cNvPicPr>
          <p:nvPr/>
        </p:nvPicPr>
        <p:blipFill>
          <a:blip r:embed="rId2"/>
          <a:stretch>
            <a:fillRect/>
          </a:stretch>
        </p:blipFill>
        <p:spPr>
          <a:xfrm>
            <a:off x="1705976" y="1061976"/>
            <a:ext cx="3908111" cy="4750722"/>
          </a:xfrm>
          <a:prstGeom prst="rect">
            <a:avLst/>
          </a:prstGeom>
        </p:spPr>
      </p:pic>
      <p:pic>
        <p:nvPicPr>
          <p:cNvPr id="3" name="Picture 2"/>
          <p:cNvPicPr>
            <a:picLocks noChangeAspect="1"/>
          </p:cNvPicPr>
          <p:nvPr/>
        </p:nvPicPr>
        <p:blipFill>
          <a:blip r:embed="rId3"/>
          <a:stretch>
            <a:fillRect/>
          </a:stretch>
        </p:blipFill>
        <p:spPr>
          <a:xfrm>
            <a:off x="5861957" y="402670"/>
            <a:ext cx="4657762" cy="2879670"/>
          </a:xfrm>
          <a:prstGeom prst="rect">
            <a:avLst/>
          </a:prstGeom>
        </p:spPr>
      </p:pic>
      <p:pic>
        <p:nvPicPr>
          <p:cNvPr id="4" name="Picture 3"/>
          <p:cNvPicPr>
            <a:picLocks noChangeAspect="1"/>
          </p:cNvPicPr>
          <p:nvPr/>
        </p:nvPicPr>
        <p:blipFill>
          <a:blip r:embed="rId4"/>
          <a:stretch>
            <a:fillRect/>
          </a:stretch>
        </p:blipFill>
        <p:spPr>
          <a:xfrm>
            <a:off x="5727267" y="3446089"/>
            <a:ext cx="4792453" cy="2880571"/>
          </a:xfrm>
          <a:prstGeom prst="rect">
            <a:avLst/>
          </a:prstGeom>
        </p:spPr>
      </p:pic>
      <p:sp>
        <p:nvSpPr>
          <p:cNvPr id="6" name="Slide Number Placeholder 5">
            <a:extLst>
              <a:ext uri="{FF2B5EF4-FFF2-40B4-BE49-F238E27FC236}">
                <a16:creationId xmlns:a16="http://schemas.microsoft.com/office/drawing/2014/main" id="{C0F33B56-2061-435A-ACC7-AD8E7CF54BAA}"/>
              </a:ext>
            </a:extLst>
          </p:cNvPr>
          <p:cNvSpPr>
            <a:spLocks noGrp="1"/>
          </p:cNvSpPr>
          <p:nvPr>
            <p:ph type="sldNum" sz="quarter" idx="10"/>
          </p:nvPr>
        </p:nvSpPr>
        <p:spPr/>
        <p:txBody>
          <a:bodyPr/>
          <a:lstStyle/>
          <a:p>
            <a:pPr>
              <a:defRPr/>
            </a:pPr>
            <a:fld id="{FFF830CD-155B-44E2-B503-3BCACD705026}" type="slidenum">
              <a:rPr lang="en-US" smtClean="0">
                <a:solidFill>
                  <a:prstClr val="white"/>
                </a:solidFill>
              </a:rPr>
              <a:pPr>
                <a:defRPr/>
              </a:pPr>
              <a:t>94</a:t>
            </a:fld>
            <a:endParaRPr lang="en-US" dirty="0">
              <a:solidFill>
                <a:prstClr val="white"/>
              </a:solidFill>
            </a:endParaRPr>
          </a:p>
        </p:txBody>
      </p:sp>
    </p:spTree>
    <p:extLst>
      <p:ext uri="{BB962C8B-B14F-4D97-AF65-F5344CB8AC3E}">
        <p14:creationId xmlns:p14="http://schemas.microsoft.com/office/powerpoint/2010/main" val="1863676864"/>
      </p:ext>
    </p:extLst>
  </p:cSld>
  <p:clrMapOvr>
    <a:masterClrMapping/>
  </p:clrMapOvr>
  <p:transition spd="med"/>
</p:sld>
</file>

<file path=ppt/theme/theme1.xml><?xml version="1.0" encoding="utf-8"?>
<a:theme xmlns:a="http://schemas.openxmlformats.org/drawingml/2006/main" name="pedro-futura-red-black">
  <a:themeElements>
    <a:clrScheme name="pedro-futura-red-black">
      <a:dk1>
        <a:srgbClr val="000000"/>
      </a:dk1>
      <a:lt1>
        <a:srgbClr val="FFFFFF"/>
      </a:lt1>
      <a:dk2>
        <a:srgbClr val="A7A7A7"/>
      </a:dk2>
      <a:lt2>
        <a:srgbClr val="535353"/>
      </a:lt2>
      <a:accent1>
        <a:srgbClr val="9A0303"/>
      </a:accent1>
      <a:accent2>
        <a:srgbClr val="067F7E"/>
      </a:accent2>
      <a:accent3>
        <a:srgbClr val="3D7207"/>
      </a:accent3>
      <a:accent4>
        <a:srgbClr val="560202"/>
      </a:accent4>
      <a:accent5>
        <a:srgbClr val="CC0102"/>
      </a:accent5>
      <a:accent6>
        <a:srgbClr val="A70000"/>
      </a:accent6>
      <a:hlink>
        <a:srgbClr val="0000FF"/>
      </a:hlink>
      <a:folHlink>
        <a:srgbClr val="FF00FF"/>
      </a:folHlink>
    </a:clrScheme>
    <a:fontScheme name="pedro-futura-red-black">
      <a:majorFont>
        <a:latin typeface="Helvetica"/>
        <a:ea typeface="Helvetica"/>
        <a:cs typeface="Helvetica"/>
      </a:majorFont>
      <a:minorFont>
        <a:latin typeface="Calibri"/>
        <a:ea typeface="Calibri"/>
        <a:cs typeface="Calibri"/>
      </a:minorFont>
    </a:fontScheme>
    <a:fmtScheme name="pedro-futura-red-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pedro-futura-red-black">
  <a:themeElements>
    <a:clrScheme name="pedro">
      <a:dk1>
        <a:srgbClr val="000000"/>
      </a:dk1>
      <a:lt1>
        <a:srgbClr val="FFFFFF"/>
      </a:lt1>
      <a:dk2>
        <a:srgbClr val="323232"/>
      </a:dk2>
      <a:lt2>
        <a:srgbClr val="49058D"/>
      </a:lt2>
      <a:accent1>
        <a:srgbClr val="9A0303"/>
      </a:accent1>
      <a:accent2>
        <a:srgbClr val="067F7E"/>
      </a:accent2>
      <a:accent3>
        <a:srgbClr val="3D7207"/>
      </a:accent3>
      <a:accent4>
        <a:srgbClr val="9A0303"/>
      </a:accent4>
      <a:accent5>
        <a:srgbClr val="CC0102"/>
      </a:accent5>
      <a:accent6>
        <a:srgbClr val="A70000"/>
      </a:accent6>
      <a:hlink>
        <a:srgbClr val="1275B5"/>
      </a:hlink>
      <a:folHlink>
        <a:srgbClr val="07619B"/>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spPr>
      <a:bodyPr wrap="square" rtlCol="0" anchor="ctr">
        <a:noAutofit/>
      </a:bodyPr>
      <a:lstStyle>
        <a:defPPr algn="ctr">
          <a:defRPr sz="2800" smtClean="0">
            <a:solidFill>
              <a:schemeClr val="bg1"/>
            </a:solidFill>
            <a:latin typeface="Futura Medium" charset="0"/>
            <a:ea typeface="Futura Medium" charset="0"/>
            <a:cs typeface="Futura Medium" charset="0"/>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800" b="1" smtClean="0">
            <a:latin typeface="Futura Condensed ExtraBold" charset="0"/>
            <a:ea typeface="Futura Condensed ExtraBold" charset="0"/>
            <a:cs typeface="Futura Condensed ExtraBold" charset="0"/>
          </a:defRPr>
        </a:defPPr>
      </a:lstStyle>
    </a:txDef>
  </a:objectDefaults>
  <a:extraClrSchemeLst/>
  <a:extLst>
    <a:ext uri="{05A4C25C-085E-4340-85A3-A5531E510DB2}">
      <thm15:themeFamily xmlns:thm15="http://schemas.microsoft.com/office/thememl/2012/main" name="pedro-futura-red-black" id="{6B2594CA-6E61-DC49-9061-4B02B4D1531A}" vid="{585AE6B4-7D38-C741-AA18-026836D8EF2D}"/>
    </a:ext>
  </a:extLst>
</a:theme>
</file>

<file path=ppt/theme/theme3.xml><?xml version="1.0" encoding="utf-8"?>
<a:theme xmlns:a="http://schemas.openxmlformats.org/drawingml/2006/main" name="pedro-futura-red-black">
  <a:themeElements>
    <a:clrScheme name="pedro-futura-red-black">
      <a:dk1>
        <a:srgbClr val="000000"/>
      </a:dk1>
      <a:lt1>
        <a:srgbClr val="FFFFFF"/>
      </a:lt1>
      <a:dk2>
        <a:srgbClr val="A7A7A7"/>
      </a:dk2>
      <a:lt2>
        <a:srgbClr val="535353"/>
      </a:lt2>
      <a:accent1>
        <a:srgbClr val="9A0303"/>
      </a:accent1>
      <a:accent2>
        <a:srgbClr val="067F7E"/>
      </a:accent2>
      <a:accent3>
        <a:srgbClr val="3D7207"/>
      </a:accent3>
      <a:accent4>
        <a:srgbClr val="560202"/>
      </a:accent4>
      <a:accent5>
        <a:srgbClr val="CC0102"/>
      </a:accent5>
      <a:accent6>
        <a:srgbClr val="A70000"/>
      </a:accent6>
      <a:hlink>
        <a:srgbClr val="0000FF"/>
      </a:hlink>
      <a:folHlink>
        <a:srgbClr val="FF00FF"/>
      </a:folHlink>
    </a:clrScheme>
    <a:fontScheme name="pedro-futura-red-black">
      <a:majorFont>
        <a:latin typeface="Helvetica"/>
        <a:ea typeface="Helvetica"/>
        <a:cs typeface="Helvetica"/>
      </a:majorFont>
      <a:minorFont>
        <a:latin typeface="Calibri"/>
        <a:ea typeface="Calibri"/>
        <a:cs typeface="Calibri"/>
      </a:minorFont>
    </a:fontScheme>
    <a:fmtScheme name="pedro-futura-red-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1987</TotalTime>
  <Words>2321</Words>
  <Application>Microsoft Macintosh PowerPoint</Application>
  <PresentationFormat>Widescreen</PresentationFormat>
  <Paragraphs>667</Paragraphs>
  <Slides>94</Slides>
  <Notes>14</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94</vt:i4>
      </vt:variant>
    </vt:vector>
  </HeadingPairs>
  <TitlesOfParts>
    <vt:vector size="115" baseType="lpstr">
      <vt:lpstr>Andale Mono</vt:lpstr>
      <vt:lpstr>Arial</vt:lpstr>
      <vt:lpstr>Arial Black</vt:lpstr>
      <vt:lpstr>Calibri</vt:lpstr>
      <vt:lpstr>Candara</vt:lpstr>
      <vt:lpstr>Futura</vt:lpstr>
      <vt:lpstr>Futura Bold</vt:lpstr>
      <vt:lpstr>Futura Condensed</vt:lpstr>
      <vt:lpstr>Futura Condensed ExtraBold</vt:lpstr>
      <vt:lpstr>Futura Condensed Medium</vt:lpstr>
      <vt:lpstr>Futura Medium</vt:lpstr>
      <vt:lpstr>Gill Sans</vt:lpstr>
      <vt:lpstr>Gill Sans MT</vt:lpstr>
      <vt:lpstr>Menlo</vt:lpstr>
      <vt:lpstr>Myriad Pro</vt:lpstr>
      <vt:lpstr>Myriad Pro Semibold</vt:lpstr>
      <vt:lpstr>Tahoma</vt:lpstr>
      <vt:lpstr>Times New Roman</vt:lpstr>
      <vt:lpstr>Wingdings</vt:lpstr>
      <vt:lpstr>pedro-futura-red-black</vt:lpstr>
      <vt:lpstr>1_pedro-futura-red-black</vt:lpstr>
      <vt:lpstr>Domain-Specific Corpora</vt:lpstr>
      <vt:lpstr>Many Document Features</vt:lpstr>
      <vt:lpstr>Pattern Complexity</vt:lpstr>
      <vt:lpstr>small amount of relevant content irrelevant content very similar to relevant content</vt:lpstr>
      <vt:lpstr>Spreadsheets Created For Human Consumption</vt:lpstr>
      <vt:lpstr>Databases with PDF Code Books</vt:lpstr>
      <vt:lpstr>Data In Web Tables</vt:lpstr>
      <vt:lpstr>Practical Considerations</vt:lpstr>
      <vt:lpstr>Information Extraction Process</vt:lpstr>
      <vt:lpstr>Information Extraction Process</vt:lpstr>
      <vt:lpstr>Information Extraction Process</vt:lpstr>
      <vt:lpstr>Segmentation</vt:lpstr>
      <vt:lpstr>Segmentation</vt:lpstr>
      <vt:lpstr>Segmentation</vt:lpstr>
      <vt:lpstr>Web Wrappers</vt:lpstr>
      <vt:lpstr>myDIG Demo</vt:lpstr>
      <vt:lpstr>Table Extraction</vt:lpstr>
      <vt:lpstr>Classification Of Web Tables</vt:lpstr>
      <vt:lpstr>Tables In The Human Trafficking Domain</vt:lpstr>
      <vt:lpstr>Data Tables</vt:lpstr>
      <vt:lpstr>Data Tables</vt:lpstr>
      <vt:lpstr>Table Type Classification</vt:lpstr>
      <vt:lpstr>Identifying Data Tables</vt:lpstr>
      <vt:lpstr>Extracting Data From Tables</vt:lpstr>
      <vt:lpstr>Data Extraction</vt:lpstr>
      <vt:lpstr>Data Extraction Techniques</vt:lpstr>
      <vt:lpstr>Glossary Extraction</vt:lpstr>
      <vt:lpstr>Glossaries</vt:lpstr>
      <vt:lpstr>Glossary Extraction</vt:lpstr>
      <vt:lpstr>Regex Extraction</vt:lpstr>
      <vt:lpstr>Extraction Using Regular Expressions </vt:lpstr>
      <vt:lpstr>NLP Rule-Based Extraction</vt:lpstr>
      <vt:lpstr>spaCy: https://explosion.ai/demos/</vt:lpstr>
      <vt:lpstr>NLP Rule-Based Extraction</vt:lpstr>
      <vt:lpstr>Tokenization matters, a lot</vt:lpstr>
      <vt:lpstr>Token Properties</vt:lpstr>
      <vt:lpstr>Token Types</vt:lpstr>
      <vt:lpstr>Patterns</vt:lpstr>
      <vt:lpstr>Positive/Negative Patterns</vt:lpstr>
      <vt:lpstr>DIG Demo</vt:lpstr>
      <vt:lpstr>NLP Rule-Based Extraction</vt:lpstr>
      <vt:lpstr>Named-Entity Recognizers</vt:lpstr>
      <vt:lpstr>Named Entity Recognizers</vt:lpstr>
      <vt:lpstr>https://spacy.io/docs/usage/entity-recognition</vt:lpstr>
      <vt:lpstr>https://demos.explosion.ai/displacy-ent</vt:lpstr>
      <vt:lpstr>Named Entity Recognizers</vt:lpstr>
      <vt:lpstr>Conditional Random Fields</vt:lpstr>
      <vt:lpstr>Conditional Random Fields (CRF)</vt:lpstr>
      <vt:lpstr>Modeling Problems With CRF</vt:lpstr>
      <vt:lpstr>CRF Advantages/Disadvantages</vt:lpstr>
      <vt:lpstr>Open Information Extraction</vt:lpstr>
      <vt:lpstr>http://openie.allenai.org/</vt:lpstr>
      <vt:lpstr>Practical IE Technologies</vt:lpstr>
      <vt:lpstr>PowerPoint Presentation</vt:lpstr>
      <vt:lpstr>KG Definition</vt:lpstr>
      <vt:lpstr>Simplest Knowledge Graph</vt:lpstr>
      <vt:lpstr>Simple, But Useful KG</vt:lpstr>
      <vt:lpstr>Semantic Web KG (RDF/OWL)</vt:lpstr>
      <vt:lpstr>“Ideal” KG</vt:lpstr>
      <vt:lpstr>Semi-Structured KG Entities + properties + text + provenance + confidence</vt:lpstr>
      <vt:lpstr>PowerPoint Presentation</vt:lpstr>
      <vt:lpstr>Serializing Knowledge Graphs</vt:lpstr>
      <vt:lpstr>Popularity Ranking Of Graph Databases</vt:lpstr>
      <vt:lpstr>ElasticSearch, MongoDB &amp; Neo4J Have Wide Adoption</vt:lpstr>
      <vt:lpstr>PowerPoint Presentation</vt:lpstr>
      <vt:lpstr>PowerPoint Presentation</vt:lpstr>
      <vt:lpstr>DBpedia RDF graph derived from Wikipedia http://wiki.dbpedia.org/</vt:lpstr>
      <vt:lpstr>YAGO Knowledge Base http://www.mpi-inf.mpg.de/departments/databases-and-information-systems/research/yago-naga/yago/downloads</vt:lpstr>
      <vt:lpstr>Wikidata The ”wikipedia” of data https://www.wikidata.org/wiki/Wikidata:Main_Page</vt:lpstr>
      <vt:lpstr>Google Knowledge Graph</vt:lpstr>
      <vt:lpstr>Other Knowledge Graphs</vt:lpstr>
      <vt:lpstr>Beyond investigations: myDIG</vt:lpstr>
      <vt:lpstr>Other use cases</vt:lpstr>
      <vt:lpstr>myDIG: A KG Construction Toolkit Python, MIT license, https://github.com/usc-isi-i2/dig-etl-engine</vt:lpstr>
      <vt:lpstr>Real-world Impact</vt:lpstr>
      <vt:lpstr>In-use impact (sex trafficking)</vt:lpstr>
      <vt:lpstr>Prosecutions</vt:lpstr>
      <vt:lpstr>NY County District Attorney (HTRU)</vt:lpstr>
      <vt:lpstr>PowerPoint Presentation</vt:lpstr>
      <vt:lpstr>User Testimonials</vt:lpstr>
      <vt:lpstr>Thank you! Questions...</vt:lpstr>
      <vt:lpstr>Querying Knowledge Graphs</vt:lpstr>
      <vt:lpstr>Knowledge Graph Query</vt:lpstr>
      <vt:lpstr>Why can’t I just ‘execute’ the query?</vt:lpstr>
      <vt:lpstr>Many problems with ‘strict’ execution</vt:lpstr>
      <vt:lpstr>Candidate Generation</vt:lpstr>
      <vt:lpstr>Offline step: Weighted Mapping Of Query To Index</vt:lpstr>
      <vt:lpstr>Online Step: Query reformulation using Semantic Strategies</vt:lpstr>
      <vt:lpstr>Conservative Query</vt:lpstr>
      <vt:lpstr> Relaxed Query</vt:lpstr>
      <vt:lpstr> Keyword-only Query</vt:lpstr>
      <vt:lpstr>Example of ‘Final’ Query</vt:lpstr>
      <vt:lpstr>Example: query execution/ranking</vt:lpstr>
      <vt:lpstr>Results</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Extraction</dc:title>
  <cp:lastModifiedBy>Microsoft Office User</cp:lastModifiedBy>
  <cp:revision>59</cp:revision>
  <cp:lastPrinted>2018-02-03T18:22:21Z</cp:lastPrinted>
  <dcterms:modified xsi:type="dcterms:W3CDTF">2018-04-24T06:53:39Z</dcterms:modified>
</cp:coreProperties>
</file>