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tags/tag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6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62"/>
  </p:notesMasterIdLst>
  <p:handoutMasterIdLst>
    <p:handoutMasterId r:id="rId63"/>
  </p:handoutMasterIdLst>
  <p:sldIdLst>
    <p:sldId id="1206" r:id="rId2"/>
    <p:sldId id="1357" r:id="rId3"/>
    <p:sldId id="1322" r:id="rId4"/>
    <p:sldId id="1401" r:id="rId5"/>
    <p:sldId id="1361" r:id="rId6"/>
    <p:sldId id="1324" r:id="rId7"/>
    <p:sldId id="1326" r:id="rId8"/>
    <p:sldId id="1376" r:id="rId9"/>
    <p:sldId id="1397" r:id="rId10"/>
    <p:sldId id="1399" r:id="rId11"/>
    <p:sldId id="1378" r:id="rId12"/>
    <p:sldId id="1379" r:id="rId13"/>
    <p:sldId id="1380" r:id="rId14"/>
    <p:sldId id="1426" r:id="rId15"/>
    <p:sldId id="1427" r:id="rId16"/>
    <p:sldId id="1400" r:id="rId17"/>
    <p:sldId id="1382" r:id="rId18"/>
    <p:sldId id="1428" r:id="rId19"/>
    <p:sldId id="1384" r:id="rId20"/>
    <p:sldId id="1385" r:id="rId21"/>
    <p:sldId id="1386" r:id="rId22"/>
    <p:sldId id="1429" r:id="rId23"/>
    <p:sldId id="1406" r:id="rId24"/>
    <p:sldId id="1387" r:id="rId25"/>
    <p:sldId id="1388" r:id="rId26"/>
    <p:sldId id="1389" r:id="rId27"/>
    <p:sldId id="1390" r:id="rId28"/>
    <p:sldId id="1391" r:id="rId29"/>
    <p:sldId id="1392" r:id="rId30"/>
    <p:sldId id="1393" r:id="rId31"/>
    <p:sldId id="1394" r:id="rId32"/>
    <p:sldId id="1395" r:id="rId33"/>
    <p:sldId id="1368" r:id="rId34"/>
    <p:sldId id="1430" r:id="rId35"/>
    <p:sldId id="1431" r:id="rId36"/>
    <p:sldId id="1483" r:id="rId37"/>
    <p:sldId id="1480" r:id="rId38"/>
    <p:sldId id="1443" r:id="rId39"/>
    <p:sldId id="1432" r:id="rId40"/>
    <p:sldId id="1445" r:id="rId41"/>
    <p:sldId id="1446" r:id="rId42"/>
    <p:sldId id="1447" r:id="rId43"/>
    <p:sldId id="1448" r:id="rId44"/>
    <p:sldId id="1449" r:id="rId45"/>
    <p:sldId id="1450" r:id="rId46"/>
    <p:sldId id="1451" r:id="rId47"/>
    <p:sldId id="1452" r:id="rId48"/>
    <p:sldId id="1453" r:id="rId49"/>
    <p:sldId id="1454" r:id="rId50"/>
    <p:sldId id="1455" r:id="rId51"/>
    <p:sldId id="1456" r:id="rId52"/>
    <p:sldId id="1457" r:id="rId53"/>
    <p:sldId id="1458" r:id="rId54"/>
    <p:sldId id="1459" r:id="rId55"/>
    <p:sldId id="1460" r:id="rId56"/>
    <p:sldId id="1461" r:id="rId57"/>
    <p:sldId id="1277" r:id="rId58"/>
    <p:sldId id="1354" r:id="rId59"/>
    <p:sldId id="1481" r:id="rId60"/>
    <p:sldId id="1482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pit Gupta" initials="" lastIdx="0" clrIdx="0"/>
  <p:cmAuthor id="1" name="Arpit Gupta" initials="AG" lastIdx="1" clrIdx="1">
    <p:extLst/>
  </p:cmAuthor>
  <p:cmAuthor id="2" name="Arpit Gupta" initials="AG [2]" lastIdx="0" clrIdx="2">
    <p:extLst/>
  </p:cmAuthor>
  <p:cmAuthor id="3" name="Arpit Gupta" initials="AG [3]" lastIdx="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300"/>
    <a:srgbClr val="F5B184"/>
    <a:srgbClr val="00FDFF"/>
    <a:srgbClr val="00B0F0"/>
    <a:srgbClr val="3D709C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64586" autoAdjust="0"/>
  </p:normalViewPr>
  <p:slideViewPr>
    <p:cSldViewPr snapToGrid="0" snapToObjects="1">
      <p:cViewPr varScale="1">
        <p:scale>
          <a:sx n="86" d="100"/>
          <a:sy n="86" d="100"/>
        </p:scale>
        <p:origin x="1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1688"/>
    </p:cViewPr>
  </p:sorterViewPr>
  <p:notesViewPr>
    <p:cSldViewPr snapToGrid="0" snapToObjects="1">
      <p:cViewPr varScale="1">
        <p:scale>
          <a:sx n="79" d="100"/>
          <a:sy n="79" d="100"/>
        </p:scale>
        <p:origin x="-311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Number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of</a:t>
            </a: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TCAM Entries</a:t>
            </a:r>
          </a:p>
        </c:rich>
      </c:tx>
      <c:layout>
        <c:manualLayout>
          <c:xMode val="edge"/>
          <c:yMode val="edge"/>
          <c:x val="0.23837548953144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Baseline (Incorrect)</c:v>
                </c:pt>
                <c:pt idx="1">
                  <c:v>Naïve Augmentation</c:v>
                </c:pt>
                <c:pt idx="2">
                  <c:v>SDX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62000</c:v>
                </c:pt>
                <c:pt idx="1">
                  <c:v>68000000</c:v>
                </c:pt>
                <c:pt idx="2">
                  <c:v>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9-1649-959B-800AACB1B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1517428288"/>
        <c:axId val="1517430064"/>
      </c:barChart>
      <c:catAx>
        <c:axId val="151742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517430064"/>
        <c:crosses val="autoZero"/>
        <c:auto val="0"/>
        <c:lblAlgn val="ctr"/>
        <c:lblOffset val="100"/>
        <c:noMultiLvlLbl val="0"/>
      </c:catAx>
      <c:valAx>
        <c:axId val="1517430064"/>
        <c:scaling>
          <c:logBase val="10"/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5174282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Number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of</a:t>
            </a: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TCAM Entries</a:t>
            </a:r>
          </a:p>
        </c:rich>
      </c:tx>
      <c:layout>
        <c:manualLayout>
          <c:xMode val="edge"/>
          <c:yMode val="edge"/>
          <c:x val="0.23837548953144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Baseline (Incorrect)</c:v>
                </c:pt>
                <c:pt idx="1">
                  <c:v>Naïve Augmentation</c:v>
                </c:pt>
                <c:pt idx="2">
                  <c:v>SDX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62000</c:v>
                </c:pt>
                <c:pt idx="1">
                  <c:v>68000000</c:v>
                </c:pt>
                <c:pt idx="2">
                  <c:v>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9-1649-959B-800AACB1B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1946201344"/>
        <c:axId val="1792257008"/>
      </c:barChart>
      <c:catAx>
        <c:axId val="194620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792257008"/>
        <c:crosses val="autoZero"/>
        <c:auto val="0"/>
        <c:lblAlgn val="ctr"/>
        <c:lblOffset val="100"/>
        <c:noMultiLvlLbl val="0"/>
      </c:catAx>
      <c:valAx>
        <c:axId val="1792257008"/>
        <c:scaling>
          <c:logBase val="10"/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94620134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 Tuples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at Stream Processor</a:t>
            </a:r>
            <a:endParaRPr lang="en-US" sz="2400" b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c:rich>
      </c:tx>
      <c:layout>
        <c:manualLayout>
          <c:xMode val="edge"/>
          <c:yMode val="edge"/>
          <c:x val="0.168108830979558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133-2045-8817-80FF6FB022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33-2045-8817-80FF6FB022ED}"/>
              </c:ext>
            </c:extLst>
          </c:dPt>
          <c:cat>
            <c:strRef>
              <c:f>Sheet1!$A$2:$A$4</c:f>
              <c:strCache>
                <c:ptCount val="1"/>
                <c:pt idx="0">
                  <c:v>CPU-Only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1000000000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6-CA49-B5BD-A0BB46448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-2076690224"/>
        <c:axId val="1764641840"/>
      </c:barChart>
      <c:catAx>
        <c:axId val="-207669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764641840"/>
        <c:crosses val="autoZero"/>
        <c:auto val="1"/>
        <c:lblAlgn val="ctr"/>
        <c:lblOffset val="100"/>
        <c:noMultiLvlLbl val="0"/>
      </c:catAx>
      <c:valAx>
        <c:axId val="1764641840"/>
        <c:scaling>
          <c:logBase val="10"/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-20766902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 Tuples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at Stream Processor</a:t>
            </a:r>
            <a:endParaRPr lang="en-US" sz="2400" b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c:rich>
      </c:tx>
      <c:layout>
        <c:manualLayout>
          <c:xMode val="edge"/>
          <c:yMode val="edge"/>
          <c:x val="0.168108830979558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133-2045-8817-80FF6FB022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33-2045-8817-80FF6FB022ED}"/>
              </c:ext>
            </c:extLst>
          </c:dPt>
          <c:cat>
            <c:strRef>
              <c:f>Sheet1!$A$2:$A$4</c:f>
              <c:strCache>
                <c:ptCount val="2"/>
                <c:pt idx="0">
                  <c:v>CPU-Only</c:v>
                </c:pt>
                <c:pt idx="1">
                  <c:v>Paritioning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1000000000</c:v>
                </c:pt>
                <c:pt idx="1">
                  <c:v>100000000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6-CA49-B5BD-A0BB46448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1578899408"/>
        <c:axId val="1578850832"/>
      </c:barChart>
      <c:catAx>
        <c:axId val="157889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578850832"/>
        <c:crosses val="autoZero"/>
        <c:auto val="1"/>
        <c:lblAlgn val="ctr"/>
        <c:lblOffset val="100"/>
        <c:noMultiLvlLbl val="0"/>
      </c:catAx>
      <c:valAx>
        <c:axId val="1578850832"/>
        <c:scaling>
          <c:logBase val="10"/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5788994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 Tuples</a:t>
            </a:r>
            <a:r>
              <a:rPr lang="en-US" sz="2400" b="0" baseline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at Stream Processor</a:t>
            </a:r>
            <a:endParaRPr lang="en-US" sz="2400" b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c:rich>
      </c:tx>
      <c:layout>
        <c:manualLayout>
          <c:xMode val="edge"/>
          <c:yMode val="edge"/>
          <c:x val="0.18535117544500901"/>
          <c:y val="1.438369410073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Packet Tuples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CPU-Only</c:v>
                </c:pt>
                <c:pt idx="1">
                  <c:v>Paritioning</c:v>
                </c:pt>
                <c:pt idx="2">
                  <c:v>Partitioning + Refinement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1000000000</c:v>
                </c:pt>
                <c:pt idx="1">
                  <c:v>100000000</c:v>
                </c:pt>
                <c:pt idx="2" formatCode="General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9-1649-959B-800AACB1B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43"/>
        <c:axId val="1578930464"/>
        <c:axId val="1578932784"/>
      </c:barChart>
      <c:catAx>
        <c:axId val="157893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578932784"/>
        <c:crosses val="autoZero"/>
        <c:auto val="1"/>
        <c:lblAlgn val="ctr"/>
        <c:lblOffset val="100"/>
        <c:noMultiLvlLbl val="0"/>
      </c:catAx>
      <c:valAx>
        <c:axId val="1578932784"/>
        <c:scaling>
          <c:logBase val="10"/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pPr>
            <a:endParaRPr lang="en-US"/>
          </a:p>
        </c:txPr>
        <c:crossAx val="15789304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6A4B-E7A7-8142-8CB1-B441A6F163BD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D0285-E1AE-EB42-87BC-128C9880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2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EA0B6-B635-6E4E-A0BD-AF165E473B62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7901C-08B4-6F48-8C7E-553DA0B0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0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84200">
              <a:lnSpc>
                <a:spcPct val="100000"/>
              </a:lnSpc>
              <a:defRPr sz="1800"/>
            </a:pPr>
            <a:endParaRPr sz="2200" dirty="0"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720417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6641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84200">
              <a:lnSpc>
                <a:spcPct val="100000"/>
              </a:lnSpc>
              <a:defRPr sz="1800"/>
            </a:pPr>
            <a:endParaRPr lang="en-US" sz="2200" dirty="0"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67808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84200">
              <a:lnSpc>
                <a:spcPct val="100000"/>
              </a:lnSpc>
              <a:defRPr sz="1800"/>
            </a:pPr>
            <a:endParaRPr lang="en-US" sz="2200" dirty="0"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91238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8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1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99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85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74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1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24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059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2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1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48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5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8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1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54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83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89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84200">
              <a:lnSpc>
                <a:spcPct val="100000"/>
              </a:lnSpc>
              <a:defRPr sz="1800"/>
            </a:pPr>
            <a:endParaRPr lang="en-US" sz="2200" dirty="0"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341810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28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58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6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7901C-08B4-6F48-8C7E-553DA0B03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509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25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1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84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3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5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84200">
              <a:lnSpc>
                <a:spcPct val="100000"/>
              </a:lnSpc>
              <a:defRPr sz="1800"/>
            </a:pPr>
            <a:endParaRPr lang="en-US" sz="2200" dirty="0"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392842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0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1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87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05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553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255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207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727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657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7901C-08B4-6F48-8C7E-553DA0B03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4043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938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63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56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55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573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31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320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84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760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289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7901C-08B4-6F48-8C7E-553DA0B03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87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7901C-08B4-6F48-8C7E-553DA0B03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08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7901C-08B4-6F48-8C7E-553DA0B03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</p:spTree>
    <p:extLst>
      <p:ext uri="{BB962C8B-B14F-4D97-AF65-F5344CB8AC3E}">
        <p14:creationId xmlns:p14="http://schemas.microsoft.com/office/powerpoint/2010/main" val="406421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E98A-7617-944E-8DFB-8CB72C1C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3720-7C34-EC4D-B2EC-8A517687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F11E-9C30-FB49-AA82-45B2A560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0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2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DB0F-E9F2-1D42-9E15-ECDE97EF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1394-FAD8-EE4B-8333-A4B9D281C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B203-ED2B-C44F-9466-CA8C73E55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A6FA-913C-904B-9D29-0CCC6C538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1C28-92B6-8B47-9073-75D5621F4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02B4-4575-7243-9D87-AD52F727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7139-9D75-A746-A991-127502DC7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A5DD-A5D5-4646-A80B-179105F94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fld id="{6BC8C012-C1F6-184D-9B14-7857718203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5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>
          <a:solidFill>
            <a:srgbClr val="800000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0" i="0">
          <a:solidFill>
            <a:schemeClr val="tx1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Helvetica Neue Regular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Neue Regular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Neue Regular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Neue Regular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6.tif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if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8" y="619431"/>
            <a:ext cx="8839201" cy="2486585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Flexible and Scalable Systems for </a:t>
            </a:r>
            <a:br>
              <a:rPr lang="en-US" sz="4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4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Network Management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3921407"/>
            <a:ext cx="9144000" cy="2530606"/>
          </a:xfrm>
        </p:spPr>
        <p:txBody>
          <a:bodyPr anchor="ctr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500" b="1" dirty="0">
                <a:solidFill>
                  <a:srgbClr val="FF93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Arpit Gupta</a:t>
            </a:r>
          </a:p>
          <a:p>
            <a:pPr defTabSz="914400">
              <a:lnSpc>
                <a:spcPct val="120000"/>
              </a:lnSpc>
            </a:pPr>
            <a:r>
              <a:rPr lang="en-US" altLang="en-US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Adviser</a:t>
            </a:r>
            <a:r>
              <a:rPr lang="en-US" alt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Nick </a:t>
            </a:r>
            <a:r>
              <a:rPr lang="en-US" altLang="en-US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Feamster</a:t>
            </a:r>
            <a:endParaRPr lang="en-US" altLang="en-US"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Readers</a:t>
            </a:r>
            <a:r>
              <a:rPr lang="en-US" alt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Nick </a:t>
            </a:r>
            <a:r>
              <a:rPr lang="en-US" altLang="en-US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Feamster</a:t>
            </a:r>
            <a:r>
              <a:rPr lang="en-US" alt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Jennifer Rexford, and Walter </a:t>
            </a:r>
            <a:r>
              <a:rPr lang="en-US" altLang="en-US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Willinger</a:t>
            </a:r>
            <a:endParaRPr lang="en-US" altLang="en-US"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914400">
              <a:lnSpc>
                <a:spcPct val="120000"/>
              </a:lnSpc>
            </a:pPr>
            <a:r>
              <a:rPr lang="en-US" altLang="en-US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Examiners</a:t>
            </a:r>
            <a:r>
              <a:rPr lang="en-US" alt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Nick </a:t>
            </a:r>
            <a:r>
              <a:rPr lang="en-US" altLang="en-US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Feamster</a:t>
            </a:r>
            <a:r>
              <a:rPr lang="en-US" alt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altLang="en-US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Marshini</a:t>
            </a:r>
            <a:r>
              <a:rPr lang="en-US" alt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Chetty</a:t>
            </a:r>
            <a:r>
              <a:rPr lang="en-US" alt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Kyle Jamieson</a:t>
            </a:r>
            <a:endParaRPr lang="en-US" sz="4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3" y="3106016"/>
            <a:ext cx="550589" cy="815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8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5"/>
    </mc:Choice>
    <mc:Fallback xmlns="">
      <p:transition spd="slow" advTm="81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303709" y="5396242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3559"/>
            <a:ext cx="2133600" cy="365125"/>
          </a:xfrm>
        </p:spPr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10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Interdomain</a:t>
            </a:r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Traffic Control (Today)</a:t>
            </a:r>
          </a:p>
        </p:txBody>
      </p:sp>
      <p:pic>
        <p:nvPicPr>
          <p:cNvPr id="5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002271" y="4125368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638043" y="4076826"/>
            <a:ext cx="778812" cy="61459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459"/>
          <p:cNvSpPr/>
          <p:nvPr/>
        </p:nvSpPr>
        <p:spPr>
          <a:xfrm>
            <a:off x="1094749" y="4746213"/>
            <a:ext cx="172108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Google</a:t>
            </a:r>
          </a:p>
        </p:txBody>
      </p:sp>
      <p:sp>
        <p:nvSpPr>
          <p:cNvPr id="56" name="Shape 459"/>
          <p:cNvSpPr/>
          <p:nvPr/>
        </p:nvSpPr>
        <p:spPr>
          <a:xfrm>
            <a:off x="3759450" y="6068129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</a:p>
        </p:txBody>
      </p:sp>
      <p:sp>
        <p:nvSpPr>
          <p:cNvPr id="57" name="Shape 459"/>
          <p:cNvSpPr/>
          <p:nvPr/>
        </p:nvSpPr>
        <p:spPr>
          <a:xfrm>
            <a:off x="6495310" y="4739674"/>
            <a:ext cx="1613817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Level3</a:t>
            </a:r>
          </a:p>
        </p:txBody>
      </p:sp>
      <p:sp>
        <p:nvSpPr>
          <p:cNvPr id="59" name="Cloud 58"/>
          <p:cNvSpPr/>
          <p:nvPr/>
        </p:nvSpPr>
        <p:spPr>
          <a:xfrm>
            <a:off x="634980" y="4076827"/>
            <a:ext cx="2640623" cy="152251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362175" y="5315227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Cloud 60"/>
          <p:cNvSpPr/>
          <p:nvPr/>
        </p:nvSpPr>
        <p:spPr>
          <a:xfrm>
            <a:off x="6364498" y="3853089"/>
            <a:ext cx="2116598" cy="182202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2758418" y="4598359"/>
            <a:ext cx="1545291" cy="10009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2758418" y="4396485"/>
            <a:ext cx="387962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5082520" y="4598358"/>
            <a:ext cx="1632912" cy="10009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B429CD-C8A5-E74B-8518-D4D62332FF97}"/>
              </a:ext>
            </a:extLst>
          </p:cNvPr>
          <p:cNvSpPr txBox="1"/>
          <p:nvPr/>
        </p:nvSpPr>
        <p:spPr>
          <a:xfrm>
            <a:off x="181194" y="1358370"/>
            <a:ext cx="896280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Networks’ routers use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Border Gateway Protocol (BGP)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exchanging traffic with each other</a:t>
            </a:r>
            <a:endParaRPr lang="en-US" sz="2400" b="1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387E5-5F1D-4148-B196-41BF2019211D}"/>
              </a:ext>
            </a:extLst>
          </p:cNvPr>
          <p:cNvCxnSpPr>
            <a:cxnSpLocks/>
          </p:cNvCxnSpPr>
          <p:nvPr/>
        </p:nvCxnSpPr>
        <p:spPr>
          <a:xfrm flipH="1">
            <a:off x="2781083" y="4393445"/>
            <a:ext cx="3997668" cy="11261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hape 459">
            <a:extLst>
              <a:ext uri="{FF2B5EF4-FFF2-40B4-BE49-F238E27FC236}">
                <a16:creationId xmlns:a16="http://schemas.microsoft.com/office/drawing/2014/main" id="{33FEF6D4-ED8D-AE45-99B2-90FA04745D17}"/>
              </a:ext>
            </a:extLst>
          </p:cNvPr>
          <p:cNvSpPr/>
          <p:nvPr/>
        </p:nvSpPr>
        <p:spPr>
          <a:xfrm>
            <a:off x="3938173" y="4439270"/>
            <a:ext cx="1396004" cy="30995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10/8 Traffic</a:t>
            </a:r>
          </a:p>
        </p:txBody>
      </p: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E852C8EA-82C5-A446-97B2-DD5B9C09B38C}"/>
              </a:ext>
            </a:extLst>
          </p:cNvPr>
          <p:cNvSpPr/>
          <p:nvPr/>
        </p:nvSpPr>
        <p:spPr>
          <a:xfrm>
            <a:off x="5082519" y="3077341"/>
            <a:ext cx="2445623" cy="696934"/>
          </a:xfrm>
          <a:prstGeom prst="wedgeRectCallout">
            <a:avLst>
              <a:gd name="adj1" fmla="val 31770"/>
              <a:gd name="adj2" fmla="val 9688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I have routes for 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IP prefix “10/8”</a:t>
            </a:r>
          </a:p>
        </p:txBody>
      </p:sp>
      <p:sp>
        <p:nvSpPr>
          <p:cNvPr id="32" name="Rectangular Callout 31">
            <a:extLst>
              <a:ext uri="{FF2B5EF4-FFF2-40B4-BE49-F238E27FC236}">
                <a16:creationId xmlns:a16="http://schemas.microsoft.com/office/drawing/2014/main" id="{325A99BB-6504-2C4F-B9AE-351D350052CA}"/>
              </a:ext>
            </a:extLst>
          </p:cNvPr>
          <p:cNvSpPr/>
          <p:nvPr/>
        </p:nvSpPr>
        <p:spPr>
          <a:xfrm>
            <a:off x="634980" y="5770582"/>
            <a:ext cx="2574564" cy="696934"/>
          </a:xfrm>
          <a:prstGeom prst="wedgeRectCallout">
            <a:avLst>
              <a:gd name="adj1" fmla="val 95479"/>
              <a:gd name="adj2" fmla="val -6974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I have routes for 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IP prefix “10/8”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848FB9-8F2B-F843-8E9C-3DD57F09545F}"/>
              </a:ext>
            </a:extLst>
          </p:cNvPr>
          <p:cNvSpPr/>
          <p:nvPr/>
        </p:nvSpPr>
        <p:spPr>
          <a:xfrm>
            <a:off x="266890" y="4682103"/>
            <a:ext cx="8637932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How to enable </a:t>
            </a:r>
            <a:r>
              <a:rPr lang="en-US" altLang="en-US" sz="32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flexible</a:t>
            </a: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network control?</a:t>
            </a:r>
          </a:p>
        </p:txBody>
      </p:sp>
      <p:sp>
        <p:nvSpPr>
          <p:cNvPr id="23" name="Shape 459">
            <a:extLst>
              <a:ext uri="{FF2B5EF4-FFF2-40B4-BE49-F238E27FC236}">
                <a16:creationId xmlns:a16="http://schemas.microsoft.com/office/drawing/2014/main" id="{777D680A-5818-6C41-B08A-E44B07B78219}"/>
              </a:ext>
            </a:extLst>
          </p:cNvPr>
          <p:cNvSpPr/>
          <p:nvPr/>
        </p:nvSpPr>
        <p:spPr>
          <a:xfrm>
            <a:off x="2947922" y="3863208"/>
            <a:ext cx="3275867" cy="37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Inflexible</a:t>
            </a:r>
            <a:endParaRPr lang="en-US" sz="2400" dirty="0"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830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4"/>
    </mc:Choice>
    <mc:Fallback xmlns="">
      <p:transition spd="slow" advTm="1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4">
            <a:extLst>
              <a:ext uri="{FF2B5EF4-FFF2-40B4-BE49-F238E27FC236}">
                <a16:creationId xmlns:a16="http://schemas.microsoft.com/office/drawing/2014/main" id="{430DA3CD-E8CA-8540-90B2-080869F66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808" y="4438949"/>
            <a:ext cx="387962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3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303709" y="5396242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3559"/>
            <a:ext cx="2133600" cy="365125"/>
          </a:xfrm>
        </p:spPr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11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Enabling Flexible Traffic Control</a:t>
            </a:r>
          </a:p>
        </p:txBody>
      </p:sp>
      <p:pic>
        <p:nvPicPr>
          <p:cNvPr id="5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002271" y="4125368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638043" y="4076826"/>
            <a:ext cx="778812" cy="61459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459"/>
          <p:cNvSpPr/>
          <p:nvPr/>
        </p:nvSpPr>
        <p:spPr>
          <a:xfrm>
            <a:off x="1094749" y="4746213"/>
            <a:ext cx="172108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Google</a:t>
            </a:r>
          </a:p>
        </p:txBody>
      </p:sp>
      <p:sp>
        <p:nvSpPr>
          <p:cNvPr id="56" name="Shape 459"/>
          <p:cNvSpPr/>
          <p:nvPr/>
        </p:nvSpPr>
        <p:spPr>
          <a:xfrm>
            <a:off x="3759450" y="6068129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</a:p>
        </p:txBody>
      </p:sp>
      <p:sp>
        <p:nvSpPr>
          <p:cNvPr id="57" name="Shape 459"/>
          <p:cNvSpPr/>
          <p:nvPr/>
        </p:nvSpPr>
        <p:spPr>
          <a:xfrm>
            <a:off x="6495310" y="4739674"/>
            <a:ext cx="1613817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Level3</a:t>
            </a:r>
          </a:p>
        </p:txBody>
      </p:sp>
      <p:sp>
        <p:nvSpPr>
          <p:cNvPr id="59" name="Cloud 58"/>
          <p:cNvSpPr/>
          <p:nvPr/>
        </p:nvSpPr>
        <p:spPr>
          <a:xfrm>
            <a:off x="634980" y="4076827"/>
            <a:ext cx="2640623" cy="152251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362175" y="5315227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Cloud 60"/>
          <p:cNvSpPr/>
          <p:nvPr/>
        </p:nvSpPr>
        <p:spPr>
          <a:xfrm>
            <a:off x="6364498" y="3853089"/>
            <a:ext cx="2116598" cy="182202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2758418" y="4598359"/>
            <a:ext cx="1545291" cy="10009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5082520" y="4598358"/>
            <a:ext cx="1632912" cy="10009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C9FFA1-CD7D-A946-AA71-094D7BB2922C}"/>
              </a:ext>
            </a:extLst>
          </p:cNvPr>
          <p:cNvSpPr txBox="1"/>
          <p:nvPr/>
        </p:nvSpPr>
        <p:spPr>
          <a:xfrm>
            <a:off x="181194" y="1358370"/>
            <a:ext cx="89628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Replace all routers with programmable switches</a:t>
            </a:r>
          </a:p>
        </p:txBody>
      </p:sp>
      <p:pic>
        <p:nvPicPr>
          <p:cNvPr id="33" name="droppedImage.pdf">
            <a:extLst>
              <a:ext uri="{FF2B5EF4-FFF2-40B4-BE49-F238E27FC236}">
                <a16:creationId xmlns:a16="http://schemas.microsoft.com/office/drawing/2014/main" id="{9DD7F583-1647-8D46-9006-92F16619319A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3002" y="4158259"/>
            <a:ext cx="1253643" cy="598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E1D4BC-2150-DE4A-97DA-7D0C363C82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60" t="6604" r="22269" b="12256"/>
          <a:stretch/>
        </p:blipFill>
        <p:spPr>
          <a:xfrm>
            <a:off x="6495310" y="3581434"/>
            <a:ext cx="360268" cy="5272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0F7916-EAA4-2647-A297-6AED354EA2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60" t="6604" r="22269" b="12256"/>
          <a:stretch/>
        </p:blipFill>
        <p:spPr>
          <a:xfrm>
            <a:off x="6857010" y="3587625"/>
            <a:ext cx="360268" cy="5272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676615-03C8-6444-9B4C-E6FDE774F2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60" t="6604" r="22269" b="12256"/>
          <a:stretch/>
        </p:blipFill>
        <p:spPr>
          <a:xfrm>
            <a:off x="7206512" y="3581433"/>
            <a:ext cx="360268" cy="5272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3BC3DB-674A-C545-B9FB-8EB0BF7B67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60" t="6604" r="22269" b="12256"/>
          <a:stretch/>
        </p:blipFill>
        <p:spPr>
          <a:xfrm>
            <a:off x="5331962" y="5534517"/>
            <a:ext cx="360268" cy="5272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2D84290-EF8C-1F48-91F4-D9B8AC161C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60" t="6604" r="22269" b="12256"/>
          <a:stretch/>
        </p:blipFill>
        <p:spPr>
          <a:xfrm>
            <a:off x="5693662" y="5540708"/>
            <a:ext cx="360268" cy="5272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5FA539-B190-4547-AA72-4377A5FD0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60" t="6604" r="22269" b="12256"/>
          <a:stretch/>
        </p:blipFill>
        <p:spPr>
          <a:xfrm>
            <a:off x="6043164" y="5534516"/>
            <a:ext cx="360268" cy="527281"/>
          </a:xfrm>
          <a:prstGeom prst="rect">
            <a:avLst/>
          </a:prstGeom>
        </p:spPr>
      </p:pic>
      <p:pic>
        <p:nvPicPr>
          <p:cNvPr id="31" name="droppedImage.pdf">
            <a:extLst>
              <a:ext uri="{FF2B5EF4-FFF2-40B4-BE49-F238E27FC236}">
                <a16:creationId xmlns:a16="http://schemas.microsoft.com/office/drawing/2014/main" id="{0E3CCC26-703C-4E48-9484-B728637CDB99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86752" y="5388168"/>
            <a:ext cx="1253643" cy="598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droppedImage.pdf">
            <a:extLst>
              <a:ext uri="{FF2B5EF4-FFF2-40B4-BE49-F238E27FC236}">
                <a16:creationId xmlns:a16="http://schemas.microsoft.com/office/drawing/2014/main" id="{DAC4693B-48BB-5A4D-87E5-6DCA680ABE0B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1932" y="4124481"/>
            <a:ext cx="1253643" cy="598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43D1719-B99C-FA49-99AB-40278F9EFC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60" t="6604" r="22269" b="12256"/>
          <a:stretch/>
        </p:blipFill>
        <p:spPr>
          <a:xfrm>
            <a:off x="1968482" y="3569911"/>
            <a:ext cx="360268" cy="5272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59D4316-8A91-134B-80C6-64C4AA03FF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60" t="6604" r="22269" b="12256"/>
          <a:stretch/>
        </p:blipFill>
        <p:spPr>
          <a:xfrm>
            <a:off x="2330182" y="3576102"/>
            <a:ext cx="360268" cy="52728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03B6933-1A4C-AA48-B96E-6DA9CDB44B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60" t="6604" r="22269" b="12256"/>
          <a:stretch/>
        </p:blipFill>
        <p:spPr>
          <a:xfrm>
            <a:off x="2679684" y="3569910"/>
            <a:ext cx="360268" cy="527281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F826315-E391-B64E-8AE6-090D81546119}"/>
              </a:ext>
            </a:extLst>
          </p:cNvPr>
          <p:cNvSpPr/>
          <p:nvPr/>
        </p:nvSpPr>
        <p:spPr>
          <a:xfrm>
            <a:off x="363520" y="2966212"/>
            <a:ext cx="8637932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enable </a:t>
            </a:r>
            <a:r>
              <a:rPr lang="en-US" sz="32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incrementally deployable </a:t>
            </a:r>
            <a:r>
              <a:rPr lang="en-US" sz="3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flexible traffic control?</a:t>
            </a:r>
          </a:p>
        </p:txBody>
      </p:sp>
      <p:pic>
        <p:nvPicPr>
          <p:cNvPr id="45" name="droppedImage.pdf">
            <a:extLst>
              <a:ext uri="{FF2B5EF4-FFF2-40B4-BE49-F238E27FC236}">
                <a16:creationId xmlns:a16="http://schemas.microsoft.com/office/drawing/2014/main" id="{681CC30E-1AB1-6149-8610-71F3A625B3BB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6488" y="1428266"/>
            <a:ext cx="1253643" cy="59854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459">
            <a:extLst>
              <a:ext uri="{FF2B5EF4-FFF2-40B4-BE49-F238E27FC236}">
                <a16:creationId xmlns:a16="http://schemas.microsoft.com/office/drawing/2014/main" id="{2DABA82F-A515-BB4A-A1A8-BD39C0B346B6}"/>
              </a:ext>
            </a:extLst>
          </p:cNvPr>
          <p:cNvSpPr/>
          <p:nvPr/>
        </p:nvSpPr>
        <p:spPr>
          <a:xfrm>
            <a:off x="6855578" y="2070241"/>
            <a:ext cx="2008273" cy="71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defRPr sz="1800"/>
            </a:pPr>
            <a:r>
              <a:rPr lang="en-US" sz="22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Programmable Switches</a:t>
            </a:r>
          </a:p>
        </p:txBody>
      </p:sp>
    </p:spTree>
    <p:extLst>
      <p:ext uri="{BB962C8B-B14F-4D97-AF65-F5344CB8AC3E}">
        <p14:creationId xmlns:p14="http://schemas.microsoft.com/office/powerpoint/2010/main" val="29010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4"/>
    </mc:Choice>
    <mc:Fallback xmlns="">
      <p:transition spd="slow" advTm="1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303709" y="5396242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3559"/>
            <a:ext cx="2133600" cy="365125"/>
          </a:xfrm>
        </p:spPr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12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Rise of Internet Exchange Points (IXPs)</a:t>
            </a:r>
          </a:p>
        </p:txBody>
      </p:sp>
      <p:pic>
        <p:nvPicPr>
          <p:cNvPr id="5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002271" y="4125368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638043" y="4076826"/>
            <a:ext cx="778812" cy="61459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459"/>
          <p:cNvSpPr/>
          <p:nvPr/>
        </p:nvSpPr>
        <p:spPr>
          <a:xfrm>
            <a:off x="1094749" y="4746213"/>
            <a:ext cx="172108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Google</a:t>
            </a:r>
          </a:p>
        </p:txBody>
      </p:sp>
      <p:sp>
        <p:nvSpPr>
          <p:cNvPr id="56" name="Shape 459"/>
          <p:cNvSpPr/>
          <p:nvPr/>
        </p:nvSpPr>
        <p:spPr>
          <a:xfrm>
            <a:off x="3759450" y="6068129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</a:p>
        </p:txBody>
      </p:sp>
      <p:sp>
        <p:nvSpPr>
          <p:cNvPr id="57" name="Shape 459"/>
          <p:cNvSpPr/>
          <p:nvPr/>
        </p:nvSpPr>
        <p:spPr>
          <a:xfrm>
            <a:off x="6495310" y="4739674"/>
            <a:ext cx="1613817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Level3</a:t>
            </a:r>
          </a:p>
        </p:txBody>
      </p:sp>
      <p:sp>
        <p:nvSpPr>
          <p:cNvPr id="59" name="Cloud 58"/>
          <p:cNvSpPr/>
          <p:nvPr/>
        </p:nvSpPr>
        <p:spPr>
          <a:xfrm>
            <a:off x="634980" y="4076827"/>
            <a:ext cx="2640623" cy="152251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362175" y="5315227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Cloud 60"/>
          <p:cNvSpPr/>
          <p:nvPr/>
        </p:nvSpPr>
        <p:spPr>
          <a:xfrm>
            <a:off x="6364498" y="3853089"/>
            <a:ext cx="2116598" cy="182202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4642894" y="4495501"/>
            <a:ext cx="25670" cy="94543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2758418" y="4396485"/>
            <a:ext cx="387962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5323" y="4183439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809" y="2350139"/>
            <a:ext cx="1144871" cy="1099077"/>
          </a:xfrm>
          <a:prstGeom prst="rect">
            <a:avLst/>
          </a:prstGeom>
        </p:spPr>
      </p:pic>
      <p:sp>
        <p:nvSpPr>
          <p:cNvPr id="25" name="Shape 301"/>
          <p:cNvSpPr/>
          <p:nvPr/>
        </p:nvSpPr>
        <p:spPr>
          <a:xfrm rot="8310225" flipV="1">
            <a:off x="3680285" y="3450537"/>
            <a:ext cx="1324328" cy="1723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35" extrusionOk="0">
                <a:moveTo>
                  <a:pt x="21600" y="21235"/>
                </a:moveTo>
                <a:cubicBezTo>
                  <a:pt x="18143" y="6709"/>
                  <a:pt x="10943" y="-365"/>
                  <a:pt x="0" y="14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miter lim="400000"/>
            <a:tailEnd type="none"/>
          </a:ln>
        </p:spPr>
        <p:txBody>
          <a:bodyPr lIns="64291" tIns="32146" rIns="64291" bIns="32146"/>
          <a:lstStyle/>
          <a:p>
            <a:pPr lvl="0"/>
            <a:endParaRPr>
              <a:solidFill>
                <a:srgbClr val="8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391677" y="2899678"/>
            <a:ext cx="1674132" cy="122569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10680" y="2899678"/>
            <a:ext cx="1816769" cy="117714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hape 459"/>
          <p:cNvSpPr/>
          <p:nvPr/>
        </p:nvSpPr>
        <p:spPr>
          <a:xfrm>
            <a:off x="1765807" y="3071907"/>
            <a:ext cx="1613817" cy="31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BGP Session</a:t>
            </a:r>
          </a:p>
        </p:txBody>
      </p:sp>
      <p:sp>
        <p:nvSpPr>
          <p:cNvPr id="30" name="Shape 459"/>
          <p:cNvSpPr/>
          <p:nvPr/>
        </p:nvSpPr>
        <p:spPr>
          <a:xfrm>
            <a:off x="4077709" y="3837089"/>
            <a:ext cx="2140905" cy="31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110000"/>
              </a:lnSpc>
              <a:defRPr sz="1800"/>
            </a:pPr>
            <a:r>
              <a:rPr lang="en-US" sz="2000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Switching Fabric</a:t>
            </a:r>
          </a:p>
        </p:txBody>
      </p:sp>
      <p:sp>
        <p:nvSpPr>
          <p:cNvPr id="31" name="Shape 459"/>
          <p:cNvSpPr/>
          <p:nvPr/>
        </p:nvSpPr>
        <p:spPr>
          <a:xfrm>
            <a:off x="3759450" y="1875091"/>
            <a:ext cx="1613817" cy="31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Route Server</a:t>
            </a:r>
          </a:p>
        </p:txBody>
      </p:sp>
    </p:spTree>
    <p:extLst>
      <p:ext uri="{BB962C8B-B14F-4D97-AF65-F5344CB8AC3E}">
        <p14:creationId xmlns:p14="http://schemas.microsoft.com/office/powerpoint/2010/main" val="37558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4"/>
    </mc:Choice>
    <mc:Fallback xmlns="">
      <p:transition spd="slow" advTm="1727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303709" y="5396242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3559"/>
            <a:ext cx="2133600" cy="365125"/>
          </a:xfrm>
        </p:spPr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13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7314" y="249799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Software-Defined IXP (SDX)</a:t>
            </a:r>
          </a:p>
        </p:txBody>
      </p:sp>
      <p:pic>
        <p:nvPicPr>
          <p:cNvPr id="5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002271" y="4125368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638043" y="4076826"/>
            <a:ext cx="778812" cy="61459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459"/>
          <p:cNvSpPr/>
          <p:nvPr/>
        </p:nvSpPr>
        <p:spPr>
          <a:xfrm>
            <a:off x="1094749" y="4746213"/>
            <a:ext cx="172108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Google</a:t>
            </a:r>
          </a:p>
        </p:txBody>
      </p:sp>
      <p:sp>
        <p:nvSpPr>
          <p:cNvPr id="56" name="Shape 459"/>
          <p:cNvSpPr/>
          <p:nvPr/>
        </p:nvSpPr>
        <p:spPr>
          <a:xfrm>
            <a:off x="3759450" y="6068129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</a:p>
        </p:txBody>
      </p:sp>
      <p:sp>
        <p:nvSpPr>
          <p:cNvPr id="57" name="Shape 459"/>
          <p:cNvSpPr/>
          <p:nvPr/>
        </p:nvSpPr>
        <p:spPr>
          <a:xfrm>
            <a:off x="6495310" y="4739674"/>
            <a:ext cx="1613817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Level3</a:t>
            </a:r>
          </a:p>
        </p:txBody>
      </p:sp>
      <p:sp>
        <p:nvSpPr>
          <p:cNvPr id="59" name="Cloud 58"/>
          <p:cNvSpPr/>
          <p:nvPr/>
        </p:nvSpPr>
        <p:spPr>
          <a:xfrm>
            <a:off x="634980" y="4076827"/>
            <a:ext cx="2640623" cy="152251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362175" y="5315227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Cloud 60"/>
          <p:cNvSpPr/>
          <p:nvPr/>
        </p:nvSpPr>
        <p:spPr>
          <a:xfrm>
            <a:off x="6364498" y="3853089"/>
            <a:ext cx="2116598" cy="182202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4642894" y="4495501"/>
            <a:ext cx="25670" cy="94543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2758418" y="4396485"/>
            <a:ext cx="387962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5323" y="4183439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809" y="2350139"/>
            <a:ext cx="1144871" cy="1099077"/>
          </a:xfrm>
          <a:prstGeom prst="rect">
            <a:avLst/>
          </a:prstGeom>
        </p:spPr>
      </p:pic>
      <p:sp>
        <p:nvSpPr>
          <p:cNvPr id="25" name="Shape 301"/>
          <p:cNvSpPr/>
          <p:nvPr/>
        </p:nvSpPr>
        <p:spPr>
          <a:xfrm rot="8310225" flipV="1">
            <a:off x="3680285" y="3450537"/>
            <a:ext cx="1324328" cy="1723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35" extrusionOk="0">
                <a:moveTo>
                  <a:pt x="21600" y="21235"/>
                </a:moveTo>
                <a:cubicBezTo>
                  <a:pt x="18143" y="6709"/>
                  <a:pt x="10943" y="-365"/>
                  <a:pt x="0" y="14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miter lim="400000"/>
            <a:tailEnd type="none"/>
          </a:ln>
        </p:spPr>
        <p:txBody>
          <a:bodyPr lIns="64291" tIns="32146" rIns="64291" bIns="32146"/>
          <a:lstStyle/>
          <a:p>
            <a:pPr lvl="0"/>
            <a:endParaRPr>
              <a:solidFill>
                <a:srgbClr val="8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391677" y="2899678"/>
            <a:ext cx="1674132" cy="122569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10680" y="2899678"/>
            <a:ext cx="1816769" cy="117714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hape 459"/>
          <p:cNvSpPr/>
          <p:nvPr/>
        </p:nvSpPr>
        <p:spPr>
          <a:xfrm>
            <a:off x="1239348" y="3128623"/>
            <a:ext cx="2093409" cy="309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Control Program</a:t>
            </a:r>
          </a:p>
        </p:txBody>
      </p:sp>
      <p:sp>
        <p:nvSpPr>
          <p:cNvPr id="30" name="Shape 459"/>
          <p:cNvSpPr/>
          <p:nvPr/>
        </p:nvSpPr>
        <p:spPr>
          <a:xfrm>
            <a:off x="4666170" y="3764582"/>
            <a:ext cx="2059259" cy="64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Programmable Switch</a:t>
            </a:r>
          </a:p>
        </p:txBody>
      </p:sp>
      <p:sp>
        <p:nvSpPr>
          <p:cNvPr id="31" name="Shape 459"/>
          <p:cNvSpPr/>
          <p:nvPr/>
        </p:nvSpPr>
        <p:spPr>
          <a:xfrm>
            <a:off x="3704564" y="1873962"/>
            <a:ext cx="1867360" cy="309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SDX Controller</a:t>
            </a:r>
          </a:p>
        </p:txBody>
      </p:sp>
      <p:sp>
        <p:nvSpPr>
          <p:cNvPr id="28" name="Shape 442"/>
          <p:cNvSpPr/>
          <p:nvPr/>
        </p:nvSpPr>
        <p:spPr>
          <a:xfrm flipH="1" flipV="1">
            <a:off x="4693114" y="3449216"/>
            <a:ext cx="15" cy="734223"/>
          </a:xfrm>
          <a:prstGeom prst="line">
            <a:avLst/>
          </a:prstGeom>
          <a:ln w="50800">
            <a:solidFill>
              <a:srgbClr val="FF0000"/>
            </a:solidFill>
            <a:prstDash val="solid"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8A20E89-B69B-7F4A-8940-FFA150F8E6CC}"/>
              </a:ext>
            </a:extLst>
          </p:cNvPr>
          <p:cNvSpPr/>
          <p:nvPr/>
        </p:nvSpPr>
        <p:spPr>
          <a:xfrm>
            <a:off x="715186" y="5346413"/>
            <a:ext cx="7846116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Incrementally deployable</a:t>
            </a:r>
          </a:p>
        </p:txBody>
      </p:sp>
    </p:spTree>
    <p:extLst>
      <p:ext uri="{BB962C8B-B14F-4D97-AF65-F5344CB8AC3E}">
        <p14:creationId xmlns:p14="http://schemas.microsoft.com/office/powerpoint/2010/main" val="34411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4"/>
    </mc:Choice>
    <mc:Fallback xmlns="">
      <p:transition spd="slow" advTm="1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Building SDX is Challenging</a:t>
            </a:r>
            <a:endParaRPr lang="en-US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Programming</a:t>
            </a:r>
            <a:r>
              <a:rPr lang="en-US" b="1" dirty="0">
                <a:solidFill>
                  <a:srgbClr val="333399"/>
                </a:solidFill>
              </a:rPr>
              <a:t> abstraction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How to let networks define flexible control programs for the shared SDX switch?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33399"/>
                </a:solidFill>
              </a:rPr>
              <a:t>Interoperation </a:t>
            </a:r>
            <a:r>
              <a:rPr lang="en-US" dirty="0"/>
              <a:t>with BGP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606060"/>
                </a:solidFill>
              </a:rPr>
              <a:t>How to provide flexibility w/o breaking global routing?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33399"/>
                </a:solidFill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606060"/>
                </a:solidFill>
              </a:rPr>
              <a:t>How to handle programs for hundreds of peers, half million prefixes and matches on multiple header fields?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Building SDX is Challenging</a:t>
            </a:r>
            <a:endParaRPr lang="en-US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Programming</a:t>
            </a:r>
            <a:r>
              <a:rPr lang="en-US" b="1" dirty="0">
                <a:solidFill>
                  <a:srgbClr val="333399"/>
                </a:solidFill>
              </a:rPr>
              <a:t> abstraction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How to let networks define flexible control programs for the shared SDX switch?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2"/>
                </a:solidFill>
              </a:rPr>
              <a:t>Interoperation </a:t>
            </a:r>
            <a:r>
              <a:rPr lang="en-US" dirty="0">
                <a:solidFill>
                  <a:schemeClr val="bg2"/>
                </a:solidFill>
              </a:rPr>
              <a:t>with BGP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</a:rPr>
              <a:t>How to provide flexibility w/o breaking global routing?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2"/>
                </a:solidFill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</a:rPr>
              <a:t>How to handle programs for hundreds of peers, half million prefixes and matches on multiple header fields?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87A767C-6CB0-154B-8303-9220EB1C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90" y="270848"/>
            <a:ext cx="916305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Programming Abstraction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7AA849-46C0-5249-93C6-4A3955920BD9}"/>
              </a:ext>
            </a:extLst>
          </p:cNvPr>
          <p:cNvSpPr/>
          <p:nvPr/>
        </p:nvSpPr>
        <p:spPr>
          <a:xfrm>
            <a:off x="2293684" y="2942167"/>
            <a:ext cx="4186551" cy="25045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0DEB94-4E74-E342-B49E-6FB151C6E18B}"/>
              </a:ext>
            </a:extLst>
          </p:cNvPr>
          <p:cNvCxnSpPr>
            <a:cxnSpLocks/>
          </p:cNvCxnSpPr>
          <p:nvPr/>
        </p:nvCxnSpPr>
        <p:spPr>
          <a:xfrm flipH="1">
            <a:off x="1616975" y="3667806"/>
            <a:ext cx="68379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C01336-76A3-D44B-8447-2133609C2F1E}"/>
              </a:ext>
            </a:extLst>
          </p:cNvPr>
          <p:cNvCxnSpPr>
            <a:cxnSpLocks/>
          </p:cNvCxnSpPr>
          <p:nvPr/>
        </p:nvCxnSpPr>
        <p:spPr>
          <a:xfrm flipH="1">
            <a:off x="6480235" y="3691769"/>
            <a:ext cx="68866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0207A1D-6585-694F-A09E-C7FF254434D9}"/>
              </a:ext>
            </a:extLst>
          </p:cNvPr>
          <p:cNvCxnSpPr>
            <a:cxnSpLocks/>
          </p:cNvCxnSpPr>
          <p:nvPr/>
        </p:nvCxnSpPr>
        <p:spPr>
          <a:xfrm flipH="1">
            <a:off x="4381604" y="5446707"/>
            <a:ext cx="1" cy="4644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Shape 351">
            <a:extLst>
              <a:ext uri="{FF2B5EF4-FFF2-40B4-BE49-F238E27FC236}">
                <a16:creationId xmlns:a16="http://schemas.microsoft.com/office/drawing/2014/main" id="{119357CC-32D1-0849-BC87-C717658BA37B}"/>
              </a:ext>
            </a:extLst>
          </p:cNvPr>
          <p:cNvSpPr/>
          <p:nvPr/>
        </p:nvSpPr>
        <p:spPr>
          <a:xfrm>
            <a:off x="580566" y="3475816"/>
            <a:ext cx="997068" cy="37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400" dirty="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ucida Sans Regular"/>
              </a:rPr>
              <a:t>Google</a:t>
            </a:r>
            <a:endParaRPr sz="2400" dirty="0">
              <a:solidFill>
                <a:srgbClr val="FF93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ucida Sans Regular"/>
            </a:endParaRPr>
          </a:p>
        </p:txBody>
      </p:sp>
      <p:sp>
        <p:nvSpPr>
          <p:cNvPr id="63" name="Shape 351">
            <a:extLst>
              <a:ext uri="{FF2B5EF4-FFF2-40B4-BE49-F238E27FC236}">
                <a16:creationId xmlns:a16="http://schemas.microsoft.com/office/drawing/2014/main" id="{CE1A05AF-2B0C-E547-991C-6A99429F1DDA}"/>
              </a:ext>
            </a:extLst>
          </p:cNvPr>
          <p:cNvSpPr/>
          <p:nvPr/>
        </p:nvSpPr>
        <p:spPr>
          <a:xfrm>
            <a:off x="3934864" y="5911164"/>
            <a:ext cx="1008289" cy="371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400" dirty="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ucida Sans Regular"/>
              </a:rPr>
              <a:t>Cogent</a:t>
            </a:r>
            <a:endParaRPr sz="2400" b="1" dirty="0">
              <a:solidFill>
                <a:srgbClr val="FF93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ucida Sans Regular"/>
            </a:endParaRPr>
          </a:p>
        </p:txBody>
      </p:sp>
      <p:sp>
        <p:nvSpPr>
          <p:cNvPr id="64" name="Shape 351">
            <a:extLst>
              <a:ext uri="{FF2B5EF4-FFF2-40B4-BE49-F238E27FC236}">
                <a16:creationId xmlns:a16="http://schemas.microsoft.com/office/drawing/2014/main" id="{7EAFD2CC-72AF-1A4E-8E50-AD2A3AB1032E}"/>
              </a:ext>
            </a:extLst>
          </p:cNvPr>
          <p:cNvSpPr/>
          <p:nvPr/>
        </p:nvSpPr>
        <p:spPr>
          <a:xfrm>
            <a:off x="7240840" y="3505852"/>
            <a:ext cx="896079" cy="371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400" dirty="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ucida Sans Regular"/>
              </a:rPr>
              <a:t>Level3</a:t>
            </a:r>
            <a:endParaRPr sz="2400" b="1" dirty="0">
              <a:solidFill>
                <a:srgbClr val="FF93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ucida Sans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39D9AE-AEF2-9E45-A13D-B551478F04B2}"/>
              </a:ext>
            </a:extLst>
          </p:cNvPr>
          <p:cNvSpPr txBox="1"/>
          <p:nvPr/>
        </p:nvSpPr>
        <p:spPr>
          <a:xfrm>
            <a:off x="3430863" y="2463886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SDX Switch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5FEEB8-EA4D-724A-9FFE-176881DE462D}"/>
              </a:ext>
            </a:extLst>
          </p:cNvPr>
          <p:cNvSpPr/>
          <p:nvPr/>
        </p:nvSpPr>
        <p:spPr>
          <a:xfrm>
            <a:off x="2604595" y="3205597"/>
            <a:ext cx="3666744" cy="5853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drop? </a:t>
            </a:r>
            <a:r>
              <a:rPr lang="en-US" sz="3600" b="1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fwd</a:t>
            </a:r>
            <a:r>
              <a:rPr lang="en-US" sz="36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FD199-CBB7-E04F-A982-592182F775F9}"/>
              </a:ext>
            </a:extLst>
          </p:cNvPr>
          <p:cNvSpPr txBox="1"/>
          <p:nvPr/>
        </p:nvSpPr>
        <p:spPr>
          <a:xfrm>
            <a:off x="266890" y="1443810"/>
            <a:ext cx="8962806" cy="9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express control programs for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shared SDX switch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without worrying about other’s programs?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12CCF51-2056-C349-9252-B951ACC5CF8D}"/>
              </a:ext>
            </a:extLst>
          </p:cNvPr>
          <p:cNvSpPr/>
          <p:nvPr/>
        </p:nvSpPr>
        <p:spPr>
          <a:xfrm>
            <a:off x="266890" y="4682103"/>
            <a:ext cx="8637932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Conflicting programs for DNS traffic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0F1E1B-AD3C-7647-9799-0B776DFBF00B}"/>
              </a:ext>
            </a:extLst>
          </p:cNvPr>
          <p:cNvSpPr/>
          <p:nvPr/>
        </p:nvSpPr>
        <p:spPr>
          <a:xfrm>
            <a:off x="2872319" y="6299698"/>
            <a:ext cx="3018568" cy="375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sPort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=53 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/>
              </a:rPr>
              <a:t> </a:t>
            </a:r>
            <a:r>
              <a:rPr lang="en-US" sz="20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/>
              </a:rPr>
              <a:t>fwd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Level3)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42A6B-052B-794D-A2FF-6648431889F0}"/>
              </a:ext>
            </a:extLst>
          </p:cNvPr>
          <p:cNvSpPr/>
          <p:nvPr/>
        </p:nvSpPr>
        <p:spPr>
          <a:xfrm>
            <a:off x="266890" y="4055003"/>
            <a:ext cx="2250637" cy="445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sPort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=53 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/>
              </a:rPr>
              <a:t> drop</a:t>
            </a:r>
            <a:endParaRPr lang="en-US" sz="20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079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87A767C-6CB0-154B-8303-9220EB1C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90" y="270848"/>
            <a:ext cx="916305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Virtual Switch Abstraction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7AA849-46C0-5249-93C6-4A3955920BD9}"/>
              </a:ext>
            </a:extLst>
          </p:cNvPr>
          <p:cNvSpPr/>
          <p:nvPr/>
        </p:nvSpPr>
        <p:spPr>
          <a:xfrm>
            <a:off x="2293684" y="2942167"/>
            <a:ext cx="4186551" cy="25045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2B3333-4669-7441-8503-2CAC1D89E3D9}"/>
              </a:ext>
            </a:extLst>
          </p:cNvPr>
          <p:cNvSpPr/>
          <p:nvPr/>
        </p:nvSpPr>
        <p:spPr>
          <a:xfrm>
            <a:off x="2300772" y="3358687"/>
            <a:ext cx="1208645" cy="618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Google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A6300B81-F470-5A44-A8F2-003DD66E295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69735" y="4112284"/>
            <a:ext cx="1142907" cy="872186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9B91EA39-9E4A-D447-9822-4F63683A5D4C}"/>
              </a:ext>
            </a:extLst>
          </p:cNvPr>
          <p:cNvCxnSpPr/>
          <p:nvPr/>
        </p:nvCxnSpPr>
        <p:spPr>
          <a:xfrm rot="5400000">
            <a:off x="4854288" y="4102265"/>
            <a:ext cx="1149204" cy="885928"/>
          </a:xfrm>
          <a:prstGeom prst="bentConnector2">
            <a:avLst/>
          </a:prstGeom>
          <a:ln>
            <a:solidFill>
              <a:srgbClr val="BFBFB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0DEB94-4E74-E342-B49E-6FB151C6E18B}"/>
              </a:ext>
            </a:extLst>
          </p:cNvPr>
          <p:cNvCxnSpPr>
            <a:cxnSpLocks/>
          </p:cNvCxnSpPr>
          <p:nvPr/>
        </p:nvCxnSpPr>
        <p:spPr>
          <a:xfrm flipH="1">
            <a:off x="1616975" y="3667806"/>
            <a:ext cx="68379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C01336-76A3-D44B-8447-2133609C2F1E}"/>
              </a:ext>
            </a:extLst>
          </p:cNvPr>
          <p:cNvCxnSpPr/>
          <p:nvPr/>
        </p:nvCxnSpPr>
        <p:spPr>
          <a:xfrm flipH="1">
            <a:off x="6343282" y="3691769"/>
            <a:ext cx="82561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FECCE8-342F-DB43-8C58-67D134543F10}"/>
              </a:ext>
            </a:extLst>
          </p:cNvPr>
          <p:cNvCxnSpPr>
            <a:cxnSpLocks/>
          </p:cNvCxnSpPr>
          <p:nvPr/>
        </p:nvCxnSpPr>
        <p:spPr>
          <a:xfrm flipH="1">
            <a:off x="3509417" y="3661509"/>
            <a:ext cx="1758114" cy="6297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049A660-3F83-1D46-9B47-D60ED56DE152}"/>
              </a:ext>
            </a:extLst>
          </p:cNvPr>
          <p:cNvSpPr/>
          <p:nvPr/>
        </p:nvSpPr>
        <p:spPr>
          <a:xfrm>
            <a:off x="3777281" y="4810712"/>
            <a:ext cx="1208645" cy="6182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Cogent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7B6147F-36C3-2741-888E-0339E9DCC0FB}"/>
              </a:ext>
            </a:extLst>
          </p:cNvPr>
          <p:cNvSpPr/>
          <p:nvPr/>
        </p:nvSpPr>
        <p:spPr>
          <a:xfrm>
            <a:off x="5267531" y="3352390"/>
            <a:ext cx="1208645" cy="61823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Level3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C54E8B-F33B-6144-9890-649EE3C25335}"/>
              </a:ext>
            </a:extLst>
          </p:cNvPr>
          <p:cNvSpPr txBox="1"/>
          <p:nvPr/>
        </p:nvSpPr>
        <p:spPr>
          <a:xfrm>
            <a:off x="3538541" y="4441380"/>
            <a:ext cx="169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Virtual Switch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A22B9C-E036-7045-A1F9-1F235662F2B6}"/>
              </a:ext>
            </a:extLst>
          </p:cNvPr>
          <p:cNvSpPr txBox="1"/>
          <p:nvPr/>
        </p:nvSpPr>
        <p:spPr>
          <a:xfrm>
            <a:off x="2228829" y="2997769"/>
            <a:ext cx="169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Virtual Switch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514007-3BA7-C74E-9E35-698CCC0D8D8C}"/>
              </a:ext>
            </a:extLst>
          </p:cNvPr>
          <p:cNvSpPr txBox="1"/>
          <p:nvPr/>
        </p:nvSpPr>
        <p:spPr>
          <a:xfrm>
            <a:off x="4890491" y="3000610"/>
            <a:ext cx="169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Virtual Switch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0207A1D-6585-694F-A09E-C7FF254434D9}"/>
              </a:ext>
            </a:extLst>
          </p:cNvPr>
          <p:cNvCxnSpPr>
            <a:cxnSpLocks/>
          </p:cNvCxnSpPr>
          <p:nvPr/>
        </p:nvCxnSpPr>
        <p:spPr>
          <a:xfrm flipH="1">
            <a:off x="4381604" y="5446707"/>
            <a:ext cx="1" cy="4644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Shape 351">
            <a:extLst>
              <a:ext uri="{FF2B5EF4-FFF2-40B4-BE49-F238E27FC236}">
                <a16:creationId xmlns:a16="http://schemas.microsoft.com/office/drawing/2014/main" id="{119357CC-32D1-0849-BC87-C717658BA37B}"/>
              </a:ext>
            </a:extLst>
          </p:cNvPr>
          <p:cNvSpPr/>
          <p:nvPr/>
        </p:nvSpPr>
        <p:spPr>
          <a:xfrm>
            <a:off x="580566" y="3475816"/>
            <a:ext cx="997068" cy="37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400" dirty="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ucida Sans Regular"/>
              </a:rPr>
              <a:t>Google</a:t>
            </a:r>
            <a:endParaRPr sz="2400" dirty="0">
              <a:solidFill>
                <a:srgbClr val="FF93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ucida Sans Regular"/>
            </a:endParaRPr>
          </a:p>
        </p:txBody>
      </p:sp>
      <p:sp>
        <p:nvSpPr>
          <p:cNvPr id="63" name="Shape 351">
            <a:extLst>
              <a:ext uri="{FF2B5EF4-FFF2-40B4-BE49-F238E27FC236}">
                <a16:creationId xmlns:a16="http://schemas.microsoft.com/office/drawing/2014/main" id="{CE1A05AF-2B0C-E547-991C-6A99429F1DDA}"/>
              </a:ext>
            </a:extLst>
          </p:cNvPr>
          <p:cNvSpPr/>
          <p:nvPr/>
        </p:nvSpPr>
        <p:spPr>
          <a:xfrm>
            <a:off x="3934864" y="5911164"/>
            <a:ext cx="1008289" cy="371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400" dirty="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ucida Sans Regular"/>
              </a:rPr>
              <a:t>Cogent</a:t>
            </a:r>
            <a:endParaRPr sz="2400" b="1" dirty="0">
              <a:solidFill>
                <a:srgbClr val="FF93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ucida Sans Regular"/>
            </a:endParaRPr>
          </a:p>
        </p:txBody>
      </p:sp>
      <p:sp>
        <p:nvSpPr>
          <p:cNvPr id="64" name="Shape 351">
            <a:extLst>
              <a:ext uri="{FF2B5EF4-FFF2-40B4-BE49-F238E27FC236}">
                <a16:creationId xmlns:a16="http://schemas.microsoft.com/office/drawing/2014/main" id="{7EAFD2CC-72AF-1A4E-8E50-AD2A3AB1032E}"/>
              </a:ext>
            </a:extLst>
          </p:cNvPr>
          <p:cNvSpPr/>
          <p:nvPr/>
        </p:nvSpPr>
        <p:spPr>
          <a:xfrm>
            <a:off x="7240840" y="3505852"/>
            <a:ext cx="896079" cy="371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400" dirty="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Lucida Sans Regular"/>
              </a:rPr>
              <a:t>Level3</a:t>
            </a:r>
            <a:endParaRPr sz="2400" b="1" dirty="0">
              <a:solidFill>
                <a:srgbClr val="FF93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Lucida Sans Regular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AF7DCBD-983C-A441-9527-E9E7D77F679E}"/>
              </a:ext>
            </a:extLst>
          </p:cNvPr>
          <p:cNvSpPr txBox="1"/>
          <p:nvPr/>
        </p:nvSpPr>
        <p:spPr>
          <a:xfrm>
            <a:off x="266890" y="1434334"/>
            <a:ext cx="854792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express flexible control programs for their own virtual switches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39D9AE-AEF2-9E45-A13D-B551478F04B2}"/>
              </a:ext>
            </a:extLst>
          </p:cNvPr>
          <p:cNvSpPr txBox="1"/>
          <p:nvPr/>
        </p:nvSpPr>
        <p:spPr>
          <a:xfrm>
            <a:off x="3485021" y="2378722"/>
            <a:ext cx="1806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SDX Switch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0828A0-0A7D-C445-B056-F9B64B0BB21D}"/>
              </a:ext>
            </a:extLst>
          </p:cNvPr>
          <p:cNvSpPr/>
          <p:nvPr/>
        </p:nvSpPr>
        <p:spPr>
          <a:xfrm>
            <a:off x="2872319" y="6299698"/>
            <a:ext cx="3018568" cy="375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sPort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=53 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/>
              </a:rPr>
              <a:t> </a:t>
            </a:r>
            <a:r>
              <a:rPr lang="en-US" sz="20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/>
              </a:rPr>
              <a:t>fwd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Level3)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11D283-4EBD-0E4C-86B5-8E2B2C0F4221}"/>
              </a:ext>
            </a:extLst>
          </p:cNvPr>
          <p:cNvSpPr/>
          <p:nvPr/>
        </p:nvSpPr>
        <p:spPr>
          <a:xfrm>
            <a:off x="266890" y="4055003"/>
            <a:ext cx="2250637" cy="445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sPort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=53 </a:t>
            </a: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/>
              </a:rPr>
              <a:t> drop</a:t>
            </a:r>
            <a:endParaRPr lang="en-US" sz="20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83710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Building SDX is Challenging</a:t>
            </a:r>
            <a:endParaRPr lang="en-US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</a:rPr>
              <a:t>Programming</a:t>
            </a:r>
            <a:r>
              <a:rPr lang="en-US" b="1" dirty="0">
                <a:solidFill>
                  <a:schemeClr val="bg2"/>
                </a:solidFill>
              </a:rPr>
              <a:t> abstraction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How to let networks define flexible control programs for the shared SDX switch?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33399"/>
                </a:solidFill>
              </a:rPr>
              <a:t>Interoperation </a:t>
            </a:r>
            <a:r>
              <a:rPr lang="en-US" dirty="0"/>
              <a:t>with BGP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How to provide flexibility w/o breaking global routing?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2"/>
                </a:solidFill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</a:rPr>
              <a:t>How to handle programs for hundreds of peers, half million prefixes and matches on multiple header fields?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636"/>
          <p:cNvSpPr/>
          <p:nvPr/>
        </p:nvSpPr>
        <p:spPr>
          <a:xfrm>
            <a:off x="1399187" y="3572243"/>
            <a:ext cx="14492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2000">
                <a:solidFill>
                  <a:srgbClr val="5E5E5E"/>
                </a:solid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Google</a:t>
            </a:r>
          </a:p>
        </p:txBody>
      </p:sp>
      <p:sp>
        <p:nvSpPr>
          <p:cNvPr id="27" name="Shape 636"/>
          <p:cNvSpPr/>
          <p:nvPr/>
        </p:nvSpPr>
        <p:spPr>
          <a:xfrm>
            <a:off x="3901630" y="3437084"/>
            <a:ext cx="602729" cy="427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30000"/>
              </a:lnSpc>
              <a:defRPr sz="2000">
                <a:solidFill>
                  <a:srgbClr val="5E5E5E"/>
                </a:solid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SDX</a:t>
            </a:r>
            <a:endParaRPr sz="2400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" name="Shape 636"/>
          <p:cNvSpPr/>
          <p:nvPr/>
        </p:nvSpPr>
        <p:spPr>
          <a:xfrm>
            <a:off x="7054075" y="3546185"/>
            <a:ext cx="165014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2000">
                <a:solidFill>
                  <a:srgbClr val="5E5E5E"/>
                </a:solid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Level3</a:t>
            </a:r>
          </a:p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400" u="sng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announces</a:t>
            </a:r>
          </a:p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10/8, 40/8</a:t>
            </a:r>
          </a:p>
        </p:txBody>
      </p:sp>
      <p:sp>
        <p:nvSpPr>
          <p:cNvPr id="39" name="Shape 636"/>
          <p:cNvSpPr/>
          <p:nvPr/>
        </p:nvSpPr>
        <p:spPr>
          <a:xfrm>
            <a:off x="6612951" y="4755712"/>
            <a:ext cx="165014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2000">
                <a:solidFill>
                  <a:srgbClr val="5E5E5E"/>
                </a:solid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Cogent</a:t>
            </a:r>
          </a:p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400" u="sng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announces</a:t>
            </a:r>
          </a:p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10/8, 40/8, 80/8 </a:t>
            </a:r>
            <a:endParaRPr dirty="0">
              <a:solidFill>
                <a:srgbClr val="C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" name="Straight Arrow Connector 2"/>
          <p:cNvCxnSpPr>
            <a:stCxn id="31" idx="3"/>
          </p:cNvCxnSpPr>
          <p:nvPr/>
        </p:nvCxnSpPr>
        <p:spPr>
          <a:xfrm flipV="1">
            <a:off x="2517258" y="4254549"/>
            <a:ext cx="1131299" cy="1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655273" y="4292019"/>
            <a:ext cx="1304946" cy="607737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777619" y="4125287"/>
            <a:ext cx="1374896" cy="17894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1738447" y="3947251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5834140" y="4766346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6142974" y="3864114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30724" y="3975520"/>
            <a:ext cx="1144543" cy="4893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81194" y="4524244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>
              <a:buNone/>
            </a:pPr>
            <a:r>
              <a:rPr lang="en-US" sz="2000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= 80 → </a:t>
            </a:r>
            <a:r>
              <a:rPr lang="en-US" sz="200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19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Simple Example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152400" y="5654965"/>
            <a:ext cx="4548692" cy="696934"/>
          </a:xfrm>
          <a:prstGeom prst="wedgeRectCallout">
            <a:avLst>
              <a:gd name="adj1" fmla="val -23317"/>
              <a:gd name="adj2" fmla="val -15525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Deliver 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HTTP</a:t>
            </a:r>
            <a:r>
              <a:rPr lang="en-US" sz="24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 traffic via Cogent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8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"/>
    </mc:Choice>
    <mc:Fallback xmlns="">
      <p:transition spd="slow" advTm="58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459"/>
          <p:cNvSpPr/>
          <p:nvPr/>
        </p:nvSpPr>
        <p:spPr>
          <a:xfrm>
            <a:off x="772637" y="2416333"/>
            <a:ext cx="1721084" cy="43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Google</a:t>
            </a:r>
            <a:endParaRPr sz="2800" dirty="0"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sp>
        <p:nvSpPr>
          <p:cNvPr id="25" name="Shape 459"/>
          <p:cNvSpPr/>
          <p:nvPr/>
        </p:nvSpPr>
        <p:spPr>
          <a:xfrm>
            <a:off x="2649195" y="4214422"/>
            <a:ext cx="1867360" cy="45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</a:p>
        </p:txBody>
      </p:sp>
      <p:sp>
        <p:nvSpPr>
          <p:cNvPr id="32" name="Shape 459"/>
          <p:cNvSpPr/>
          <p:nvPr/>
        </p:nvSpPr>
        <p:spPr>
          <a:xfrm>
            <a:off x="6109199" y="2399278"/>
            <a:ext cx="1613817" cy="45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Level3</a:t>
            </a:r>
          </a:p>
        </p:txBody>
      </p:sp>
      <p:sp>
        <p:nvSpPr>
          <p:cNvPr id="4" name="Cloud 3"/>
          <p:cNvSpPr/>
          <p:nvPr/>
        </p:nvSpPr>
        <p:spPr>
          <a:xfrm>
            <a:off x="316659" y="1873697"/>
            <a:ext cx="2640623" cy="152251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76898"/>
            <a:ext cx="2133600" cy="365125"/>
          </a:xfrm>
        </p:spPr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2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Shape 459"/>
          <p:cNvSpPr/>
          <p:nvPr/>
        </p:nvSpPr>
        <p:spPr>
          <a:xfrm>
            <a:off x="6481702" y="4957096"/>
            <a:ext cx="1867360" cy="45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Princeton</a:t>
            </a:r>
          </a:p>
        </p:txBody>
      </p:sp>
      <p:sp>
        <p:nvSpPr>
          <p:cNvPr id="34" name="Cloud 33"/>
          <p:cNvSpPr/>
          <p:nvPr/>
        </p:nvSpPr>
        <p:spPr>
          <a:xfrm>
            <a:off x="6046177" y="4439548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5594667" y="1879401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2084439" y="3217998"/>
            <a:ext cx="904702" cy="65420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2213669" y="3668945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949699" y="2625724"/>
            <a:ext cx="2644968" cy="2054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7048117" y="3392678"/>
            <a:ext cx="35096" cy="10787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4516554" y="4773459"/>
            <a:ext cx="1529623" cy="40876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V="1">
            <a:off x="4592728" y="3097218"/>
            <a:ext cx="1453449" cy="77498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Making the ‘Net’ Work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4F6F02B-4866-E34B-83D1-C0916AD6D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62515"/>
            <a:ext cx="1215229" cy="10770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A38BEB-49A2-9642-9DEE-DE597A1A1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14" y="3381156"/>
            <a:ext cx="1073443" cy="10734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7856006-7A17-2A47-B559-2925FAFB5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180" y="2239120"/>
            <a:ext cx="748080" cy="7480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B21FD2-6D25-0F40-8E8C-0A19AA07984D}"/>
              </a:ext>
            </a:extLst>
          </p:cNvPr>
          <p:cNvSpPr txBox="1"/>
          <p:nvPr/>
        </p:nvSpPr>
        <p:spPr>
          <a:xfrm>
            <a:off x="2328929" y="178535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Outages</a:t>
            </a:r>
          </a:p>
        </p:txBody>
      </p:sp>
      <p:sp>
        <p:nvSpPr>
          <p:cNvPr id="39" name="Left Arrow 38">
            <a:extLst>
              <a:ext uri="{FF2B5EF4-FFF2-40B4-BE49-F238E27FC236}">
                <a16:creationId xmlns:a16="http://schemas.microsoft.com/office/drawing/2014/main" id="{FFDC0127-48E1-CC4D-9010-00996CDE75D5}"/>
              </a:ext>
            </a:extLst>
          </p:cNvPr>
          <p:cNvSpPr/>
          <p:nvPr/>
        </p:nvSpPr>
        <p:spPr>
          <a:xfrm rot="11853542">
            <a:off x="4446534" y="4469540"/>
            <a:ext cx="1833168" cy="1115936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A7F710-4868-074E-A319-14CD4ED1FD9B}"/>
              </a:ext>
            </a:extLst>
          </p:cNvPr>
          <p:cNvSpPr txBox="1"/>
          <p:nvPr/>
        </p:nvSpPr>
        <p:spPr>
          <a:xfrm>
            <a:off x="4345852" y="5563395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Congestion</a:t>
            </a:r>
          </a:p>
        </p:txBody>
      </p:sp>
      <p:sp>
        <p:nvSpPr>
          <p:cNvPr id="51" name="Left Arrow 50">
            <a:extLst>
              <a:ext uri="{FF2B5EF4-FFF2-40B4-BE49-F238E27FC236}">
                <a16:creationId xmlns:a16="http://schemas.microsoft.com/office/drawing/2014/main" id="{67883F1A-32D3-8442-BA82-0BF47065CD39}"/>
              </a:ext>
            </a:extLst>
          </p:cNvPr>
          <p:cNvSpPr/>
          <p:nvPr/>
        </p:nvSpPr>
        <p:spPr>
          <a:xfrm rot="1229594">
            <a:off x="2416692" y="2907552"/>
            <a:ext cx="3744898" cy="1496952"/>
          </a:xfrm>
          <a:prstGeom prst="leftArrow">
            <a:avLst/>
          </a:prstGeom>
          <a:gradFill>
            <a:gsLst>
              <a:gs pos="36000">
                <a:srgbClr val="FF0000"/>
              </a:gs>
              <a:gs pos="81000">
                <a:schemeClr val="tx1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4F4B6FD-E3A8-EE48-8F81-8110C522A516}"/>
              </a:ext>
            </a:extLst>
          </p:cNvPr>
          <p:cNvGrpSpPr/>
          <p:nvPr/>
        </p:nvGrpSpPr>
        <p:grpSpPr>
          <a:xfrm>
            <a:off x="6241823" y="3428947"/>
            <a:ext cx="1802879" cy="1394094"/>
            <a:chOff x="1201024" y="1366027"/>
            <a:chExt cx="1802879" cy="139409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CA0386E-14E3-3B43-926E-B7EDCDFCC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839703" y="1366027"/>
              <a:ext cx="1164200" cy="98957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3633329-78C2-F54D-BD4D-F1EE3FCCB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530945" y="1597506"/>
              <a:ext cx="1164200" cy="98957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825A9F8-669C-6C42-94B4-6C23BC4DC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01024" y="1770551"/>
              <a:ext cx="1164200" cy="989570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5C27CFE-5AA8-D74D-8437-A92A9AC27D55}"/>
              </a:ext>
            </a:extLst>
          </p:cNvPr>
          <p:cNvSpPr txBox="1"/>
          <p:nvPr/>
        </p:nvSpPr>
        <p:spPr>
          <a:xfrm>
            <a:off x="4350653" y="2819317"/>
            <a:ext cx="21451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Cyberattacks</a:t>
            </a:r>
          </a:p>
        </p:txBody>
      </p:sp>
      <p:sp>
        <p:nvSpPr>
          <p:cNvPr id="36" name="Shape 459">
            <a:extLst>
              <a:ext uri="{FF2B5EF4-FFF2-40B4-BE49-F238E27FC236}">
                <a16:creationId xmlns:a16="http://schemas.microsoft.com/office/drawing/2014/main" id="{7B9E0285-5DAF-2D4C-B948-426FA4437930}"/>
              </a:ext>
            </a:extLst>
          </p:cNvPr>
          <p:cNvSpPr/>
          <p:nvPr/>
        </p:nvSpPr>
        <p:spPr>
          <a:xfrm>
            <a:off x="107790" y="4506535"/>
            <a:ext cx="1608690" cy="77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Network Operator</a:t>
            </a:r>
          </a:p>
        </p:txBody>
      </p:sp>
    </p:spTree>
    <p:extLst>
      <p:ext uri="{BB962C8B-B14F-4D97-AF65-F5344CB8AC3E}">
        <p14:creationId xmlns:p14="http://schemas.microsoft.com/office/powerpoint/2010/main" val="15942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4"/>
    </mc:Choice>
    <mc:Fallback xmlns="">
      <p:transition spd="slow" advTm="1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1" grpId="0"/>
      <p:bldP spid="51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636"/>
          <p:cNvSpPr/>
          <p:nvPr/>
        </p:nvSpPr>
        <p:spPr>
          <a:xfrm>
            <a:off x="1399187" y="2990918"/>
            <a:ext cx="14492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2000">
                <a:solidFill>
                  <a:srgbClr val="5E5E5E"/>
                </a:solid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 algn="ctr">
              <a:lnSpc>
                <a:spcPct val="110000"/>
              </a:lnSpc>
              <a:defRPr sz="1800"/>
            </a:pPr>
            <a:r>
              <a:rPr lang="en-US" sz="2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Google</a:t>
            </a:r>
          </a:p>
        </p:txBody>
      </p:sp>
      <p:cxnSp>
        <p:nvCxnSpPr>
          <p:cNvPr id="3" name="Straight Arrow Connector 2"/>
          <p:cNvCxnSpPr>
            <a:stCxn id="31" idx="3"/>
          </p:cNvCxnSpPr>
          <p:nvPr/>
        </p:nvCxnSpPr>
        <p:spPr>
          <a:xfrm flipV="1">
            <a:off x="2517258" y="3673224"/>
            <a:ext cx="1131299" cy="1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777619" y="3543962"/>
            <a:ext cx="1374896" cy="17894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1738447" y="3365926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142974" y="3282789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30724" y="3394195"/>
            <a:ext cx="1144543" cy="4893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19850" y="4034791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>
              <a:buNone/>
            </a:pPr>
            <a:r>
              <a:rPr lang="en-US" sz="2000" b="1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</a:rPr>
              <a:t> = 80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→ </a:t>
            </a:r>
            <a:r>
              <a:rPr lang="en-US" sz="200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7494" y="2954328"/>
            <a:ext cx="5229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sp>
        <p:nvSpPr>
          <p:cNvPr id="29" name="Shape 351"/>
          <p:cNvSpPr/>
          <p:nvPr/>
        </p:nvSpPr>
        <p:spPr>
          <a:xfrm>
            <a:off x="156890" y="2552798"/>
            <a:ext cx="309059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lnSpc>
                <a:spcPct val="110000"/>
              </a:lnSpc>
              <a:defRPr sz="1800"/>
            </a:pPr>
            <a:r>
              <a:rPr lang="en-US" sz="2000" b="1" dirty="0" err="1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dPort</a:t>
            </a: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 = 80, </a:t>
            </a:r>
            <a:r>
              <a:rPr lang="en-US" sz="2000" b="1" dirty="0" err="1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dIP</a:t>
            </a: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 = 50.0.0.1</a:t>
            </a:r>
            <a:endParaRPr sz="2000" b="1" dirty="0"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60209" y="3710694"/>
            <a:ext cx="978238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20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Shape 459"/>
          <p:cNvSpPr/>
          <p:nvPr/>
        </p:nvSpPr>
        <p:spPr>
          <a:xfrm>
            <a:off x="6784855" y="2990918"/>
            <a:ext cx="2245008" cy="1181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</a:p>
          <a:p>
            <a:pPr lvl="0" algn="ctr">
              <a:lnSpc>
                <a:spcPct val="110000"/>
              </a:lnSpc>
              <a:defRPr sz="1800"/>
            </a:pPr>
            <a:r>
              <a:rPr lang="en-US" sz="2400" u="sng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announces</a:t>
            </a:r>
            <a:r>
              <a:rPr lang="en-US" sz="2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:</a:t>
            </a:r>
          </a:p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10/8, 40/8, 80/8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Safe Interoperations with BGP</a:t>
            </a:r>
          </a:p>
        </p:txBody>
      </p:sp>
      <p:sp>
        <p:nvSpPr>
          <p:cNvPr id="23" name="Shape 636"/>
          <p:cNvSpPr/>
          <p:nvPr/>
        </p:nvSpPr>
        <p:spPr>
          <a:xfrm>
            <a:off x="3979641" y="2926563"/>
            <a:ext cx="633187" cy="430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30000"/>
              </a:lnSpc>
              <a:defRPr sz="2000">
                <a:solidFill>
                  <a:srgbClr val="5E5E5E"/>
                </a:solidFill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SDX</a:t>
            </a:r>
            <a:endParaRPr sz="24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5B8A92-4B53-9C4A-BCF3-EC65F92004BC}"/>
              </a:ext>
            </a:extLst>
          </p:cNvPr>
          <p:cNvSpPr txBox="1"/>
          <p:nvPr/>
        </p:nvSpPr>
        <p:spPr>
          <a:xfrm>
            <a:off x="152400" y="1425849"/>
            <a:ext cx="896280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enable flexibility w/o breaking global routing?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153C18D-EAE6-EE49-8ABA-D26AD05877A7}"/>
              </a:ext>
            </a:extLst>
          </p:cNvPr>
          <p:cNvSpPr/>
          <p:nvPr/>
        </p:nvSpPr>
        <p:spPr>
          <a:xfrm>
            <a:off x="172529" y="4958237"/>
            <a:ext cx="8637932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3200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Ensure </a:t>
            </a: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packet P </a:t>
            </a:r>
            <a:r>
              <a:rPr lang="en-US" altLang="en-US" sz="3200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is not forwarded to Cogent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28948D6C-440F-CB48-9834-D00E1ACBAE9A}"/>
              </a:ext>
            </a:extLst>
          </p:cNvPr>
          <p:cNvSpPr/>
          <p:nvPr/>
        </p:nvSpPr>
        <p:spPr>
          <a:xfrm>
            <a:off x="3648557" y="2192115"/>
            <a:ext cx="4224582" cy="459054"/>
          </a:xfrm>
          <a:prstGeom prst="wedgeRectCallout">
            <a:avLst>
              <a:gd name="adj1" fmla="val -62857"/>
              <a:gd name="adj2" fmla="val 5755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Not announced by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Cogent</a:t>
            </a:r>
          </a:p>
        </p:txBody>
      </p:sp>
    </p:spTree>
    <p:extLst>
      <p:ext uri="{BB962C8B-B14F-4D97-AF65-F5344CB8AC3E}">
        <p14:creationId xmlns:p14="http://schemas.microsoft.com/office/powerpoint/2010/main" val="23863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7"/>
    </mc:Choice>
    <mc:Fallback xmlns="">
      <p:transition spd="slow" advTm="19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19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890" y="270848"/>
            <a:ext cx="916305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Naïve Solution: Program Augmentation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C7BBAC-0E3C-234C-8993-3E947277C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39" y="1413849"/>
            <a:ext cx="4134773" cy="15440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333399"/>
                </a:solidFill>
              </a:rPr>
              <a:t>Google’s Program</a:t>
            </a:r>
          </a:p>
          <a:p>
            <a:pPr marL="0" indent="0" algn="ctr">
              <a:buNone/>
            </a:pP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= 80 → </a:t>
            </a: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0" indent="0" algn="ctr">
              <a:buNone/>
            </a:pPr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2B4655-8D7A-0C47-82D3-6022585EE165}"/>
              </a:ext>
            </a:extLst>
          </p:cNvPr>
          <p:cNvSpPr txBox="1">
            <a:spLocks/>
          </p:cNvSpPr>
          <p:nvPr/>
        </p:nvSpPr>
        <p:spPr bwMode="auto">
          <a:xfrm>
            <a:off x="4639712" y="1413848"/>
            <a:ext cx="4134773" cy="8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400" kern="0" dirty="0">
                <a:solidFill>
                  <a:srgbClr val="333399"/>
                </a:solidFill>
              </a:rPr>
              <a:t>BGP Prefix Announcements viewed by Google</a:t>
            </a:r>
          </a:p>
          <a:p>
            <a:pPr marL="0" indent="0" algn="ctr" defTabSz="914400">
              <a:buFontTx/>
              <a:buNone/>
            </a:pPr>
            <a:endParaRPr lang="en-US" sz="24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056FDC9A-FD98-B44D-8D57-66B1BD023A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82318" y="2458589"/>
          <a:ext cx="3822504" cy="14935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148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Announcements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Level3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10/8, 40/8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99951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lvl="1" indent="0" algn="ctr">
                        <a:buNone/>
                      </a:pPr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10/8, 40/8, 80/8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1457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A0B2E6-E321-B045-AED4-7EEC9A9B19B3}"/>
              </a:ext>
            </a:extLst>
          </p:cNvPr>
          <p:cNvSpPr txBox="1">
            <a:spLocks/>
          </p:cNvSpPr>
          <p:nvPr/>
        </p:nvSpPr>
        <p:spPr bwMode="auto">
          <a:xfrm>
            <a:off x="266890" y="4577036"/>
            <a:ext cx="5282141" cy="12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r" defTabSz="914400">
              <a:buNone/>
            </a:pPr>
            <a:r>
              <a:rPr lang="en-US" sz="2200" kern="0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 = 80, </a:t>
            </a:r>
            <a:r>
              <a:rPr lang="en-US" sz="2200" kern="0" dirty="0" err="1">
                <a:latin typeface="Helvetica Neue" charset="0"/>
                <a:ea typeface="Helvetica Neue" charset="0"/>
                <a:cs typeface="Helvetica Neue" charset="0"/>
              </a:rPr>
              <a:t>dIP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 ∈ 10/8 → </a:t>
            </a:r>
            <a:r>
              <a:rPr lang="en-US" sz="2200" kern="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2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0" indent="0" algn="r" defTabSz="914400">
              <a:buNone/>
            </a:pPr>
            <a:r>
              <a:rPr lang="en-US" sz="2200" kern="0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 = 80, </a:t>
            </a:r>
            <a:r>
              <a:rPr lang="en-US" sz="2200" kern="0" dirty="0" err="1">
                <a:latin typeface="Helvetica Neue" charset="0"/>
                <a:ea typeface="Helvetica Neue" charset="0"/>
                <a:cs typeface="Helvetica Neue" charset="0"/>
              </a:rPr>
              <a:t>dIP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 ∈ 40/8 → </a:t>
            </a:r>
            <a:r>
              <a:rPr lang="en-US" sz="2200" kern="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2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0" indent="0" algn="r" defTabSz="914400">
              <a:buNone/>
            </a:pPr>
            <a:r>
              <a:rPr lang="en-US" sz="2200" kern="0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 = 80, </a:t>
            </a:r>
            <a:r>
              <a:rPr lang="en-US" sz="2200" kern="0" dirty="0" err="1">
                <a:latin typeface="Helvetica Neue" charset="0"/>
                <a:ea typeface="Helvetica Neue" charset="0"/>
                <a:cs typeface="Helvetica Neue" charset="0"/>
              </a:rPr>
              <a:t>dIP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 ∈ 80/8 → </a:t>
            </a:r>
            <a:r>
              <a:rPr lang="en-US" sz="2200" kern="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2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2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319CC-B461-DD4B-B36D-0845A4508313}"/>
              </a:ext>
            </a:extLst>
          </p:cNvPr>
          <p:cNvSpPr txBox="1"/>
          <p:nvPr/>
        </p:nvSpPr>
        <p:spPr>
          <a:xfrm>
            <a:off x="6193808" y="4766531"/>
            <a:ext cx="25806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Inflation by factor of </a:t>
            </a: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three</a:t>
            </a:r>
          </a:p>
        </p:txBody>
      </p:sp>
      <p:pic>
        <p:nvPicPr>
          <p:cNvPr id="9" name="droppedImage.pdf">
            <a:extLst>
              <a:ext uri="{FF2B5EF4-FFF2-40B4-BE49-F238E27FC236}">
                <a16:creationId xmlns:a16="http://schemas.microsoft.com/office/drawing/2014/main" id="{AC0C809D-9664-8C4B-BEBA-CBC06B1395E6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3624" y="5826228"/>
            <a:ext cx="1488672" cy="6621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F129A237-79AD-7C42-8EA8-907FE12777DE}"/>
              </a:ext>
            </a:extLst>
          </p:cNvPr>
          <p:cNvSpPr/>
          <p:nvPr/>
        </p:nvSpPr>
        <p:spPr>
          <a:xfrm>
            <a:off x="5680909" y="4664719"/>
            <a:ext cx="381021" cy="1034623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08FFF3-D5D7-0249-AF9E-FD4DAE568010}"/>
              </a:ext>
            </a:extLst>
          </p:cNvPr>
          <p:cNvSpPr/>
          <p:nvPr/>
        </p:nvSpPr>
        <p:spPr>
          <a:xfrm>
            <a:off x="3226526" y="1849839"/>
            <a:ext cx="1071154" cy="4817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6437F4-0001-8842-84FC-1C4E32CC5ED7}"/>
              </a:ext>
            </a:extLst>
          </p:cNvPr>
          <p:cNvSpPr/>
          <p:nvPr/>
        </p:nvSpPr>
        <p:spPr>
          <a:xfrm>
            <a:off x="5082317" y="3454362"/>
            <a:ext cx="3822505" cy="4817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EE7B9D-7F6F-A844-AB32-2CD227DE7675}"/>
              </a:ext>
            </a:extLst>
          </p:cNvPr>
          <p:cNvCxnSpPr>
            <a:cxnSpLocks/>
          </p:cNvCxnSpPr>
          <p:nvPr/>
        </p:nvCxnSpPr>
        <p:spPr>
          <a:xfrm>
            <a:off x="1815737" y="2458589"/>
            <a:ext cx="0" cy="220613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0A774C-F30C-4D4F-B60F-67FA1D8E09BA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2832947" y="3695253"/>
            <a:ext cx="2249370" cy="96946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5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Building SDX is Challenging</a:t>
            </a:r>
            <a:endParaRPr lang="en-US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</a:rPr>
              <a:t>Programming</a:t>
            </a:r>
            <a:r>
              <a:rPr lang="en-US" b="1" dirty="0">
                <a:solidFill>
                  <a:schemeClr val="bg2"/>
                </a:solidFill>
              </a:rPr>
              <a:t> abstraction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How to let networks define flexible control programs for the shared SDX switch?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2"/>
                </a:solidFill>
              </a:rPr>
              <a:t>Interoperation </a:t>
            </a:r>
            <a:r>
              <a:rPr lang="en-US" dirty="0">
                <a:solidFill>
                  <a:schemeClr val="bg2"/>
                </a:solidFill>
              </a:rPr>
              <a:t>with BGP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</a:rPr>
              <a:t>How to provide flexibility w/o breaking global routing?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How to handle programs for hundreds of peers, half million prefixes and matches on multiple header fields?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8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13FE4C5C-5152-2E43-AA0C-1DCAD1055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233191"/>
              </p:ext>
            </p:extLst>
          </p:nvPr>
        </p:nvGraphicFramePr>
        <p:xfrm>
          <a:off x="6194836" y="3199976"/>
          <a:ext cx="2498227" cy="18484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98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07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 (1 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4658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23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Scalability Challenge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10783C-A434-B146-AB3E-F631DF6F6C62}"/>
              </a:ext>
            </a:extLst>
          </p:cNvPr>
          <p:cNvSpPr txBox="1"/>
          <p:nvPr/>
        </p:nvSpPr>
        <p:spPr>
          <a:xfrm>
            <a:off x="181194" y="1358370"/>
            <a:ext cx="896280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compile programs for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hundreds of peers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half million prefixes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matches on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multiple header fields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8E941133-A799-7D40-9FE0-EB832EBEA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672411"/>
              </p:ext>
            </p:extLst>
          </p:nvPr>
        </p:nvGraphicFramePr>
        <p:xfrm>
          <a:off x="755200" y="3199418"/>
          <a:ext cx="5439636" cy="18484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7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07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All Headers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O(100 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46585"/>
                  </a:ext>
                </a:extLst>
              </a:tr>
            </a:tbl>
          </a:graphicData>
        </a:graphic>
      </p:graphicFrame>
      <p:sp>
        <p:nvSpPr>
          <p:cNvPr id="15" name="Shape 459">
            <a:extLst>
              <a:ext uri="{FF2B5EF4-FFF2-40B4-BE49-F238E27FC236}">
                <a16:creationId xmlns:a16="http://schemas.microsoft.com/office/drawing/2014/main" id="{9F62DEE0-4794-3744-BDF7-4EE388E2AA47}"/>
              </a:ext>
            </a:extLst>
          </p:cNvPr>
          <p:cNvSpPr/>
          <p:nvPr/>
        </p:nvSpPr>
        <p:spPr>
          <a:xfrm>
            <a:off x="6510269" y="2748341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Routers</a:t>
            </a:r>
          </a:p>
        </p:txBody>
      </p:sp>
      <p:sp>
        <p:nvSpPr>
          <p:cNvPr id="16" name="Shape 459">
            <a:extLst>
              <a:ext uri="{FF2B5EF4-FFF2-40B4-BE49-F238E27FC236}">
                <a16:creationId xmlns:a16="http://schemas.microsoft.com/office/drawing/2014/main" id="{56A99B94-C46A-A444-9968-4DAAADDBB184}"/>
              </a:ext>
            </a:extLst>
          </p:cNvPr>
          <p:cNvSpPr/>
          <p:nvPr/>
        </p:nvSpPr>
        <p:spPr>
          <a:xfrm>
            <a:off x="2519331" y="2748341"/>
            <a:ext cx="3675505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Programmable Switch</a:t>
            </a:r>
          </a:p>
        </p:txBody>
      </p:sp>
      <p:pic>
        <p:nvPicPr>
          <p:cNvPr id="11" name="droppedImage.pdf">
            <a:extLst>
              <a:ext uri="{FF2B5EF4-FFF2-40B4-BE49-F238E27FC236}">
                <a16:creationId xmlns:a16="http://schemas.microsoft.com/office/drawing/2014/main" id="{3E55C4D9-546B-684F-BB9D-15EA234ECC78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4811" y="3465300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jpg">
            <a:extLst>
              <a:ext uri="{FF2B5EF4-FFF2-40B4-BE49-F238E27FC236}">
                <a16:creationId xmlns:a16="http://schemas.microsoft.com/office/drawing/2014/main" id="{C5F54C5A-C6D4-BA46-B82B-12A1B46186F3}"/>
              </a:ext>
            </a:extLst>
          </p:cNvPr>
          <p:cNvPicPr/>
          <p:nvPr/>
        </p:nvPicPr>
        <p:blipFill>
          <a:blip r:embed="rId5">
            <a:extLst/>
          </a:blip>
          <a:srcRect l="6992" t="10113" r="10135" b="11501"/>
          <a:stretch>
            <a:fillRect/>
          </a:stretch>
        </p:blipFill>
        <p:spPr>
          <a:xfrm>
            <a:off x="7054543" y="3402696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17A9A66-D80A-5147-872C-EBB47F2938D2}"/>
              </a:ext>
            </a:extLst>
          </p:cNvPr>
          <p:cNvSpPr/>
          <p:nvPr/>
        </p:nvSpPr>
        <p:spPr>
          <a:xfrm>
            <a:off x="343631" y="5241910"/>
            <a:ext cx="8637932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How to make the best use of programmable switch and routers?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5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"/>
    </mc:Choice>
    <mc:Fallback xmlns=""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C5DB6D-8EEB-014A-8DED-3B19ADF8611D}"/>
              </a:ext>
            </a:extLst>
          </p:cNvPr>
          <p:cNvSpPr txBox="1">
            <a:spLocks/>
          </p:cNvSpPr>
          <p:nvPr/>
        </p:nvSpPr>
        <p:spPr bwMode="auto">
          <a:xfrm>
            <a:off x="3256767" y="4410944"/>
            <a:ext cx="5649239" cy="92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000" kern="0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 = 80, </a:t>
            </a:r>
            <a:r>
              <a:rPr lang="en-US" sz="2000" kern="0" dirty="0" err="1">
                <a:latin typeface="Helvetica Neue" charset="0"/>
                <a:ea typeface="Helvetica Neue" charset="0"/>
                <a:cs typeface="Helvetica Neue" charset="0"/>
              </a:rPr>
              <a:t>dIP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 ∈ 10/8→ </a:t>
            </a:r>
            <a:r>
              <a:rPr lang="en-US" sz="2000" kern="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0" indent="0" algn="ctr" defTabSz="914400">
              <a:buFontTx/>
              <a:buNone/>
            </a:pP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…</a:t>
            </a:r>
          </a:p>
          <a:p>
            <a:pPr marL="0" indent="0" algn="ctr" defTabSz="914400">
              <a:buNone/>
            </a:pPr>
            <a:endParaRPr lang="en-US" sz="20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890" y="270848"/>
            <a:ext cx="916305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Offload Complexity to the Packet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E0407F-1D37-6F4F-8A53-E2AF6D2AE576}"/>
              </a:ext>
            </a:extLst>
          </p:cNvPr>
          <p:cNvSpPr txBox="1">
            <a:spLocks/>
          </p:cNvSpPr>
          <p:nvPr/>
        </p:nvSpPr>
        <p:spPr bwMode="auto">
          <a:xfrm>
            <a:off x="3068877" y="4871894"/>
            <a:ext cx="6075123" cy="42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000" kern="0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 = 80, </a:t>
            </a:r>
            <a:r>
              <a:rPr lang="en-US" sz="2000" b="1" kern="0" dirty="0">
                <a:latin typeface="Helvetica Neue" charset="0"/>
                <a:ea typeface="Helvetica Neue" charset="0"/>
                <a:cs typeface="Helvetica Neue" charset="0"/>
              </a:rPr>
              <a:t>Cogent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 ∈ </a:t>
            </a:r>
            <a:r>
              <a:rPr lang="en-US" sz="20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Metadata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→ </a:t>
            </a:r>
            <a:r>
              <a:rPr lang="en-US" sz="2000" kern="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000" b="1" kern="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0" indent="0" algn="ctr" defTabSz="914400">
              <a:buNone/>
            </a:pPr>
            <a:endParaRPr lang="en-US" sz="24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5" name="droppedImage.pdf">
            <a:extLst>
              <a:ext uri="{FF2B5EF4-FFF2-40B4-BE49-F238E27FC236}">
                <a16:creationId xmlns:a16="http://schemas.microsoft.com/office/drawing/2014/main" id="{A449F9E5-47A7-1742-A576-DF2CEF0F682B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5100" y="5409170"/>
            <a:ext cx="1488672" cy="66219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459">
            <a:extLst>
              <a:ext uri="{FF2B5EF4-FFF2-40B4-BE49-F238E27FC236}">
                <a16:creationId xmlns:a16="http://schemas.microsoft.com/office/drawing/2014/main" id="{533055B4-DAA2-DF49-99F6-19F92B328E6F}"/>
              </a:ext>
            </a:extLst>
          </p:cNvPr>
          <p:cNvSpPr/>
          <p:nvPr/>
        </p:nvSpPr>
        <p:spPr>
          <a:xfrm>
            <a:off x="522617" y="5408424"/>
            <a:ext cx="1396004" cy="677108"/>
          </a:xfrm>
          <a:prstGeom prst="rect">
            <a:avLst/>
          </a:prstGeom>
          <a:noFill/>
          <a:ln w="508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Packet</a:t>
            </a:r>
          </a:p>
          <a:p>
            <a:pPr lvl="0" algn="ctr">
              <a:lnSpc>
                <a:spcPct val="110000"/>
              </a:lnSpc>
              <a:defRPr sz="1800"/>
            </a:pPr>
            <a:r>
              <a:rPr lang="en-US" sz="2000" dirty="0" err="1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dIP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 in 10/8</a:t>
            </a:r>
          </a:p>
        </p:txBody>
      </p:sp>
      <p:sp>
        <p:nvSpPr>
          <p:cNvPr id="17" name="Shape 459">
            <a:extLst>
              <a:ext uri="{FF2B5EF4-FFF2-40B4-BE49-F238E27FC236}">
                <a16:creationId xmlns:a16="http://schemas.microsoft.com/office/drawing/2014/main" id="{116408E3-3566-E243-9FF1-73EE90FD5342}"/>
              </a:ext>
            </a:extLst>
          </p:cNvPr>
          <p:cNvSpPr/>
          <p:nvPr/>
        </p:nvSpPr>
        <p:spPr>
          <a:xfrm>
            <a:off x="166694" y="4699826"/>
            <a:ext cx="2107849" cy="677108"/>
          </a:xfrm>
          <a:prstGeom prst="rect">
            <a:avLst/>
          </a:prstGeom>
          <a:noFill/>
          <a:ln w="508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Reachable via</a:t>
            </a:r>
          </a:p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Cogent, Level3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7622784-07E2-7E49-B902-2C445B18AF2C}"/>
              </a:ext>
            </a:extLst>
          </p:cNvPr>
          <p:cNvSpPr txBox="1">
            <a:spLocks/>
          </p:cNvSpPr>
          <p:nvPr/>
        </p:nvSpPr>
        <p:spPr bwMode="auto">
          <a:xfrm>
            <a:off x="166694" y="4144126"/>
            <a:ext cx="2107849" cy="5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4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Metadata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943CCFB-9567-3E42-AE1F-F2C4D0AA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39" y="1413849"/>
            <a:ext cx="4134773" cy="15440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</a:rPr>
              <a:t>Google’s Program</a:t>
            </a:r>
          </a:p>
          <a:p>
            <a:pPr marL="0" indent="0" algn="ctr">
              <a:buNone/>
            </a:pP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= 80 → </a:t>
            </a: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DBE52DA-015B-7C42-91BC-7BC1445AB679}"/>
              </a:ext>
            </a:extLst>
          </p:cNvPr>
          <p:cNvSpPr txBox="1">
            <a:spLocks/>
          </p:cNvSpPr>
          <p:nvPr/>
        </p:nvSpPr>
        <p:spPr bwMode="auto">
          <a:xfrm>
            <a:off x="4639712" y="1413848"/>
            <a:ext cx="4134773" cy="8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400" kern="0" dirty="0">
                <a:solidFill>
                  <a:schemeClr val="accent2"/>
                </a:solidFill>
              </a:rPr>
              <a:t>BGP Prefix Announcements viewed by Google</a:t>
            </a:r>
          </a:p>
          <a:p>
            <a:pPr marL="0" indent="0" algn="ctr" defTabSz="914400">
              <a:buFontTx/>
              <a:buNone/>
            </a:pPr>
            <a:endParaRPr lang="en-US" sz="2400" kern="0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348DD0D8-B1C7-CD4E-B43C-DE25B26765D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82318" y="2458589"/>
          <a:ext cx="3822504" cy="14935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148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Announcements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Level3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10/8, 40/8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99951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lvl="1" indent="0" algn="ctr">
                        <a:buNone/>
                      </a:pPr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10/8, 40/8, 80/8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14571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FBFB71-F402-C448-A7B5-E9690641B773}"/>
              </a:ext>
            </a:extLst>
          </p:cNvPr>
          <p:cNvCxnSpPr>
            <a:cxnSpLocks/>
          </p:cNvCxnSpPr>
          <p:nvPr/>
        </p:nvCxnSpPr>
        <p:spPr>
          <a:xfrm flipH="1">
            <a:off x="1926006" y="5740266"/>
            <a:ext cx="3619094" cy="10056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4" grpId="0" animBg="1"/>
      <p:bldP spid="17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890" y="270848"/>
            <a:ext cx="916305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Reachability Attributes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028546-AC31-9246-AD2A-227E15824968}"/>
              </a:ext>
            </a:extLst>
          </p:cNvPr>
          <p:cNvSpPr txBox="1"/>
          <p:nvPr/>
        </p:nvSpPr>
        <p:spPr>
          <a:xfrm>
            <a:off x="271922" y="1424109"/>
            <a:ext cx="8504903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of valid next hops for each prefix</a:t>
            </a:r>
          </a:p>
        </p:txBody>
      </p:sp>
      <p:graphicFrame>
        <p:nvGraphicFramePr>
          <p:cNvPr id="43" name="Content Placeholder 5">
            <a:extLst>
              <a:ext uri="{FF2B5EF4-FFF2-40B4-BE49-F238E27FC236}">
                <a16:creationId xmlns:a16="http://schemas.microsoft.com/office/drawing/2014/main" id="{8357B496-5630-D943-8E2E-D7BAC2A54E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27264" y="3920117"/>
          <a:ext cx="3249561" cy="17521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9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Prefix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Attributes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13">
                <a:tc>
                  <a:txBody>
                    <a:bodyPr/>
                    <a:lstStyle/>
                    <a:p>
                      <a:pPr marL="0" lvl="1" indent="0" algn="ctr">
                        <a:buNone/>
                      </a:pPr>
                      <a:r>
                        <a:rPr lang="en-US" sz="20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Level3, Cogent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13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Level3, Cogent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99951"/>
                  </a:ext>
                </a:extLst>
              </a:tr>
              <a:tr h="451313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73094"/>
                  </a:ext>
                </a:extLst>
              </a:tr>
            </a:tbl>
          </a:graphicData>
        </a:graphic>
      </p:graphicFrame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8E732E6-30FC-414B-A563-B0BC5ECA3D76}"/>
              </a:ext>
            </a:extLst>
          </p:cNvPr>
          <p:cNvSpPr txBox="1">
            <a:spLocks/>
          </p:cNvSpPr>
          <p:nvPr/>
        </p:nvSpPr>
        <p:spPr bwMode="auto">
          <a:xfrm>
            <a:off x="5480357" y="3276323"/>
            <a:ext cx="3249562" cy="52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400" b="1" kern="0" dirty="0">
                <a:solidFill>
                  <a:schemeClr val="accent2"/>
                </a:solidFill>
              </a:rPr>
              <a:t>Reachability Attributes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ABE159-FA76-E44F-B875-1ACDDFD18990}"/>
              </a:ext>
            </a:extLst>
          </p:cNvPr>
          <p:cNvCxnSpPr>
            <a:cxnSpLocks/>
            <a:stCxn id="11" idx="3"/>
            <a:endCxn id="43" idx="1"/>
          </p:cNvCxnSpPr>
          <p:nvPr/>
        </p:nvCxnSpPr>
        <p:spPr>
          <a:xfrm>
            <a:off x="4089394" y="4796184"/>
            <a:ext cx="1437870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7C41129-3999-274E-B14C-A5585D455441}"/>
              </a:ext>
            </a:extLst>
          </p:cNvPr>
          <p:cNvSpPr txBox="1">
            <a:spLocks/>
          </p:cNvSpPr>
          <p:nvPr/>
        </p:nvSpPr>
        <p:spPr bwMode="auto">
          <a:xfrm>
            <a:off x="553361" y="3373217"/>
            <a:ext cx="3249562" cy="52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400" b="1" kern="0" dirty="0">
                <a:solidFill>
                  <a:schemeClr val="accent2"/>
                </a:solidFill>
              </a:rPr>
              <a:t>BGP Announcements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93EF59C1-79CB-4B47-B64D-349BF5B877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6890" y="4049395"/>
          <a:ext cx="3822504" cy="14935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148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Announcements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Level3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10/8, 40/8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99951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pPr marL="0" lvl="1" indent="0" algn="ctr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10/8, 40/8, 80/8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14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0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889" y="270848"/>
            <a:ext cx="9190261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Encoding Reachability Attributes (Strawman)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EFB2B0A-3AB4-D642-8C63-B5EB7DD967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81612" y="2189580"/>
          <a:ext cx="3485522" cy="60772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42761">
                  <a:extLst>
                    <a:ext uri="{9D8B030D-6E8A-4147-A177-3AD203B41FA5}">
                      <a16:colId xmlns:a16="http://schemas.microsoft.com/office/drawing/2014/main" val="4234911480"/>
                    </a:ext>
                  </a:extLst>
                </a:gridCol>
                <a:gridCol w="1742761">
                  <a:extLst>
                    <a:ext uri="{9D8B030D-6E8A-4147-A177-3AD203B41FA5}">
                      <a16:colId xmlns:a16="http://schemas.microsoft.com/office/drawing/2014/main" val="3225251234"/>
                    </a:ext>
                  </a:extLst>
                </a:gridCol>
              </a:tblGrid>
              <a:tr h="60772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0544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9C8D25D-D2EE-4749-A0C2-F2A0F68BE7A9}"/>
              </a:ext>
            </a:extLst>
          </p:cNvPr>
          <p:cNvSpPr txBox="1"/>
          <p:nvPr/>
        </p:nvSpPr>
        <p:spPr>
          <a:xfrm>
            <a:off x="2929038" y="2221702"/>
            <a:ext cx="14871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Level3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DD474C-2D33-6E47-A17D-1A7D30D622B2}"/>
              </a:ext>
            </a:extLst>
          </p:cNvPr>
          <p:cNvSpPr txBox="1"/>
          <p:nvPr/>
        </p:nvSpPr>
        <p:spPr>
          <a:xfrm>
            <a:off x="4563648" y="2227408"/>
            <a:ext cx="17034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Cogent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028546-AC31-9246-AD2A-227E15824968}"/>
              </a:ext>
            </a:extLst>
          </p:cNvPr>
          <p:cNvSpPr txBox="1"/>
          <p:nvPr/>
        </p:nvSpPr>
        <p:spPr>
          <a:xfrm>
            <a:off x="271922" y="1419863"/>
            <a:ext cx="850490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Assign one bit for each SDX participant</a:t>
            </a:r>
          </a:p>
        </p:txBody>
      </p:sp>
      <p:graphicFrame>
        <p:nvGraphicFramePr>
          <p:cNvPr id="26" name="Content Placeholder 5">
            <a:extLst>
              <a:ext uri="{FF2B5EF4-FFF2-40B4-BE49-F238E27FC236}">
                <a16:creationId xmlns:a16="http://schemas.microsoft.com/office/drawing/2014/main" id="{9EFBBD0F-F112-6248-BA1E-C3A2EBF52E7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3797" y="4032852"/>
          <a:ext cx="3249561" cy="17521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9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Prefix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Attributes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13">
                <a:tc>
                  <a:txBody>
                    <a:bodyPr/>
                    <a:lstStyle/>
                    <a:p>
                      <a:pPr marL="0" lvl="1" indent="0" algn="ctr">
                        <a:buNone/>
                      </a:pPr>
                      <a:r>
                        <a:rPr lang="en-US" sz="20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Level3, Cogent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13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Level3, Cogent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99951"/>
                  </a:ext>
                </a:extLst>
              </a:tr>
              <a:tr h="451313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73094"/>
                  </a:ext>
                </a:extLst>
              </a:tr>
            </a:tbl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E77F187-CE85-CE4F-A8F2-F1F83EBD1582}"/>
              </a:ext>
            </a:extLst>
          </p:cNvPr>
          <p:cNvSpPr txBox="1">
            <a:spLocks/>
          </p:cNvSpPr>
          <p:nvPr/>
        </p:nvSpPr>
        <p:spPr bwMode="auto">
          <a:xfrm>
            <a:off x="266890" y="3389058"/>
            <a:ext cx="3249562" cy="52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400" b="1" kern="0" dirty="0">
                <a:solidFill>
                  <a:schemeClr val="accent2"/>
                </a:solidFill>
              </a:rPr>
              <a:t>Reachability Attributes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AB94F76-5CCB-774C-9230-AF62C7D48999}"/>
              </a:ext>
            </a:extLst>
          </p:cNvPr>
          <p:cNvSpPr txBox="1">
            <a:spLocks/>
          </p:cNvSpPr>
          <p:nvPr/>
        </p:nvSpPr>
        <p:spPr bwMode="auto">
          <a:xfrm>
            <a:off x="5385619" y="3389058"/>
            <a:ext cx="3249562" cy="52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400" b="1" kern="0" dirty="0">
                <a:solidFill>
                  <a:schemeClr val="accent2"/>
                </a:solidFill>
              </a:rPr>
              <a:t>Reachability Bitmask</a:t>
            </a:r>
          </a:p>
        </p:txBody>
      </p:sp>
      <p:graphicFrame>
        <p:nvGraphicFramePr>
          <p:cNvPr id="33" name="Content Placeholder 5">
            <a:extLst>
              <a:ext uri="{FF2B5EF4-FFF2-40B4-BE49-F238E27FC236}">
                <a16:creationId xmlns:a16="http://schemas.microsoft.com/office/drawing/2014/main" id="{D952F12D-EB8C-2E4D-B14F-B5577772077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85619" y="4032852"/>
          <a:ext cx="3249561" cy="17521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9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Prefix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Attributes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13">
                <a:tc>
                  <a:txBody>
                    <a:bodyPr/>
                    <a:lstStyle/>
                    <a:p>
                      <a:pPr marL="0" lvl="1" indent="0" algn="ctr">
                        <a:buNone/>
                      </a:pPr>
                      <a:r>
                        <a:rPr lang="en-US" sz="20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13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99951"/>
                  </a:ext>
                </a:extLst>
              </a:tr>
              <a:tr h="451313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80/8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73094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A33A0D-19D6-094B-BB0A-2138B18134B2}"/>
              </a:ext>
            </a:extLst>
          </p:cNvPr>
          <p:cNvCxnSpPr>
            <a:cxnSpLocks/>
            <a:stCxn id="26" idx="3"/>
            <a:endCxn id="33" idx="1"/>
          </p:cNvCxnSpPr>
          <p:nvPr/>
        </p:nvCxnSpPr>
        <p:spPr>
          <a:xfrm>
            <a:off x="3563358" y="4908919"/>
            <a:ext cx="1822261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0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69275CC-890E-D144-8814-8A48A7A55C0C}"/>
              </a:ext>
            </a:extLst>
          </p:cNvPr>
          <p:cNvSpPr txBox="1">
            <a:spLocks/>
          </p:cNvSpPr>
          <p:nvPr/>
        </p:nvSpPr>
        <p:spPr bwMode="auto">
          <a:xfrm>
            <a:off x="2443930" y="3299156"/>
            <a:ext cx="4167343" cy="60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400" kern="0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400" kern="0" dirty="0">
                <a:latin typeface="Helvetica Neue" charset="0"/>
                <a:ea typeface="Helvetica Neue" charset="0"/>
                <a:cs typeface="Helvetica Neue" charset="0"/>
              </a:rPr>
              <a:t> = 80 → </a:t>
            </a:r>
            <a:r>
              <a:rPr lang="en-US" sz="2400" kern="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400" kern="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400" b="1" kern="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4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0" indent="0" algn="ctr" defTabSz="914400">
              <a:buNone/>
            </a:pPr>
            <a:endParaRPr lang="en-US" sz="24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890" y="270848"/>
            <a:ext cx="916305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Complexity at SDX’s Switch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028546-AC31-9246-AD2A-227E15824968}"/>
              </a:ext>
            </a:extLst>
          </p:cNvPr>
          <p:cNvSpPr txBox="1"/>
          <p:nvPr/>
        </p:nvSpPr>
        <p:spPr>
          <a:xfrm>
            <a:off x="271922" y="1419863"/>
            <a:ext cx="850490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Assign one bit for each SDX participant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A87B20-37A6-4345-8F85-A88CF3CC2B0E}"/>
              </a:ext>
            </a:extLst>
          </p:cNvPr>
          <p:cNvSpPr txBox="1">
            <a:spLocks/>
          </p:cNvSpPr>
          <p:nvPr/>
        </p:nvSpPr>
        <p:spPr bwMode="auto">
          <a:xfrm>
            <a:off x="1505007" y="4832585"/>
            <a:ext cx="6038731" cy="42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400" kern="0" dirty="0" err="1"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400" kern="0" dirty="0">
                <a:latin typeface="Helvetica Neue" charset="0"/>
                <a:ea typeface="Helvetica Neue" charset="0"/>
                <a:cs typeface="Helvetica Neue" charset="0"/>
              </a:rPr>
              <a:t> = 80, </a:t>
            </a:r>
            <a:r>
              <a:rPr lang="en-US" sz="24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Metadata</a:t>
            </a:r>
            <a:r>
              <a:rPr lang="en-US" sz="2400" b="1" kern="0" dirty="0">
                <a:latin typeface="Helvetica Neue" charset="0"/>
                <a:ea typeface="Helvetica Neue" charset="0"/>
                <a:cs typeface="Helvetica Neue" charset="0"/>
              </a:rPr>
              <a:t>=*1</a:t>
            </a:r>
            <a:r>
              <a:rPr lang="en-US" sz="2400" kern="0" dirty="0">
                <a:latin typeface="Helvetica Neue" charset="0"/>
                <a:ea typeface="Helvetica Neue" charset="0"/>
                <a:cs typeface="Helvetica Neue" charset="0"/>
              </a:rPr>
              <a:t>→ </a:t>
            </a:r>
            <a:r>
              <a:rPr lang="en-US" sz="2400" kern="0" dirty="0" err="1">
                <a:latin typeface="Helvetica Neue" charset="0"/>
                <a:ea typeface="Helvetica Neue" charset="0"/>
                <a:cs typeface="Helvetica Neue" charset="0"/>
              </a:rPr>
              <a:t>fwd</a:t>
            </a:r>
            <a:r>
              <a:rPr lang="en-US" sz="2400" kern="0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400" b="1" kern="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  <a:r>
              <a:rPr lang="en-US" sz="24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0" indent="0" algn="ctr" defTabSz="914400">
              <a:buNone/>
            </a:pPr>
            <a:endParaRPr lang="en-US" sz="24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7" name="droppedImage.pdf">
            <a:extLst>
              <a:ext uri="{FF2B5EF4-FFF2-40B4-BE49-F238E27FC236}">
                <a16:creationId xmlns:a16="http://schemas.microsoft.com/office/drawing/2014/main" id="{619D27F9-2C6C-EB44-9AD1-3704F5DE87D5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5426" y="5493234"/>
            <a:ext cx="1488672" cy="66219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2F1207D-3DD0-144C-ABD4-612CA056CBDE}"/>
              </a:ext>
            </a:extLst>
          </p:cNvPr>
          <p:cNvSpPr/>
          <p:nvPr/>
        </p:nvSpPr>
        <p:spPr>
          <a:xfrm>
            <a:off x="2555311" y="3247965"/>
            <a:ext cx="3944582" cy="55570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F04F3E-FD23-0246-90F2-F1EF6EC7F32D}"/>
              </a:ext>
            </a:extLst>
          </p:cNvPr>
          <p:cNvCxnSpPr>
            <a:cxnSpLocks/>
            <a:stCxn id="30" idx="2"/>
            <a:endCxn id="26" idx="0"/>
          </p:cNvCxnSpPr>
          <p:nvPr/>
        </p:nvCxnSpPr>
        <p:spPr>
          <a:xfrm flipH="1">
            <a:off x="4524373" y="3803667"/>
            <a:ext cx="3229" cy="10289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06C05A-96CB-6640-B9D7-0D78E720AF25}"/>
              </a:ext>
            </a:extLst>
          </p:cNvPr>
          <p:cNvSpPr/>
          <p:nvPr/>
        </p:nvSpPr>
        <p:spPr>
          <a:xfrm>
            <a:off x="212492" y="5388287"/>
            <a:ext cx="8637932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Simplifies match rules at SDX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4F9FB7D-5204-CC42-A7CC-E4CBBD1E67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81612" y="2189580"/>
          <a:ext cx="3485522" cy="60772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42761">
                  <a:extLst>
                    <a:ext uri="{9D8B030D-6E8A-4147-A177-3AD203B41FA5}">
                      <a16:colId xmlns:a16="http://schemas.microsoft.com/office/drawing/2014/main" val="4234911480"/>
                    </a:ext>
                  </a:extLst>
                </a:gridCol>
                <a:gridCol w="1742761">
                  <a:extLst>
                    <a:ext uri="{9D8B030D-6E8A-4147-A177-3AD203B41FA5}">
                      <a16:colId xmlns:a16="http://schemas.microsoft.com/office/drawing/2014/main" val="3225251234"/>
                    </a:ext>
                  </a:extLst>
                </a:gridCol>
              </a:tblGrid>
              <a:tr h="60772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054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176FB7B-FC61-2C40-999F-2879BB357E48}"/>
              </a:ext>
            </a:extLst>
          </p:cNvPr>
          <p:cNvSpPr txBox="1"/>
          <p:nvPr/>
        </p:nvSpPr>
        <p:spPr>
          <a:xfrm>
            <a:off x="2929038" y="2221702"/>
            <a:ext cx="14871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Level3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8E5B07-3714-D04A-9B2B-535D272BD9F8}"/>
              </a:ext>
            </a:extLst>
          </p:cNvPr>
          <p:cNvSpPr txBox="1"/>
          <p:nvPr/>
        </p:nvSpPr>
        <p:spPr>
          <a:xfrm>
            <a:off x="4563648" y="2227408"/>
            <a:ext cx="17034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Cogent </a:t>
            </a:r>
          </a:p>
        </p:txBody>
      </p:sp>
    </p:spTree>
    <p:extLst>
      <p:ext uri="{BB962C8B-B14F-4D97-AF65-F5344CB8AC3E}">
        <p14:creationId xmlns:p14="http://schemas.microsoft.com/office/powerpoint/2010/main" val="21973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890" y="270848"/>
            <a:ext cx="916305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Metadata Size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028546-AC31-9246-AD2A-227E15824968}"/>
              </a:ext>
            </a:extLst>
          </p:cNvPr>
          <p:cNvSpPr txBox="1"/>
          <p:nvPr/>
        </p:nvSpPr>
        <p:spPr>
          <a:xfrm>
            <a:off x="271922" y="1419863"/>
            <a:ext cx="850490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Assign one bit for each SDX participant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E0A72-D9A6-8545-ABE2-A468CEC239A4}"/>
              </a:ext>
            </a:extLst>
          </p:cNvPr>
          <p:cNvSpPr txBox="1"/>
          <p:nvPr/>
        </p:nvSpPr>
        <p:spPr>
          <a:xfrm>
            <a:off x="271922" y="3150542"/>
            <a:ext cx="8671662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100-1000 IXP participants. </a:t>
            </a:r>
            <a:r>
              <a:rPr lang="en-US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Strawman scales poorly!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Hierarchical Encoding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Divide reachability attributes into clusters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Trades metadata size with additional match rules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7B8D455-93A6-374B-8A8F-C72797F9FA8F}"/>
              </a:ext>
            </a:extLst>
          </p:cNvPr>
          <p:cNvSpPr/>
          <p:nvPr/>
        </p:nvSpPr>
        <p:spPr>
          <a:xfrm>
            <a:off x="288787" y="5230893"/>
            <a:ext cx="8637932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Only requires </a:t>
            </a:r>
            <a:r>
              <a:rPr lang="en-US" altLang="en-US" sz="32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33 bits</a:t>
            </a: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for </a:t>
            </a:r>
            <a:r>
              <a:rPr lang="en-US" altLang="en-US" sz="32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500+</a:t>
            </a: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participants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A2A231F-73A9-1647-AB21-EC596D7E1C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81612" y="2189580"/>
          <a:ext cx="3485522" cy="60772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42761">
                  <a:extLst>
                    <a:ext uri="{9D8B030D-6E8A-4147-A177-3AD203B41FA5}">
                      <a16:colId xmlns:a16="http://schemas.microsoft.com/office/drawing/2014/main" val="4234911480"/>
                    </a:ext>
                  </a:extLst>
                </a:gridCol>
                <a:gridCol w="1742761">
                  <a:extLst>
                    <a:ext uri="{9D8B030D-6E8A-4147-A177-3AD203B41FA5}">
                      <a16:colId xmlns:a16="http://schemas.microsoft.com/office/drawing/2014/main" val="3225251234"/>
                    </a:ext>
                  </a:extLst>
                </a:gridCol>
              </a:tblGrid>
              <a:tr h="60772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0544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D36DA66-0834-4448-ADA3-8E2BCF3B6E4A}"/>
              </a:ext>
            </a:extLst>
          </p:cNvPr>
          <p:cNvSpPr txBox="1"/>
          <p:nvPr/>
        </p:nvSpPr>
        <p:spPr>
          <a:xfrm>
            <a:off x="2929038" y="2221702"/>
            <a:ext cx="14871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Level3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756E30-2567-9944-9C72-2BCD727C19F6}"/>
              </a:ext>
            </a:extLst>
          </p:cNvPr>
          <p:cNvSpPr txBox="1"/>
          <p:nvPr/>
        </p:nvSpPr>
        <p:spPr>
          <a:xfrm>
            <a:off x="4563648" y="2227408"/>
            <a:ext cx="17034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Cogent </a:t>
            </a:r>
          </a:p>
        </p:txBody>
      </p:sp>
    </p:spTree>
    <p:extLst>
      <p:ext uri="{BB962C8B-B14F-4D97-AF65-F5344CB8AC3E}">
        <p14:creationId xmlns:p14="http://schemas.microsoft.com/office/powerpoint/2010/main" val="19324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Regular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SDX’s Performance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614065" y="1433513"/>
          <a:ext cx="6145162" cy="385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 Medium"/>
                <a:cs typeface="Helvetica Neue Medium"/>
              </a:rPr>
              <a:t>Log Scale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148" y="6108289"/>
            <a:ext cx="7467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500+ participants, 96 M routes for 300K IP prefixes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9784" y="2867467"/>
            <a:ext cx="38427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 Neue Regular" charset="0"/>
                <a:ea typeface="Helvetica Neue Regular" charset="0"/>
                <a:cs typeface="Helvetica Neue Regular" charset="0"/>
              </a:rPr>
              <a:t>3 orders of magnitude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Helvetica Neue Regular" charset="0"/>
                <a:ea typeface="Helvetica Neue Regular" charset="0"/>
                <a:cs typeface="Helvetica Neue Regular" charset="0"/>
              </a:rPr>
              <a:t>reduction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F3994-94B8-EF4A-99CF-BD091B9C9D25}"/>
              </a:ext>
            </a:extLst>
          </p:cNvPr>
          <p:cNvSpPr txBox="1"/>
          <p:nvPr/>
        </p:nvSpPr>
        <p:spPr>
          <a:xfrm>
            <a:off x="3716305" y="1805292"/>
            <a:ext cx="8915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68 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576E03-2A17-3A46-A5B2-B340F030B5A2}"/>
              </a:ext>
            </a:extLst>
          </p:cNvPr>
          <p:cNvSpPr/>
          <p:nvPr/>
        </p:nvSpPr>
        <p:spPr>
          <a:xfrm>
            <a:off x="183178" y="4902664"/>
            <a:ext cx="8732222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Reduces metadata size to </a:t>
            </a:r>
            <a:r>
              <a:rPr lang="en-US" sz="32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33 bits</a:t>
            </a:r>
            <a:r>
              <a:rPr lang="en-US" sz="3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 the cost of additional </a:t>
            </a:r>
            <a:r>
              <a:rPr lang="en-US" sz="32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3K TCAM entries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2076327" y="3372426"/>
            <a:ext cx="8354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62 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D70E67-75CE-034A-B928-D17E27440FE7}"/>
              </a:ext>
            </a:extLst>
          </p:cNvPr>
          <p:cNvSpPr txBox="1"/>
          <p:nvPr/>
        </p:nvSpPr>
        <p:spPr>
          <a:xfrm>
            <a:off x="5360647" y="3367476"/>
            <a:ext cx="8354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65 K</a:t>
            </a:r>
          </a:p>
        </p:txBody>
      </p:sp>
    </p:spTree>
    <p:extLst>
      <p:ext uri="{BB962C8B-B14F-4D97-AF65-F5344CB8AC3E}">
        <p14:creationId xmlns:p14="http://schemas.microsoft.com/office/powerpoint/2010/main" val="17383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 animBg="1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6B59B-22B7-8846-B424-D22F8E7D3718}"/>
              </a:ext>
            </a:extLst>
          </p:cNvPr>
          <p:cNvGrpSpPr/>
          <p:nvPr/>
        </p:nvGrpSpPr>
        <p:grpSpPr>
          <a:xfrm>
            <a:off x="5830626" y="3638692"/>
            <a:ext cx="3104936" cy="3096779"/>
            <a:chOff x="5830626" y="3638692"/>
            <a:chExt cx="3104936" cy="3096779"/>
          </a:xfrm>
        </p:grpSpPr>
        <p:sp>
          <p:nvSpPr>
            <p:cNvPr id="36" name="Vertical Scroll 35">
              <a:extLst>
                <a:ext uri="{FF2B5EF4-FFF2-40B4-BE49-F238E27FC236}">
                  <a16:creationId xmlns:a16="http://schemas.microsoft.com/office/drawing/2014/main" id="{ECCF424D-AB67-BD44-B153-3E7DD7305302}"/>
                </a:ext>
              </a:extLst>
            </p:cNvPr>
            <p:cNvSpPr/>
            <p:nvPr/>
          </p:nvSpPr>
          <p:spPr>
            <a:xfrm>
              <a:off x="5830626" y="3719485"/>
              <a:ext cx="3104936" cy="3015986"/>
            </a:xfrm>
            <a:prstGeom prst="verticalScroll">
              <a:avLst/>
            </a:prstGeom>
            <a:solidFill>
              <a:srgbClr val="DBC19D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jitter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distinct hosts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volume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delay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loss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asymmetry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…</a:t>
              </a:r>
            </a:p>
          </p:txBody>
        </p:sp>
        <p:sp>
          <p:nvSpPr>
            <p:cNvPr id="37" name="Content Placeholder 7">
              <a:extLst>
                <a:ext uri="{FF2B5EF4-FFF2-40B4-BE49-F238E27FC236}">
                  <a16:creationId xmlns:a16="http://schemas.microsoft.com/office/drawing/2014/main" id="{78DFFE68-4063-2543-91CE-3F42CBC905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92452" y="3638692"/>
              <a:ext cx="2368297" cy="57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elvetica Neue Regular" charset="0"/>
                  <a:ea typeface="ＭＳ Ｐゴシック" charset="-128"/>
                </a:rPr>
                <a:t>Metrics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7B5467C-5A67-914D-A02A-8AE1396B3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21" r="9341" b="40077"/>
          <a:stretch/>
        </p:blipFill>
        <p:spPr>
          <a:xfrm>
            <a:off x="1310092" y="2786191"/>
            <a:ext cx="1325067" cy="1017540"/>
          </a:xfrm>
          <a:prstGeom prst="rect">
            <a:avLst/>
          </a:prstGeom>
        </p:spPr>
      </p:pic>
      <p:sp>
        <p:nvSpPr>
          <p:cNvPr id="59" name="Cloud 58"/>
          <p:cNvSpPr/>
          <p:nvPr/>
        </p:nvSpPr>
        <p:spPr>
          <a:xfrm>
            <a:off x="634980" y="3761876"/>
            <a:ext cx="2640623" cy="152251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1962" y="637034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ADB0F-E9F2-1D42-9E15-ECDE97EFB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Monitor What’s Going On In the Network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274306" y="1469467"/>
            <a:ext cx="4808214" cy="609265"/>
          </a:xfrm>
          <a:prstGeom prst="wedgeRectCallout">
            <a:avLst>
              <a:gd name="adj1" fmla="val -17306"/>
              <a:gd name="adj2" fmla="val 17813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video streaming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traffic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jittery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?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D9B20E60-2393-8C49-BD2D-F2143AE9FCDB}"/>
              </a:ext>
            </a:extLst>
          </p:cNvPr>
          <p:cNvSpPr/>
          <p:nvPr/>
        </p:nvSpPr>
        <p:spPr>
          <a:xfrm>
            <a:off x="2249424" y="2228032"/>
            <a:ext cx="6806085" cy="696934"/>
          </a:xfrm>
          <a:prstGeom prst="wedgeRectCallout">
            <a:avLst>
              <a:gd name="adj1" fmla="val -53005"/>
              <a:gd name="adj2" fmla="val 15117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Receiving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responses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from many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distinct hosts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953550-1A25-9842-95B6-D9C145558C1C}"/>
              </a:ext>
            </a:extLst>
          </p:cNvPr>
          <p:cNvSpPr/>
          <p:nvPr/>
        </p:nvSpPr>
        <p:spPr>
          <a:xfrm>
            <a:off x="996697" y="1494615"/>
            <a:ext cx="2002536" cy="55570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23800A-B73A-1B40-BA53-A78CA74188EB}"/>
              </a:ext>
            </a:extLst>
          </p:cNvPr>
          <p:cNvSpPr/>
          <p:nvPr/>
        </p:nvSpPr>
        <p:spPr>
          <a:xfrm>
            <a:off x="3664131" y="2255710"/>
            <a:ext cx="1962679" cy="55570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3DBCEF-2DB9-4444-B21B-60938B022346}"/>
              </a:ext>
            </a:extLst>
          </p:cNvPr>
          <p:cNvSpPr/>
          <p:nvPr/>
        </p:nvSpPr>
        <p:spPr>
          <a:xfrm>
            <a:off x="6864532" y="2285365"/>
            <a:ext cx="1979106" cy="555702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A79C0D-59D3-6948-A6B4-CD5617834FB2}"/>
              </a:ext>
            </a:extLst>
          </p:cNvPr>
          <p:cNvSpPr/>
          <p:nvPr/>
        </p:nvSpPr>
        <p:spPr>
          <a:xfrm>
            <a:off x="3664131" y="1479576"/>
            <a:ext cx="953589" cy="555702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5" name="Shape 459"/>
          <p:cNvSpPr/>
          <p:nvPr/>
        </p:nvSpPr>
        <p:spPr>
          <a:xfrm>
            <a:off x="1094749" y="4431262"/>
            <a:ext cx="172108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Google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9471FC-C53B-8242-9AFC-CADE21972BC9}"/>
              </a:ext>
            </a:extLst>
          </p:cNvPr>
          <p:cNvGrpSpPr/>
          <p:nvPr/>
        </p:nvGrpSpPr>
        <p:grpSpPr>
          <a:xfrm>
            <a:off x="516723" y="3654597"/>
            <a:ext cx="3113212" cy="3110205"/>
            <a:chOff x="516723" y="3654597"/>
            <a:chExt cx="3113212" cy="3110205"/>
          </a:xfrm>
        </p:grpSpPr>
        <p:sp>
          <p:nvSpPr>
            <p:cNvPr id="39" name="Vertical Scroll 38">
              <a:extLst>
                <a:ext uri="{FF2B5EF4-FFF2-40B4-BE49-F238E27FC236}">
                  <a16:creationId xmlns:a16="http://schemas.microsoft.com/office/drawing/2014/main" id="{64E7D3E3-2F12-B84A-B9D7-3D993ECC8A43}"/>
                </a:ext>
              </a:extLst>
            </p:cNvPr>
            <p:cNvSpPr/>
            <p:nvPr/>
          </p:nvSpPr>
          <p:spPr>
            <a:xfrm>
              <a:off x="516723" y="3748816"/>
              <a:ext cx="3113212" cy="3015986"/>
            </a:xfrm>
            <a:prstGeom prst="verticalScroll">
              <a:avLst/>
            </a:prstGeom>
            <a:solidFill>
              <a:srgbClr val="DBC19D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address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protocol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payload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device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location 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…</a:t>
              </a:r>
            </a:p>
          </p:txBody>
        </p:sp>
        <p:sp>
          <p:nvSpPr>
            <p:cNvPr id="40" name="Content Placeholder 7">
              <a:extLst>
                <a:ext uri="{FF2B5EF4-FFF2-40B4-BE49-F238E27FC236}">
                  <a16:creationId xmlns:a16="http://schemas.microsoft.com/office/drawing/2014/main" id="{D5429BF5-C2FD-0D42-A9F0-1385B57748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54790" y="3654597"/>
              <a:ext cx="2347191" cy="57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Neue Regular" charset="0"/>
                  <a:ea typeface="ＭＳ Ｐゴシック" charset="-128"/>
                </a:rPr>
                <a:t>Traffic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61EBD73-DBE9-9048-AC91-F5782153BA1C}"/>
              </a:ext>
            </a:extLst>
          </p:cNvPr>
          <p:cNvSpPr/>
          <p:nvPr/>
        </p:nvSpPr>
        <p:spPr>
          <a:xfrm>
            <a:off x="235505" y="5037097"/>
            <a:ext cx="8827340" cy="1190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Flexible network monitoring is desired</a:t>
            </a:r>
          </a:p>
        </p:txBody>
      </p:sp>
    </p:spTree>
    <p:extLst>
      <p:ext uri="{BB962C8B-B14F-4D97-AF65-F5344CB8AC3E}">
        <p14:creationId xmlns:p14="http://schemas.microsoft.com/office/powerpoint/2010/main" val="101141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4"/>
    </mc:Choice>
    <mc:Fallback xmlns="">
      <p:transition spd="slow" advTm="1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Regular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SDX’s Performance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614065" y="1433513"/>
          <a:ext cx="6145162" cy="385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 Medium"/>
                <a:cs typeface="Helvetica Neue Medium"/>
              </a:rPr>
              <a:t>Log Scale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148" y="6108289"/>
            <a:ext cx="7467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500+ participants, 96 M routes for 300K IP prefixes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E3258-2BEF-7F45-BEE2-BD6B1A9BBF4E}"/>
              </a:ext>
            </a:extLst>
          </p:cNvPr>
          <p:cNvCxnSpPr>
            <a:cxnSpLocks/>
          </p:cNvCxnSpPr>
          <p:nvPr/>
        </p:nvCxnSpPr>
        <p:spPr>
          <a:xfrm>
            <a:off x="1626607" y="3943537"/>
            <a:ext cx="4981422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E5B445B-3E1D-F044-828E-9C60A59260C3}"/>
              </a:ext>
            </a:extLst>
          </p:cNvPr>
          <p:cNvSpPr txBox="1"/>
          <p:nvPr/>
        </p:nvSpPr>
        <p:spPr>
          <a:xfrm>
            <a:off x="6666831" y="3605396"/>
            <a:ext cx="25527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Helvetica Neue Regular" charset="0"/>
                <a:ea typeface="Helvetica Neue Regular" charset="0"/>
                <a:cs typeface="Helvetica Neue Regular" charset="0"/>
              </a:rPr>
              <a:t>Switch Constraint </a:t>
            </a:r>
          </a:p>
          <a:p>
            <a:pPr algn="ctr"/>
            <a:r>
              <a:rPr lang="en-US" sz="2200" dirty="0">
                <a:latin typeface="Helvetica Neue Regular" charset="0"/>
                <a:ea typeface="Helvetica Neue Regular" charset="0"/>
                <a:cs typeface="Helvetica Neue Regular" charset="0"/>
              </a:rPr>
              <a:t>(</a:t>
            </a:r>
            <a:r>
              <a:rPr lang="en-US" sz="2200" b="1" dirty="0">
                <a:latin typeface="Helvetica Neue Regular" charset="0"/>
                <a:ea typeface="Helvetica Neue Regular" charset="0"/>
                <a:cs typeface="Helvetica Neue Regular" charset="0"/>
              </a:rPr>
              <a:t>100 K</a:t>
            </a:r>
            <a:r>
              <a:rPr lang="en-US" sz="2200" dirty="0">
                <a:latin typeface="Helvetica Neue Regular" charset="0"/>
                <a:ea typeface="Helvetica Neue Regular" charset="0"/>
                <a:cs typeface="Helvetica Neue Regular" charset="0"/>
              </a:rPr>
              <a:t>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D6F4910-0D88-FD42-9E18-C3FF80748FAF}"/>
              </a:ext>
            </a:extLst>
          </p:cNvPr>
          <p:cNvSpPr/>
          <p:nvPr/>
        </p:nvSpPr>
        <p:spPr>
          <a:xfrm>
            <a:off x="183178" y="4902664"/>
            <a:ext cx="8732222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SDX runs over commodity h/w switches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2D46FD-0B8F-7B4A-82B6-9F6915541CAD}"/>
              </a:ext>
            </a:extLst>
          </p:cNvPr>
          <p:cNvSpPr txBox="1"/>
          <p:nvPr/>
        </p:nvSpPr>
        <p:spPr>
          <a:xfrm>
            <a:off x="2076327" y="3372426"/>
            <a:ext cx="8354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62 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C6CE53-6D07-A746-A5B3-9A8B2FCC562C}"/>
              </a:ext>
            </a:extLst>
          </p:cNvPr>
          <p:cNvSpPr txBox="1"/>
          <p:nvPr/>
        </p:nvSpPr>
        <p:spPr>
          <a:xfrm>
            <a:off x="3716305" y="1805292"/>
            <a:ext cx="8915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68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6E9D21-10C4-8248-92D2-44F998DDAD37}"/>
              </a:ext>
            </a:extLst>
          </p:cNvPr>
          <p:cNvSpPr txBox="1"/>
          <p:nvPr/>
        </p:nvSpPr>
        <p:spPr>
          <a:xfrm>
            <a:off x="5360647" y="3367476"/>
            <a:ext cx="8354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65 K</a:t>
            </a:r>
          </a:p>
        </p:txBody>
      </p:sp>
    </p:spTree>
    <p:extLst>
      <p:ext uri="{BB962C8B-B14F-4D97-AF65-F5344CB8AC3E}">
        <p14:creationId xmlns:p14="http://schemas.microsoft.com/office/powerpoint/2010/main" val="266421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442">
            <a:extLst>
              <a:ext uri="{FF2B5EF4-FFF2-40B4-BE49-F238E27FC236}">
                <a16:creationId xmlns:a16="http://schemas.microsoft.com/office/drawing/2014/main" id="{E8B50FED-6EEE-6342-A266-206E6BCD0DEC}"/>
              </a:ext>
            </a:extLst>
          </p:cNvPr>
          <p:cNvSpPr/>
          <p:nvPr/>
        </p:nvSpPr>
        <p:spPr>
          <a:xfrm flipV="1">
            <a:off x="2518800" y="2487760"/>
            <a:ext cx="2220347" cy="2060394"/>
          </a:xfrm>
          <a:prstGeom prst="line">
            <a:avLst/>
          </a:prstGeom>
          <a:ln w="50800">
            <a:solidFill>
              <a:schemeClr val="tx1"/>
            </a:solidFill>
            <a:prstDash val="sysDash"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890" y="270848"/>
            <a:ext cx="916305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Attach Metadata to the Packet?</a:t>
            </a:r>
          </a:p>
        </p:txBody>
      </p:sp>
      <p:pic>
        <p:nvPicPr>
          <p:cNvPr id="9" name="droppedImage.pdf">
            <a:extLst>
              <a:ext uri="{FF2B5EF4-FFF2-40B4-BE49-F238E27FC236}">
                <a16:creationId xmlns:a16="http://schemas.microsoft.com/office/drawing/2014/main" id="{D74BC269-88B1-9540-BE83-756C9A9FBDA7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2912" y="4817578"/>
            <a:ext cx="1488672" cy="662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1C4096-6CEB-7B40-9209-F6C444169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979" y="1562031"/>
            <a:ext cx="1144871" cy="109907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D0A8C5-7F0D-C64B-9656-CCB39CA37F8C}"/>
              </a:ext>
            </a:extLst>
          </p:cNvPr>
          <p:cNvCxnSpPr>
            <a:cxnSpLocks/>
            <a:stCxn id="18" idx="1"/>
            <a:endCxn id="8" idx="3"/>
          </p:cNvCxnSpPr>
          <p:nvPr/>
        </p:nvCxnSpPr>
        <p:spPr>
          <a:xfrm flipH="1">
            <a:off x="3023002" y="5007446"/>
            <a:ext cx="1127411" cy="0"/>
          </a:xfrm>
          <a:prstGeom prst="straightConnector1">
            <a:avLst/>
          </a:prstGeom>
          <a:ln w="1016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hape 459">
            <a:extLst>
              <a:ext uri="{FF2B5EF4-FFF2-40B4-BE49-F238E27FC236}">
                <a16:creationId xmlns:a16="http://schemas.microsoft.com/office/drawing/2014/main" id="{643DF517-F583-E246-AC53-E2E44D05F380}"/>
              </a:ext>
            </a:extLst>
          </p:cNvPr>
          <p:cNvSpPr/>
          <p:nvPr/>
        </p:nvSpPr>
        <p:spPr>
          <a:xfrm>
            <a:off x="4150413" y="4330337"/>
            <a:ext cx="1396004" cy="1354217"/>
          </a:xfrm>
          <a:prstGeom prst="rect">
            <a:avLst/>
          </a:prstGeom>
          <a:noFill/>
          <a:ln w="508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endParaRPr lang="en-US" sz="2000" dirty="0"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  <a:p>
            <a:pPr lvl="0" algn="ctr">
              <a:lnSpc>
                <a:spcPct val="110000"/>
              </a:lnSpc>
              <a:defRPr sz="1800"/>
            </a:pPr>
            <a:endParaRPr lang="en-US" sz="2000" dirty="0"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Packet</a:t>
            </a:r>
          </a:p>
          <a:p>
            <a:pPr algn="ctr">
              <a:lnSpc>
                <a:spcPct val="110000"/>
              </a:lnSpc>
              <a:defRPr sz="1800"/>
            </a:pPr>
            <a:r>
              <a:rPr lang="en-US" sz="2000" dirty="0" err="1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dIP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 in 20/8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B5F531-47EF-6148-AC71-66DE3B6105B5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5546417" y="5007445"/>
            <a:ext cx="1127412" cy="1"/>
          </a:xfrm>
          <a:prstGeom prst="straightConnector1">
            <a:avLst/>
          </a:prstGeom>
          <a:ln w="1016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hape 459">
            <a:extLst>
              <a:ext uri="{FF2B5EF4-FFF2-40B4-BE49-F238E27FC236}">
                <a16:creationId xmlns:a16="http://schemas.microsoft.com/office/drawing/2014/main" id="{898FB9F7-BB4D-3942-98F1-CED084C4379A}"/>
              </a:ext>
            </a:extLst>
          </p:cNvPr>
          <p:cNvSpPr/>
          <p:nvPr/>
        </p:nvSpPr>
        <p:spPr>
          <a:xfrm>
            <a:off x="4275979" y="4550909"/>
            <a:ext cx="1144871" cy="338554"/>
          </a:xfrm>
          <a:prstGeom prst="rect">
            <a:avLst/>
          </a:prstGeom>
          <a:noFill/>
          <a:ln w="508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Metadata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F571F9E7-F335-0840-B9FA-BFE04DDA1B5C}"/>
              </a:ext>
            </a:extLst>
          </p:cNvPr>
          <p:cNvSpPr/>
          <p:nvPr/>
        </p:nvSpPr>
        <p:spPr>
          <a:xfrm>
            <a:off x="407568" y="4513913"/>
            <a:ext cx="2640623" cy="152251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asted-image.jpg">
            <a:extLst>
              <a:ext uri="{FF2B5EF4-FFF2-40B4-BE49-F238E27FC236}">
                <a16:creationId xmlns:a16="http://schemas.microsoft.com/office/drawing/2014/main" id="{E9D1DA4D-5425-C54A-B24D-32DA34FEA3C8}"/>
              </a:ext>
            </a:extLst>
          </p:cNvPr>
          <p:cNvPicPr/>
          <p:nvPr/>
        </p:nvPicPr>
        <p:blipFill>
          <a:blip r:embed="rId5">
            <a:extLst/>
          </a:blip>
          <a:srcRect l="6992" t="10113" r="10135" b="11501"/>
          <a:stretch>
            <a:fillRect/>
          </a:stretch>
        </p:blipFill>
        <p:spPr>
          <a:xfrm>
            <a:off x="1824913" y="4548156"/>
            <a:ext cx="1198089" cy="91858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B11682-E4B9-1A47-8191-2417EC5265DD}"/>
              </a:ext>
            </a:extLst>
          </p:cNvPr>
          <p:cNvCxnSpPr>
            <a:cxnSpLocks/>
          </p:cNvCxnSpPr>
          <p:nvPr/>
        </p:nvCxnSpPr>
        <p:spPr>
          <a:xfrm flipV="1">
            <a:off x="2414016" y="2487762"/>
            <a:ext cx="2286000" cy="2175678"/>
          </a:xfrm>
          <a:prstGeom prst="straightConnector1">
            <a:avLst/>
          </a:prstGeom>
          <a:ln w="101600">
            <a:solidFill>
              <a:schemeClr val="accent2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hape 442">
            <a:extLst>
              <a:ext uri="{FF2B5EF4-FFF2-40B4-BE49-F238E27FC236}">
                <a16:creationId xmlns:a16="http://schemas.microsoft.com/office/drawing/2014/main" id="{8CD05ABC-D146-9D42-8F25-D06511A50C6D}"/>
              </a:ext>
            </a:extLst>
          </p:cNvPr>
          <p:cNvSpPr/>
          <p:nvPr/>
        </p:nvSpPr>
        <p:spPr>
          <a:xfrm flipH="1" flipV="1">
            <a:off x="5272756" y="2487761"/>
            <a:ext cx="1905271" cy="2341155"/>
          </a:xfrm>
          <a:prstGeom prst="line">
            <a:avLst/>
          </a:prstGeom>
          <a:ln w="50800">
            <a:solidFill>
              <a:schemeClr val="tx1"/>
            </a:solidFill>
            <a:prstDash val="solid"/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C2195-8B76-F846-A09B-ACF6229F0DF3}"/>
              </a:ext>
            </a:extLst>
          </p:cNvPr>
          <p:cNvSpPr txBox="1"/>
          <p:nvPr/>
        </p:nvSpPr>
        <p:spPr>
          <a:xfrm>
            <a:off x="403681" y="6015379"/>
            <a:ext cx="761219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Border routers can match on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O(1M) IP prefixes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317810C5-3BA2-1943-9E6F-E9FE758E5965}"/>
              </a:ext>
            </a:extLst>
          </p:cNvPr>
          <p:cNvSpPr/>
          <p:nvPr/>
        </p:nvSpPr>
        <p:spPr>
          <a:xfrm>
            <a:off x="112349" y="2670362"/>
            <a:ext cx="3134628" cy="997073"/>
          </a:xfrm>
          <a:prstGeom prst="wedgeRectCallout">
            <a:avLst>
              <a:gd name="adj1" fmla="val 15511"/>
              <a:gd name="adj2" fmla="val 14394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What’s the Next Hop MAC Address for “20/8”?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3E89105-24C0-8B4F-A12F-E1FD2BDDDCEA}"/>
              </a:ext>
            </a:extLst>
          </p:cNvPr>
          <p:cNvSpPr/>
          <p:nvPr/>
        </p:nvSpPr>
        <p:spPr>
          <a:xfrm>
            <a:off x="266890" y="4626455"/>
            <a:ext cx="8637932" cy="10405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No changes required for border routers</a:t>
            </a:r>
          </a:p>
        </p:txBody>
      </p:sp>
      <p:sp>
        <p:nvSpPr>
          <p:cNvPr id="27" name="Shape 459">
            <a:extLst>
              <a:ext uri="{FF2B5EF4-FFF2-40B4-BE49-F238E27FC236}">
                <a16:creationId xmlns:a16="http://schemas.microsoft.com/office/drawing/2014/main" id="{777B6D59-85C4-9E4C-8650-A54B0A0FC65E}"/>
              </a:ext>
            </a:extLst>
          </p:cNvPr>
          <p:cNvSpPr/>
          <p:nvPr/>
        </p:nvSpPr>
        <p:spPr>
          <a:xfrm>
            <a:off x="3935127" y="3348680"/>
            <a:ext cx="1144871" cy="338554"/>
          </a:xfrm>
          <a:prstGeom prst="rect">
            <a:avLst/>
          </a:prstGeom>
          <a:noFill/>
          <a:ln w="508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Metadata</a:t>
            </a:r>
          </a:p>
        </p:txBody>
      </p:sp>
      <p:sp>
        <p:nvSpPr>
          <p:cNvPr id="19" name="Shape 459">
            <a:extLst>
              <a:ext uri="{FF2B5EF4-FFF2-40B4-BE49-F238E27FC236}">
                <a16:creationId xmlns:a16="http://schemas.microsoft.com/office/drawing/2014/main" id="{6F6E594D-2D74-3D4A-8893-7380F61C7F7B}"/>
              </a:ext>
            </a:extLst>
          </p:cNvPr>
          <p:cNvSpPr/>
          <p:nvPr/>
        </p:nvSpPr>
        <p:spPr>
          <a:xfrm>
            <a:off x="2394479" y="1811762"/>
            <a:ext cx="1867360" cy="309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SDX Controller</a:t>
            </a:r>
          </a:p>
        </p:txBody>
      </p:sp>
    </p:spTree>
    <p:extLst>
      <p:ext uri="{BB962C8B-B14F-4D97-AF65-F5344CB8AC3E}">
        <p14:creationId xmlns:p14="http://schemas.microsoft.com/office/powerpoint/2010/main" val="9798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32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SDX: Contributions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45330FA3-8E9C-D042-974D-32363908E5A7}"/>
              </a:ext>
            </a:extLst>
          </p:cNvPr>
          <p:cNvSpPr/>
          <p:nvPr/>
        </p:nvSpPr>
        <p:spPr>
          <a:xfrm>
            <a:off x="315720" y="5305369"/>
            <a:ext cx="8316325" cy="1171631"/>
          </a:xfrm>
          <a:prstGeom prst="wedgeRectCallout">
            <a:avLst>
              <a:gd name="adj1" fmla="val -19451"/>
              <a:gd name="adj2" fmla="val -9831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Prototype with </a:t>
            </a:r>
            <a:r>
              <a:rPr lang="en-US" sz="2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Quanta</a:t>
            </a: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switches (5K lines of code)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Open-sourced with </a:t>
            </a:r>
            <a:r>
              <a:rPr lang="en-US" sz="2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Networking Foundation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Used by </a:t>
            </a:r>
            <a:r>
              <a:rPr lang="en-US" sz="2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DE-CIX, IX-BR, IIX, NSA</a:t>
            </a: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and Coursera assignment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BFECEB-4E7E-854E-B1F2-47920FE68A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37" t="79140" r="34396" b="2000"/>
          <a:stretch/>
        </p:blipFill>
        <p:spPr>
          <a:xfrm rot="16200000">
            <a:off x="2033961" y="3722973"/>
            <a:ext cx="1196996" cy="353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F70656-36CE-7F44-992F-AF0B1000A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37" t="79140" r="34396" b="2000"/>
          <a:stretch/>
        </p:blipFill>
        <p:spPr>
          <a:xfrm rot="5400000">
            <a:off x="1657084" y="3664271"/>
            <a:ext cx="1196996" cy="353939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10E486B-9D6D-6C4A-991C-4222CB360DFB}"/>
              </a:ext>
            </a:extLst>
          </p:cNvPr>
          <p:cNvSpPr/>
          <p:nvPr/>
        </p:nvSpPr>
        <p:spPr>
          <a:xfrm>
            <a:off x="315720" y="2960542"/>
            <a:ext cx="4291846" cy="601771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Abstractions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A000CAD-CBFE-344A-83AC-5331C90556AF}"/>
              </a:ext>
            </a:extLst>
          </p:cNvPr>
          <p:cNvSpPr/>
          <p:nvPr/>
        </p:nvSpPr>
        <p:spPr>
          <a:xfrm>
            <a:off x="344966" y="4152000"/>
            <a:ext cx="4291846" cy="563682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Algorithms</a:t>
            </a:r>
          </a:p>
        </p:txBody>
      </p:sp>
      <p:sp>
        <p:nvSpPr>
          <p:cNvPr id="19" name="Shape 459">
            <a:extLst>
              <a:ext uri="{FF2B5EF4-FFF2-40B4-BE49-F238E27FC236}">
                <a16:creationId xmlns:a16="http://schemas.microsoft.com/office/drawing/2014/main" id="{73EC0D73-A651-FA49-8950-717CB6B5E73E}"/>
              </a:ext>
            </a:extLst>
          </p:cNvPr>
          <p:cNvSpPr/>
          <p:nvPr/>
        </p:nvSpPr>
        <p:spPr>
          <a:xfrm>
            <a:off x="475614" y="3671176"/>
            <a:ext cx="1580061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System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040732B-BB7A-FE43-B903-7BB652F2CFD6}"/>
              </a:ext>
            </a:extLst>
          </p:cNvPr>
          <p:cNvSpPr/>
          <p:nvPr/>
        </p:nvSpPr>
        <p:spPr>
          <a:xfrm>
            <a:off x="152400" y="2911512"/>
            <a:ext cx="4583242" cy="184785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5E7FA9A7-9296-9D4A-8DCD-059B1A6E2D29}"/>
              </a:ext>
            </a:extLst>
          </p:cNvPr>
          <p:cNvSpPr/>
          <p:nvPr/>
        </p:nvSpPr>
        <p:spPr>
          <a:xfrm>
            <a:off x="4930780" y="3464233"/>
            <a:ext cx="4088201" cy="681126"/>
          </a:xfrm>
          <a:prstGeom prst="wedgeRectCallout">
            <a:avLst>
              <a:gd name="adj1" fmla="val -56458"/>
              <a:gd name="adj2" fmla="val 9625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Attribute encoding algorithms</a:t>
            </a:r>
          </a:p>
        </p:txBody>
      </p:sp>
      <p:sp>
        <p:nvSpPr>
          <p:cNvPr id="32" name="Rectangular Callout 31">
            <a:extLst>
              <a:ext uri="{FF2B5EF4-FFF2-40B4-BE49-F238E27FC236}">
                <a16:creationId xmlns:a16="http://schemas.microsoft.com/office/drawing/2014/main" id="{BB0E81AE-62D8-DD40-9950-1E6F60012D9A}"/>
              </a:ext>
            </a:extLst>
          </p:cNvPr>
          <p:cNvSpPr/>
          <p:nvPr/>
        </p:nvSpPr>
        <p:spPr>
          <a:xfrm>
            <a:off x="5174185" y="2652917"/>
            <a:ext cx="3819610" cy="467969"/>
          </a:xfrm>
          <a:prstGeom prst="wedgeRectCallout">
            <a:avLst>
              <a:gd name="adj1" fmla="val -63779"/>
              <a:gd name="adj2" fmla="val 10732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Virtual switch abstraction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3C5792-145A-8E44-B86E-3041D855E9C0}"/>
              </a:ext>
            </a:extLst>
          </p:cNvPr>
          <p:cNvSpPr txBox="1"/>
          <p:nvPr/>
        </p:nvSpPr>
        <p:spPr>
          <a:xfrm>
            <a:off x="152400" y="1435116"/>
            <a:ext cx="797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kern="0" dirty="0">
                <a:latin typeface="Helvetica Neue" charset="0"/>
                <a:ea typeface="Helvetica Neue" charset="0"/>
                <a:cs typeface="Helvetica Neue" charset="0"/>
              </a:rPr>
              <a:t>SDX</a:t>
            </a:r>
            <a:r>
              <a:rPr lang="en-US" altLang="en-US" sz="2400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 [</a:t>
            </a:r>
            <a:r>
              <a:rPr lang="en-US" altLang="en-US" sz="24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SIGCOMM’14</a:t>
            </a:r>
            <a:r>
              <a:rPr lang="en-US" altLang="en-US" sz="2400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]</a:t>
            </a:r>
            <a:r>
              <a:rPr lang="en-US" altLang="en-US" sz="2400" kern="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24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Internet-2 Innovation Award </a:t>
            </a:r>
          </a:p>
          <a:p>
            <a:pPr marL="3429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kern="0" dirty="0" err="1">
                <a:latin typeface="Helvetica Neue" charset="0"/>
                <a:ea typeface="Helvetica Neue" charset="0"/>
                <a:cs typeface="Helvetica Neue" charset="0"/>
              </a:rPr>
              <a:t>iSDX</a:t>
            </a:r>
            <a:r>
              <a:rPr lang="en-US" altLang="en-US" sz="2400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 [</a:t>
            </a:r>
            <a:r>
              <a:rPr lang="en-US" altLang="en-US" sz="24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NSDI’16</a:t>
            </a:r>
            <a:r>
              <a:rPr lang="en-US" altLang="en-US" sz="2400" kern="0" dirty="0">
                <a:latin typeface="Helvetica Neue" charset="0"/>
                <a:ea typeface="Helvetica Neue" charset="0"/>
                <a:cs typeface="Helvetica Neue" charset="0"/>
              </a:rPr>
              <a:t>] </a:t>
            </a:r>
            <a:r>
              <a:rPr lang="en-US" altLang="en-US" sz="24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Community Award</a:t>
            </a:r>
          </a:p>
        </p:txBody>
      </p:sp>
      <p:sp>
        <p:nvSpPr>
          <p:cNvPr id="23" name="Shape 459">
            <a:extLst>
              <a:ext uri="{FF2B5EF4-FFF2-40B4-BE49-F238E27FC236}">
                <a16:creationId xmlns:a16="http://schemas.microsoft.com/office/drawing/2014/main" id="{96267FFF-5685-6D40-B065-DED66134ACBA}"/>
              </a:ext>
            </a:extLst>
          </p:cNvPr>
          <p:cNvSpPr/>
          <p:nvPr/>
        </p:nvSpPr>
        <p:spPr>
          <a:xfrm>
            <a:off x="5175786" y="4422292"/>
            <a:ext cx="3143097" cy="81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PathSets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 </a:t>
            </a:r>
            <a:r>
              <a:rPr lang="en-US" altLang="en-US" sz="2400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[</a:t>
            </a:r>
            <a:r>
              <a:rPr lang="en-US" altLang="en-US" sz="24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SOSR’17</a:t>
            </a:r>
            <a:r>
              <a:rPr lang="en-US" altLang="en-US" sz="2400" kern="0" dirty="0">
                <a:latin typeface="Helvetica Neue" charset="0"/>
                <a:ea typeface="Helvetica Neue" charset="0"/>
                <a:cs typeface="Helvetica Neue" charset="0"/>
              </a:rPr>
              <a:t>]</a:t>
            </a:r>
          </a:p>
          <a:p>
            <a:pPr lvl="0" algn="ctr">
              <a:lnSpc>
                <a:spcPct val="110000"/>
              </a:lnSpc>
              <a:defRPr sz="1800"/>
            </a:pPr>
            <a:r>
              <a:rPr lang="en-US" altLang="en-US" sz="24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Best Paper Award</a:t>
            </a:r>
            <a:r>
              <a:rPr lang="en-US" sz="2400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Lucida Sans Regula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2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"/>
    </mc:Choice>
    <mc:Fallback xmlns=""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2" grpId="0" animBg="1"/>
      <p:bldP spid="3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9139084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Systems for Making the ‘Net’ Work</a:t>
            </a:r>
          </a:p>
        </p:txBody>
      </p:sp>
      <p:sp>
        <p:nvSpPr>
          <p:cNvPr id="28" name="Down Arrow 27"/>
          <p:cNvSpPr>
            <a:spLocks noChangeAspect="1"/>
          </p:cNvSpPr>
          <p:nvPr/>
        </p:nvSpPr>
        <p:spPr>
          <a:xfrm rot="16200000">
            <a:off x="4418621" y="2564499"/>
            <a:ext cx="439947" cy="132208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ADB0F-E9F2-1D42-9E15-ECDE97EFB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Regular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413580-C768-5E40-AA47-3E216E174416}"/>
              </a:ext>
            </a:extLst>
          </p:cNvPr>
          <p:cNvSpPr/>
          <p:nvPr/>
        </p:nvSpPr>
        <p:spPr>
          <a:xfrm>
            <a:off x="5364949" y="2977472"/>
            <a:ext cx="2270126" cy="53137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SDX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70D447C-F6FC-1A40-A1E2-D74800F9CC70}"/>
              </a:ext>
            </a:extLst>
          </p:cNvPr>
          <p:cNvSpPr/>
          <p:nvPr/>
        </p:nvSpPr>
        <p:spPr>
          <a:xfrm>
            <a:off x="1743090" y="2979722"/>
            <a:ext cx="2175483" cy="5291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Sonata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C36D8EA2-EDDE-BE40-A4D4-A2803808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887" y="2500753"/>
            <a:ext cx="347887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Monitor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CE7CCAEA-0986-4A45-90A7-076417F40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722" y="2520138"/>
            <a:ext cx="3292579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Control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98F29B-93D5-314F-A992-CB7FFBA689F3}"/>
              </a:ext>
            </a:extLst>
          </p:cNvPr>
          <p:cNvSpPr txBox="1"/>
          <p:nvPr/>
        </p:nvSpPr>
        <p:spPr>
          <a:xfrm>
            <a:off x="152400" y="1381434"/>
            <a:ext cx="81686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Flexible and scalable system for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monitoring</a:t>
            </a:r>
          </a:p>
        </p:txBody>
      </p:sp>
      <p:sp>
        <p:nvSpPr>
          <p:cNvPr id="41" name="Cloud 40"/>
          <p:cNvSpPr/>
          <p:nvPr/>
        </p:nvSpPr>
        <p:spPr>
          <a:xfrm>
            <a:off x="1929882" y="4196870"/>
            <a:ext cx="4992800" cy="2172166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896341" y="4772298"/>
            <a:ext cx="950718" cy="321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06936" y="5079596"/>
            <a:ext cx="33" cy="509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166812" y="4772298"/>
            <a:ext cx="950718" cy="321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896374" y="5400742"/>
            <a:ext cx="1340091" cy="495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77407" y="5400742"/>
            <a:ext cx="1340156" cy="495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117530" y="4464999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388001" y="4786145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5847059" y="4786145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117563" y="5589314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Down Arrow 26"/>
          <p:cNvSpPr>
            <a:spLocks noChangeAspect="1"/>
          </p:cNvSpPr>
          <p:nvPr/>
        </p:nvSpPr>
        <p:spPr>
          <a:xfrm>
            <a:off x="6038846" y="3587565"/>
            <a:ext cx="470152" cy="113197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</a:t>
            </a:r>
          </a:p>
        </p:txBody>
      </p:sp>
      <p:sp>
        <p:nvSpPr>
          <p:cNvPr id="4" name="Down Arrow 3"/>
          <p:cNvSpPr>
            <a:spLocks noChangeAspect="1"/>
          </p:cNvSpPr>
          <p:nvPr/>
        </p:nvSpPr>
        <p:spPr>
          <a:xfrm rot="10800000">
            <a:off x="2559823" y="3593222"/>
            <a:ext cx="435748" cy="1131971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F99317-4F5C-7B4E-B926-E222A29A10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21" r="9341" b="40077"/>
          <a:stretch/>
        </p:blipFill>
        <p:spPr>
          <a:xfrm>
            <a:off x="3992828" y="2043760"/>
            <a:ext cx="1028213" cy="789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D1A8E6A-C7C4-2344-B88F-F377BFDA3797}"/>
              </a:ext>
            </a:extLst>
          </p:cNvPr>
          <p:cNvSpPr txBox="1"/>
          <p:nvPr/>
        </p:nvSpPr>
        <p:spPr>
          <a:xfrm>
            <a:off x="218407" y="3511882"/>
            <a:ext cx="2387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[SIGCOMM’18]</a:t>
            </a:r>
          </a:p>
          <a:p>
            <a:pPr defTabSz="914400">
              <a:lnSpc>
                <a:spcPct val="150000"/>
              </a:lnSpc>
              <a:defRPr/>
            </a:pPr>
            <a:r>
              <a:rPr lang="en-US" altLang="en-US" sz="2400" kern="0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[SOSR’18]</a:t>
            </a:r>
          </a:p>
          <a:p>
            <a:pPr defTabSz="914400">
              <a:lnSpc>
                <a:spcPct val="150000"/>
              </a:lnSpc>
              <a:defRPr/>
            </a:pPr>
            <a:r>
              <a:rPr lang="en-US" altLang="en-US" sz="2400" kern="0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[HotNets’16]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Building Sonata is Challenging</a:t>
            </a:r>
            <a:endParaRPr lang="en-US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</a:rPr>
              <a:t>Programming</a:t>
            </a:r>
            <a:r>
              <a:rPr lang="en-US" sz="3200" b="1" dirty="0">
                <a:solidFill>
                  <a:srgbClr val="333399"/>
                </a:solidFill>
              </a:rPr>
              <a:t> abstractions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How to let network operators express queries for a wide-range of monitoring tasks?</a:t>
            </a:r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3333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333399"/>
                </a:solidFill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execute multiple queries for high volume traffic in real time?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Building Sonata is Challenging</a:t>
            </a:r>
            <a:endParaRPr lang="en-US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</a:rPr>
              <a:t>Programming</a:t>
            </a:r>
            <a:r>
              <a:rPr lang="en-US" sz="3200" b="1" dirty="0">
                <a:solidFill>
                  <a:srgbClr val="333399"/>
                </a:solidFill>
              </a:rPr>
              <a:t> abstractions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/>
              <a:t>How to let network operators express queries for a wide-range of monitoring tasks?</a:t>
            </a:r>
            <a:endParaRPr lang="en-US" sz="2800" b="1" dirty="0"/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3333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2"/>
                </a:solidFill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execute multiple queries for high volume traffic in real time?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89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AA5D-6969-F64B-A854-096B25C3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3662"/>
            <a:ext cx="8763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Use Case: Detect DNS Reflection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94EC2-1A01-794B-9E9A-F750AC00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00149"/>
            <a:ext cx="2133600" cy="228600"/>
          </a:xfrm>
        </p:spPr>
        <p:txBody>
          <a:bodyPr/>
          <a:lstStyle/>
          <a:p>
            <a:fld id="{4748F3B0-5290-A241-88FF-F03DD112658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466617B-ED54-FD47-AC40-6788CDAE2FB7}"/>
              </a:ext>
            </a:extLst>
          </p:cNvPr>
          <p:cNvSpPr/>
          <p:nvPr/>
        </p:nvSpPr>
        <p:spPr>
          <a:xfrm>
            <a:off x="3049502" y="2636049"/>
            <a:ext cx="3060210" cy="1833135"/>
          </a:xfrm>
          <a:prstGeom prst="cloud">
            <a:avLst/>
          </a:prstGeom>
          <a:solidFill>
            <a:schemeClr val="bg1"/>
          </a:solidFill>
          <a:effectLst>
            <a:outerShdw blurRad="101600" dist="508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151764-5F7F-EF4A-A5EA-7911EDEBA44F}"/>
              </a:ext>
            </a:extLst>
          </p:cNvPr>
          <p:cNvGrpSpPr/>
          <p:nvPr/>
        </p:nvGrpSpPr>
        <p:grpSpPr>
          <a:xfrm>
            <a:off x="4195535" y="2346418"/>
            <a:ext cx="768142" cy="625130"/>
            <a:chOff x="4857394" y="2350956"/>
            <a:chExt cx="768142" cy="6251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D8D25B-3450-7942-A057-BB5C518F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394" y="2350956"/>
              <a:ext cx="768142" cy="62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39D1E7-963F-AA45-BA68-C7C4553D2C6D}"/>
                </a:ext>
              </a:extLst>
            </p:cNvPr>
            <p:cNvSpPr/>
            <p:nvPr/>
          </p:nvSpPr>
          <p:spPr>
            <a:xfrm>
              <a:off x="5193979" y="2596390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0D0E91-1A33-3B42-BA0F-9ACE65B46440}"/>
              </a:ext>
            </a:extLst>
          </p:cNvPr>
          <p:cNvGrpSpPr/>
          <p:nvPr/>
        </p:nvGrpSpPr>
        <p:grpSpPr>
          <a:xfrm>
            <a:off x="4187929" y="4133685"/>
            <a:ext cx="768142" cy="625130"/>
            <a:chOff x="4857394" y="2350956"/>
            <a:chExt cx="768142" cy="6251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50A912-C388-874C-BF51-0B7221BE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394" y="2350956"/>
              <a:ext cx="768142" cy="62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3E6308-239A-EF41-85CB-2E31DE976CD5}"/>
                </a:ext>
              </a:extLst>
            </p:cNvPr>
            <p:cNvSpPr/>
            <p:nvPr/>
          </p:nvSpPr>
          <p:spPr>
            <a:xfrm>
              <a:off x="5193979" y="2596390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9DEB22-96F0-C643-8B7E-A1813ED8539A}"/>
              </a:ext>
            </a:extLst>
          </p:cNvPr>
          <p:cNvGrpSpPr/>
          <p:nvPr/>
        </p:nvGrpSpPr>
        <p:grpSpPr>
          <a:xfrm>
            <a:off x="5632676" y="3139584"/>
            <a:ext cx="768142" cy="625130"/>
            <a:chOff x="4857394" y="2350956"/>
            <a:chExt cx="768142" cy="62513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A17420-3731-0540-B336-B5A9E6747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394" y="2350956"/>
              <a:ext cx="768142" cy="62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03C604-DF5A-264D-8917-84D4B81695F0}"/>
                </a:ext>
              </a:extLst>
            </p:cNvPr>
            <p:cNvSpPr/>
            <p:nvPr/>
          </p:nvSpPr>
          <p:spPr>
            <a:xfrm>
              <a:off x="5193979" y="2596390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DEF3BD2-86A4-CD49-967C-44F770B2B892}"/>
              </a:ext>
            </a:extLst>
          </p:cNvPr>
          <p:cNvSpPr txBox="1"/>
          <p:nvPr/>
        </p:nvSpPr>
        <p:spPr>
          <a:xfrm>
            <a:off x="1397303" y="305152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Helvetica Neue" charset="0"/>
                <a:ea typeface="Helvetica Neue" charset="0"/>
                <a:cs typeface="Helvetica Neue" charset="0"/>
              </a:rPr>
              <a:t>👺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657614-E661-164D-B631-6BB40D2D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88" y="1539995"/>
            <a:ext cx="806423" cy="806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D1A9C9-4F2C-124E-AD5D-B21432C2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297" y="2910165"/>
            <a:ext cx="806423" cy="80642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9D552AC-6DD0-5D4C-A71C-C95FC6E6529E}"/>
              </a:ext>
            </a:extLst>
          </p:cNvPr>
          <p:cNvSpPr/>
          <p:nvPr/>
        </p:nvSpPr>
        <p:spPr>
          <a:xfrm>
            <a:off x="4060747" y="4923467"/>
            <a:ext cx="103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Helvetica Neue" charset="0"/>
                <a:ea typeface="Helvetica Neue" charset="0"/>
                <a:cs typeface="Helvetica Neue" charset="0"/>
              </a:rPr>
              <a:t>😵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3BDB28-473E-2C4F-A882-EDC1B9CA631B}"/>
              </a:ext>
            </a:extLst>
          </p:cNvPr>
          <p:cNvGrpSpPr/>
          <p:nvPr/>
        </p:nvGrpSpPr>
        <p:grpSpPr>
          <a:xfrm>
            <a:off x="2372325" y="2646927"/>
            <a:ext cx="1200314" cy="695879"/>
            <a:chOff x="2372325" y="2623778"/>
            <a:chExt cx="1200314" cy="6958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5276B0-FA97-6F4E-9256-8F8E860F493E}"/>
                </a:ext>
              </a:extLst>
            </p:cNvPr>
            <p:cNvGrpSpPr/>
            <p:nvPr/>
          </p:nvGrpSpPr>
          <p:grpSpPr>
            <a:xfrm>
              <a:off x="2388945" y="2623778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59D378-B6DA-6D41-8FBA-863C61FE8770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" name="Triangle 18">
                <a:extLst>
                  <a:ext uri="{FF2B5EF4-FFF2-40B4-BE49-F238E27FC236}">
                    <a16:creationId xmlns:a16="http://schemas.microsoft.com/office/drawing/2014/main" id="{D632B2CD-A103-3A42-A7C8-DAB3AD1E17FC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B87F3C-D98C-9E4D-AC9A-EA7543C7CD94}"/>
                </a:ext>
              </a:extLst>
            </p:cNvPr>
            <p:cNvSpPr txBox="1"/>
            <p:nvPr/>
          </p:nvSpPr>
          <p:spPr>
            <a:xfrm>
              <a:off x="2372325" y="2625233"/>
              <a:ext cx="1200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93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  <a:endParaRPr lang="en-US" sz="1400" b="1" baseline="-25000" dirty="0">
                <a:solidFill>
                  <a:srgbClr val="FF93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93CF6-12B3-B641-BAC3-BE6875E05F71}"/>
              </a:ext>
            </a:extLst>
          </p:cNvPr>
          <p:cNvGrpSpPr/>
          <p:nvPr/>
        </p:nvGrpSpPr>
        <p:grpSpPr>
          <a:xfrm>
            <a:off x="2376055" y="3485899"/>
            <a:ext cx="1200314" cy="695879"/>
            <a:chOff x="2376055" y="3462750"/>
            <a:chExt cx="1200314" cy="6958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A5ECA65-5DAD-FF40-B647-321BE44902D6}"/>
                </a:ext>
              </a:extLst>
            </p:cNvPr>
            <p:cNvGrpSpPr/>
            <p:nvPr/>
          </p:nvGrpSpPr>
          <p:grpSpPr>
            <a:xfrm>
              <a:off x="2392675" y="3462750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5E3AB0-73A6-7149-8F5E-3FA863C613DC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30" name="Triangle 29">
                <a:extLst>
                  <a:ext uri="{FF2B5EF4-FFF2-40B4-BE49-F238E27FC236}">
                    <a16:creationId xmlns:a16="http://schemas.microsoft.com/office/drawing/2014/main" id="{07F15FA7-9F74-1246-9798-C6E6B8C92B7C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ED9264-9D22-E047-99A7-A1EDDAA5B5F1}"/>
                </a:ext>
              </a:extLst>
            </p:cNvPr>
            <p:cNvSpPr txBox="1"/>
            <p:nvPr/>
          </p:nvSpPr>
          <p:spPr>
            <a:xfrm>
              <a:off x="2376055" y="3464205"/>
              <a:ext cx="1200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008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  <a:endParaRPr lang="en-US" sz="1400" b="1" baseline="-25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648A48-BA7F-3047-BDA1-4F62DC2DB4C0}"/>
              </a:ext>
            </a:extLst>
          </p:cNvPr>
          <p:cNvGrpSpPr/>
          <p:nvPr/>
        </p:nvGrpSpPr>
        <p:grpSpPr>
          <a:xfrm>
            <a:off x="6351565" y="3101126"/>
            <a:ext cx="1265359" cy="695879"/>
            <a:chOff x="2372324" y="2623778"/>
            <a:chExt cx="1265359" cy="69587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D36B6EE-E55F-E242-AD3C-96CBAEF01965}"/>
                </a:ext>
              </a:extLst>
            </p:cNvPr>
            <p:cNvGrpSpPr/>
            <p:nvPr/>
          </p:nvGrpSpPr>
          <p:grpSpPr>
            <a:xfrm>
              <a:off x="2388945" y="2623778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0AF0FE9-30A7-A54B-84F8-67A7B8985777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EEAF5660-84CF-0042-90B6-8742ABEF0997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6EA645-324D-674B-B716-F5AB58FA73DD}"/>
                </a:ext>
              </a:extLst>
            </p:cNvPr>
            <p:cNvSpPr txBox="1"/>
            <p:nvPr/>
          </p:nvSpPr>
          <p:spPr>
            <a:xfrm>
              <a:off x="2372324" y="2625233"/>
              <a:ext cx="1265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008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  <a:endParaRPr lang="en-US" sz="1400" b="1" baseline="-25000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E2EBDB-69FA-DF42-8A3A-071EC20DD7FE}"/>
              </a:ext>
            </a:extLst>
          </p:cNvPr>
          <p:cNvGrpSpPr/>
          <p:nvPr/>
        </p:nvGrpSpPr>
        <p:grpSpPr>
          <a:xfrm>
            <a:off x="4060747" y="1599729"/>
            <a:ext cx="1261628" cy="695879"/>
            <a:chOff x="2376055" y="3462750"/>
            <a:chExt cx="1261628" cy="69587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DC17E48-1204-6E4F-A5B8-4C43539BABF5}"/>
                </a:ext>
              </a:extLst>
            </p:cNvPr>
            <p:cNvGrpSpPr/>
            <p:nvPr/>
          </p:nvGrpSpPr>
          <p:grpSpPr>
            <a:xfrm>
              <a:off x="2392675" y="3462750"/>
              <a:ext cx="1080633" cy="695879"/>
              <a:chOff x="695898" y="2897841"/>
              <a:chExt cx="378836" cy="24981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1D63680-C13E-524A-9B94-1D1290548838}"/>
                  </a:ext>
                </a:extLst>
              </p:cNvPr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id="{4109EDFE-B998-3040-8E85-91F8B2443D69}"/>
                  </a:ext>
                </a:extLst>
              </p:cNvPr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6EDDCB2-830E-B141-BA75-6DEA8D345C54}"/>
                </a:ext>
              </a:extLst>
            </p:cNvPr>
            <p:cNvSpPr txBox="1"/>
            <p:nvPr/>
          </p:nvSpPr>
          <p:spPr>
            <a:xfrm>
              <a:off x="2376055" y="3464205"/>
              <a:ext cx="1261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Src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93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DNS</a:t>
              </a:r>
            </a:p>
            <a:p>
              <a:r>
                <a:rPr lang="en-US" sz="1400" b="1" dirty="0" err="1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Dst</a:t>
              </a:r>
              <a:r>
                <a:rPr lang="en-US" sz="14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: </a:t>
              </a:r>
              <a:r>
                <a:rPr lang="en-US" sz="1400" b="1" dirty="0">
                  <a:solidFill>
                    <a:srgbClr val="FFFF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Victim</a:t>
              </a:r>
              <a:endParaRPr lang="en-US" sz="1400" b="1" baseline="-25000" dirty="0">
                <a:solidFill>
                  <a:srgbClr val="FFFF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3B34662-FDC6-B440-9058-4B809D14BC53}"/>
              </a:ext>
            </a:extLst>
          </p:cNvPr>
          <p:cNvSpPr txBox="1"/>
          <p:nvPr/>
        </p:nvSpPr>
        <p:spPr>
          <a:xfrm>
            <a:off x="4326577" y="124484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  <a:latin typeface="Helvetica Neue" charset="0"/>
                <a:ea typeface="Helvetica Neue" charset="0"/>
                <a:cs typeface="Helvetica Neue" charset="0"/>
              </a:rPr>
              <a:t>DNS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E026BB-6047-2045-9909-EFF6E9081BC2}"/>
              </a:ext>
            </a:extLst>
          </p:cNvPr>
          <p:cNvSpPr txBox="1"/>
          <p:nvPr/>
        </p:nvSpPr>
        <p:spPr>
          <a:xfrm>
            <a:off x="6612587" y="259999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</a:rPr>
              <a:t>DNS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FA7F18-A22F-FC4B-9744-52D8E608A6CA}"/>
              </a:ext>
            </a:extLst>
          </p:cNvPr>
          <p:cNvSpPr txBox="1"/>
          <p:nvPr/>
        </p:nvSpPr>
        <p:spPr>
          <a:xfrm>
            <a:off x="1362282" y="3748075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Attacker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A4B667-FD06-4D4E-BBCF-26254B14D969}"/>
              </a:ext>
            </a:extLst>
          </p:cNvPr>
          <p:cNvSpPr txBox="1"/>
          <p:nvPr/>
        </p:nvSpPr>
        <p:spPr>
          <a:xfrm>
            <a:off x="4179332" y="5528196"/>
            <a:ext cx="84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Victim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218300" y="4710884"/>
            <a:ext cx="8762999" cy="13531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Identify hosts that receive</a:t>
            </a:r>
            <a:r>
              <a:rPr lang="en-US" sz="3200" b="1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DNS responses 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from many</a:t>
            </a:r>
            <a:r>
              <a:rPr lang="en-US" sz="3200" b="1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distinct sources </a:t>
            </a:r>
            <a:endParaRPr lang="en-US" sz="32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2361 -0.053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-26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33 L 0.18472 -0.1525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78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0416 L -0.01059 0.4761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58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162 L -0.1375 0.00162 L -0.26303 0.14074 C -0.26285 0.18032 -0.26268 0.21967 -0.26233 0.25926 " pathEditMode="relative" rAng="0" ptsTypes="AAAA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128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50" grpId="0"/>
      <p:bldP spid="51" grpId="0"/>
      <p:bldP spid="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Shape 459">
            <a:extLst>
              <a:ext uri="{FF2B5EF4-FFF2-40B4-BE49-F238E27FC236}">
                <a16:creationId xmlns:a16="http://schemas.microsoft.com/office/drawing/2014/main" id="{028F507B-613B-4C4F-8B22-C4F5E69FE2C2}"/>
              </a:ext>
            </a:extLst>
          </p:cNvPr>
          <p:cNvSpPr/>
          <p:nvPr/>
        </p:nvSpPr>
        <p:spPr>
          <a:xfrm>
            <a:off x="502749" y="2848220"/>
            <a:ext cx="1396004" cy="309444"/>
          </a:xfrm>
          <a:prstGeom prst="rect">
            <a:avLst/>
          </a:prstGeom>
          <a:noFill/>
          <a:ln w="508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Header</a:t>
            </a:r>
          </a:p>
        </p:txBody>
      </p:sp>
      <p:sp>
        <p:nvSpPr>
          <p:cNvPr id="9" name="Shape 459">
            <a:extLst>
              <a:ext uri="{FF2B5EF4-FFF2-40B4-BE49-F238E27FC236}">
                <a16:creationId xmlns:a16="http://schemas.microsoft.com/office/drawing/2014/main" id="{4398AE75-2C71-A241-AA59-5981F870FCAA}"/>
              </a:ext>
            </a:extLst>
          </p:cNvPr>
          <p:cNvSpPr/>
          <p:nvPr/>
        </p:nvSpPr>
        <p:spPr>
          <a:xfrm>
            <a:off x="502748" y="2453843"/>
            <a:ext cx="1396005" cy="310213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Metadata</a:t>
            </a:r>
          </a:p>
        </p:txBody>
      </p:sp>
      <p:sp>
        <p:nvSpPr>
          <p:cNvPr id="10" name="Shape 459">
            <a:extLst>
              <a:ext uri="{FF2B5EF4-FFF2-40B4-BE49-F238E27FC236}">
                <a16:creationId xmlns:a16="http://schemas.microsoft.com/office/drawing/2014/main" id="{3833075A-BAD7-1744-8EC9-3841E1546B44}"/>
              </a:ext>
            </a:extLst>
          </p:cNvPr>
          <p:cNvSpPr/>
          <p:nvPr/>
        </p:nvSpPr>
        <p:spPr>
          <a:xfrm>
            <a:off x="511364" y="3227657"/>
            <a:ext cx="1396004" cy="309444"/>
          </a:xfrm>
          <a:prstGeom prst="rect">
            <a:avLst/>
          </a:prstGeom>
          <a:noFill/>
          <a:ln w="508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Payload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41525B-35E3-984C-828B-DC40AD45AFD2}"/>
              </a:ext>
            </a:extLst>
          </p:cNvPr>
          <p:cNvSpPr/>
          <p:nvPr/>
        </p:nvSpPr>
        <p:spPr>
          <a:xfrm>
            <a:off x="403851" y="2320610"/>
            <a:ext cx="1611030" cy="131963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8551B1-4721-0244-8535-D5E72188823E}"/>
              </a:ext>
            </a:extLst>
          </p:cNvPr>
          <p:cNvSpPr txBox="1"/>
          <p:nvPr/>
        </p:nvSpPr>
        <p:spPr>
          <a:xfrm>
            <a:off x="646167" y="1712907"/>
            <a:ext cx="1126398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Packet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AE1A9842-E2DC-A547-A14A-9998A5257773}"/>
              </a:ext>
            </a:extLst>
          </p:cNvPr>
          <p:cNvSpPr/>
          <p:nvPr/>
        </p:nvSpPr>
        <p:spPr>
          <a:xfrm>
            <a:off x="2345203" y="2216256"/>
            <a:ext cx="6275245" cy="416032"/>
          </a:xfrm>
          <a:prstGeom prst="wedgeRectCallout">
            <a:avLst>
              <a:gd name="adj1" fmla="val -56861"/>
              <a:gd name="adj2" fmla="val 4900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traversed path, queue size, number of bytes, … </a:t>
            </a:r>
          </a:p>
        </p:txBody>
      </p:sp>
      <p:sp>
        <p:nvSpPr>
          <p:cNvPr id="52" name="Rectangular Callout 51">
            <a:extLst>
              <a:ext uri="{FF2B5EF4-FFF2-40B4-BE49-F238E27FC236}">
                <a16:creationId xmlns:a16="http://schemas.microsoft.com/office/drawing/2014/main" id="{BC8DD1E0-2DA9-6C46-B92E-E57A81B89944}"/>
              </a:ext>
            </a:extLst>
          </p:cNvPr>
          <p:cNvSpPr/>
          <p:nvPr/>
        </p:nvSpPr>
        <p:spPr>
          <a:xfrm>
            <a:off x="2312892" y="2794926"/>
            <a:ext cx="6307556" cy="416032"/>
          </a:xfrm>
          <a:prstGeom prst="wedgeRectCallout">
            <a:avLst>
              <a:gd name="adj1" fmla="val -56969"/>
              <a:gd name="adj2" fmla="val 3735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source/ destination address, protocol,  ports, …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AAAAF53-8C1B-A442-B7F8-FC94A4B00668}"/>
              </a:ext>
            </a:extLst>
          </p:cNvPr>
          <p:cNvSpPr txBox="1"/>
          <p:nvPr/>
        </p:nvSpPr>
        <p:spPr>
          <a:xfrm>
            <a:off x="181194" y="4837735"/>
            <a:ext cx="843925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Packet = (</a:t>
            </a: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path,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qsize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nbytes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,…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			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			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sIP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dIP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proto, 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sPort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dPort</a:t>
            </a:r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, …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			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payload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Packet as Tuple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914204" y="3783229"/>
            <a:ext cx="4973233" cy="9115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Treat packet as a tuple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155079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Detecting DNS Reflection Attack</a:t>
            </a:r>
          </a:p>
          <a:p>
            <a:pPr marL="114300" indent="0">
              <a:buNone/>
            </a:pPr>
            <a:r>
              <a:rPr lang="en-US" sz="2400" dirty="0"/>
              <a:t>Identify if DNS responses from unique sources to a single host exceeds a threshold (</a:t>
            </a:r>
            <a:r>
              <a:rPr lang="en-US" sz="2400" dirty="0" err="1"/>
              <a:t>Th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457200" y="3253701"/>
            <a:ext cx="8345346" cy="3223299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pPr>
              <a:lnSpc>
                <a:spcPct val="114000"/>
              </a:lnSpc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victimIPs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DAC2590-BEA9-354E-9A24-F29CDDF6F4B0}"/>
              </a:ext>
            </a:extLst>
          </p:cNvPr>
          <p:cNvSpPr/>
          <p:nvPr/>
        </p:nvSpPr>
        <p:spPr>
          <a:xfrm>
            <a:off x="1307941" y="3814428"/>
            <a:ext cx="7665332" cy="447741"/>
          </a:xfrm>
          <a:prstGeom prst="roundRect">
            <a:avLst/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DNS </a:t>
            </a:r>
            <a:r>
              <a:rPr lang="en-US" sz="2000" b="1" i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r</a:t>
            </a:r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esponses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27BA4F2-45EE-0245-9D55-37EC1ACF5ADA}"/>
              </a:ext>
            </a:extLst>
          </p:cNvPr>
          <p:cNvSpPr/>
          <p:nvPr/>
        </p:nvSpPr>
        <p:spPr>
          <a:xfrm>
            <a:off x="1307940" y="4262169"/>
            <a:ext cx="7665332" cy="810137"/>
          </a:xfrm>
          <a:prstGeom prst="roundRect">
            <a:avLst>
              <a:gd name="adj" fmla="val 7504"/>
            </a:avLst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from </a:t>
            </a:r>
            <a:r>
              <a:rPr lang="en-US" sz="2000" b="1" i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u</a:t>
            </a:r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nique sources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83D83D-5D87-0C44-9C57-8926B1A76AC8}"/>
              </a:ext>
            </a:extLst>
          </p:cNvPr>
          <p:cNvSpPr/>
          <p:nvPr/>
        </p:nvSpPr>
        <p:spPr>
          <a:xfrm>
            <a:off x="1307940" y="5072307"/>
            <a:ext cx="7665332" cy="843042"/>
          </a:xfrm>
          <a:prstGeom prst="roundRect">
            <a:avLst/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to a single </a:t>
            </a:r>
            <a:r>
              <a:rPr lang="en-US" sz="2000" b="1" i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ost</a:t>
            </a:r>
            <a:endParaRPr lang="en-US" sz="2000" dirty="0">
              <a:solidFill>
                <a:schemeClr val="accent6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E7619D-3E69-274E-8D12-96CD6C477F13}"/>
              </a:ext>
            </a:extLst>
          </p:cNvPr>
          <p:cNvSpPr/>
          <p:nvPr/>
        </p:nvSpPr>
        <p:spPr>
          <a:xfrm>
            <a:off x="1307941" y="5915350"/>
            <a:ext cx="7665332" cy="664360"/>
          </a:xfrm>
          <a:prstGeom prst="roundRect">
            <a:avLst>
              <a:gd name="adj" fmla="val 9085"/>
            </a:avLst>
          </a:prstGeom>
          <a:solidFill>
            <a:schemeClr val="accent3">
              <a:lumMod val="95000"/>
              <a:alpha val="25000"/>
            </a:schemeClr>
          </a:solidFill>
          <a:ln w="12700">
            <a:solidFill>
              <a:schemeClr val="tx1"/>
            </a:soli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exceeds a threshold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90513"/>
            <a:ext cx="8910577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Monitoring Tasks as Dataflow Queries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6510BB-822C-FD44-A7F3-BACCAB426E7A}"/>
              </a:ext>
            </a:extLst>
          </p:cNvPr>
          <p:cNvSpPr/>
          <p:nvPr/>
        </p:nvSpPr>
        <p:spPr>
          <a:xfrm>
            <a:off x="0" y="1496459"/>
            <a:ext cx="9144000" cy="514619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249819" y="3464005"/>
            <a:ext cx="8760108" cy="12111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Express wide range of network monitoring tasks in fewer than </a:t>
            </a:r>
            <a:r>
              <a:rPr lang="en-US" sz="32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20 lines of code</a:t>
            </a:r>
            <a:endParaRPr lang="en-US" sz="32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allAtOnce" animBg="1"/>
      <p:bldP spid="13" grpId="0" animBg="1"/>
      <p:bldP spid="14" grpId="0" animBg="1"/>
      <p:bldP spid="15" grpId="0" animBg="1"/>
      <p:bldP spid="16" grpId="0" animBg="1"/>
      <p:bldP spid="12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Building Sonata is Challenging</a:t>
            </a:r>
            <a:endParaRPr lang="en-US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434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</a:rPr>
              <a:t>Programming</a:t>
            </a:r>
            <a:r>
              <a:rPr lang="en-US" sz="3200" b="1" dirty="0">
                <a:solidFill>
                  <a:schemeClr val="bg2"/>
                </a:solidFill>
              </a:rPr>
              <a:t> abstractions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solidFill>
                  <a:schemeClr val="bg2"/>
                </a:solidFill>
              </a:rPr>
              <a:t>How to let network operators express queries for a wide-range of monitoring tasks?</a:t>
            </a:r>
            <a:endParaRPr lang="en-US" sz="2800" b="1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3333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333399"/>
                </a:solidFill>
              </a:rPr>
              <a:t>Scalability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execute </a:t>
            </a:r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multiple queries 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</a:t>
            </a:r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 volume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traffic in real time?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6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64AACE4-ACAE-CB42-8575-17CF85257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21" r="9341" b="40077"/>
          <a:stretch/>
        </p:blipFill>
        <p:spPr>
          <a:xfrm>
            <a:off x="1310092" y="2786191"/>
            <a:ext cx="1325067" cy="1017540"/>
          </a:xfrm>
          <a:prstGeom prst="rect">
            <a:avLst/>
          </a:prstGeom>
        </p:spPr>
      </p:pic>
      <p:sp>
        <p:nvSpPr>
          <p:cNvPr id="59" name="Cloud 58"/>
          <p:cNvSpPr/>
          <p:nvPr/>
        </p:nvSpPr>
        <p:spPr>
          <a:xfrm>
            <a:off x="634980" y="3761876"/>
            <a:ext cx="2640623" cy="152251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3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4303709" y="5081291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1962" y="637034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ADB0F-E9F2-1D42-9E15-ECDE97EFB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React to Various Network Events</a:t>
            </a:r>
          </a:p>
        </p:txBody>
      </p:sp>
      <p:sp>
        <p:nvSpPr>
          <p:cNvPr id="56" name="Shape 459"/>
          <p:cNvSpPr/>
          <p:nvPr/>
        </p:nvSpPr>
        <p:spPr>
          <a:xfrm>
            <a:off x="3759450" y="5753178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</a:p>
        </p:txBody>
      </p:sp>
      <p:sp>
        <p:nvSpPr>
          <p:cNvPr id="57" name="Shape 459"/>
          <p:cNvSpPr/>
          <p:nvPr/>
        </p:nvSpPr>
        <p:spPr>
          <a:xfrm>
            <a:off x="6495310" y="4450847"/>
            <a:ext cx="1613817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Level3</a:t>
            </a:r>
          </a:p>
        </p:txBody>
      </p:sp>
      <p:sp>
        <p:nvSpPr>
          <p:cNvPr id="60" name="Cloud 59"/>
          <p:cNvSpPr/>
          <p:nvPr/>
        </p:nvSpPr>
        <p:spPr>
          <a:xfrm>
            <a:off x="3362175" y="5000276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Cloud 60"/>
          <p:cNvSpPr/>
          <p:nvPr/>
        </p:nvSpPr>
        <p:spPr>
          <a:xfrm>
            <a:off x="6364498" y="3538138"/>
            <a:ext cx="2116598" cy="182202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2758418" y="4283408"/>
            <a:ext cx="1545291" cy="10009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2758418" y="4081534"/>
            <a:ext cx="387962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5082520" y="4283407"/>
            <a:ext cx="1632912" cy="10009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1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6638043" y="3893910"/>
            <a:ext cx="778812" cy="61459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459"/>
          <p:cNvSpPr/>
          <p:nvPr/>
        </p:nvSpPr>
        <p:spPr>
          <a:xfrm>
            <a:off x="1094749" y="4431262"/>
            <a:ext cx="172108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Google</a:t>
            </a:r>
          </a:p>
        </p:txBody>
      </p:sp>
      <p:pic>
        <p:nvPicPr>
          <p:cNvPr id="50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2002271" y="3893911"/>
            <a:ext cx="778811" cy="61459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786594-DA2B-7B4E-A7F0-EE523DE76994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2752494" y="4081535"/>
            <a:ext cx="3885548" cy="24270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hape 459">
            <a:extLst>
              <a:ext uri="{FF2B5EF4-FFF2-40B4-BE49-F238E27FC236}">
                <a16:creationId xmlns:a16="http://schemas.microsoft.com/office/drawing/2014/main" id="{95F9E1F3-74E3-5345-AE25-1E8E2A099DA8}"/>
              </a:ext>
            </a:extLst>
          </p:cNvPr>
          <p:cNvSpPr/>
          <p:nvPr/>
        </p:nvSpPr>
        <p:spPr>
          <a:xfrm>
            <a:off x="3248692" y="4171190"/>
            <a:ext cx="2861933" cy="309957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Video Streaming Traffic</a:t>
            </a:r>
          </a:p>
        </p:txBody>
      </p:sp>
      <p:sp>
        <p:nvSpPr>
          <p:cNvPr id="34" name="Shape 459">
            <a:extLst>
              <a:ext uri="{FF2B5EF4-FFF2-40B4-BE49-F238E27FC236}">
                <a16:creationId xmlns:a16="http://schemas.microsoft.com/office/drawing/2014/main" id="{BF9D4B5E-1CDE-E74E-A103-B2B3F11BC600}"/>
              </a:ext>
            </a:extLst>
          </p:cNvPr>
          <p:cNvSpPr/>
          <p:nvPr/>
        </p:nvSpPr>
        <p:spPr>
          <a:xfrm>
            <a:off x="1872987" y="4868198"/>
            <a:ext cx="1729299" cy="309957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Other Traffic</a:t>
            </a:r>
          </a:p>
        </p:txBody>
      </p:sp>
      <p:sp>
        <p:nvSpPr>
          <p:cNvPr id="36" name="Shape 459">
            <a:extLst>
              <a:ext uri="{FF2B5EF4-FFF2-40B4-BE49-F238E27FC236}">
                <a16:creationId xmlns:a16="http://schemas.microsoft.com/office/drawing/2014/main" id="{F2AF3A3A-4DBB-2F43-A885-8C137C380481}"/>
              </a:ext>
            </a:extLst>
          </p:cNvPr>
          <p:cNvSpPr/>
          <p:nvPr/>
        </p:nvSpPr>
        <p:spPr>
          <a:xfrm>
            <a:off x="6628850" y="3530044"/>
            <a:ext cx="797198" cy="371961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Drop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76CC90-E1B5-A748-97EE-C694746F3C7F}"/>
              </a:ext>
            </a:extLst>
          </p:cNvPr>
          <p:cNvCxnSpPr>
            <a:cxnSpLocks/>
          </p:cNvCxnSpPr>
          <p:nvPr/>
        </p:nvCxnSpPr>
        <p:spPr>
          <a:xfrm flipH="1" flipV="1">
            <a:off x="2729829" y="4291238"/>
            <a:ext cx="1659464" cy="1049519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hape 459">
            <a:extLst>
              <a:ext uri="{FF2B5EF4-FFF2-40B4-BE49-F238E27FC236}">
                <a16:creationId xmlns:a16="http://schemas.microsoft.com/office/drawing/2014/main" id="{09FAEAC2-6CD1-6744-876C-83C98E53DCC7}"/>
              </a:ext>
            </a:extLst>
          </p:cNvPr>
          <p:cNvSpPr/>
          <p:nvPr/>
        </p:nvSpPr>
        <p:spPr>
          <a:xfrm>
            <a:off x="4252781" y="4748512"/>
            <a:ext cx="786453" cy="371961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Drop</a:t>
            </a:r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2DCEB75E-38DE-DC4B-9FD9-00BBDD39F366}"/>
              </a:ext>
            </a:extLst>
          </p:cNvPr>
          <p:cNvSpPr/>
          <p:nvPr/>
        </p:nvSpPr>
        <p:spPr>
          <a:xfrm rot="2092926">
            <a:off x="5125318" y="5598241"/>
            <a:ext cx="1393651" cy="946258"/>
          </a:xfrm>
          <a:prstGeom prst="leftArrow">
            <a:avLst/>
          </a:prstGeom>
          <a:gradFill>
            <a:gsLst>
              <a:gs pos="36000">
                <a:srgbClr val="FF0000"/>
              </a:gs>
              <a:gs pos="81000">
                <a:schemeClr val="tx1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Left Arrow 40">
            <a:extLst>
              <a:ext uri="{FF2B5EF4-FFF2-40B4-BE49-F238E27FC236}">
                <a16:creationId xmlns:a16="http://schemas.microsoft.com/office/drawing/2014/main" id="{C98745FF-CC7A-CA42-8204-3867A8B173D1}"/>
              </a:ext>
            </a:extLst>
          </p:cNvPr>
          <p:cNvSpPr/>
          <p:nvPr/>
        </p:nvSpPr>
        <p:spPr>
          <a:xfrm>
            <a:off x="7492822" y="3608405"/>
            <a:ext cx="1393651" cy="946258"/>
          </a:xfrm>
          <a:prstGeom prst="leftArrow">
            <a:avLst/>
          </a:prstGeom>
          <a:gradFill>
            <a:gsLst>
              <a:gs pos="36000">
                <a:srgbClr val="FF0000"/>
              </a:gs>
              <a:gs pos="81000">
                <a:schemeClr val="tx1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8AEF024F-4C4F-7A4D-BFEC-0DFEFB68250E}"/>
              </a:ext>
            </a:extLst>
          </p:cNvPr>
          <p:cNvSpPr/>
          <p:nvPr/>
        </p:nvSpPr>
        <p:spPr>
          <a:xfrm>
            <a:off x="274306" y="1469467"/>
            <a:ext cx="6986030" cy="609265"/>
          </a:xfrm>
          <a:prstGeom prst="wedgeRectCallout">
            <a:avLst>
              <a:gd name="adj1" fmla="val -27858"/>
              <a:gd name="adj2" fmla="val 18413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Forward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video streaming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traffic via </a:t>
            </a:r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evel3, rest via Cogent</a:t>
            </a:r>
          </a:p>
        </p:txBody>
      </p:sp>
      <p:sp>
        <p:nvSpPr>
          <p:cNvPr id="43" name="Rectangular Callout 42">
            <a:extLst>
              <a:ext uri="{FF2B5EF4-FFF2-40B4-BE49-F238E27FC236}">
                <a16:creationId xmlns:a16="http://schemas.microsoft.com/office/drawing/2014/main" id="{3A396F76-F0AB-F342-AD2A-D828FA51860D}"/>
              </a:ext>
            </a:extLst>
          </p:cNvPr>
          <p:cNvSpPr/>
          <p:nvPr/>
        </p:nvSpPr>
        <p:spPr>
          <a:xfrm>
            <a:off x="2635160" y="2420011"/>
            <a:ext cx="6251314" cy="613035"/>
          </a:xfrm>
          <a:prstGeom prst="wedgeRectCallout">
            <a:avLst>
              <a:gd name="adj1" fmla="val -60865"/>
              <a:gd name="adj2" fmla="val 14143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Drop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attack traffic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before it reaches my network</a:t>
            </a:r>
          </a:p>
        </p:txBody>
      </p:sp>
      <p:sp>
        <p:nvSpPr>
          <p:cNvPr id="44" name="Shape 459">
            <a:extLst>
              <a:ext uri="{FF2B5EF4-FFF2-40B4-BE49-F238E27FC236}">
                <a16:creationId xmlns:a16="http://schemas.microsoft.com/office/drawing/2014/main" id="{57A9406F-708B-2D40-B1BA-7D228860DBF0}"/>
              </a:ext>
            </a:extLst>
          </p:cNvPr>
          <p:cNvSpPr/>
          <p:nvPr/>
        </p:nvSpPr>
        <p:spPr>
          <a:xfrm>
            <a:off x="6217455" y="5710275"/>
            <a:ext cx="1729299" cy="309957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Attack Traffic</a:t>
            </a:r>
          </a:p>
        </p:txBody>
      </p:sp>
      <p:sp>
        <p:nvSpPr>
          <p:cNvPr id="49" name="Shape 459">
            <a:extLst>
              <a:ext uri="{FF2B5EF4-FFF2-40B4-BE49-F238E27FC236}">
                <a16:creationId xmlns:a16="http://schemas.microsoft.com/office/drawing/2014/main" id="{6C8DEC9C-168C-B348-A081-4FE07B3722E2}"/>
              </a:ext>
            </a:extLst>
          </p:cNvPr>
          <p:cNvSpPr/>
          <p:nvPr/>
        </p:nvSpPr>
        <p:spPr>
          <a:xfrm>
            <a:off x="7324997" y="3246025"/>
            <a:ext cx="1729299" cy="309957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Attack Traffic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91DD4A-D0B1-1549-BB3C-D93F256109A7}"/>
              </a:ext>
            </a:extLst>
          </p:cNvPr>
          <p:cNvGrpSpPr/>
          <p:nvPr/>
        </p:nvGrpSpPr>
        <p:grpSpPr>
          <a:xfrm>
            <a:off x="516723" y="3654597"/>
            <a:ext cx="3113212" cy="3110205"/>
            <a:chOff x="516723" y="3654597"/>
            <a:chExt cx="3113212" cy="3110205"/>
          </a:xfrm>
        </p:grpSpPr>
        <p:sp>
          <p:nvSpPr>
            <p:cNvPr id="38" name="Vertical Scroll 37">
              <a:extLst>
                <a:ext uri="{FF2B5EF4-FFF2-40B4-BE49-F238E27FC236}">
                  <a16:creationId xmlns:a16="http://schemas.microsoft.com/office/drawing/2014/main" id="{C5D29404-2F9E-CC4F-95B3-5E61738726CA}"/>
                </a:ext>
              </a:extLst>
            </p:cNvPr>
            <p:cNvSpPr/>
            <p:nvPr/>
          </p:nvSpPr>
          <p:spPr>
            <a:xfrm>
              <a:off x="516723" y="3748816"/>
              <a:ext cx="3113212" cy="3015986"/>
            </a:xfrm>
            <a:prstGeom prst="verticalScroll">
              <a:avLst/>
            </a:prstGeom>
            <a:solidFill>
              <a:srgbClr val="DBC19D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address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protocol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payload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device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location 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…</a:t>
              </a:r>
            </a:p>
          </p:txBody>
        </p:sp>
        <p:sp>
          <p:nvSpPr>
            <p:cNvPr id="39" name="Content Placeholder 7">
              <a:extLst>
                <a:ext uri="{FF2B5EF4-FFF2-40B4-BE49-F238E27FC236}">
                  <a16:creationId xmlns:a16="http://schemas.microsoft.com/office/drawing/2014/main" id="{417A40CD-AC3C-F242-A3B8-C03572BF01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54790" y="3654597"/>
              <a:ext cx="2347191" cy="57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Neue Regular" charset="0"/>
                  <a:ea typeface="ＭＳ Ｐゴシック" charset="-128"/>
                </a:rPr>
                <a:t>Traffic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641536-D647-674F-984F-041D2430F11A}"/>
              </a:ext>
            </a:extLst>
          </p:cNvPr>
          <p:cNvGrpSpPr/>
          <p:nvPr/>
        </p:nvGrpSpPr>
        <p:grpSpPr>
          <a:xfrm>
            <a:off x="5600692" y="3654597"/>
            <a:ext cx="3104936" cy="3096779"/>
            <a:chOff x="5830626" y="3638692"/>
            <a:chExt cx="3104936" cy="3096779"/>
          </a:xfrm>
        </p:grpSpPr>
        <p:sp>
          <p:nvSpPr>
            <p:cNvPr id="45" name="Vertical Scroll 44">
              <a:extLst>
                <a:ext uri="{FF2B5EF4-FFF2-40B4-BE49-F238E27FC236}">
                  <a16:creationId xmlns:a16="http://schemas.microsoft.com/office/drawing/2014/main" id="{846DD4B5-1CFB-6649-BF4B-D702719FC9F6}"/>
                </a:ext>
              </a:extLst>
            </p:cNvPr>
            <p:cNvSpPr/>
            <p:nvPr/>
          </p:nvSpPr>
          <p:spPr>
            <a:xfrm>
              <a:off x="5830626" y="3719485"/>
              <a:ext cx="3104936" cy="3015986"/>
            </a:xfrm>
            <a:prstGeom prst="verticalScroll">
              <a:avLst/>
            </a:prstGeom>
            <a:solidFill>
              <a:srgbClr val="DBC19D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forward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drop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rate-limit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modify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…</a:t>
              </a:r>
            </a:p>
          </p:txBody>
        </p:sp>
        <p:sp>
          <p:nvSpPr>
            <p:cNvPr id="46" name="Content Placeholder 7">
              <a:extLst>
                <a:ext uri="{FF2B5EF4-FFF2-40B4-BE49-F238E27FC236}">
                  <a16:creationId xmlns:a16="http://schemas.microsoft.com/office/drawing/2014/main" id="{B30BFBF8-7C0E-224B-9F4D-013827537F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92452" y="3638692"/>
              <a:ext cx="2368297" cy="57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0" i="0">
                  <a:solidFill>
                    <a:schemeClr val="tx1"/>
                  </a:solidFill>
                  <a:latin typeface="Helvetica Neue Regular" charset="0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elvetica Neue Regular" charset="0"/>
                  <a:ea typeface="ＭＳ Ｐゴシック" charset="-128"/>
                </a:rPr>
                <a:t>Actions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A75F2993-B272-BF48-A4CF-A2144534CC72}"/>
              </a:ext>
            </a:extLst>
          </p:cNvPr>
          <p:cNvSpPr/>
          <p:nvPr/>
        </p:nvSpPr>
        <p:spPr>
          <a:xfrm>
            <a:off x="1465545" y="1518267"/>
            <a:ext cx="1909676" cy="55570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FF537FB-7463-E141-9EB4-EDF6EB225AE1}"/>
              </a:ext>
            </a:extLst>
          </p:cNvPr>
          <p:cNvSpPr/>
          <p:nvPr/>
        </p:nvSpPr>
        <p:spPr>
          <a:xfrm>
            <a:off x="3858016" y="2478784"/>
            <a:ext cx="1572162" cy="55570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10E0747-195A-114F-BA02-6DAD1945F5A6}"/>
              </a:ext>
            </a:extLst>
          </p:cNvPr>
          <p:cNvSpPr/>
          <p:nvPr/>
        </p:nvSpPr>
        <p:spPr>
          <a:xfrm>
            <a:off x="2694875" y="2461020"/>
            <a:ext cx="680346" cy="555702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F6716FA-05DF-E443-B4DF-9A24A5B93733}"/>
              </a:ext>
            </a:extLst>
          </p:cNvPr>
          <p:cNvSpPr/>
          <p:nvPr/>
        </p:nvSpPr>
        <p:spPr>
          <a:xfrm>
            <a:off x="356503" y="1493635"/>
            <a:ext cx="953589" cy="555702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100C45CF-ADF1-E34B-80A4-74CA89B726C9}"/>
              </a:ext>
            </a:extLst>
          </p:cNvPr>
          <p:cNvSpPr/>
          <p:nvPr/>
        </p:nvSpPr>
        <p:spPr>
          <a:xfrm>
            <a:off x="235505" y="5037097"/>
            <a:ext cx="8827340" cy="1190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Flexible network control is desired</a:t>
            </a:r>
          </a:p>
        </p:txBody>
      </p:sp>
    </p:spTree>
    <p:extLst>
      <p:ext uri="{BB962C8B-B14F-4D97-AF65-F5344CB8AC3E}">
        <p14:creationId xmlns:p14="http://schemas.microsoft.com/office/powerpoint/2010/main" val="9980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4"/>
    </mc:Choice>
    <mc:Fallback xmlns="">
      <p:transition spd="slow" advTm="1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  <p:bldP spid="35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47" grpId="0" animBg="1"/>
      <p:bldP spid="48" grpId="0" animBg="1"/>
      <p:bldP spid="52" grpId="0" animBg="1"/>
      <p:bldP spid="54" grpId="0" animBg="1"/>
      <p:bldP spid="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52D421-5A75-C843-B282-4B108AE84B53}"/>
              </a:ext>
            </a:extLst>
          </p:cNvPr>
          <p:cNvSpPr/>
          <p:nvPr/>
        </p:nvSpPr>
        <p:spPr>
          <a:xfrm>
            <a:off x="5245261" y="5911441"/>
            <a:ext cx="3530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>
                <a:latin typeface="Helvetica Neue" charset="0"/>
                <a:ea typeface="Helvetica Neue" charset="0"/>
                <a:cs typeface="Helvetica Neue" charset="0"/>
              </a:rPr>
              <a:t>Univmon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[SIGCOMM’16]</a:t>
            </a:r>
          </a:p>
          <a:p>
            <a:pPr lvl="1"/>
            <a:r>
              <a:rPr lang="en-US" sz="2000" b="1" dirty="0" err="1">
                <a:latin typeface="Helvetica Neue" charset="0"/>
                <a:ea typeface="Helvetica Neue" charset="0"/>
                <a:cs typeface="Helvetica Neue" charset="0"/>
              </a:rPr>
              <a:t>Marple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[SIGCOMM’17]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2D421-5A75-C843-B282-4B108AE84B53}"/>
              </a:ext>
            </a:extLst>
          </p:cNvPr>
          <p:cNvSpPr/>
          <p:nvPr/>
        </p:nvSpPr>
        <p:spPr>
          <a:xfrm>
            <a:off x="918318" y="5868917"/>
            <a:ext cx="3627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>
                <a:latin typeface="Helvetica Neue" charset="0"/>
                <a:ea typeface="Helvetica Neue" charset="0"/>
                <a:cs typeface="Helvetica Neue" charset="0"/>
              </a:rPr>
              <a:t>Gigascope</a:t>
            </a: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[SIGMOD’03]</a:t>
            </a:r>
          </a:p>
          <a:p>
            <a:pPr lvl="1"/>
            <a:r>
              <a:rPr lang="en-US" sz="2000" b="1" dirty="0" err="1">
                <a:latin typeface="Helvetica Neue" charset="0"/>
                <a:ea typeface="Helvetica Neue" charset="0"/>
                <a:cs typeface="Helvetica Neue" charset="0"/>
              </a:rPr>
              <a:t>NetQRE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[SIGCOMM’17]</a:t>
            </a:r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4BC814DE-AA4C-144C-95C5-087DA8DEE2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7977" y="2769153"/>
          <a:ext cx="4432389" cy="300560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414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906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Headers +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2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0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Gb</a:t>
                      </a:r>
                      <a:r>
                        <a:rPr lang="en-US" sz="2000" b="1" i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46585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μ</a:t>
                      </a:r>
                      <a:r>
                        <a:rPr lang="en-US" sz="2000" b="1" i="0" dirty="0" err="1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145493"/>
                  </a:ext>
                </a:extLst>
              </a:tr>
            </a:tbl>
          </a:graphicData>
        </a:graphic>
      </p:graphicFrame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CA05D0CC-BA98-9543-9719-3EB2C723918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70366" y="2769153"/>
          <a:ext cx="3901383" cy="30056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1383">
                  <a:extLst>
                    <a:ext uri="{9D8B030D-6E8A-4147-A177-3AD203B41FA5}">
                      <a16:colId xmlns:a16="http://schemas.microsoft.com/office/drawing/2014/main" val="2691448505"/>
                    </a:ext>
                  </a:extLst>
                </a:gridCol>
              </a:tblGrid>
              <a:tr h="87906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Headers++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2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add, subtract, bit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Mb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46585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O(</a:t>
                      </a:r>
                      <a:r>
                        <a:rPr lang="en-US" sz="2000" b="1" i="0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ns</a:t>
                      </a:r>
                      <a:r>
                        <a:rPr lang="en-US" sz="2000" b="1" i="1" dirty="0">
                          <a:solidFill>
                            <a:srgbClr val="00B05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14549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56510BB-822C-FD44-A7F3-BACCAB426E7A}"/>
              </a:ext>
            </a:extLst>
          </p:cNvPr>
          <p:cNvSpPr/>
          <p:nvPr/>
        </p:nvSpPr>
        <p:spPr>
          <a:xfrm>
            <a:off x="0" y="3589947"/>
            <a:ext cx="9144000" cy="298685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AC8370-7A16-2E43-8118-D9876FC2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224" y="2822739"/>
            <a:ext cx="810991" cy="7136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AB003-FDB9-BB42-A092-EAE7A37B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172" y="287737"/>
            <a:ext cx="9039828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Where to Execute Monitoring Queries?</a:t>
            </a:r>
          </a:p>
        </p:txBody>
      </p:sp>
      <p:pic>
        <p:nvPicPr>
          <p:cNvPr id="11" name="droppedImage.pdf">
            <a:extLst>
              <a:ext uri="{FF2B5EF4-FFF2-40B4-BE49-F238E27FC236}">
                <a16:creationId xmlns:a16="http://schemas.microsoft.com/office/drawing/2014/main" id="{6D3F23B1-5B08-0448-B9AF-87E87675CC47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8786" y="2934855"/>
            <a:ext cx="1144543" cy="48939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459">
            <a:extLst>
              <a:ext uri="{FF2B5EF4-FFF2-40B4-BE49-F238E27FC236}">
                <a16:creationId xmlns:a16="http://schemas.microsoft.com/office/drawing/2014/main" id="{7A16551E-3CB5-2342-BB30-6774D33CB428}"/>
              </a:ext>
            </a:extLst>
          </p:cNvPr>
          <p:cNvSpPr/>
          <p:nvPr/>
        </p:nvSpPr>
        <p:spPr>
          <a:xfrm>
            <a:off x="5751393" y="2192722"/>
            <a:ext cx="236957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 Switches</a:t>
            </a:r>
          </a:p>
        </p:txBody>
      </p:sp>
      <p:sp>
        <p:nvSpPr>
          <p:cNvPr id="18" name="Shape 459">
            <a:extLst>
              <a:ext uri="{FF2B5EF4-FFF2-40B4-BE49-F238E27FC236}">
                <a16:creationId xmlns:a16="http://schemas.microsoft.com/office/drawing/2014/main" id="{A586D0FD-5D71-674C-AD59-4C16611A16E3}"/>
              </a:ext>
            </a:extLst>
          </p:cNvPr>
          <p:cNvSpPr/>
          <p:nvPr/>
        </p:nvSpPr>
        <p:spPr>
          <a:xfrm>
            <a:off x="2506889" y="2192721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CPUs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E05A2E-91A6-9144-9013-8AACBFDE9B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2308" y="1338140"/>
            <a:ext cx="1416519" cy="7370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156" y="1356401"/>
            <a:ext cx="1515569" cy="718772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85195" y="4094203"/>
            <a:ext cx="8877782" cy="10430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Can we use both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switches</a:t>
            </a:r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CPUs</a:t>
            </a:r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7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7154001" y="1737043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</a:t>
            </a:r>
            <a:r>
              <a:rPr lang="en-US" sz="1350" b="1" dirty="0" err="1">
                <a:latin typeface="Helvetica Neue" charset="0"/>
                <a:ea typeface="Helvetica Neue" charset="0"/>
                <a:cs typeface="Helvetica Neue" charset="0"/>
              </a:rPr>
              <a:t>Deparser</a:t>
            </a:r>
            <a:endParaRPr lang="en-US" sz="13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7498829" y="2400352"/>
            <a:ext cx="784325" cy="2678062"/>
            <a:chOff x="7498829" y="2510581"/>
            <a:chExt cx="784325" cy="2678062"/>
          </a:xfrm>
        </p:grpSpPr>
        <p:grpSp>
          <p:nvGrpSpPr>
            <p:cNvPr id="190" name="Group 189"/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4" name="TextBox 223"/>
          <p:cNvSpPr txBox="1"/>
          <p:nvPr/>
        </p:nvSpPr>
        <p:spPr>
          <a:xfrm>
            <a:off x="4104431" y="528049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Stages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530352" y="5312664"/>
            <a:ext cx="1463693" cy="535107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atin typeface="Helvetica Neue" charset="0"/>
                <a:ea typeface="Helvetica Neue" charset="0"/>
                <a:cs typeface="Helvetica Neue" charset="0"/>
              </a:rPr>
              <a:t>ip.src</a:t>
            </a:r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=1.1.1.1</a:t>
            </a:r>
          </a:p>
          <a:p>
            <a:pPr algn="ctr"/>
            <a:r>
              <a:rPr lang="en-US" sz="1050" b="1" dirty="0" err="1">
                <a:latin typeface="Helvetica Neue" charset="0"/>
                <a:ea typeface="Helvetica Neue" charset="0"/>
                <a:cs typeface="Helvetica Neue" charset="0"/>
              </a:rPr>
              <a:t>ip.dst</a:t>
            </a:r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=2.2.2.2</a:t>
            </a:r>
          </a:p>
          <a:p>
            <a:pPr algn="ctr"/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...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PISA* Processing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41</a:t>
            </a:fld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174682" y="2388203"/>
            <a:ext cx="332788" cy="2702361"/>
            <a:chOff x="526649" y="1992150"/>
            <a:chExt cx="292310" cy="2373667"/>
          </a:xfrm>
        </p:grpSpPr>
        <p:sp>
          <p:nvSpPr>
            <p:cNvPr id="225" name="Right Arrow 224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6" name="Right Arrow 225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7" name="Right Arrow 226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8" name="Right Arrow 227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9" name="Right Arrow 228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36529" y="2388203"/>
            <a:ext cx="332788" cy="2702361"/>
            <a:chOff x="526649" y="1992150"/>
            <a:chExt cx="292310" cy="2373667"/>
          </a:xfrm>
        </p:grpSpPr>
        <p:sp>
          <p:nvSpPr>
            <p:cNvPr id="239" name="Right Arrow 238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0" name="Right Arrow 239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1" name="Right Arrow 240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2" name="Right Arrow 241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3" name="Right Arrow 242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4" name="Right Arrow 243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31168" y="5312664"/>
            <a:ext cx="1463693" cy="535107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Helvetica Neue" charset="0"/>
                <a:ea typeface="Helvetica Neue" charset="0"/>
                <a:cs typeface="Helvetica Neue" charset="0"/>
              </a:rPr>
              <a:t>Packet Header Vector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1168" y="1727805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Parser</a:t>
            </a: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89825" y="2331846"/>
            <a:ext cx="1041889" cy="2894040"/>
            <a:chOff x="2468135" y="2086320"/>
            <a:chExt cx="915162" cy="2542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2468135" y="2086320"/>
              <a:ext cx="915162" cy="2542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5400000">
              <a:off x="2985466" y="2250627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" name="Trapezoid 13"/>
            <p:cNvSpPr/>
            <p:nvPr/>
          </p:nvSpPr>
          <p:spPr>
            <a:xfrm rot="5400000">
              <a:off x="2982418" y="2734329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5400000">
              <a:off x="2982418" y="3218031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" name="Trapezoid 15"/>
            <p:cNvSpPr/>
            <p:nvPr/>
          </p:nvSpPr>
          <p:spPr>
            <a:xfrm rot="5400000">
              <a:off x="2982418" y="3701733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" name="Trapezoid 16"/>
            <p:cNvSpPr/>
            <p:nvPr/>
          </p:nvSpPr>
          <p:spPr>
            <a:xfrm rot="5400000">
              <a:off x="2982418" y="4185434"/>
              <a:ext cx="376117" cy="271913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66600" y="2198526"/>
              <a:ext cx="373409" cy="23109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>
                  <a:latin typeface="Helvetica Neue" charset="0"/>
                  <a:ea typeface="Helvetica Neue" charset="0"/>
                  <a:cs typeface="Helvetica Neue" charset="0"/>
                </a:rPr>
                <a:t>Memory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189825" y="1727806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Persistent State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650621" y="2375698"/>
            <a:ext cx="1214525" cy="2727370"/>
            <a:chOff x="944698" y="2284250"/>
            <a:chExt cx="1066800" cy="2395634"/>
          </a:xfrm>
        </p:grpSpPr>
        <p:sp>
          <p:nvSpPr>
            <p:cNvPr id="21" name="Oval 20"/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3" name="Curved Connector 52"/>
            <p:cNvCxnSpPr>
              <a:stCxn id="23" idx="6"/>
              <a:endCxn id="24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24" idx="2"/>
              <a:endCxn id="23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1" idx="6"/>
              <a:endCxn id="22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2" idx="4"/>
              <a:endCxn id="25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24" idx="5"/>
              <a:endCxn id="25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21" idx="2"/>
              <a:endCxn id="23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ight Arrow 78"/>
          <p:cNvSpPr/>
          <p:nvPr/>
        </p:nvSpPr>
        <p:spPr>
          <a:xfrm>
            <a:off x="2009901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33267" y="1727806"/>
            <a:ext cx="1041889" cy="3498080"/>
            <a:chOff x="3433267" y="1727806"/>
            <a:chExt cx="1041889" cy="3498080"/>
          </a:xfrm>
        </p:grpSpPr>
        <p:sp>
          <p:nvSpPr>
            <p:cNvPr id="81" name="Rectangle 80"/>
            <p:cNvSpPr/>
            <p:nvPr/>
          </p:nvSpPr>
          <p:spPr>
            <a:xfrm>
              <a:off x="3433267" y="2331846"/>
              <a:ext cx="1041889" cy="2894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2" name="Trapezoid 81"/>
            <p:cNvSpPr/>
            <p:nvPr/>
          </p:nvSpPr>
          <p:spPr>
            <a:xfrm rot="5400000">
              <a:off x="4022235" y="2518905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3" name="Trapezoid 82"/>
            <p:cNvSpPr/>
            <p:nvPr/>
          </p:nvSpPr>
          <p:spPr>
            <a:xfrm rot="5400000">
              <a:off x="4018765" y="306958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4" name="Trapezoid 83"/>
            <p:cNvSpPr/>
            <p:nvPr/>
          </p:nvSpPr>
          <p:spPr>
            <a:xfrm rot="5400000">
              <a:off x="4018765" y="3620271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4018765" y="41709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4018765" y="4721635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545367" y="2459590"/>
              <a:ext cx="425117" cy="263092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433267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3472273" y="1770636"/>
              <a:ext cx="965664" cy="463767"/>
              <a:chOff x="3472273" y="1770636"/>
              <a:chExt cx="965664" cy="463767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grpSp>
        <p:nvGrpSpPr>
          <p:cNvPr id="271" name="Group 270"/>
          <p:cNvGrpSpPr/>
          <p:nvPr/>
        </p:nvGrpSpPr>
        <p:grpSpPr>
          <a:xfrm>
            <a:off x="4676710" y="1722839"/>
            <a:ext cx="1055748" cy="3503047"/>
            <a:chOff x="4676710" y="1722839"/>
            <a:chExt cx="1055748" cy="3503047"/>
          </a:xfrm>
        </p:grpSpPr>
        <p:grpSp>
          <p:nvGrpSpPr>
            <p:cNvPr id="90" name="Group 89"/>
            <p:cNvGrpSpPr/>
            <p:nvPr/>
          </p:nvGrpSpPr>
          <p:grpSpPr>
            <a:xfrm>
              <a:off x="4676710" y="2331846"/>
              <a:ext cx="1041889" cy="2894040"/>
              <a:chOff x="2468135" y="2086320"/>
              <a:chExt cx="915162" cy="25420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Rectangle 90"/>
              <p:cNvSpPr/>
              <p:nvPr/>
            </p:nvSpPr>
            <p:spPr>
              <a:xfrm>
                <a:off x="2468135" y="2086320"/>
                <a:ext cx="915162" cy="2542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2" name="Trapezoid 91"/>
              <p:cNvSpPr/>
              <p:nvPr/>
            </p:nvSpPr>
            <p:spPr>
              <a:xfrm rot="5400000">
                <a:off x="2985466" y="2250627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3" name="Trapezoid 92"/>
              <p:cNvSpPr/>
              <p:nvPr/>
            </p:nvSpPr>
            <p:spPr>
              <a:xfrm rot="5400000">
                <a:off x="2982418" y="2734329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4" name="Trapezoid 93"/>
              <p:cNvSpPr/>
              <p:nvPr/>
            </p:nvSpPr>
            <p:spPr>
              <a:xfrm rot="5400000">
                <a:off x="2982418" y="3218031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5" name="Trapezoid 94"/>
              <p:cNvSpPr/>
              <p:nvPr/>
            </p:nvSpPr>
            <p:spPr>
              <a:xfrm rot="5400000">
                <a:off x="2982418" y="3701733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6" name="Trapezoid 95"/>
              <p:cNvSpPr/>
              <p:nvPr/>
            </p:nvSpPr>
            <p:spPr>
              <a:xfrm rot="5400000">
                <a:off x="2982418" y="4185434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566600" y="2198526"/>
                <a:ext cx="373409" cy="23109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98" name="Rounded Rectangle 97"/>
            <p:cNvSpPr/>
            <p:nvPr/>
          </p:nvSpPr>
          <p:spPr>
            <a:xfrm>
              <a:off x="4676710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690569" y="1722839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68" name="Group 267"/>
            <p:cNvGrpSpPr/>
            <p:nvPr/>
          </p:nvGrpSpPr>
          <p:grpSpPr>
            <a:xfrm>
              <a:off x="4729575" y="1765668"/>
              <a:ext cx="965664" cy="463767"/>
              <a:chOff x="4729575" y="1765668"/>
              <a:chExt cx="965664" cy="463767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grpSp>
        <p:nvGrpSpPr>
          <p:cNvPr id="272" name="Group 271"/>
          <p:cNvGrpSpPr/>
          <p:nvPr/>
        </p:nvGrpSpPr>
        <p:grpSpPr>
          <a:xfrm>
            <a:off x="5917148" y="1727806"/>
            <a:ext cx="1044893" cy="3498080"/>
            <a:chOff x="5917148" y="1727806"/>
            <a:chExt cx="1044893" cy="3498080"/>
          </a:xfrm>
        </p:grpSpPr>
        <p:grpSp>
          <p:nvGrpSpPr>
            <p:cNvPr id="100" name="Group 99"/>
            <p:cNvGrpSpPr/>
            <p:nvPr/>
          </p:nvGrpSpPr>
          <p:grpSpPr>
            <a:xfrm>
              <a:off x="5920152" y="2331846"/>
              <a:ext cx="1041889" cy="2894040"/>
              <a:chOff x="2468135" y="2086320"/>
              <a:chExt cx="915162" cy="25420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Rectangle 100"/>
              <p:cNvSpPr/>
              <p:nvPr/>
            </p:nvSpPr>
            <p:spPr>
              <a:xfrm>
                <a:off x="2468135" y="2086320"/>
                <a:ext cx="915162" cy="2542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2" name="Trapezoid 101"/>
              <p:cNvSpPr/>
              <p:nvPr/>
            </p:nvSpPr>
            <p:spPr>
              <a:xfrm rot="5400000">
                <a:off x="2985466" y="2250627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3" name="Trapezoid 102"/>
              <p:cNvSpPr/>
              <p:nvPr/>
            </p:nvSpPr>
            <p:spPr>
              <a:xfrm rot="5400000">
                <a:off x="2982418" y="2734329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4" name="Trapezoid 103"/>
              <p:cNvSpPr/>
              <p:nvPr/>
            </p:nvSpPr>
            <p:spPr>
              <a:xfrm rot="5400000">
                <a:off x="2982418" y="3218031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5" name="Trapezoid 104"/>
              <p:cNvSpPr/>
              <p:nvPr/>
            </p:nvSpPr>
            <p:spPr>
              <a:xfrm rot="5400000">
                <a:off x="2982418" y="3701733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6" name="Trapezoid 105"/>
              <p:cNvSpPr/>
              <p:nvPr/>
            </p:nvSpPr>
            <p:spPr>
              <a:xfrm rot="5400000">
                <a:off x="2982418" y="4185434"/>
                <a:ext cx="376117" cy="271913"/>
              </a:xfrm>
              <a:prstGeom prst="trapezoid">
                <a:avLst>
                  <a:gd name="adj" fmla="val 21637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566600" y="2198526"/>
                <a:ext cx="373409" cy="231092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08" name="Rounded Rectangle 107"/>
            <p:cNvSpPr/>
            <p:nvPr/>
          </p:nvSpPr>
          <p:spPr>
            <a:xfrm>
              <a:off x="5920152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5917148" y="1729074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5956153" y="1771904"/>
              <a:ext cx="965665" cy="463767"/>
              <a:chOff x="5956153" y="1771904"/>
              <a:chExt cx="965665" cy="463767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</p:grpSp>
      <p:sp>
        <p:nvSpPr>
          <p:cNvPr id="223" name="TextBox 222"/>
          <p:cNvSpPr txBox="1"/>
          <p:nvPr/>
        </p:nvSpPr>
        <p:spPr>
          <a:xfrm>
            <a:off x="2756428" y="2533516"/>
            <a:ext cx="49565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ALU</a:t>
            </a:r>
          </a:p>
        </p:txBody>
      </p:sp>
      <p:sp>
        <p:nvSpPr>
          <p:cNvPr id="89" name="Right Arrow 88"/>
          <p:cNvSpPr/>
          <p:nvPr/>
        </p:nvSpPr>
        <p:spPr>
          <a:xfrm>
            <a:off x="3253344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9" name="Right Arrow 98"/>
          <p:cNvSpPr/>
          <p:nvPr/>
        </p:nvSpPr>
        <p:spPr>
          <a:xfrm>
            <a:off x="4496786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9" name="Right Arrow 108"/>
          <p:cNvSpPr/>
          <p:nvPr/>
        </p:nvSpPr>
        <p:spPr>
          <a:xfrm>
            <a:off x="5740229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9" name="Right Arrow 248"/>
          <p:cNvSpPr/>
          <p:nvPr/>
        </p:nvSpPr>
        <p:spPr>
          <a:xfrm>
            <a:off x="6969141" y="3524311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452D421-5A75-C843-B282-4B108AE84B53}"/>
              </a:ext>
            </a:extLst>
          </p:cNvPr>
          <p:cNvSpPr/>
          <p:nvPr/>
        </p:nvSpPr>
        <p:spPr>
          <a:xfrm>
            <a:off x="2860992" y="6305490"/>
            <a:ext cx="3530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</a:rPr>
              <a:t>*RMT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[SIGCOMM’13]</a:t>
            </a:r>
          </a:p>
        </p:txBody>
      </p:sp>
    </p:spTree>
    <p:extLst>
      <p:ext uri="{BB962C8B-B14F-4D97-AF65-F5344CB8AC3E}">
        <p14:creationId xmlns:p14="http://schemas.microsoft.com/office/powerpoint/2010/main" val="19301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224" grpId="0"/>
      <p:bldP spid="251" grpId="0" animBg="1"/>
      <p:bldP spid="4" grpId="0" animBg="1"/>
      <p:bldP spid="8" grpId="0" animBg="1"/>
      <p:bldP spid="20" grpId="0" animBg="1"/>
      <p:bldP spid="79" grpId="0" animBg="1"/>
      <p:bldP spid="223" grpId="0"/>
      <p:bldP spid="89" grpId="0" animBg="1"/>
      <p:bldP spid="99" grpId="0" animBg="1"/>
      <p:bldP spid="109" grpId="0" animBg="1"/>
      <p:bldP spid="2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6542-8B4E-8340-BEB9-6B4618B7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Mapping Dataflow to Data plane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7E5DE-C92A-BF45-8592-C1C91398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42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52400" y="5113594"/>
            <a:ext cx="8762999" cy="9115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Which dataflow operators can be compiled to match-action tables?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14" name="Content Placeholder 9">
            <a:extLst>
              <a:ext uri="{FF2B5EF4-FFF2-40B4-BE49-F238E27FC236}">
                <a16:creationId xmlns:a16="http://schemas.microsoft.com/office/drawing/2014/main" id="{3D2213CC-C417-6C40-8A0E-B11EFCB805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340247" y="1569528"/>
          <a:ext cx="7839819" cy="3264742"/>
        </p:xfrm>
        <a:graphic>
          <a:graphicData uri="http://schemas.openxmlformats.org/drawingml/2006/table">
            <a:tbl>
              <a:tblPr/>
              <a:tblGrid>
                <a:gridCol w="2621111">
                  <a:extLst>
                    <a:ext uri="{9D8B030D-6E8A-4147-A177-3AD203B41FA5}">
                      <a16:colId xmlns:a16="http://schemas.microsoft.com/office/drawing/2014/main" val="1281764713"/>
                    </a:ext>
                  </a:extLst>
                </a:gridCol>
                <a:gridCol w="260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354">
                  <a:extLst>
                    <a:ext uri="{9D8B030D-6E8A-4147-A177-3AD203B41FA5}">
                      <a16:colId xmlns:a16="http://schemas.microsoft.com/office/drawing/2014/main" val="1574975179"/>
                    </a:ext>
                  </a:extLst>
                </a:gridCol>
              </a:tblGrid>
              <a:tr h="533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Dataflow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Data plane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80573"/>
                  </a:ext>
                </a:extLst>
              </a:tr>
              <a:tr h="9104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Model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Pipeline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Pipeline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68029"/>
                  </a:ext>
                </a:extLst>
              </a:tr>
              <a:tr h="9104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2000" b="0" i="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Processing Unit</a:t>
                      </a:r>
                      <a:endParaRPr lang="en-US" sz="20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Operators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Match-Action </a:t>
                      </a:r>
                    </a:p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Tables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4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2000" b="0" i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Structured</a:t>
                      </a:r>
                      <a:r>
                        <a:rPr lang="en-US" sz="2000" b="0" i="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Data</a:t>
                      </a:r>
                      <a:endParaRPr lang="en-US" sz="20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Tuples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000" b="0" i="0" dirty="0">
                          <a:solidFill>
                            <a:srgbClr val="C00000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Packets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028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718016" y="3083170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80892" y="3083170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18016" y="4011209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80892" y="4011209"/>
            <a:ext cx="1723292" cy="775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Compiling Individual Operators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43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60955" y="2518038"/>
            <a:ext cx="2028349" cy="57064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filter(p)</a:t>
            </a:r>
          </a:p>
        </p:txBody>
      </p:sp>
      <p:sp>
        <p:nvSpPr>
          <p:cNvPr id="5" name="Oval 4"/>
          <p:cNvSpPr/>
          <p:nvPr/>
        </p:nvSpPr>
        <p:spPr>
          <a:xfrm>
            <a:off x="1141281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7440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33599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44656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55713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450" y="1394789"/>
            <a:ext cx="330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Stream of elements</a:t>
            </a:r>
          </a:p>
        </p:txBody>
      </p:sp>
      <p:sp>
        <p:nvSpPr>
          <p:cNvPr id="11" name="Oval 10"/>
          <p:cNvSpPr/>
          <p:nvPr/>
        </p:nvSpPr>
        <p:spPr>
          <a:xfrm>
            <a:off x="5768551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60869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2983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2668" y="1394789"/>
            <a:ext cx="3286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Elements satisfying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predicate </a:t>
            </a:r>
            <a:r>
              <a:rPr lang="en-US" sz="2800" i="1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(p)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65387" y="307383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Input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91413" y="3073833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Output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56704" y="3700317"/>
            <a:ext cx="4453230" cy="2216202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Th)</a:t>
            </a:r>
          </a:p>
          <a:p>
            <a:pPr>
              <a:lnSpc>
                <a:spcPct val="114000"/>
              </a:lnSpc>
            </a:pPr>
            <a:endParaRPr lang="en-US" sz="11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DAC2590-BEA9-354E-9A24-F29CDDF6F4B0}"/>
              </a:ext>
            </a:extLst>
          </p:cNvPr>
          <p:cNvSpPr/>
          <p:nvPr/>
        </p:nvSpPr>
        <p:spPr>
          <a:xfrm>
            <a:off x="809208" y="4097169"/>
            <a:ext cx="3011425" cy="307604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>
                <a:alpha val="2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venir Next Medium" panose="020B0503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328C19-DA38-584A-88E1-565C2990C0EF}"/>
              </a:ext>
            </a:extLst>
          </p:cNvPr>
          <p:cNvSpPr txBox="1"/>
          <p:nvPr/>
        </p:nvSpPr>
        <p:spPr>
          <a:xfrm>
            <a:off x="75952" y="3812236"/>
            <a:ext cx="284052" cy="1803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3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6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7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4698994" y="3728066"/>
          <a:ext cx="4104763" cy="1880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085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8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udp.sport</a:t>
                      </a:r>
                      <a:r>
                        <a:rPr lang="en-US" sz="20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== 53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7FB07DDF-457D-5948-9F22-276F953E38F9}"/>
              </a:ext>
            </a:extLst>
          </p:cNvPr>
          <p:cNvSpPr/>
          <p:nvPr/>
        </p:nvSpPr>
        <p:spPr>
          <a:xfrm>
            <a:off x="4751754" y="4994031"/>
            <a:ext cx="2493108" cy="554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3" grpId="0" animBg="1"/>
      <p:bldP spid="15" grpId="0" animBg="1"/>
      <p:bldP spid="16" grpId="0"/>
      <p:bldP spid="20" grpId="0"/>
      <p:bldP spid="21" grpId="0"/>
      <p:bldP spid="19" grpId="0" animBg="1"/>
      <p:bldP spid="22" grpId="0" animBg="1"/>
      <p:bldP spid="23" grpId="0"/>
      <p:bldP spid="25" grpId="0" animBg="1"/>
      <p:bldP spid="2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Compiling Individual Operators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44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05561" y="2518038"/>
            <a:ext cx="1940312" cy="57064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reduce(f)</a:t>
            </a:r>
          </a:p>
        </p:txBody>
      </p:sp>
      <p:sp>
        <p:nvSpPr>
          <p:cNvPr id="5" name="Oval 4"/>
          <p:cNvSpPr/>
          <p:nvPr/>
        </p:nvSpPr>
        <p:spPr>
          <a:xfrm>
            <a:off x="1141281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37440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33599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44656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55713" y="2693630"/>
            <a:ext cx="220006" cy="2194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96152" y="2693630"/>
            <a:ext cx="22000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698994" y="3818393"/>
          <a:ext cx="4104763" cy="118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085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latin typeface="Monaco" charset="0"/>
                          <a:ea typeface="Monaco" charset="0"/>
                          <a:cs typeface="Monaco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err="1">
                          <a:latin typeface="Monaco" charset="0"/>
                          <a:ea typeface="Monaco" charset="0"/>
                          <a:cs typeface="Monaco" charset="0"/>
                        </a:rPr>
                        <a:t>idx</a:t>
                      </a:r>
                      <a:r>
                        <a:rPr lang="en-US" sz="1800" i="0" baseline="0" dirty="0">
                          <a:latin typeface="Monaco" charset="0"/>
                          <a:ea typeface="Monaco" charset="0"/>
                          <a:cs typeface="Monaco" charset="0"/>
                        </a:rPr>
                        <a:t> </a:t>
                      </a:r>
                      <a:r>
                        <a:rPr lang="en-US" sz="1800" i="0" dirty="0">
                          <a:latin typeface="Monaco" charset="0"/>
                          <a:ea typeface="Monaco" charset="0"/>
                          <a:cs typeface="Monaco" charset="0"/>
                        </a:rPr>
                        <a:t>=</a:t>
                      </a:r>
                      <a:r>
                        <a:rPr lang="en-US" sz="1800" i="0" baseline="0" dirty="0">
                          <a:latin typeface="Monaco" charset="0"/>
                          <a:ea typeface="Monaco" charset="0"/>
                          <a:cs typeface="Monaco" charset="0"/>
                        </a:rPr>
                        <a:t> hash(</a:t>
                      </a:r>
                      <a:r>
                        <a:rPr lang="en-US" sz="1800" i="0" baseline="0" dirty="0" err="1">
                          <a:latin typeface="Monaco" charset="0"/>
                          <a:ea typeface="Monaco" charset="0"/>
                          <a:cs typeface="Monaco" charset="0"/>
                        </a:rPr>
                        <a:t>m.dstIP</a:t>
                      </a:r>
                      <a:r>
                        <a:rPr lang="en-US" sz="1800" i="0" baseline="0" dirty="0">
                          <a:latin typeface="Monaco" charset="0"/>
                          <a:ea typeface="Monaco" charset="0"/>
                          <a:cs typeface="Monaco" charset="0"/>
                        </a:rPr>
                        <a:t>)</a:t>
                      </a:r>
                      <a:endParaRPr lang="en-US" sz="1800" i="0" dirty="0">
                        <a:latin typeface="Monaco" charset="0"/>
                        <a:ea typeface="Monaco" charset="0"/>
                        <a:cs typeface="Monaco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65387" y="307383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Input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6697" y="3073833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Output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56704" y="3833173"/>
            <a:ext cx="4453230" cy="2216202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Th)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DAC2590-BEA9-354E-9A24-F29CDDF6F4B0}"/>
              </a:ext>
            </a:extLst>
          </p:cNvPr>
          <p:cNvSpPr/>
          <p:nvPr/>
        </p:nvSpPr>
        <p:spPr>
          <a:xfrm>
            <a:off x="822960" y="5184265"/>
            <a:ext cx="2664519" cy="3118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>
                <a:alpha val="2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venir Next Medium" panose="020B0503020202020204" pitchFamily="34" charset="0"/>
              <a:ea typeface="Myriad Pro" charset="0"/>
              <a:cs typeface="Myriad 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256" y="1394789"/>
            <a:ext cx="330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Stream of elements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11298" y="1394789"/>
            <a:ext cx="4589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Result of applying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function </a:t>
            </a:r>
            <a:r>
              <a:rPr lang="en-US" sz="2800" i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  over all elements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05561" y="3157439"/>
            <a:ext cx="1940312" cy="49611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Helvetica Neue" charset="0"/>
                <a:ea typeface="Helvetica Neue" charset="0"/>
                <a:cs typeface="Helvetica Neue" charset="0"/>
              </a:rPr>
              <a:t>Memory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4698993" y="5048489"/>
          <a:ext cx="4104763" cy="118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Match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Action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085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latin typeface="Monaco" charset="0"/>
                          <a:ea typeface="Monaco" charset="0"/>
                          <a:cs typeface="Monaco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stateful[</a:t>
                      </a:r>
                      <a:r>
                        <a:rPr lang="en-US" sz="1800" i="0" kern="1200" dirty="0" err="1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idx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]</a:t>
                      </a:r>
                      <a:r>
                        <a:rPr lang="en-US" sz="1800" i="0" kern="1200" baseline="0" dirty="0">
                          <a:solidFill>
                            <a:schemeClr val="dk1"/>
                          </a:solidFill>
                          <a:latin typeface="Monaco" charset="0"/>
                          <a:ea typeface="Monaco" charset="0"/>
                          <a:cs typeface="Monaco" charset="0"/>
                        </a:rPr>
                        <a:t> += 1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Monaco" charset="0"/>
                        <a:ea typeface="Monaco" charset="0"/>
                        <a:cs typeface="Monaco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1328C19-DA38-584A-88E1-565C2990C0EF}"/>
              </a:ext>
            </a:extLst>
          </p:cNvPr>
          <p:cNvSpPr txBox="1"/>
          <p:nvPr/>
        </p:nvSpPr>
        <p:spPr>
          <a:xfrm>
            <a:off x="68137" y="3952911"/>
            <a:ext cx="284052" cy="1803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3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6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1887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20" grpId="0"/>
      <p:bldP spid="21" grpId="0"/>
      <p:bldP spid="19" grpId="0" animBg="1"/>
      <p:bldP spid="22" grpId="0" animBg="1"/>
      <p:bldP spid="23" grpId="0"/>
      <p:bldP spid="24" grpId="0"/>
      <p:bldP spid="25" grpId="0" animBg="1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7154001" y="1737043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</a:t>
            </a:r>
            <a:r>
              <a:rPr lang="en-US" sz="1350" b="1" dirty="0" err="1">
                <a:latin typeface="Helvetica Neue" charset="0"/>
                <a:ea typeface="Helvetica Neue" charset="0"/>
                <a:cs typeface="Helvetica Neue" charset="0"/>
              </a:rPr>
              <a:t>Deparser</a:t>
            </a:r>
            <a:endParaRPr lang="en-US" sz="13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7498829" y="2400352"/>
            <a:ext cx="784325" cy="2678062"/>
            <a:chOff x="7498829" y="2510581"/>
            <a:chExt cx="784325" cy="2678062"/>
          </a:xfrm>
        </p:grpSpPr>
        <p:grpSp>
          <p:nvGrpSpPr>
            <p:cNvPr id="190" name="Group 189"/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4" name="TextBox 223"/>
          <p:cNvSpPr txBox="1"/>
          <p:nvPr/>
        </p:nvSpPr>
        <p:spPr>
          <a:xfrm>
            <a:off x="4104431" y="528049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Stages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45</a:t>
            </a:fld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174682" y="2388203"/>
            <a:ext cx="332788" cy="2702361"/>
            <a:chOff x="526649" y="1992150"/>
            <a:chExt cx="292310" cy="2373667"/>
          </a:xfrm>
        </p:grpSpPr>
        <p:sp>
          <p:nvSpPr>
            <p:cNvPr id="225" name="Right Arrow 224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6" name="Right Arrow 225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7" name="Right Arrow 226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8" name="Right Arrow 227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9" name="Right Arrow 228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36529" y="2388203"/>
            <a:ext cx="332788" cy="2702361"/>
            <a:chOff x="526649" y="1992150"/>
            <a:chExt cx="292310" cy="2373667"/>
          </a:xfrm>
        </p:grpSpPr>
        <p:sp>
          <p:nvSpPr>
            <p:cNvPr id="239" name="Right Arrow 238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0" name="Right Arrow 239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1" name="Right Arrow 240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2" name="Right Arrow 241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3" name="Right Arrow 242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4" name="Right Arrow 243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31168" y="1727805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Programmable Parser</a:t>
            </a: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650621" y="2375698"/>
            <a:ext cx="1214525" cy="2727370"/>
            <a:chOff x="944698" y="2284250"/>
            <a:chExt cx="1066800" cy="2395634"/>
          </a:xfrm>
        </p:grpSpPr>
        <p:sp>
          <p:nvSpPr>
            <p:cNvPr id="21" name="Oval 20"/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3" name="Curved Connector 52"/>
            <p:cNvCxnSpPr>
              <a:stCxn id="23" idx="6"/>
              <a:endCxn id="24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24" idx="2"/>
              <a:endCxn id="23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1" idx="6"/>
              <a:endCxn id="22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2" idx="4"/>
              <a:endCxn id="25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24" idx="5"/>
              <a:endCxn id="25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21" idx="2"/>
              <a:endCxn id="23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077060" y="234108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354126" y="256762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9161" y="246882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77060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State</a:t>
            </a:r>
          </a:p>
        </p:txBody>
      </p:sp>
      <p:sp>
        <p:nvSpPr>
          <p:cNvPr id="148" name="Trapezoid 147"/>
          <p:cNvSpPr/>
          <p:nvPr/>
        </p:nvSpPr>
        <p:spPr>
          <a:xfrm rot="5400000">
            <a:off x="2369971" y="47953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372182" y="312456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376859" y="368150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1" name="Trapezoid 150"/>
          <p:cNvSpPr/>
          <p:nvPr/>
        </p:nvSpPr>
        <p:spPr>
          <a:xfrm rot="5400000">
            <a:off x="2369971" y="423844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807659" y="232857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3084725" y="255511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919760" y="245631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807659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9" name="Trapezoid 158"/>
          <p:cNvSpPr/>
          <p:nvPr/>
        </p:nvSpPr>
        <p:spPr>
          <a:xfrm rot="5400000">
            <a:off x="3100570" y="478288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3102781" y="311205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3107458" y="366899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2" name="Trapezoid 161"/>
          <p:cNvSpPr/>
          <p:nvPr/>
        </p:nvSpPr>
        <p:spPr>
          <a:xfrm rot="5400000">
            <a:off x="3100570" y="422593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535643" y="232857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815324" y="255511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650359" y="245631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9" name="Trapezoid 168"/>
          <p:cNvSpPr/>
          <p:nvPr/>
        </p:nvSpPr>
        <p:spPr>
          <a:xfrm rot="5400000">
            <a:off x="3831169" y="478288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833380" y="311205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838057" y="366899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3" name="Trapezoid 172"/>
          <p:cNvSpPr/>
          <p:nvPr/>
        </p:nvSpPr>
        <p:spPr>
          <a:xfrm rot="5400000">
            <a:off x="3831169" y="422593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266634" y="233758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545923" y="256412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380958" y="246532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9" name="Trapezoid 178"/>
          <p:cNvSpPr/>
          <p:nvPr/>
        </p:nvSpPr>
        <p:spPr>
          <a:xfrm rot="5400000">
            <a:off x="4561768" y="479188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563979" y="312106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568656" y="367800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3" name="Trapezoid 182"/>
          <p:cNvSpPr/>
          <p:nvPr/>
        </p:nvSpPr>
        <p:spPr>
          <a:xfrm rot="5400000">
            <a:off x="4561768" y="423494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006391" y="233758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276522" y="256412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5111557" y="246532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4" name="Trapezoid 233"/>
          <p:cNvSpPr/>
          <p:nvPr/>
        </p:nvSpPr>
        <p:spPr>
          <a:xfrm rot="5400000">
            <a:off x="5292367" y="479188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294578" y="312106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299255" y="367800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6" name="Trapezoid 245"/>
          <p:cNvSpPr/>
          <p:nvPr/>
        </p:nvSpPr>
        <p:spPr>
          <a:xfrm rot="5400000">
            <a:off x="5292367" y="423494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731389" y="234108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6007121" y="256762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842156" y="246882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5" name="Trapezoid 254"/>
          <p:cNvSpPr/>
          <p:nvPr/>
        </p:nvSpPr>
        <p:spPr>
          <a:xfrm rot="5400000">
            <a:off x="6022966" y="47953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6025177" y="312456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6029854" y="368150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8" name="Trapezoid 257"/>
          <p:cNvSpPr/>
          <p:nvPr/>
        </p:nvSpPr>
        <p:spPr>
          <a:xfrm rot="5400000">
            <a:off x="6022966" y="423844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456592" y="234108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737720" y="256762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572755" y="246882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6" name="Trapezoid 265"/>
          <p:cNvSpPr/>
          <p:nvPr/>
        </p:nvSpPr>
        <p:spPr>
          <a:xfrm rot="5400000">
            <a:off x="6753565" y="47953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755776" y="312456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760453" y="368150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5" name="Trapezoid 274"/>
          <p:cNvSpPr/>
          <p:nvPr/>
        </p:nvSpPr>
        <p:spPr>
          <a:xfrm rot="5400000">
            <a:off x="6753565" y="423844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2086208" y="2418407"/>
            <a:ext cx="620640" cy="532244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Filter  Map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465740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816807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544791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275782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5015539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740537" y="241840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886471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3047921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20937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535643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611839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773289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934740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266634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34322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50467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666123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5006391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5092137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253587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415038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731389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81862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972984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6134435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456592" y="173969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53134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692792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854243" y="178252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Compiling a Query</a:t>
            </a:r>
          </a:p>
        </p:txBody>
      </p:sp>
    </p:spTree>
    <p:extLst>
      <p:ext uri="{BB962C8B-B14F-4D97-AF65-F5344CB8AC3E}">
        <p14:creationId xmlns:p14="http://schemas.microsoft.com/office/powerpoint/2010/main" val="223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Query Partitioning Decisions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46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3737862" y="4016690"/>
            <a:ext cx="1934876" cy="735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Query Planner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2476875" y="1616581"/>
            <a:ext cx="4456849" cy="1793444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656994" y="4119353"/>
            <a:ext cx="2666344" cy="5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Resources?</a:t>
            </a:r>
            <a:endParaRPr lang="en-US" sz="2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6087262" y="4119353"/>
            <a:ext cx="2666344" cy="5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Reduce Load?</a:t>
            </a:r>
            <a:endParaRPr lang="en-US" sz="24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AC8370-7A16-2E43-8118-D9876FC2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21" y="5329772"/>
            <a:ext cx="1317115" cy="1158980"/>
          </a:xfrm>
          <a:prstGeom prst="rect">
            <a:avLst/>
          </a:prstGeom>
        </p:spPr>
      </p:pic>
      <p:pic>
        <p:nvPicPr>
          <p:cNvPr id="21" name="droppedImage.pdf">
            <a:extLst>
              <a:ext uri="{FF2B5EF4-FFF2-40B4-BE49-F238E27FC236}">
                <a16:creationId xmlns:a16="http://schemas.microsoft.com/office/drawing/2014/main" id="{6D3F23B1-5B08-0448-B9AF-87E87675CC47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3239" y="5488780"/>
            <a:ext cx="1344122" cy="71362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1" name="Straight Arrow Connector 30"/>
          <p:cNvCxnSpPr>
            <a:stCxn id="18" idx="2"/>
            <a:endCxn id="6" idx="0"/>
          </p:cNvCxnSpPr>
          <p:nvPr/>
        </p:nvCxnSpPr>
        <p:spPr>
          <a:xfrm>
            <a:off x="4705300" y="3410025"/>
            <a:ext cx="0" cy="606665"/>
          </a:xfrm>
          <a:prstGeom prst="straightConnector1">
            <a:avLst/>
          </a:prstGeom>
          <a:ln w="508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21" idx="3"/>
          </p:cNvCxnSpPr>
          <p:nvPr/>
        </p:nvCxnSpPr>
        <p:spPr>
          <a:xfrm flipH="1">
            <a:off x="3567361" y="4752369"/>
            <a:ext cx="1137939" cy="1093222"/>
          </a:xfrm>
          <a:prstGeom prst="straightConnector1">
            <a:avLst/>
          </a:prstGeom>
          <a:ln w="508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2"/>
            <a:endCxn id="20" idx="1"/>
          </p:cNvCxnSpPr>
          <p:nvPr/>
        </p:nvCxnSpPr>
        <p:spPr>
          <a:xfrm>
            <a:off x="4705300" y="4752369"/>
            <a:ext cx="1173621" cy="1156893"/>
          </a:xfrm>
          <a:prstGeom prst="straightConnector1">
            <a:avLst/>
          </a:prstGeom>
          <a:ln w="50800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3567361" y="5776069"/>
            <a:ext cx="2311560" cy="562933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4137421" y="6221836"/>
            <a:ext cx="9273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Tuples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2555480" y="1501490"/>
            <a:ext cx="4454920" cy="1835133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2634085" y="1396804"/>
            <a:ext cx="4454920" cy="1835133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6186AB-00AC-FE49-ACE5-0013F646DA8A}"/>
              </a:ext>
            </a:extLst>
          </p:cNvPr>
          <p:cNvSpPr/>
          <p:nvPr/>
        </p:nvSpPr>
        <p:spPr>
          <a:xfrm>
            <a:off x="2712690" y="1311709"/>
            <a:ext cx="4454920" cy="1835133"/>
          </a:xfrm>
          <a:prstGeom prst="roundRect">
            <a:avLst>
              <a:gd name="adj" fmla="val 342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14000"/>
              </a:lnSpc>
            </a:pP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1))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1400" b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03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39" grpId="0" animBg="1"/>
      <p:bldP spid="39" grpId="1" animBg="1"/>
      <p:bldP spid="50" grpId="0"/>
      <p:bldP spid="27" grpId="0" animBg="1"/>
      <p:bldP spid="30" grpId="0" animBg="1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Query Partitioning ILP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392" name="Table 391"/>
          <p:cNvGraphicFramePr>
            <a:graphicFrameLocks noGrp="1"/>
          </p:cNvGraphicFramePr>
          <p:nvPr>
            <p:extLst/>
          </p:nvPr>
        </p:nvGraphicFramePr>
        <p:xfrm>
          <a:off x="62059" y="1917599"/>
          <a:ext cx="1959428" cy="2598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5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Constraints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114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950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rgbClr val="7030A0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rgbClr val="00B050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rgbClr val="0070C0"/>
                        </a:solidFill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3" name="Rounded Rectangle 392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956274" y="5398880"/>
            <a:ext cx="7476372" cy="530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Goal:</a:t>
            </a:r>
            <a:r>
              <a:rPr lang="en-US" sz="2400" b="1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Minimize tuples sent to stream processor</a:t>
            </a:r>
          </a:p>
        </p:txBody>
      </p:sp>
      <p:sp>
        <p:nvSpPr>
          <p:cNvPr id="398" name="Rounded Rectangle 397"/>
          <p:cNvSpPr>
            <a:spLocks/>
          </p:cNvSpPr>
          <p:nvPr/>
        </p:nvSpPr>
        <p:spPr>
          <a:xfrm>
            <a:off x="7533863" y="1853190"/>
            <a:ext cx="1151686" cy="2752416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</a:rPr>
              <a:t>Programmable </a:t>
            </a:r>
            <a:r>
              <a:rPr lang="en-US" sz="1000" b="1" dirty="0" err="1">
                <a:latin typeface="Helvetica Neue" charset="0"/>
                <a:ea typeface="Helvetica Neue" charset="0"/>
                <a:cs typeface="Helvetica Neue" charset="0"/>
              </a:rPr>
              <a:t>Deparser</a:t>
            </a:r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00" name="Group 399"/>
          <p:cNvGrpSpPr/>
          <p:nvPr/>
        </p:nvGrpSpPr>
        <p:grpSpPr>
          <a:xfrm>
            <a:off x="7807986" y="2375106"/>
            <a:ext cx="614335" cy="336584"/>
            <a:chOff x="6858000" y="3200400"/>
            <a:chExt cx="685800" cy="375739"/>
          </a:xfrm>
        </p:grpSpPr>
        <p:sp>
          <p:nvSpPr>
            <p:cNvPr id="431" name="Rectangle 430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34" name="Straight Connector 433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7805186" y="2965310"/>
            <a:ext cx="614335" cy="336584"/>
            <a:chOff x="6858000" y="3200400"/>
            <a:chExt cx="685800" cy="375739"/>
          </a:xfrm>
        </p:grpSpPr>
        <p:sp>
          <p:nvSpPr>
            <p:cNvPr id="422" name="Rectangle 421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25" name="Straight Connector 424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7805186" y="3555514"/>
            <a:ext cx="614335" cy="336584"/>
            <a:chOff x="6858000" y="3200400"/>
            <a:chExt cx="685800" cy="375739"/>
          </a:xfrm>
        </p:grpSpPr>
        <p:sp>
          <p:nvSpPr>
            <p:cNvPr id="413" name="Rectangle 412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16" name="Straight Connector 415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/>
          <p:cNvGrpSpPr/>
          <p:nvPr/>
        </p:nvGrpSpPr>
        <p:grpSpPr>
          <a:xfrm>
            <a:off x="7805186" y="4145717"/>
            <a:ext cx="614335" cy="336584"/>
            <a:chOff x="6858000" y="3200400"/>
            <a:chExt cx="685800" cy="375739"/>
          </a:xfrm>
        </p:grpSpPr>
        <p:sp>
          <p:nvSpPr>
            <p:cNvPr id="404" name="Rectangle 403"/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07" name="Straight Connector 406"/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" name="TextBox 439"/>
          <p:cNvSpPr txBox="1">
            <a:spLocks/>
          </p:cNvSpPr>
          <p:nvPr/>
        </p:nvSpPr>
        <p:spPr>
          <a:xfrm>
            <a:off x="5160153" y="4641308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Helvetica Neue" charset="0"/>
                <a:ea typeface="Helvetica Neue" charset="0"/>
                <a:cs typeface="Helvetica Neue" charset="0"/>
              </a:rPr>
              <a:t>Stages</a:t>
            </a:r>
          </a:p>
        </p:txBody>
      </p:sp>
      <p:sp>
        <p:nvSpPr>
          <p:cNvPr id="457" name="Rounded Rectangle 456"/>
          <p:cNvSpPr>
            <a:spLocks/>
          </p:cNvSpPr>
          <p:nvPr/>
        </p:nvSpPr>
        <p:spPr>
          <a:xfrm>
            <a:off x="2322780" y="1845921"/>
            <a:ext cx="1151686" cy="2752416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</a:rPr>
              <a:t>Programmable Parser</a:t>
            </a:r>
          </a:p>
          <a:p>
            <a:pPr algn="ctr"/>
            <a:endParaRPr lang="en-US" sz="105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59" name="Rectangle 458"/>
          <p:cNvSpPr>
            <a:spLocks/>
          </p:cNvSpPr>
          <p:nvPr/>
        </p:nvSpPr>
        <p:spPr>
          <a:xfrm>
            <a:off x="3627871" y="2321203"/>
            <a:ext cx="819796" cy="22771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0" name="Trapezoid 459"/>
          <p:cNvSpPr>
            <a:spLocks/>
          </p:cNvSpPr>
          <p:nvPr/>
        </p:nvSpPr>
        <p:spPr>
          <a:xfrm rot="5400000">
            <a:off x="4091293" y="246838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1" name="Trapezoid 460"/>
          <p:cNvSpPr>
            <a:spLocks/>
          </p:cNvSpPr>
          <p:nvPr/>
        </p:nvSpPr>
        <p:spPr>
          <a:xfrm rot="5400000">
            <a:off x="4088562" y="2901685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2" name="Trapezoid 461"/>
          <p:cNvSpPr>
            <a:spLocks/>
          </p:cNvSpPr>
          <p:nvPr/>
        </p:nvSpPr>
        <p:spPr>
          <a:xfrm rot="5400000">
            <a:off x="4088562" y="3334982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3" name="Trapezoid 462"/>
          <p:cNvSpPr>
            <a:spLocks/>
          </p:cNvSpPr>
          <p:nvPr/>
        </p:nvSpPr>
        <p:spPr>
          <a:xfrm rot="5400000">
            <a:off x="4088562" y="3768279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4" name="Trapezoid 463"/>
          <p:cNvSpPr>
            <a:spLocks/>
          </p:cNvSpPr>
          <p:nvPr/>
        </p:nvSpPr>
        <p:spPr>
          <a:xfrm rot="5400000">
            <a:off x="4088562" y="4201575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5" name="Rectangle 464"/>
          <p:cNvSpPr>
            <a:spLocks/>
          </p:cNvSpPr>
          <p:nvPr/>
        </p:nvSpPr>
        <p:spPr>
          <a:xfrm>
            <a:off x="3716075" y="2421716"/>
            <a:ext cx="334497" cy="207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Memory</a:t>
            </a:r>
          </a:p>
        </p:txBody>
      </p:sp>
      <p:sp>
        <p:nvSpPr>
          <p:cNvPr id="466" name="Rounded Rectangle 465"/>
          <p:cNvSpPr>
            <a:spLocks/>
          </p:cNvSpPr>
          <p:nvPr/>
        </p:nvSpPr>
        <p:spPr>
          <a:xfrm>
            <a:off x="3627871" y="1845922"/>
            <a:ext cx="819796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Helvetica Neue" charset="0"/>
                <a:ea typeface="Helvetica Neue" charset="0"/>
                <a:cs typeface="Helvetica Neue" charset="0"/>
              </a:rPr>
              <a:t>Persistent State</a:t>
            </a:r>
          </a:p>
        </p:txBody>
      </p:sp>
      <p:sp>
        <p:nvSpPr>
          <p:cNvPr id="468" name="Oval 467"/>
          <p:cNvSpPr/>
          <p:nvPr/>
        </p:nvSpPr>
        <p:spPr>
          <a:xfrm>
            <a:off x="2635769" y="2355707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3002663" y="2764296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2416770" y="3102749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2923027" y="3756953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2524847" y="4131961"/>
            <a:ext cx="369739" cy="3697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73" name="Curved Connector 472"/>
          <p:cNvCxnSpPr>
            <a:stCxn id="419" idx="6"/>
            <a:endCxn id="420" idx="7"/>
          </p:cNvCxnSpPr>
          <p:nvPr/>
        </p:nvCxnSpPr>
        <p:spPr>
          <a:xfrm>
            <a:off x="2786509" y="3287619"/>
            <a:ext cx="452110" cy="523481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Curved Connector 473"/>
          <p:cNvCxnSpPr>
            <a:stCxn id="420" idx="2"/>
            <a:endCxn id="419" idx="3"/>
          </p:cNvCxnSpPr>
          <p:nvPr/>
        </p:nvCxnSpPr>
        <p:spPr>
          <a:xfrm rot="10800000">
            <a:off x="2470917" y="3418342"/>
            <a:ext cx="452110" cy="523481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Curved Connector 474"/>
          <p:cNvCxnSpPr>
            <a:stCxn id="417" idx="6"/>
            <a:endCxn id="418" idx="0"/>
          </p:cNvCxnSpPr>
          <p:nvPr/>
        </p:nvCxnSpPr>
        <p:spPr>
          <a:xfrm>
            <a:off x="3005508" y="2540576"/>
            <a:ext cx="182025" cy="223720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Curved Connector 475"/>
          <p:cNvCxnSpPr>
            <a:stCxn id="418" idx="4"/>
            <a:endCxn id="421" idx="0"/>
          </p:cNvCxnSpPr>
          <p:nvPr/>
        </p:nvCxnSpPr>
        <p:spPr>
          <a:xfrm rot="5400000">
            <a:off x="2449662" y="3394090"/>
            <a:ext cx="997926" cy="477816"/>
          </a:xfrm>
          <a:prstGeom prst="curvedConnector3">
            <a:avLst>
              <a:gd name="adj1" fmla="val 44300"/>
            </a:avLst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Curved Connector 476"/>
          <p:cNvCxnSpPr>
            <a:stCxn id="420" idx="5"/>
            <a:endCxn id="421" idx="5"/>
          </p:cNvCxnSpPr>
          <p:nvPr/>
        </p:nvCxnSpPr>
        <p:spPr>
          <a:xfrm rot="5400000">
            <a:off x="2852025" y="4060958"/>
            <a:ext cx="375009" cy="398180"/>
          </a:xfrm>
          <a:prstGeom prst="curvedConnector3">
            <a:avLst>
              <a:gd name="adj1" fmla="val 117474"/>
            </a:avLst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Curved Connector 477"/>
          <p:cNvCxnSpPr>
            <a:stCxn id="417" idx="2"/>
            <a:endCxn id="419" idx="1"/>
          </p:cNvCxnSpPr>
          <p:nvPr/>
        </p:nvCxnSpPr>
        <p:spPr>
          <a:xfrm rot="10800000" flipV="1">
            <a:off x="2470918" y="2540576"/>
            <a:ext cx="164852" cy="616320"/>
          </a:xfrm>
          <a:prstGeom prst="curvedConnector2">
            <a:avLst/>
          </a:prstGeom>
          <a:ln w="190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/>
          <p:cNvSpPr>
            <a:spLocks/>
          </p:cNvSpPr>
          <p:nvPr/>
        </p:nvSpPr>
        <p:spPr>
          <a:xfrm>
            <a:off x="4606256" y="2321203"/>
            <a:ext cx="819796" cy="22771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1" name="Trapezoid 480"/>
          <p:cNvSpPr>
            <a:spLocks/>
          </p:cNvSpPr>
          <p:nvPr/>
        </p:nvSpPr>
        <p:spPr>
          <a:xfrm rot="5400000">
            <a:off x="5069677" y="2468387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2" name="Trapezoid 481"/>
          <p:cNvSpPr>
            <a:spLocks/>
          </p:cNvSpPr>
          <p:nvPr/>
        </p:nvSpPr>
        <p:spPr>
          <a:xfrm rot="5400000">
            <a:off x="5066947" y="290168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3" name="Trapezoid 482"/>
          <p:cNvSpPr>
            <a:spLocks/>
          </p:cNvSpPr>
          <p:nvPr/>
        </p:nvSpPr>
        <p:spPr>
          <a:xfrm rot="5400000">
            <a:off x="5066947" y="3334982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4" name="Trapezoid 483"/>
          <p:cNvSpPr>
            <a:spLocks/>
          </p:cNvSpPr>
          <p:nvPr/>
        </p:nvSpPr>
        <p:spPr>
          <a:xfrm rot="5400000">
            <a:off x="5066947" y="376827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5" name="Trapezoid 484"/>
          <p:cNvSpPr>
            <a:spLocks/>
          </p:cNvSpPr>
          <p:nvPr/>
        </p:nvSpPr>
        <p:spPr>
          <a:xfrm rot="5400000">
            <a:off x="5066947" y="420157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6" name="Rectangle 485"/>
          <p:cNvSpPr>
            <a:spLocks/>
          </p:cNvSpPr>
          <p:nvPr/>
        </p:nvSpPr>
        <p:spPr>
          <a:xfrm>
            <a:off x="4694460" y="2421716"/>
            <a:ext cx="334497" cy="207010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7" name="Rounded Rectangle 486"/>
          <p:cNvSpPr>
            <a:spLocks/>
          </p:cNvSpPr>
          <p:nvPr/>
        </p:nvSpPr>
        <p:spPr>
          <a:xfrm>
            <a:off x="4606256" y="1845922"/>
            <a:ext cx="819796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4636947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4763982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4891017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5018052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5145087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5272122" y="1879622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6" name="Rectangle 505"/>
          <p:cNvSpPr>
            <a:spLocks/>
          </p:cNvSpPr>
          <p:nvPr/>
        </p:nvSpPr>
        <p:spPr>
          <a:xfrm>
            <a:off x="5584641" y="2321203"/>
            <a:ext cx="819795" cy="22771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7" name="Trapezoid 506"/>
          <p:cNvSpPr>
            <a:spLocks/>
          </p:cNvSpPr>
          <p:nvPr/>
        </p:nvSpPr>
        <p:spPr>
          <a:xfrm rot="5400000">
            <a:off x="6048062" y="246838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8" name="Trapezoid 507"/>
          <p:cNvSpPr>
            <a:spLocks/>
          </p:cNvSpPr>
          <p:nvPr/>
        </p:nvSpPr>
        <p:spPr>
          <a:xfrm rot="5400000">
            <a:off x="6045332" y="2901685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9" name="Trapezoid 508"/>
          <p:cNvSpPr>
            <a:spLocks/>
          </p:cNvSpPr>
          <p:nvPr/>
        </p:nvSpPr>
        <p:spPr>
          <a:xfrm rot="5400000">
            <a:off x="6045332" y="3334982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0" name="Trapezoid 509"/>
          <p:cNvSpPr>
            <a:spLocks/>
          </p:cNvSpPr>
          <p:nvPr/>
        </p:nvSpPr>
        <p:spPr>
          <a:xfrm rot="5400000">
            <a:off x="6045332" y="376827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1" name="Trapezoid 510"/>
          <p:cNvSpPr>
            <a:spLocks/>
          </p:cNvSpPr>
          <p:nvPr/>
        </p:nvSpPr>
        <p:spPr>
          <a:xfrm rot="5400000">
            <a:off x="6045332" y="420157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2" name="Rectangle 511"/>
          <p:cNvSpPr>
            <a:spLocks/>
          </p:cNvSpPr>
          <p:nvPr/>
        </p:nvSpPr>
        <p:spPr>
          <a:xfrm>
            <a:off x="5672845" y="2421716"/>
            <a:ext cx="334497" cy="207010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8" name="Rounded Rectangle 497"/>
          <p:cNvSpPr>
            <a:spLocks/>
          </p:cNvSpPr>
          <p:nvPr/>
        </p:nvSpPr>
        <p:spPr>
          <a:xfrm>
            <a:off x="5595546" y="1842014"/>
            <a:ext cx="819795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5626237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5753272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5880307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6007342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6134377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6261412" y="1875713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4" name="Rectangle 523"/>
          <p:cNvSpPr>
            <a:spLocks/>
          </p:cNvSpPr>
          <p:nvPr/>
        </p:nvSpPr>
        <p:spPr>
          <a:xfrm>
            <a:off x="6563027" y="2321202"/>
            <a:ext cx="819795" cy="22771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5" name="Trapezoid 524"/>
          <p:cNvSpPr>
            <a:spLocks/>
          </p:cNvSpPr>
          <p:nvPr/>
        </p:nvSpPr>
        <p:spPr>
          <a:xfrm rot="5400000">
            <a:off x="7026448" y="2468387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6" name="Trapezoid 525"/>
          <p:cNvSpPr>
            <a:spLocks/>
          </p:cNvSpPr>
          <p:nvPr/>
        </p:nvSpPr>
        <p:spPr>
          <a:xfrm rot="5400000">
            <a:off x="7023718" y="290168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7" name="Trapezoid 526"/>
          <p:cNvSpPr>
            <a:spLocks/>
          </p:cNvSpPr>
          <p:nvPr/>
        </p:nvSpPr>
        <p:spPr>
          <a:xfrm rot="5400000">
            <a:off x="7023718" y="3334981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8" name="Trapezoid 527"/>
          <p:cNvSpPr>
            <a:spLocks/>
          </p:cNvSpPr>
          <p:nvPr/>
        </p:nvSpPr>
        <p:spPr>
          <a:xfrm rot="5400000">
            <a:off x="7023718" y="3768278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9" name="Trapezoid 528"/>
          <p:cNvSpPr>
            <a:spLocks/>
          </p:cNvSpPr>
          <p:nvPr/>
        </p:nvSpPr>
        <p:spPr>
          <a:xfrm rot="5400000">
            <a:off x="7023718" y="4201574"/>
            <a:ext cx="336923" cy="243578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30" name="Rectangle 529"/>
          <p:cNvSpPr>
            <a:spLocks/>
          </p:cNvSpPr>
          <p:nvPr/>
        </p:nvSpPr>
        <p:spPr>
          <a:xfrm>
            <a:off x="6651231" y="2421715"/>
            <a:ext cx="334497" cy="207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5" name="Rounded Rectangle 514"/>
          <p:cNvSpPr>
            <a:spLocks/>
          </p:cNvSpPr>
          <p:nvPr/>
        </p:nvSpPr>
        <p:spPr>
          <a:xfrm>
            <a:off x="6563027" y="1845922"/>
            <a:ext cx="819795" cy="432309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6591354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6718389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6845424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6972459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7099494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7226530" y="1880620"/>
            <a:ext cx="124644" cy="36490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31" name="TextBox 530"/>
          <p:cNvSpPr txBox="1">
            <a:spLocks/>
          </p:cNvSpPr>
          <p:nvPr/>
        </p:nvSpPr>
        <p:spPr>
          <a:xfrm>
            <a:off x="4047318" y="2465749"/>
            <a:ext cx="44275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ALU</a:t>
            </a:r>
          </a:p>
        </p:txBody>
      </p:sp>
      <p:sp>
        <p:nvSpPr>
          <p:cNvPr id="539" name="TextBox 538"/>
          <p:cNvSpPr txBox="1"/>
          <p:nvPr/>
        </p:nvSpPr>
        <p:spPr>
          <a:xfrm>
            <a:off x="530255" y="235343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PHV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Size</a:t>
            </a:r>
          </a:p>
        </p:txBody>
      </p:sp>
      <p:sp>
        <p:nvSpPr>
          <p:cNvPr id="540" name="TextBox 539"/>
          <p:cNvSpPr txBox="1"/>
          <p:nvPr/>
        </p:nvSpPr>
        <p:spPr>
          <a:xfrm>
            <a:off x="369954" y="2784718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Number of 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Helvetica Neue" charset="0"/>
                <a:ea typeface="Helvetica Neue" charset="0"/>
                <a:cs typeface="Helvetica Neue" charset="0"/>
              </a:rPr>
              <a:t>Actions</a:t>
            </a:r>
          </a:p>
        </p:txBody>
      </p:sp>
      <p:sp>
        <p:nvSpPr>
          <p:cNvPr id="541" name="TextBox 540"/>
          <p:cNvSpPr txBox="1"/>
          <p:nvPr/>
        </p:nvSpPr>
        <p:spPr>
          <a:xfrm>
            <a:off x="315452" y="407156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Total Stages</a:t>
            </a:r>
          </a:p>
        </p:txBody>
      </p:sp>
      <p:sp>
        <p:nvSpPr>
          <p:cNvPr id="542" name="TextBox 541"/>
          <p:cNvSpPr txBox="1"/>
          <p:nvPr/>
        </p:nvSpPr>
        <p:spPr>
          <a:xfrm>
            <a:off x="99848" y="3541538"/>
            <a:ext cx="18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Stateful</a:t>
            </a:r>
            <a:r>
              <a:rPr lang="en-US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</a:rPr>
              <a:t> Memory</a:t>
            </a:r>
          </a:p>
        </p:txBody>
      </p:sp>
      <p:sp>
        <p:nvSpPr>
          <p:cNvPr id="456" name="Rounded Rectangle 455"/>
          <p:cNvSpPr>
            <a:spLocks/>
          </p:cNvSpPr>
          <p:nvPr/>
        </p:nvSpPr>
        <p:spPr>
          <a:xfrm>
            <a:off x="2322138" y="4659994"/>
            <a:ext cx="1151686" cy="421041"/>
          </a:xfrm>
          <a:prstGeom prst="roundRect">
            <a:avLst>
              <a:gd name="adj" fmla="val 7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Helvetica Neue" charset="0"/>
                <a:ea typeface="Helvetica Neue" charset="0"/>
                <a:cs typeface="Helvetica Neue" charset="0"/>
              </a:rPr>
              <a:t>Packet Header Vector</a:t>
            </a:r>
          </a:p>
        </p:txBody>
      </p:sp>
    </p:spTree>
    <p:extLst>
      <p:ext uri="{BB962C8B-B14F-4D97-AF65-F5344CB8AC3E}">
        <p14:creationId xmlns:p14="http://schemas.microsoft.com/office/powerpoint/2010/main" val="109013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4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461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500" fill="hold"/>
                                        <p:tgtEl>
                                          <p:spTgt spid="462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500" fill="hold"/>
                                        <p:tgtEl>
                                          <p:spTgt spid="463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500" fill="hold"/>
                                        <p:tgtEl>
                                          <p:spTgt spid="464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500" fill="hold"/>
                                        <p:tgtEl>
                                          <p:spTgt spid="460"/>
                                        </p:tgtEl>
                                      </p:cBhvr>
                                      <p:by x="17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46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500" fill="hold"/>
                                        <p:tgtEl>
                                          <p:spTgt spid="4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500" fill="hold"/>
                                        <p:tgtEl>
                                          <p:spTgt spid="49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500" fill="hold"/>
                                        <p:tgtEl>
                                          <p:spTgt spid="5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500" fill="hold"/>
                                        <p:tgtEl>
                                          <p:spTgt spid="4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48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500" fill="hold"/>
                                        <p:tgtEl>
                                          <p:spTgt spid="50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500" fill="hold"/>
                                        <p:tgtEl>
                                          <p:spTgt spid="5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398" grpId="0" animBg="1"/>
      <p:bldP spid="440" grpId="0"/>
      <p:bldP spid="457" grpId="0" animBg="1"/>
      <p:bldP spid="459" grpId="0" animBg="1"/>
      <p:bldP spid="459" grpId="1" animBg="1"/>
      <p:bldP spid="460" grpId="0" animBg="1"/>
      <p:bldP spid="460" grpId="1" animBg="1"/>
      <p:bldP spid="461" grpId="0" animBg="1"/>
      <p:bldP spid="461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5" grpId="0" animBg="1"/>
      <p:bldP spid="466" grpId="0" animBg="1"/>
      <p:bldP spid="466" grpId="1" animBg="1"/>
      <p:bldP spid="468" grpId="0" animBg="1"/>
      <p:bldP spid="469" grpId="0" animBg="1"/>
      <p:bldP spid="470" grpId="0" animBg="1"/>
      <p:bldP spid="471" grpId="0" animBg="1"/>
      <p:bldP spid="472" grpId="0" animBg="1"/>
      <p:bldP spid="480" grpId="0" animBg="1"/>
      <p:bldP spid="480" grpId="1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7" grpId="1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506" grpId="0" animBg="1"/>
      <p:bldP spid="506" grpId="1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498" grpId="0" animBg="1"/>
      <p:bldP spid="498" grpId="1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24" grpId="0" animBg="1"/>
      <p:bldP spid="524" grpId="1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15" grpId="0" animBg="1"/>
      <p:bldP spid="515" grpId="1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31" grpId="0"/>
      <p:bldP spid="539" grpId="0"/>
      <p:bldP spid="540" grpId="0"/>
      <p:bldP spid="541" grpId="0"/>
      <p:bldP spid="542" grpId="0"/>
      <p:bldP spid="456" grpId="0" animBg="1"/>
      <p:bldP spid="45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Regular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Effective is Query Partitioning?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614065" y="1433513"/>
          <a:ext cx="6145162" cy="353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 Medium"/>
                <a:cs typeface="Helvetica Neue Medium"/>
              </a:rPr>
              <a:t>Log Scale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B601AB-6CBC-0745-8BC1-8413D544C7B3}"/>
              </a:ext>
            </a:extLst>
          </p:cNvPr>
          <p:cNvSpPr txBox="1"/>
          <p:nvPr/>
        </p:nvSpPr>
        <p:spPr>
          <a:xfrm>
            <a:off x="152400" y="6243935"/>
            <a:ext cx="49444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8 Tasks, 100 </a:t>
            </a: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Gbps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Workload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2787157" y="2045199"/>
            <a:ext cx="10791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O(1 B)</a:t>
            </a:r>
          </a:p>
        </p:txBody>
      </p:sp>
    </p:spTree>
    <p:extLst>
      <p:ext uri="{BB962C8B-B14F-4D97-AF65-F5344CB8AC3E}">
        <p14:creationId xmlns:p14="http://schemas.microsoft.com/office/powerpoint/2010/main" val="243901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Regular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Effective is Query Partitioning?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614065" y="1433513"/>
          <a:ext cx="6145162" cy="353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 Medium"/>
                <a:cs typeface="Helvetica Neue Medium"/>
              </a:rPr>
              <a:t>Log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2787157" y="2045199"/>
            <a:ext cx="10791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O(1 B)</a:t>
            </a:r>
            <a:endParaRPr lang="en-US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4421258" y="2566233"/>
            <a:ext cx="1484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O(100 M)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289322" y="5165344"/>
            <a:ext cx="8717755" cy="9433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Only one order of magnitude reduction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B601AB-6CBC-0745-8BC1-8413D544C7B3}"/>
              </a:ext>
            </a:extLst>
          </p:cNvPr>
          <p:cNvSpPr txBox="1"/>
          <p:nvPr/>
        </p:nvSpPr>
        <p:spPr>
          <a:xfrm>
            <a:off x="152400" y="6243935"/>
            <a:ext cx="49444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8 Tasks, 100 </a:t>
            </a:r>
            <a:r>
              <a:rPr lang="en-US" sz="2400" dirty="0" err="1">
                <a:latin typeface="Helvetica Neue" charset="0"/>
                <a:ea typeface="Helvetica Neue" charset="0"/>
                <a:cs typeface="Helvetica Neue" charset="0"/>
              </a:rPr>
              <a:t>Gbps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Workload </a:t>
            </a:r>
          </a:p>
        </p:txBody>
      </p:sp>
    </p:spTree>
    <p:extLst>
      <p:ext uri="{BB962C8B-B14F-4D97-AF65-F5344CB8AC3E}">
        <p14:creationId xmlns:p14="http://schemas.microsoft.com/office/powerpoint/2010/main" val="17250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88B21531-A0A3-1A4D-A9C3-F3CAC2FB3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21" r="9341" b="40077"/>
          <a:stretch/>
        </p:blipFill>
        <p:spPr>
          <a:xfrm>
            <a:off x="2750079" y="1116079"/>
            <a:ext cx="891462" cy="684568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9D6DDCF-251F-5240-8149-FBD0D76E348D}"/>
              </a:ext>
            </a:extLst>
          </p:cNvPr>
          <p:cNvSpPr/>
          <p:nvPr/>
        </p:nvSpPr>
        <p:spPr>
          <a:xfrm>
            <a:off x="3195810" y="1786532"/>
            <a:ext cx="2848667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Censorship Avoidance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70C81C5-589F-8F46-B267-ECBA02B7E6A9}"/>
              </a:ext>
            </a:extLst>
          </p:cNvPr>
          <p:cNvSpPr/>
          <p:nvPr/>
        </p:nvSpPr>
        <p:spPr>
          <a:xfrm>
            <a:off x="533557" y="1793453"/>
            <a:ext cx="2617869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Congestion Mgmt.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3D58707-49A8-7D44-8DB7-EC4D03768540}"/>
              </a:ext>
            </a:extLst>
          </p:cNvPr>
          <p:cNvSpPr/>
          <p:nvPr/>
        </p:nvSpPr>
        <p:spPr>
          <a:xfrm>
            <a:off x="2992734" y="2058128"/>
            <a:ext cx="2848667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Traffic Scrubbing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DB99BBE-214D-0B41-A4E7-51E63D716FB9}"/>
              </a:ext>
            </a:extLst>
          </p:cNvPr>
          <p:cNvSpPr/>
          <p:nvPr/>
        </p:nvSpPr>
        <p:spPr>
          <a:xfrm>
            <a:off x="330481" y="2065049"/>
            <a:ext cx="2617869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Load Balance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B2FFCDE-7DB5-6145-B2B9-C80D86584C51}"/>
              </a:ext>
            </a:extLst>
          </p:cNvPr>
          <p:cNvSpPr/>
          <p:nvPr/>
        </p:nvSpPr>
        <p:spPr>
          <a:xfrm>
            <a:off x="2814653" y="2355743"/>
            <a:ext cx="2848667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DDoS Defense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ADB0F-E9F2-1D42-9E15-ECDE97EFB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399" y="290513"/>
            <a:ext cx="9329803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Filling the “Flexibility” And “Scalability” Gap</a:t>
            </a:r>
          </a:p>
        </p:txBody>
      </p:sp>
      <p:sp>
        <p:nvSpPr>
          <p:cNvPr id="26" name="Shape 459">
            <a:extLst>
              <a:ext uri="{FF2B5EF4-FFF2-40B4-BE49-F238E27FC236}">
                <a16:creationId xmlns:a16="http://schemas.microsoft.com/office/drawing/2014/main" id="{1B6D998C-ED98-4542-9851-5EF8D4666F14}"/>
              </a:ext>
            </a:extLst>
          </p:cNvPr>
          <p:cNvSpPr/>
          <p:nvPr/>
        </p:nvSpPr>
        <p:spPr>
          <a:xfrm>
            <a:off x="6025297" y="2152386"/>
            <a:ext cx="2817592" cy="81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Limitless Creativity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(Flexibility)</a:t>
            </a:r>
          </a:p>
        </p:txBody>
      </p:sp>
      <p:sp>
        <p:nvSpPr>
          <p:cNvPr id="28" name="Shape 459">
            <a:extLst>
              <a:ext uri="{FF2B5EF4-FFF2-40B4-BE49-F238E27FC236}">
                <a16:creationId xmlns:a16="http://schemas.microsoft.com/office/drawing/2014/main" id="{8C9D5924-81D1-4344-A964-0E7C6267BBD7}"/>
              </a:ext>
            </a:extLst>
          </p:cNvPr>
          <p:cNvSpPr/>
          <p:nvPr/>
        </p:nvSpPr>
        <p:spPr>
          <a:xfrm>
            <a:off x="6014423" y="5591434"/>
            <a:ext cx="2817592" cy="81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Limited Resources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(Scalability)</a:t>
            </a:r>
          </a:p>
        </p:txBody>
      </p:sp>
      <p:pic>
        <p:nvPicPr>
          <p:cNvPr id="29" name="droppedImage.pdf">
            <a:extLst>
              <a:ext uri="{FF2B5EF4-FFF2-40B4-BE49-F238E27FC236}">
                <a16:creationId xmlns:a16="http://schemas.microsoft.com/office/drawing/2014/main" id="{EC436C0A-DCCA-CC46-B1DE-427E1B4E7275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42394" y="5817992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asted-image.jpg">
            <a:extLst>
              <a:ext uri="{FF2B5EF4-FFF2-40B4-BE49-F238E27FC236}">
                <a16:creationId xmlns:a16="http://schemas.microsoft.com/office/drawing/2014/main" id="{2B3AD433-B3D1-B943-BE85-8F8D82C6A013}"/>
              </a:ext>
            </a:extLst>
          </p:cNvPr>
          <p:cNvPicPr/>
          <p:nvPr/>
        </p:nvPicPr>
        <p:blipFill>
          <a:blip r:embed="rId6">
            <a:extLst/>
          </a:blip>
          <a:srcRect l="6992" t="10113" r="10135" b="11501"/>
          <a:stretch>
            <a:fillRect/>
          </a:stretch>
        </p:blipFill>
        <p:spPr>
          <a:xfrm>
            <a:off x="1071057" y="5755389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F151B9-8BA0-5D41-A592-5474808F2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386" y="5673411"/>
            <a:ext cx="810991" cy="778552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6652ED1-A2EB-634C-8CA2-EAB43B4DC62B}"/>
              </a:ext>
            </a:extLst>
          </p:cNvPr>
          <p:cNvSpPr/>
          <p:nvPr/>
        </p:nvSpPr>
        <p:spPr>
          <a:xfrm>
            <a:off x="152400" y="2362664"/>
            <a:ext cx="2617869" cy="4191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Traffic Engineering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2F91F34-07D3-284B-8923-4D002B7C5C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037" t="79140" r="34396" b="2000"/>
          <a:stretch/>
        </p:blipFill>
        <p:spPr>
          <a:xfrm rot="16200000">
            <a:off x="2593032" y="4077300"/>
            <a:ext cx="1196996" cy="411826"/>
          </a:xfrm>
          <a:prstGeom prst="rect">
            <a:avLst/>
          </a:prstGeom>
        </p:spPr>
      </p:pic>
      <p:sp>
        <p:nvSpPr>
          <p:cNvPr id="8" name="Up-Down Arrow 7">
            <a:extLst>
              <a:ext uri="{FF2B5EF4-FFF2-40B4-BE49-F238E27FC236}">
                <a16:creationId xmlns:a16="http://schemas.microsoft.com/office/drawing/2014/main" id="{CAAB81FE-2911-8A4B-AB53-AAE32802207B}"/>
              </a:ext>
            </a:extLst>
          </p:cNvPr>
          <p:cNvSpPr/>
          <p:nvPr/>
        </p:nvSpPr>
        <p:spPr>
          <a:xfrm>
            <a:off x="7041473" y="2964916"/>
            <a:ext cx="1084417" cy="2608525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0" name="Shape 459">
            <a:extLst>
              <a:ext uri="{FF2B5EF4-FFF2-40B4-BE49-F238E27FC236}">
                <a16:creationId xmlns:a16="http://schemas.microsoft.com/office/drawing/2014/main" id="{EB2AB135-8849-3F44-82CA-0A52A5E85CFD}"/>
              </a:ext>
            </a:extLst>
          </p:cNvPr>
          <p:cNvSpPr/>
          <p:nvPr/>
        </p:nvSpPr>
        <p:spPr>
          <a:xfrm>
            <a:off x="856214" y="6396156"/>
            <a:ext cx="4168736" cy="309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Network Devices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94FE8EC-CB11-4E48-A274-FC8F251073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037" t="79140" r="34396" b="2000"/>
          <a:stretch/>
        </p:blipFill>
        <p:spPr>
          <a:xfrm rot="5400000">
            <a:off x="2216155" y="4018598"/>
            <a:ext cx="1196996" cy="411826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9EB41C32-FC38-4347-85B9-3BB682EABA58}"/>
              </a:ext>
            </a:extLst>
          </p:cNvPr>
          <p:cNvSpPr/>
          <p:nvPr/>
        </p:nvSpPr>
        <p:spPr>
          <a:xfrm>
            <a:off x="2671137" y="2854362"/>
            <a:ext cx="639112" cy="46633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920F8361-3BAF-CD40-8A49-4B6B010C48B2}"/>
              </a:ext>
            </a:extLst>
          </p:cNvPr>
          <p:cNvSpPr/>
          <p:nvPr/>
        </p:nvSpPr>
        <p:spPr>
          <a:xfrm>
            <a:off x="2621026" y="5120532"/>
            <a:ext cx="639112" cy="57175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BFD0ED6-0706-C145-A1AB-676942A31B46}"/>
              </a:ext>
            </a:extLst>
          </p:cNvPr>
          <p:cNvSpPr/>
          <p:nvPr/>
        </p:nvSpPr>
        <p:spPr>
          <a:xfrm>
            <a:off x="493800" y="3328584"/>
            <a:ext cx="4993786" cy="601771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Abstractions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E18ADB4-1869-2546-BFA3-812564AA6EDA}"/>
              </a:ext>
            </a:extLst>
          </p:cNvPr>
          <p:cNvSpPr/>
          <p:nvPr/>
        </p:nvSpPr>
        <p:spPr>
          <a:xfrm>
            <a:off x="523046" y="4520042"/>
            <a:ext cx="4993786" cy="563682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Algorithms</a:t>
            </a:r>
          </a:p>
        </p:txBody>
      </p:sp>
      <p:sp>
        <p:nvSpPr>
          <p:cNvPr id="44" name="Shape 459">
            <a:extLst>
              <a:ext uri="{FF2B5EF4-FFF2-40B4-BE49-F238E27FC236}">
                <a16:creationId xmlns:a16="http://schemas.microsoft.com/office/drawing/2014/main" id="{D3259A97-568B-054A-B406-729890475AF7}"/>
              </a:ext>
            </a:extLst>
          </p:cNvPr>
          <p:cNvSpPr/>
          <p:nvPr/>
        </p:nvSpPr>
        <p:spPr>
          <a:xfrm>
            <a:off x="3397443" y="4021378"/>
            <a:ext cx="1332614" cy="406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Systems</a:t>
            </a:r>
          </a:p>
        </p:txBody>
      </p:sp>
      <p:sp>
        <p:nvSpPr>
          <p:cNvPr id="49" name="Shape 459">
            <a:extLst>
              <a:ext uri="{FF2B5EF4-FFF2-40B4-BE49-F238E27FC236}">
                <a16:creationId xmlns:a16="http://schemas.microsoft.com/office/drawing/2014/main" id="{5AACC7F0-12F0-BB44-AD0F-FA843D4DA4F5}"/>
              </a:ext>
            </a:extLst>
          </p:cNvPr>
          <p:cNvSpPr/>
          <p:nvPr/>
        </p:nvSpPr>
        <p:spPr>
          <a:xfrm>
            <a:off x="897552" y="4068438"/>
            <a:ext cx="1711188" cy="406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Deployable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F6F2305-65C0-664C-BF1B-9555196DD3AB}"/>
              </a:ext>
            </a:extLst>
          </p:cNvPr>
          <p:cNvSpPr/>
          <p:nvPr/>
        </p:nvSpPr>
        <p:spPr>
          <a:xfrm>
            <a:off x="330480" y="3346871"/>
            <a:ext cx="5332840" cy="173685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4" name="Shape 459">
            <a:extLst>
              <a:ext uri="{FF2B5EF4-FFF2-40B4-BE49-F238E27FC236}">
                <a16:creationId xmlns:a16="http://schemas.microsoft.com/office/drawing/2014/main" id="{BBB375AD-3ED7-9E44-A23B-3AA3A3C273A3}"/>
              </a:ext>
            </a:extLst>
          </p:cNvPr>
          <p:cNvSpPr/>
          <p:nvPr/>
        </p:nvSpPr>
        <p:spPr>
          <a:xfrm>
            <a:off x="7855959" y="4039574"/>
            <a:ext cx="986930" cy="495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9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"/>
    </mc:Choice>
    <mc:Fallback xmlns=""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50" grpId="0" animBg="1"/>
      <p:bldP spid="9" grpId="0" animBg="1"/>
      <p:bldP spid="52" grpId="0" animBg="1"/>
      <p:bldP spid="46" grpId="0" animBg="1"/>
      <p:bldP spid="45" grpId="0" animBg="1"/>
      <p:bldP spid="44" grpId="0" animBg="1"/>
      <p:bldP spid="49" grpId="0" animBg="1"/>
      <p:bldP spid="39" grpId="0" animBg="1"/>
      <p:bldP spid="5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7131719" y="2564213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7476547" y="3227522"/>
            <a:ext cx="784325" cy="2678062"/>
            <a:chOff x="7498829" y="2510581"/>
            <a:chExt cx="784325" cy="2678062"/>
          </a:xfrm>
        </p:grpSpPr>
        <p:grpSp>
          <p:nvGrpSpPr>
            <p:cNvPr id="190" name="Group 189"/>
            <p:cNvGrpSpPr/>
            <p:nvPr/>
          </p:nvGrpSpPr>
          <p:grpSpPr>
            <a:xfrm>
              <a:off x="7502388" y="2510581"/>
              <a:ext cx="780766" cy="427769"/>
              <a:chOff x="6858000" y="3200400"/>
              <a:chExt cx="685800" cy="37573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7498829" y="3260679"/>
              <a:ext cx="780766" cy="427769"/>
              <a:chOff x="6858000" y="3200400"/>
              <a:chExt cx="685800" cy="375739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7498829" y="4010777"/>
              <a:ext cx="780766" cy="427769"/>
              <a:chOff x="6858000" y="3200400"/>
              <a:chExt cx="685800" cy="375739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7498829" y="4760874"/>
              <a:ext cx="780766" cy="427769"/>
              <a:chOff x="6858000" y="3200400"/>
              <a:chExt cx="685800" cy="375739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7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Query Partitioning Limitations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50</a:t>
            </a:fld>
            <a:endParaRPr lang="en-US"/>
          </a:p>
        </p:txBody>
      </p:sp>
      <p:grpSp>
        <p:nvGrpSpPr>
          <p:cNvPr id="237" name="Group 236"/>
          <p:cNvGrpSpPr/>
          <p:nvPr/>
        </p:nvGrpSpPr>
        <p:grpSpPr>
          <a:xfrm>
            <a:off x="152400" y="3215373"/>
            <a:ext cx="332788" cy="2702361"/>
            <a:chOff x="526649" y="1992150"/>
            <a:chExt cx="292310" cy="2373667"/>
          </a:xfrm>
        </p:grpSpPr>
        <p:sp>
          <p:nvSpPr>
            <p:cNvPr id="225" name="Right Arrow 224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6" name="Right Arrow 225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7" name="Right Arrow 226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8" name="Right Arrow 227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9" name="Right Arrow 228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8614247" y="3215373"/>
            <a:ext cx="332788" cy="2702361"/>
            <a:chOff x="526649" y="1992150"/>
            <a:chExt cx="292310" cy="2373667"/>
          </a:xfrm>
        </p:grpSpPr>
        <p:sp>
          <p:nvSpPr>
            <p:cNvPr id="239" name="Right Arrow 238"/>
            <p:cNvSpPr/>
            <p:nvPr/>
          </p:nvSpPr>
          <p:spPr>
            <a:xfrm>
              <a:off x="526649" y="1992150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0" name="Right Arrow 239"/>
            <p:cNvSpPr/>
            <p:nvPr/>
          </p:nvSpPr>
          <p:spPr>
            <a:xfrm>
              <a:off x="526649" y="238987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1" name="Right Arrow 240"/>
            <p:cNvSpPr/>
            <p:nvPr/>
          </p:nvSpPr>
          <p:spPr>
            <a:xfrm>
              <a:off x="526649" y="2790624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2" name="Right Arrow 241"/>
            <p:cNvSpPr/>
            <p:nvPr/>
          </p:nvSpPr>
          <p:spPr>
            <a:xfrm>
              <a:off x="526649" y="318834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3" name="Right Arrow 242"/>
            <p:cNvSpPr/>
            <p:nvPr/>
          </p:nvSpPr>
          <p:spPr>
            <a:xfrm>
              <a:off x="526649" y="3590268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4" name="Right Arrow 243"/>
            <p:cNvSpPr/>
            <p:nvPr/>
          </p:nvSpPr>
          <p:spPr>
            <a:xfrm>
              <a:off x="526649" y="3987992"/>
              <a:ext cx="292310" cy="377825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08886" y="2554975"/>
            <a:ext cx="1463693" cy="3498081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sz="12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628339" y="3202868"/>
            <a:ext cx="1214525" cy="2727370"/>
            <a:chOff x="944698" y="2284250"/>
            <a:chExt cx="1066800" cy="2395634"/>
          </a:xfrm>
        </p:grpSpPr>
        <p:sp>
          <p:nvSpPr>
            <p:cNvPr id="21" name="Oval 20"/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4698" y="31181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9848" y="384850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65348" y="4267134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3" name="Curved Connector 52"/>
            <p:cNvCxnSpPr>
              <a:stCxn id="23" idx="6"/>
              <a:endCxn id="24" idx="7"/>
            </p:cNvCxnSpPr>
            <p:nvPr/>
          </p:nvCxnSpPr>
          <p:spPr>
            <a:xfrm>
              <a:off x="1357448" y="332457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24" idx="2"/>
              <a:endCxn id="23" idx="3"/>
            </p:cNvCxnSpPr>
            <p:nvPr/>
          </p:nvCxnSpPr>
          <p:spPr>
            <a:xfrm rot="10800000">
              <a:off x="1005144" y="3470500"/>
              <a:ext cx="504704" cy="584377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1" idx="6"/>
              <a:endCxn id="22" idx="0"/>
            </p:cNvCxnSpPr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22" idx="4"/>
              <a:endCxn id="25" idx="0"/>
            </p:cNvCxnSpPr>
            <p:nvPr/>
          </p:nvCxnSpPr>
          <p:spPr>
            <a:xfrm rot="5400000">
              <a:off x="981416" y="3443427"/>
              <a:ext cx="1114014" cy="533400"/>
            </a:xfrm>
            <a:prstGeom prst="curvedConnector3">
              <a:avLst>
                <a:gd name="adj1" fmla="val 44300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24" idx="5"/>
              <a:endCxn id="25" idx="5"/>
            </p:cNvCxnSpPr>
            <p:nvPr/>
          </p:nvCxnSpPr>
          <p:spPr>
            <a:xfrm rot="5400000">
              <a:off x="1430586" y="4187871"/>
              <a:ext cx="418633" cy="444500"/>
            </a:xfrm>
            <a:prstGeom prst="curvedConnector3">
              <a:avLst>
                <a:gd name="adj1" fmla="val 117474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21" idx="2"/>
              <a:endCxn id="23" idx="1"/>
            </p:cNvCxnSpPr>
            <p:nvPr/>
          </p:nvCxnSpPr>
          <p:spPr>
            <a:xfrm rot="10800000" flipV="1">
              <a:off x="1005145" y="2490625"/>
              <a:ext cx="184029" cy="68801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054778" y="316825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331844" y="339479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6879" y="329599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54778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8" name="Trapezoid 147"/>
          <p:cNvSpPr/>
          <p:nvPr/>
        </p:nvSpPr>
        <p:spPr>
          <a:xfrm rot="5400000">
            <a:off x="2347689" y="562256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349900" y="395173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354577" y="450867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1" name="Trapezoid 150"/>
          <p:cNvSpPr/>
          <p:nvPr/>
        </p:nvSpPr>
        <p:spPr>
          <a:xfrm rot="5400000">
            <a:off x="2347689" y="506561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785377" y="315574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3062443" y="338228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897478" y="328348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785377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9" name="Trapezoid 158"/>
          <p:cNvSpPr/>
          <p:nvPr/>
        </p:nvSpPr>
        <p:spPr>
          <a:xfrm rot="5400000">
            <a:off x="3078288" y="5610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3080499" y="393922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3085176" y="449616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2" name="Trapezoid 161"/>
          <p:cNvSpPr/>
          <p:nvPr/>
        </p:nvSpPr>
        <p:spPr>
          <a:xfrm rot="5400000">
            <a:off x="3078288" y="505310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513361" y="315574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793042" y="338228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628077" y="328348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9" name="Trapezoid 168"/>
          <p:cNvSpPr/>
          <p:nvPr/>
        </p:nvSpPr>
        <p:spPr>
          <a:xfrm rot="5400000">
            <a:off x="3808887" y="5610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811098" y="393922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815775" y="449616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3" name="Trapezoid 172"/>
          <p:cNvSpPr/>
          <p:nvPr/>
        </p:nvSpPr>
        <p:spPr>
          <a:xfrm rot="5400000">
            <a:off x="3808887" y="505310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244352" y="316475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523641" y="339129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358676" y="329249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9" name="Trapezoid 178"/>
          <p:cNvSpPr/>
          <p:nvPr/>
        </p:nvSpPr>
        <p:spPr>
          <a:xfrm rot="5400000">
            <a:off x="4539486" y="561905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541697" y="394823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546374" y="450517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3" name="Trapezoid 182"/>
          <p:cNvSpPr/>
          <p:nvPr/>
        </p:nvSpPr>
        <p:spPr>
          <a:xfrm rot="5400000">
            <a:off x="4539486" y="506211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84109" y="3164752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254240" y="3391294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5089275" y="3292496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4" name="Trapezoid 233"/>
          <p:cNvSpPr/>
          <p:nvPr/>
        </p:nvSpPr>
        <p:spPr>
          <a:xfrm rot="5400000">
            <a:off x="5270085" y="561905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272296" y="394823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276973" y="450517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6" name="Trapezoid 245"/>
          <p:cNvSpPr/>
          <p:nvPr/>
        </p:nvSpPr>
        <p:spPr>
          <a:xfrm rot="5400000">
            <a:off x="5270085" y="506211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709107" y="316825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5984839" y="339479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819874" y="329599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5" name="Trapezoid 254"/>
          <p:cNvSpPr/>
          <p:nvPr/>
        </p:nvSpPr>
        <p:spPr>
          <a:xfrm rot="5400000">
            <a:off x="6000684" y="562256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6002895" y="395173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6007572" y="450867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8" name="Trapezoid 257"/>
          <p:cNvSpPr/>
          <p:nvPr/>
        </p:nvSpPr>
        <p:spPr>
          <a:xfrm rot="5400000">
            <a:off x="6000684" y="506561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434310" y="3168253"/>
            <a:ext cx="638937" cy="2894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715438" y="3394795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550473" y="3295997"/>
            <a:ext cx="180158" cy="26309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6" name="Trapezoid 265"/>
          <p:cNvSpPr/>
          <p:nvPr/>
        </p:nvSpPr>
        <p:spPr>
          <a:xfrm rot="5400000">
            <a:off x="6731283" y="562256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733494" y="3951736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738171" y="4508677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5" name="Trapezoid 274"/>
          <p:cNvSpPr/>
          <p:nvPr/>
        </p:nvSpPr>
        <p:spPr>
          <a:xfrm rot="5400000">
            <a:off x="6731283" y="5065618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2063926" y="3245577"/>
            <a:ext cx="620640" cy="532244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Map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443458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794525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522509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253500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4993257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718255" y="3245577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864189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3025639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18709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513361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589557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751007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912458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244352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32094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48239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643841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4984109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5069855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231305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392756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709107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79634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950702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6112153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434310" y="2566865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50906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670510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831961" y="2609695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578054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739504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900955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5784837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939199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100650" y="261217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3190050" y="1837307"/>
            <a:ext cx="1357772" cy="570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</a:rPr>
              <a:t>distinct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5370694" y="1839347"/>
            <a:ext cx="1357772" cy="570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</a:rPr>
              <a:t>reduce</a:t>
            </a:r>
          </a:p>
        </p:txBody>
      </p:sp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52400" y="4223733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How can we reduce the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memory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footprint of </a:t>
            </a:r>
            <a:r>
              <a:rPr lang="en-US" sz="3200" b="1" dirty="0" err="1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stateful</a:t>
            </a:r>
            <a:r>
              <a:rPr lang="en-US" sz="32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operators?</a:t>
            </a:r>
            <a:endParaRPr lang="en-US" sz="32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4063943" y="261464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3405823" y="2608048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286962" y="2614950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618468" y="2613278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164" grpId="0" animBg="1"/>
      <p:bldP spid="168" grpId="0" animBg="1"/>
      <p:bldP spid="174" grpId="0" animBg="1"/>
      <p:bldP spid="178" grpId="0" animBg="1"/>
      <p:bldP spid="187" grpId="0" animBg="1"/>
      <p:bldP spid="223" grpId="0" animBg="1"/>
      <p:bldP spid="233" grpId="0" animBg="1"/>
      <p:bldP spid="233" grpId="1" animBg="1"/>
      <p:bldP spid="247" grpId="0" animBg="1"/>
      <p:bldP spid="247" grpId="1" animBg="1"/>
      <p:bldP spid="249" grpId="0" animBg="1"/>
      <p:bldP spid="250" grpId="0" animBg="1"/>
      <p:bldP spid="251" grpId="0" animBg="1"/>
      <p:bldP spid="254" grpId="0" animBg="1"/>
      <p:bldP spid="25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Detecting DNS Reflection Attack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36191"/>
            <a:ext cx="7516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victim =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				 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.map(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/8)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.filter(p =&gt;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.map(p =&gt; 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p.dIP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p.sIP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.distinct()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…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Observations: </a:t>
            </a:r>
            <a:b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Possible to Reduce Memory Footprint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15933-5610-A643-9A7D-7BA677FEF523}"/>
              </a:ext>
            </a:extLst>
          </p:cNvPr>
          <p:cNvSpPr txBox="1"/>
          <p:nvPr/>
        </p:nvSpPr>
        <p:spPr>
          <a:xfrm>
            <a:off x="4982985" y="2069504"/>
            <a:ext cx="382483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 consider first 8 bits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251012" y="4544515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Queries at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coarser levels</a:t>
            </a:r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have smaller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memory footprint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Detecting DNS Reflection Attack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36191"/>
            <a:ext cx="7516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victim =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				 .map(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=&gt;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/8)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.filter(p =&gt;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== 53)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.map(p =&gt; 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p.dIP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p.sIP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.distinct()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…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Observations:</a:t>
            </a:r>
            <a:b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Possible to Preserve Query Accuracy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15933-5610-A643-9A7D-7BA677FEF523}"/>
              </a:ext>
            </a:extLst>
          </p:cNvPr>
          <p:cNvSpPr txBox="1"/>
          <p:nvPr/>
        </p:nvSpPr>
        <p:spPr>
          <a:xfrm>
            <a:off x="4149162" y="2236191"/>
            <a:ext cx="3824839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Hierarchical packet field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52401" y="4544515"/>
            <a:ext cx="8762999" cy="1457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Query accuracy is preserved if refined with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hierarchical </a:t>
            </a:r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packet fields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0207" y="3462507"/>
            <a:ext cx="638937" cy="18783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197273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2307" y="3590253"/>
            <a:ext cx="205399" cy="16579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20207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215329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220006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650806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2927872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762907" y="3577742"/>
            <a:ext cx="191232" cy="16704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65080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2945928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2950605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378790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658471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493506" y="357774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676527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681204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109781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389070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224105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407126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411803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849538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119669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954704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137725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142402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574536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5850268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685303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5868324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5873001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299739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580867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15902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598923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603600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6308887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65995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387938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118929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4858686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58368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72961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289106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0525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378790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45498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61643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777887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109781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1863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3478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50927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4849538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93528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09673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258185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57453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6617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816131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5977582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299739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37448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53593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69739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766384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966079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/>
          <a:srcRect l="14798" t="25201" r="15740" b="22493"/>
          <a:stretch/>
        </p:blipFill>
        <p:spPr>
          <a:xfrm rot="21030557">
            <a:off x="65202" y="2994277"/>
            <a:ext cx="1695381" cy="108455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47203" y="2562967"/>
            <a:ext cx="1725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Packet Stream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4"/>
          <a:srcRect t="36998" b="34473"/>
          <a:stretch/>
        </p:blipFill>
        <p:spPr>
          <a:xfrm rot="10800000">
            <a:off x="342581" y="3980234"/>
            <a:ext cx="1040644" cy="20075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/>
          <a:srcRect t="36998" b="34473"/>
          <a:stretch/>
        </p:blipFill>
        <p:spPr>
          <a:xfrm rot="10800000">
            <a:off x="6996381" y="3623783"/>
            <a:ext cx="1040644" cy="20075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"/>
          <a:srcRect l="14798" t="25201" r="15740" b="22493"/>
          <a:stretch/>
        </p:blipFill>
        <p:spPr>
          <a:xfrm rot="20687839">
            <a:off x="7224444" y="3107344"/>
            <a:ext cx="586215" cy="441431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8118176" y="3456442"/>
            <a:ext cx="8821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Helvetica Neue" charset="0"/>
                <a:ea typeface="Helvetica Neue" charset="0"/>
                <a:cs typeface="Helvetica Neue" charset="0"/>
              </a:rPr>
              <a:t>t+W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Iterative Query Refinement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53</a:t>
            </a:fld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1917740" y="3539832"/>
            <a:ext cx="620640" cy="693018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Map</a:t>
            </a:r>
          </a:p>
        </p:txBody>
      </p:sp>
      <p:sp>
        <p:nvSpPr>
          <p:cNvPr id="105" name="Rectangular Callout 104">
            <a:extLst>
              <a:ext uri="{FF2B5EF4-FFF2-40B4-BE49-F238E27FC236}">
                <a16:creationId xmlns:a16="http://schemas.microsoft.com/office/drawing/2014/main" id="{BB0E81AE-62D8-DD40-9950-1E6F60012D9A}"/>
              </a:ext>
            </a:extLst>
          </p:cNvPr>
          <p:cNvSpPr/>
          <p:nvPr/>
        </p:nvSpPr>
        <p:spPr>
          <a:xfrm>
            <a:off x="7743463" y="2477650"/>
            <a:ext cx="1256911" cy="383470"/>
          </a:xfrm>
          <a:prstGeom prst="wedgeRectCallout">
            <a:avLst>
              <a:gd name="adj1" fmla="val 18732"/>
              <a:gd name="adj2" fmla="val 22638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Window</a:t>
            </a:r>
          </a:p>
        </p:txBody>
      </p:sp>
      <p:sp>
        <p:nvSpPr>
          <p:cNvPr id="106" name="Rectangular Callout 105">
            <a:extLst>
              <a:ext uri="{FF2B5EF4-FFF2-40B4-BE49-F238E27FC236}">
                <a16:creationId xmlns:a16="http://schemas.microsoft.com/office/drawing/2014/main" id="{BB0E81AE-62D8-DD40-9950-1E6F60012D9A}"/>
              </a:ext>
            </a:extLst>
          </p:cNvPr>
          <p:cNvSpPr/>
          <p:nvPr/>
        </p:nvSpPr>
        <p:spPr>
          <a:xfrm>
            <a:off x="1096738" y="1674329"/>
            <a:ext cx="2828058" cy="423430"/>
          </a:xfrm>
          <a:prstGeom prst="wedgeRectCallout">
            <a:avLst>
              <a:gd name="adj1" fmla="val -13345"/>
              <a:gd name="adj2" fmla="val 39225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map(</a:t>
            </a:r>
            <a:r>
              <a:rPr lang="en-US" sz="2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=&gt;</a:t>
            </a:r>
            <a:r>
              <a:rPr lang="en-US" sz="2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dIP</a:t>
            </a:r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/8)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48151" y="5388731"/>
            <a:ext cx="36553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PISA Target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206976" y="5494738"/>
            <a:ext cx="8762999" cy="7375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First, execute query at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coarser level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174" grpId="0" animBg="1"/>
      <p:bldP spid="223" grpId="0" animBg="1"/>
      <p:bldP spid="103" grpId="0"/>
      <p:bldP spid="99" grpId="0" animBg="1"/>
      <p:bldP spid="105" grpId="0" animBg="1"/>
      <p:bldP spid="106" grpId="0" animBg="1"/>
      <p:bldP spid="10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0207" y="3462507"/>
            <a:ext cx="638937" cy="18783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2197273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2307" y="3590253"/>
            <a:ext cx="205399" cy="16579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20207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Trapezoid 148"/>
          <p:cNvSpPr/>
          <p:nvPr/>
        </p:nvSpPr>
        <p:spPr>
          <a:xfrm rot="5400000">
            <a:off x="2215329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Trapezoid 149"/>
          <p:cNvSpPr/>
          <p:nvPr/>
        </p:nvSpPr>
        <p:spPr>
          <a:xfrm rot="5400000">
            <a:off x="2220006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650806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6" name="Trapezoid 155"/>
          <p:cNvSpPr/>
          <p:nvPr/>
        </p:nvSpPr>
        <p:spPr>
          <a:xfrm rot="5400000">
            <a:off x="2927872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762907" y="3577742"/>
            <a:ext cx="191232" cy="16704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65080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0" name="Trapezoid 159"/>
          <p:cNvSpPr/>
          <p:nvPr/>
        </p:nvSpPr>
        <p:spPr>
          <a:xfrm rot="5400000">
            <a:off x="2945928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1" name="Trapezoid 160"/>
          <p:cNvSpPr/>
          <p:nvPr/>
        </p:nvSpPr>
        <p:spPr>
          <a:xfrm rot="5400000">
            <a:off x="2950605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378790" y="3449998"/>
            <a:ext cx="638937" cy="1890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6" name="Trapezoid 165"/>
          <p:cNvSpPr/>
          <p:nvPr/>
        </p:nvSpPr>
        <p:spPr>
          <a:xfrm rot="5400000">
            <a:off x="3658471" y="367654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493506" y="357774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0" name="Trapezoid 169"/>
          <p:cNvSpPr/>
          <p:nvPr/>
        </p:nvSpPr>
        <p:spPr>
          <a:xfrm rot="5400000">
            <a:off x="3676527" y="423348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2" name="Trapezoid 171"/>
          <p:cNvSpPr/>
          <p:nvPr/>
        </p:nvSpPr>
        <p:spPr>
          <a:xfrm rot="5400000">
            <a:off x="3681204" y="479042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109781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6" name="Trapezoid 175"/>
          <p:cNvSpPr/>
          <p:nvPr/>
        </p:nvSpPr>
        <p:spPr>
          <a:xfrm rot="5400000">
            <a:off x="4389070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224105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0" name="Trapezoid 179"/>
          <p:cNvSpPr/>
          <p:nvPr/>
        </p:nvSpPr>
        <p:spPr>
          <a:xfrm rot="5400000">
            <a:off x="4407126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2" name="Trapezoid 181"/>
          <p:cNvSpPr/>
          <p:nvPr/>
        </p:nvSpPr>
        <p:spPr>
          <a:xfrm rot="5400000">
            <a:off x="4411803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849538" y="3459007"/>
            <a:ext cx="638937" cy="18818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1" name="Trapezoid 230"/>
          <p:cNvSpPr/>
          <p:nvPr/>
        </p:nvSpPr>
        <p:spPr>
          <a:xfrm rot="5400000">
            <a:off x="5119669" y="3685549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954704" y="3586751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5" name="Trapezoid 234"/>
          <p:cNvSpPr/>
          <p:nvPr/>
        </p:nvSpPr>
        <p:spPr>
          <a:xfrm rot="5400000">
            <a:off x="5137725" y="424249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6" name="Trapezoid 235"/>
          <p:cNvSpPr/>
          <p:nvPr/>
        </p:nvSpPr>
        <p:spPr>
          <a:xfrm rot="5400000">
            <a:off x="5142402" y="479943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574536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2" name="Trapezoid 251"/>
          <p:cNvSpPr/>
          <p:nvPr/>
        </p:nvSpPr>
        <p:spPr>
          <a:xfrm rot="5400000">
            <a:off x="5850268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685303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6" name="Trapezoid 255"/>
          <p:cNvSpPr/>
          <p:nvPr/>
        </p:nvSpPr>
        <p:spPr>
          <a:xfrm rot="5400000">
            <a:off x="5868324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7" name="Trapezoid 256"/>
          <p:cNvSpPr/>
          <p:nvPr/>
        </p:nvSpPr>
        <p:spPr>
          <a:xfrm rot="5400000">
            <a:off x="5873001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299739" y="3462508"/>
            <a:ext cx="638937" cy="18783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2" name="Trapezoid 261"/>
          <p:cNvSpPr/>
          <p:nvPr/>
        </p:nvSpPr>
        <p:spPr>
          <a:xfrm rot="5400000">
            <a:off x="6580867" y="3689050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15902" y="3590252"/>
            <a:ext cx="216396" cy="1657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3" name="Trapezoid 272"/>
          <p:cNvSpPr/>
          <p:nvPr/>
        </p:nvSpPr>
        <p:spPr>
          <a:xfrm rot="5400000">
            <a:off x="6598923" y="4245991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4" name="Trapezoid 273"/>
          <p:cNvSpPr/>
          <p:nvPr/>
        </p:nvSpPr>
        <p:spPr>
          <a:xfrm rot="5400000">
            <a:off x="6603600" y="4802932"/>
            <a:ext cx="409240" cy="199492"/>
          </a:xfrm>
          <a:prstGeom prst="trapezoid">
            <a:avLst>
              <a:gd name="adj" fmla="val 3819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6308887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65995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387938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118929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4858686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583684" y="3539832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72961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2891068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0525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3378790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345498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616436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3777887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4109781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1863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34781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50927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4849538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93528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096734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258185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5574536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66176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816131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5977582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299739" y="2861120"/>
            <a:ext cx="638937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637448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535939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697390" y="2903950"/>
            <a:ext cx="158412" cy="4637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766384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966079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91" y="3973218"/>
            <a:ext cx="1725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 Neue" charset="0"/>
                <a:ea typeface="Helvetica Neue" charset="0"/>
                <a:cs typeface="Helvetica Neue" charset="0"/>
              </a:rPr>
              <a:t>Filtered</a:t>
            </a:r>
          </a:p>
          <a:p>
            <a:pPr algn="ctr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Packet Stream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31FAC-0404-BD46-8985-7CFC8AB9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Iterative Query Refinement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92EAD-0E9D-6443-9A4C-435B3187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54</a:t>
            </a:fld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1917740" y="3539832"/>
            <a:ext cx="620640" cy="693018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Map</a:t>
            </a:r>
          </a:p>
        </p:txBody>
      </p:sp>
      <p:sp>
        <p:nvSpPr>
          <p:cNvPr id="105" name="Rectangular Callout 104">
            <a:extLst>
              <a:ext uri="{FF2B5EF4-FFF2-40B4-BE49-F238E27FC236}">
                <a16:creationId xmlns:a16="http://schemas.microsoft.com/office/drawing/2014/main" id="{BB0E81AE-62D8-DD40-9950-1E6F60012D9A}"/>
              </a:ext>
            </a:extLst>
          </p:cNvPr>
          <p:cNvSpPr/>
          <p:nvPr/>
        </p:nvSpPr>
        <p:spPr>
          <a:xfrm>
            <a:off x="7407797" y="2907972"/>
            <a:ext cx="1592577" cy="722710"/>
          </a:xfrm>
          <a:prstGeom prst="wedgeRectCallout">
            <a:avLst>
              <a:gd name="adj1" fmla="val 21639"/>
              <a:gd name="adj2" fmla="val 16454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Detection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Delay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930372" y="4535156"/>
            <a:ext cx="620640" cy="693018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  <a:p>
            <a:pPr algn="ctr"/>
            <a:r>
              <a:rPr lang="en-US" sz="135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  Map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3"/>
          <a:srcRect t="36998" b="34473"/>
          <a:stretch/>
        </p:blipFill>
        <p:spPr>
          <a:xfrm rot="10800000">
            <a:off x="324770" y="5016044"/>
            <a:ext cx="1040644" cy="20075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4"/>
          <a:srcRect l="14798" t="25201" r="15740" b="22493"/>
          <a:stretch/>
        </p:blipFill>
        <p:spPr>
          <a:xfrm rot="20687839">
            <a:off x="552833" y="4602700"/>
            <a:ext cx="586215" cy="441431"/>
          </a:xfrm>
          <a:prstGeom prst="rect">
            <a:avLst/>
          </a:prstGeom>
        </p:spPr>
      </p:pic>
      <p:sp>
        <p:nvSpPr>
          <p:cNvPr id="86" name="Rounded Rectangle 85"/>
          <p:cNvSpPr/>
          <p:nvPr/>
        </p:nvSpPr>
        <p:spPr>
          <a:xfrm>
            <a:off x="6276121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Filter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627188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355172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D2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086163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Map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825920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550918" y="4533561"/>
            <a:ext cx="620640" cy="264576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R2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/>
          <a:srcRect t="36998" b="34473"/>
          <a:stretch/>
        </p:blipFill>
        <p:spPr>
          <a:xfrm rot="10800000">
            <a:off x="7031864" y="4565472"/>
            <a:ext cx="1040644" cy="20075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8023198" y="4392716"/>
            <a:ext cx="10385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 Neue" charset="0"/>
                <a:ea typeface="Helvetica Neue" charset="0"/>
                <a:cs typeface="Helvetica Neue" charset="0"/>
              </a:rPr>
              <a:t>t+2W</a:t>
            </a:r>
            <a:endParaRPr lang="en-US" sz="2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30363" y="1965106"/>
            <a:ext cx="36553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Smaller 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memory footprint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444251" y="2906425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621303" y="2906528"/>
            <a:ext cx="158412" cy="46376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48151" y="5388731"/>
            <a:ext cx="36553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PISA Target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237375" y="5503718"/>
            <a:ext cx="8762999" cy="7375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Then, execute query at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finer level(s)</a:t>
            </a:r>
            <a:endParaRPr lang="en-US" sz="360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56510BB-822C-FD44-A7F3-BACCAB426E7A}"/>
              </a:ext>
            </a:extLst>
          </p:cNvPr>
          <p:cNvSpPr/>
          <p:nvPr/>
        </p:nvSpPr>
        <p:spPr>
          <a:xfrm>
            <a:off x="16476" y="1965106"/>
            <a:ext cx="9144000" cy="436624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91054" y="3399025"/>
            <a:ext cx="8909320" cy="17913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Smaller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memory footprint </a:t>
            </a:r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at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the cost of additional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detection delay</a:t>
            </a:r>
          </a:p>
        </p:txBody>
      </p:sp>
    </p:spTree>
    <p:extLst>
      <p:ext uri="{BB962C8B-B14F-4D97-AF65-F5344CB8AC3E}">
        <p14:creationId xmlns:p14="http://schemas.microsoft.com/office/powerpoint/2010/main" val="11593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/>
      <p:bldP spid="95" grpId="0"/>
      <p:bldP spid="100" grpId="0" animBg="1"/>
      <p:bldP spid="104" grpId="0" animBg="1"/>
      <p:bldP spid="94" grpId="0" animBg="1"/>
      <p:bldP spid="9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Query Planning Problem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22770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Goal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Minimize tuples sent to the stream processor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Given</a:t>
            </a:r>
            <a:endParaRPr lang="en-US" dirty="0">
              <a:solidFill>
                <a:schemeClr val="accent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Queries, packet traces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Determine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Which packet field to use for iterative refinement?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levels to use for iterative refinement?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What’s the partitioning plan for each refined query?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152400" y="4487180"/>
            <a:ext cx="8909320" cy="14597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Augment partitioning ILP to compute both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refinement</a:t>
            </a:r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partitioning</a:t>
            </a:r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plans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763000" cy="1143000"/>
          </a:xfrm>
        </p:spPr>
        <p:txBody>
          <a:bodyPr/>
          <a:lstStyle/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Sonata’s Performance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614065" y="1433513"/>
          <a:ext cx="6145162" cy="353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948251" y="2999346"/>
            <a:ext cx="26629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Log Scale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3177" y="6343006"/>
            <a:ext cx="4016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8 Tasks, 100 </a:t>
            </a:r>
            <a:r>
              <a:rPr lang="en-US" sz="2000" dirty="0" err="1">
                <a:latin typeface="Helvetica Neue" charset="0"/>
                <a:ea typeface="Helvetica Neue" charset="0"/>
                <a:cs typeface="Helvetica Neue" charset="0"/>
              </a:rPr>
              <a:t>Gbps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Workload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2787157" y="2045199"/>
            <a:ext cx="10791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Helvetica Neue" charset="0"/>
                <a:ea typeface="Helvetica Neue" charset="0"/>
                <a:cs typeface="Helvetica Neue" charset="0"/>
              </a:rPr>
              <a:t>O(1 B)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4421258" y="2566233"/>
            <a:ext cx="1484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latin typeface="Helvetica Neue" charset="0"/>
                <a:ea typeface="Helvetica Neue" charset="0"/>
                <a:cs typeface="Helvetica Neue" charset="0"/>
              </a:rPr>
              <a:t>O(100 M)</a:t>
            </a:r>
            <a:endParaRPr lang="en-US" sz="24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A29FC-75D4-3F43-8884-474B36FA65DA}"/>
              </a:ext>
            </a:extLst>
          </p:cNvPr>
          <p:cNvSpPr txBox="1"/>
          <p:nvPr/>
        </p:nvSpPr>
        <p:spPr>
          <a:xfrm>
            <a:off x="6047653" y="3708923"/>
            <a:ext cx="14285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</a:rPr>
              <a:t>O(100 K)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B78E1C-FFA3-A746-B5BE-00F41780BD82}"/>
              </a:ext>
            </a:extLst>
          </p:cNvPr>
          <p:cNvSpPr/>
          <p:nvPr/>
        </p:nvSpPr>
        <p:spPr>
          <a:xfrm>
            <a:off x="79240" y="4969267"/>
            <a:ext cx="8909320" cy="11390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Up to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4 orders of magnitude</a:t>
            </a:r>
            <a:r>
              <a:rPr lang="en-US" sz="3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reduction</a:t>
            </a:r>
            <a:endParaRPr lang="en-US" sz="3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15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57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Sonata: Contributions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8D5EA2-8BAC-8C47-AC71-BA13E9764B20}"/>
              </a:ext>
            </a:extLst>
          </p:cNvPr>
          <p:cNvSpPr txBox="1"/>
          <p:nvPr/>
        </p:nvSpPr>
        <p:spPr>
          <a:xfrm>
            <a:off x="152400" y="1435116"/>
            <a:ext cx="4364736" cy="57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en-US" sz="2400" b="1" kern="0" dirty="0">
                <a:latin typeface="Helvetica Neue" charset="0"/>
                <a:ea typeface="Helvetica Neue" charset="0"/>
                <a:cs typeface="Helvetica Neue" charset="0"/>
              </a:rPr>
              <a:t>Sonata</a:t>
            </a:r>
            <a:r>
              <a:rPr lang="en-US" altLang="en-US" sz="2400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 [</a:t>
            </a:r>
            <a:r>
              <a:rPr lang="en-US" altLang="en-US" sz="24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SIGCOMM’18</a:t>
            </a:r>
            <a:r>
              <a:rPr lang="en-US" altLang="en-US" sz="2400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]</a:t>
            </a:r>
            <a:endParaRPr lang="en-US" altLang="en-US" sz="2400" b="1" kern="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45330FA3-8E9C-D042-974D-32363908E5A7}"/>
              </a:ext>
            </a:extLst>
          </p:cNvPr>
          <p:cNvSpPr/>
          <p:nvPr/>
        </p:nvSpPr>
        <p:spPr>
          <a:xfrm>
            <a:off x="152399" y="5305369"/>
            <a:ext cx="7513529" cy="1233436"/>
          </a:xfrm>
          <a:prstGeom prst="wedgeRectCallout">
            <a:avLst>
              <a:gd name="adj1" fmla="val -20902"/>
              <a:gd name="adj2" fmla="val -9266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Prototype with </a:t>
            </a:r>
            <a:r>
              <a:rPr lang="en-US" sz="2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Barefoot switches</a:t>
            </a: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Apache Spark</a:t>
            </a: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stream processor (9K lines of code)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Used by </a:t>
            </a:r>
            <a:r>
              <a:rPr lang="en-US" sz="2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AT&amp;T</a:t>
            </a: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Princeton course assignment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BFECEB-4E7E-854E-B1F2-47920FE68A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37" t="79140" r="34396" b="2000"/>
          <a:stretch/>
        </p:blipFill>
        <p:spPr>
          <a:xfrm rot="16200000">
            <a:off x="2033961" y="3722973"/>
            <a:ext cx="1196996" cy="353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F70656-36CE-7F44-992F-AF0B1000A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37" t="79140" r="34396" b="2000"/>
          <a:stretch/>
        </p:blipFill>
        <p:spPr>
          <a:xfrm rot="5400000">
            <a:off x="1657084" y="3664271"/>
            <a:ext cx="1196996" cy="353939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10E486B-9D6D-6C4A-991C-4222CB360DFB}"/>
              </a:ext>
            </a:extLst>
          </p:cNvPr>
          <p:cNvSpPr/>
          <p:nvPr/>
        </p:nvSpPr>
        <p:spPr>
          <a:xfrm>
            <a:off x="315720" y="2960542"/>
            <a:ext cx="4291846" cy="601771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Abstractions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A000CAD-CBFE-344A-83AC-5331C90556AF}"/>
              </a:ext>
            </a:extLst>
          </p:cNvPr>
          <p:cNvSpPr/>
          <p:nvPr/>
        </p:nvSpPr>
        <p:spPr>
          <a:xfrm>
            <a:off x="344966" y="4152000"/>
            <a:ext cx="4291846" cy="563682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Algorithms</a:t>
            </a:r>
          </a:p>
        </p:txBody>
      </p:sp>
      <p:sp>
        <p:nvSpPr>
          <p:cNvPr id="19" name="Shape 459">
            <a:extLst>
              <a:ext uri="{FF2B5EF4-FFF2-40B4-BE49-F238E27FC236}">
                <a16:creationId xmlns:a16="http://schemas.microsoft.com/office/drawing/2014/main" id="{73EC0D73-A651-FA49-8950-717CB6B5E73E}"/>
              </a:ext>
            </a:extLst>
          </p:cNvPr>
          <p:cNvSpPr/>
          <p:nvPr/>
        </p:nvSpPr>
        <p:spPr>
          <a:xfrm>
            <a:off x="475614" y="3671176"/>
            <a:ext cx="1580061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System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040732B-BB7A-FE43-B903-7BB652F2CFD6}"/>
              </a:ext>
            </a:extLst>
          </p:cNvPr>
          <p:cNvSpPr/>
          <p:nvPr/>
        </p:nvSpPr>
        <p:spPr>
          <a:xfrm>
            <a:off x="152400" y="2911512"/>
            <a:ext cx="4583242" cy="184785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5E7FA9A7-9296-9D4A-8DCD-059B1A6E2D29}"/>
              </a:ext>
            </a:extLst>
          </p:cNvPr>
          <p:cNvSpPr/>
          <p:nvPr/>
        </p:nvSpPr>
        <p:spPr>
          <a:xfrm>
            <a:off x="4898962" y="3160114"/>
            <a:ext cx="4120020" cy="681126"/>
          </a:xfrm>
          <a:prstGeom prst="wedgeRectCallout">
            <a:avLst>
              <a:gd name="adj1" fmla="val -56300"/>
              <a:gd name="adj2" fmla="val 12318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Query Planning Algorithms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(Partitioning and Refinement)</a:t>
            </a:r>
          </a:p>
        </p:txBody>
      </p:sp>
      <p:sp>
        <p:nvSpPr>
          <p:cNvPr id="32" name="Rectangular Callout 31">
            <a:extLst>
              <a:ext uri="{FF2B5EF4-FFF2-40B4-BE49-F238E27FC236}">
                <a16:creationId xmlns:a16="http://schemas.microsoft.com/office/drawing/2014/main" id="{BB0E81AE-62D8-DD40-9950-1E6F60012D9A}"/>
              </a:ext>
            </a:extLst>
          </p:cNvPr>
          <p:cNvSpPr/>
          <p:nvPr/>
        </p:nvSpPr>
        <p:spPr>
          <a:xfrm>
            <a:off x="4308953" y="2077239"/>
            <a:ext cx="4622587" cy="467969"/>
          </a:xfrm>
          <a:prstGeom prst="wedgeRectCallout">
            <a:avLst>
              <a:gd name="adj1" fmla="val -44431"/>
              <a:gd name="adj2" fmla="val 18912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Dataflow queries over packet fields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4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"/>
    </mc:Choice>
    <mc:Fallback xmlns=""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2" grpId="0" animBg="1"/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Summary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0" y="1585403"/>
            <a:ext cx="8948057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Flexible and scalable systems for nw. management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SDX </a:t>
            </a:r>
            <a:r>
              <a:rPr lang="en-US" dirty="0"/>
              <a:t>for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programmatic control</a:t>
            </a:r>
          </a:p>
          <a:p>
            <a:pPr lvl="2">
              <a:lnSpc>
                <a:spcPct val="120000"/>
              </a:lnSpc>
            </a:pPr>
            <a:r>
              <a:rPr lang="en-US" sz="2200" b="1" dirty="0">
                <a:solidFill>
                  <a:schemeClr val="accent2"/>
                </a:solidFill>
              </a:rPr>
              <a:t>Flexible: </a:t>
            </a:r>
            <a:r>
              <a:rPr lang="en-US" sz="2200" dirty="0"/>
              <a:t>match-action rules over virtual SDX switch</a:t>
            </a:r>
          </a:p>
          <a:p>
            <a:pPr lvl="2">
              <a:lnSpc>
                <a:spcPct val="120000"/>
              </a:lnSpc>
            </a:pPr>
            <a:r>
              <a:rPr lang="en-US" sz="2200" b="1" dirty="0">
                <a:solidFill>
                  <a:schemeClr val="accent2"/>
                </a:solidFill>
              </a:rPr>
              <a:t>Scalable: </a:t>
            </a:r>
            <a:r>
              <a:rPr lang="en-US" sz="2200" b="1" dirty="0"/>
              <a:t>3 orders of magnitude</a:t>
            </a:r>
            <a:r>
              <a:rPr lang="en-US" sz="2200" dirty="0"/>
              <a:t> state reduction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endParaRPr lang="en-US" sz="2200" b="1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Sonata</a:t>
            </a:r>
            <a:r>
              <a:rPr lang="en-US" b="1" dirty="0"/>
              <a:t> </a:t>
            </a:r>
            <a:r>
              <a:rPr lang="en-US" dirty="0"/>
              <a:t>for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network monitoring</a:t>
            </a:r>
          </a:p>
          <a:p>
            <a:pPr lvl="2">
              <a:lnSpc>
                <a:spcPct val="120000"/>
              </a:lnSpc>
            </a:pPr>
            <a:r>
              <a:rPr lang="en-US" sz="2200" b="1" dirty="0">
                <a:solidFill>
                  <a:schemeClr val="accent2"/>
                </a:solidFill>
              </a:rPr>
              <a:t>Flexible: </a:t>
            </a:r>
            <a:r>
              <a:rPr lang="en-US" sz="2200" dirty="0"/>
              <a:t>dataflow queries over packet tuples</a:t>
            </a:r>
          </a:p>
          <a:p>
            <a:pPr lvl="2">
              <a:lnSpc>
                <a:spcPct val="120000"/>
              </a:lnSpc>
            </a:pPr>
            <a:r>
              <a:rPr lang="en-US" sz="2200" b="1" dirty="0">
                <a:solidFill>
                  <a:schemeClr val="accent2"/>
                </a:solidFill>
              </a:rPr>
              <a:t>Scalable: </a:t>
            </a:r>
            <a:r>
              <a:rPr lang="en-US" sz="2200" b="1" dirty="0"/>
              <a:t>4 orders of magnitude</a:t>
            </a:r>
            <a:r>
              <a:rPr lang="en-US" sz="2200" dirty="0"/>
              <a:t> workload reduction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5" name="droppedImage.pdf">
            <a:extLst>
              <a:ext uri="{FF2B5EF4-FFF2-40B4-BE49-F238E27FC236}">
                <a16:creationId xmlns:a16="http://schemas.microsoft.com/office/drawing/2014/main" id="{3E55C4D9-546B-684F-BB9D-15EA234ECC78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8752" y="5710646"/>
            <a:ext cx="1533364" cy="48939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36D8EA2-EDDE-BE40-A4D4-A2803808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468" y="6255277"/>
            <a:ext cx="4349932" cy="4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Programmable</a:t>
            </a:r>
            <a:r>
              <a:rPr kumimoji="0" lang="en-US" altLang="en-US" sz="24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Switches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Lessons Learned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22770" y="1585403"/>
            <a:ext cx="8472966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Resource Pooling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SDX: Router + Programmable switches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Sonata: CPU + Programmable switches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Modular &amp; Extensible Design</a:t>
            </a:r>
          </a:p>
          <a:p>
            <a:pPr marL="742950" lvl="2" indent="-342900">
              <a:lnSpc>
                <a:spcPct val="120000"/>
              </a:lnSpc>
            </a:pPr>
            <a:r>
              <a:rPr lang="en-US" dirty="0"/>
              <a:t>SDX: OF 1.0 </a:t>
            </a:r>
            <a:r>
              <a:rPr lang="en-US" dirty="0">
                <a:sym typeface="Wingdings"/>
              </a:rPr>
              <a:t> OF 1.3</a:t>
            </a:r>
          </a:p>
          <a:p>
            <a:pPr marL="742950" lvl="2" indent="-342900">
              <a:lnSpc>
                <a:spcPct val="120000"/>
              </a:lnSpc>
            </a:pPr>
            <a:r>
              <a:rPr lang="en-US" dirty="0">
                <a:sym typeface="Wingdings"/>
              </a:rPr>
              <a:t>Sonata: fixed-function  PISA switches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</a:rPr>
              <a:t>Deployment Location Selection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Minimize deployment threshold for operators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10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ontent Placeholder 4">
            <a:extLst>
              <a:ext uri="{FF2B5EF4-FFF2-40B4-BE49-F238E27FC236}">
                <a16:creationId xmlns:a16="http://schemas.microsoft.com/office/drawing/2014/main" id="{F17E786D-D6CC-7542-9275-3A309080B9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116530"/>
              </p:ext>
            </p:extLst>
          </p:nvPr>
        </p:nvGraphicFramePr>
        <p:xfrm>
          <a:off x="3978023" y="3163190"/>
          <a:ext cx="2408903" cy="29919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08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07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All Headers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add, subtract, bit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O(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100 K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846585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O(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ns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4549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pPr>
                <a:defRPr/>
              </a:pPr>
              <a:t>6</a:t>
            </a:fld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Main Challenge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10783C-A434-B146-AB3E-F631DF6F6C62}"/>
              </a:ext>
            </a:extLst>
          </p:cNvPr>
          <p:cNvSpPr txBox="1"/>
          <p:nvPr/>
        </p:nvSpPr>
        <p:spPr>
          <a:xfrm>
            <a:off x="181194" y="1358370"/>
            <a:ext cx="8962806" cy="93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devices need to process packets for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millions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unique flows in 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2-3 ns</a:t>
            </a:r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4BC814DE-AA4C-144C-95C5-087DA8DEE2C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8857" y="3162632"/>
          <a:ext cx="3689166" cy="29919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07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route, drop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O(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 M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46585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O(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ns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145493"/>
                  </a:ext>
                </a:extLst>
              </a:tr>
            </a:tbl>
          </a:graphicData>
        </a:graphic>
      </p:graphicFrame>
      <p:pic>
        <p:nvPicPr>
          <p:cNvPr id="22" name="droppedImage.pdf">
            <a:extLst>
              <a:ext uri="{FF2B5EF4-FFF2-40B4-BE49-F238E27FC236}">
                <a16:creationId xmlns:a16="http://schemas.microsoft.com/office/drawing/2014/main" id="{6D3F23B1-5B08-0448-B9AF-87E87675CC47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34044" y="3382586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sted-image.jpg">
            <a:extLst>
              <a:ext uri="{FF2B5EF4-FFF2-40B4-BE49-F238E27FC236}">
                <a16:creationId xmlns:a16="http://schemas.microsoft.com/office/drawing/2014/main" id="{87A6A135-A593-894A-A598-026E15FD83E0}"/>
              </a:ext>
            </a:extLst>
          </p:cNvPr>
          <p:cNvPicPr/>
          <p:nvPr/>
        </p:nvPicPr>
        <p:blipFill>
          <a:blip r:embed="rId5">
            <a:extLst/>
          </a:blip>
          <a:srcRect l="6992" t="10113" r="10135" b="11501"/>
          <a:stretch>
            <a:fillRect/>
          </a:stretch>
        </p:blipFill>
        <p:spPr>
          <a:xfrm>
            <a:off x="2366844" y="3319983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AC8370-7A16-2E43-8118-D9876FC20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130" y="3238005"/>
            <a:ext cx="810991" cy="778552"/>
          </a:xfrm>
          <a:prstGeom prst="rect">
            <a:avLst/>
          </a:prstGeom>
        </p:spPr>
      </p:pic>
      <p:sp>
        <p:nvSpPr>
          <p:cNvPr id="12" name="Shape 459">
            <a:extLst>
              <a:ext uri="{FF2B5EF4-FFF2-40B4-BE49-F238E27FC236}">
                <a16:creationId xmlns:a16="http://schemas.microsoft.com/office/drawing/2014/main" id="{BA10FD7D-A771-C343-BD2F-D05114678F55}"/>
              </a:ext>
            </a:extLst>
          </p:cNvPr>
          <p:cNvSpPr/>
          <p:nvPr/>
        </p:nvSpPr>
        <p:spPr>
          <a:xfrm>
            <a:off x="1777551" y="2536389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Routers</a:t>
            </a:r>
          </a:p>
        </p:txBody>
      </p:sp>
      <p:sp>
        <p:nvSpPr>
          <p:cNvPr id="13" name="Shape 459">
            <a:extLst>
              <a:ext uri="{FF2B5EF4-FFF2-40B4-BE49-F238E27FC236}">
                <a16:creationId xmlns:a16="http://schemas.microsoft.com/office/drawing/2014/main" id="{7A16551E-3CB5-2342-BB30-6774D33CB428}"/>
              </a:ext>
            </a:extLst>
          </p:cNvPr>
          <p:cNvSpPr/>
          <p:nvPr/>
        </p:nvSpPr>
        <p:spPr>
          <a:xfrm>
            <a:off x="3978023" y="2350102"/>
            <a:ext cx="2369574" cy="81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Programmable </a:t>
            </a:r>
          </a:p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Switches</a:t>
            </a:r>
          </a:p>
        </p:txBody>
      </p:sp>
      <p:sp>
        <p:nvSpPr>
          <p:cNvPr id="14" name="Shape 459">
            <a:extLst>
              <a:ext uri="{FF2B5EF4-FFF2-40B4-BE49-F238E27FC236}">
                <a16:creationId xmlns:a16="http://schemas.microsoft.com/office/drawing/2014/main" id="{A586D0FD-5D71-674C-AD59-4C16611A16E3}"/>
              </a:ext>
            </a:extLst>
          </p:cNvPr>
          <p:cNvSpPr/>
          <p:nvPr/>
        </p:nvSpPr>
        <p:spPr>
          <a:xfrm>
            <a:off x="6621937" y="2537281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CPUs</a:t>
            </a:r>
          </a:p>
        </p:txBody>
      </p:sp>
      <p:graphicFrame>
        <p:nvGraphicFramePr>
          <p:cNvPr id="45" name="Content Placeholder 4">
            <a:extLst>
              <a:ext uri="{FF2B5EF4-FFF2-40B4-BE49-F238E27FC236}">
                <a16:creationId xmlns:a16="http://schemas.microsoft.com/office/drawing/2014/main" id="{CA05D0CC-BA98-9543-9719-3EB2C7239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054513"/>
              </p:ext>
            </p:extLst>
          </p:nvPr>
        </p:nvGraphicFramePr>
        <p:xfrm>
          <a:off x="6386926" y="3163190"/>
          <a:ext cx="2369575" cy="29919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9575">
                  <a:extLst>
                    <a:ext uri="{9D8B030D-6E8A-4147-A177-3AD203B41FA5}">
                      <a16:colId xmlns:a16="http://schemas.microsoft.com/office/drawing/2014/main" val="2691448505"/>
                    </a:ext>
                  </a:extLst>
                </a:gridCol>
              </a:tblGrid>
              <a:tr h="87507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Headers +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6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Any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O(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 B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46585"/>
                  </a:ext>
                </a:extLst>
              </a:tr>
              <a:tr h="442451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O(</a:t>
                      </a:r>
                      <a:r>
                        <a:rPr lang="en-US" sz="2000" b="0" i="1" dirty="0" err="1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μ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s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145493"/>
                  </a:ext>
                </a:extLst>
              </a:tr>
            </a:tbl>
          </a:graphicData>
        </a:graphic>
      </p:graphicFrame>
      <p:sp>
        <p:nvSpPr>
          <p:cNvPr id="46" name="Shape 459">
            <a:extLst>
              <a:ext uri="{FF2B5EF4-FFF2-40B4-BE49-F238E27FC236}">
                <a16:creationId xmlns:a16="http://schemas.microsoft.com/office/drawing/2014/main" id="{1249AD93-95B4-E94A-B46F-9CEBAACB0671}"/>
              </a:ext>
            </a:extLst>
          </p:cNvPr>
          <p:cNvSpPr/>
          <p:nvPr/>
        </p:nvSpPr>
        <p:spPr>
          <a:xfrm>
            <a:off x="6971278" y="3436460"/>
            <a:ext cx="1157229" cy="4062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Flexible</a:t>
            </a:r>
          </a:p>
        </p:txBody>
      </p:sp>
      <p:sp>
        <p:nvSpPr>
          <p:cNvPr id="47" name="Shape 459">
            <a:extLst>
              <a:ext uri="{FF2B5EF4-FFF2-40B4-BE49-F238E27FC236}">
                <a16:creationId xmlns:a16="http://schemas.microsoft.com/office/drawing/2014/main" id="{EC2FDB36-DD72-1F4D-A04F-924A331BFA89}"/>
              </a:ext>
            </a:extLst>
          </p:cNvPr>
          <p:cNvSpPr/>
          <p:nvPr/>
        </p:nvSpPr>
        <p:spPr>
          <a:xfrm>
            <a:off x="2073501" y="3424148"/>
            <a:ext cx="1310477" cy="4062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Scalable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81194" y="5078942"/>
            <a:ext cx="8621486" cy="11625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3200" b="1" kern="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How to use programmable switches?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"/>
    </mc:Choice>
    <mc:Fallback xmlns=""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  <p:bldP spid="14" grpId="0" animBg="1"/>
      <p:bldP spid="46" grpId="0" animBg="1"/>
      <p:bldP spid="47" grpId="0" animBg="1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loud 68"/>
          <p:cNvSpPr/>
          <p:nvPr/>
        </p:nvSpPr>
        <p:spPr>
          <a:xfrm>
            <a:off x="5648238" y="4759080"/>
            <a:ext cx="3179037" cy="209892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8" name="Cloud 67"/>
          <p:cNvSpPr/>
          <p:nvPr/>
        </p:nvSpPr>
        <p:spPr>
          <a:xfrm>
            <a:off x="6139277" y="3270495"/>
            <a:ext cx="2636092" cy="140593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0208C9-F926-344D-AEF6-817BDF68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539" y="2569391"/>
            <a:ext cx="678665" cy="80715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9139084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Future Directions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ADB0F-E9F2-1D42-9E15-ECDE97EFB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Regular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52400" y="4302146"/>
            <a:ext cx="5259092" cy="2474993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2" name="Straight Connector 41"/>
          <p:cNvCxnSpPr>
            <a:stCxn id="31" idx="2"/>
          </p:cNvCxnSpPr>
          <p:nvPr/>
        </p:nvCxnSpPr>
        <p:spPr>
          <a:xfrm>
            <a:off x="2973091" y="4981752"/>
            <a:ext cx="1362778" cy="5197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949482" y="5007878"/>
            <a:ext cx="23609" cy="13052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533689" y="5007878"/>
            <a:ext cx="1439402" cy="64438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949482" y="5834972"/>
            <a:ext cx="1775793" cy="47817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533689" y="5652258"/>
            <a:ext cx="1415793" cy="6608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>
            <a:spLocks noChangeAspect="1"/>
          </p:cNvSpPr>
          <p:nvPr/>
        </p:nvSpPr>
        <p:spPr>
          <a:xfrm rot="10800000">
            <a:off x="4519031" y="4314389"/>
            <a:ext cx="245165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F99317-4F5C-7B4E-B926-E222A29A10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21" r="9341" b="40077"/>
          <a:stretch/>
        </p:blipFill>
        <p:spPr>
          <a:xfrm>
            <a:off x="4063707" y="2456489"/>
            <a:ext cx="1095371" cy="893870"/>
          </a:xfrm>
          <a:prstGeom prst="rect">
            <a:avLst/>
          </a:prstGeom>
        </p:spPr>
      </p:pic>
      <p:pic>
        <p:nvPicPr>
          <p:cNvPr id="30" name="droppedImage.pdf">
            <a:extLst>
              <a:ext uri="{FF2B5EF4-FFF2-40B4-BE49-F238E27FC236}">
                <a16:creationId xmlns:a16="http://schemas.microsoft.com/office/drawing/2014/main" id="{D3236C97-0313-A142-B23D-28A01FF2A27E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146" y="5381436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droppedImage.pdf">
            <a:extLst>
              <a:ext uri="{FF2B5EF4-FFF2-40B4-BE49-F238E27FC236}">
                <a16:creationId xmlns:a16="http://schemas.microsoft.com/office/drawing/2014/main" id="{5A43295C-A36C-A74E-8698-57E1DF439858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00819" y="4492361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droppedImage.pdf">
            <a:extLst>
              <a:ext uri="{FF2B5EF4-FFF2-40B4-BE49-F238E27FC236}">
                <a16:creationId xmlns:a16="http://schemas.microsoft.com/office/drawing/2014/main" id="{1DD2DBAA-AC7E-5146-8E09-E94F98DCF235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77210" y="6287017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droppedImage.pdf">
            <a:extLst>
              <a:ext uri="{FF2B5EF4-FFF2-40B4-BE49-F238E27FC236}">
                <a16:creationId xmlns:a16="http://schemas.microsoft.com/office/drawing/2014/main" id="{8019B74A-2B04-C441-BBA6-69AB143BC134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4750" y="5446360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AC8370-7A16-2E43-8118-D9876FC20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481" y="3379205"/>
            <a:ext cx="1040302" cy="91540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7783" y="2726175"/>
            <a:ext cx="17982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Regular" charset="0"/>
                <a:ea typeface="Helvetica Neue Regular" charset="0"/>
                <a:cs typeface="Helvetica Neue Regular" charset="0"/>
              </a:rPr>
              <a:t>Q</a:t>
            </a:r>
            <a:r>
              <a:rPr lang="en-US" sz="2400" baseline="-25000" dirty="0">
                <a:latin typeface="Helvetica Neue Regular" charset="0"/>
                <a:ea typeface="Helvetica Neue Regular" charset="0"/>
                <a:cs typeface="Helvetica Neue Regular" charset="0"/>
              </a:rPr>
              <a:t>1 </a:t>
            </a:r>
            <a:r>
              <a:rPr lang="en-US" sz="2400" dirty="0">
                <a:latin typeface="Helvetica Neue Regular" charset="0"/>
                <a:ea typeface="Helvetica Neue Regular" charset="0"/>
                <a:cs typeface="Helvetica Neue Regular" charset="0"/>
              </a:rPr>
              <a:t>Q</a:t>
            </a:r>
            <a:r>
              <a:rPr lang="en-US" sz="2400" baseline="-25000" dirty="0">
                <a:latin typeface="Helvetica Neue Regular" charset="0"/>
                <a:ea typeface="Helvetica Neue Regular" charset="0"/>
                <a:cs typeface="Helvetica Neue Regular" charset="0"/>
              </a:rPr>
              <a:t>2</a:t>
            </a:r>
            <a:r>
              <a:rPr lang="en-US" sz="2400" dirty="0">
                <a:latin typeface="Helvetica Neue Regular" charset="0"/>
                <a:ea typeface="Helvetica Neue Regular" charset="0"/>
                <a:cs typeface="Helvetica Neue Regular" charset="0"/>
              </a:rPr>
              <a:t> Q</a:t>
            </a:r>
            <a:r>
              <a:rPr lang="en-US" sz="2400" baseline="-25000" dirty="0">
                <a:latin typeface="Helvetica Neue Regular" charset="0"/>
                <a:ea typeface="Helvetica Neue Regular" charset="0"/>
                <a:cs typeface="Helvetica Neue Regular" charset="0"/>
              </a:rPr>
              <a:t>3</a:t>
            </a:r>
            <a:r>
              <a:rPr lang="en-US" sz="2400" dirty="0">
                <a:latin typeface="Helvetica Neue Regular" charset="0"/>
                <a:ea typeface="Helvetica Neue Regular" charset="0"/>
                <a:cs typeface="Helvetica Neue Regular" charset="0"/>
              </a:rPr>
              <a:t> </a:t>
            </a:r>
            <a:r>
              <a:rPr lang="mr-IN" sz="2400" dirty="0">
                <a:latin typeface="Helvetica Neue Regular" charset="0"/>
                <a:ea typeface="Helvetica Neue Regular" charset="0"/>
                <a:cs typeface="Helvetica Neue Regular" charset="0"/>
              </a:rPr>
              <a:t>…</a:t>
            </a:r>
            <a:endParaRPr lang="en-US" sz="2400" baseline="-250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553576" y="4996247"/>
            <a:ext cx="1415793" cy="6542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945760" y="5007147"/>
            <a:ext cx="23609" cy="126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3">
            <a:extLst>
              <a:ext uri="{FF2B5EF4-FFF2-40B4-BE49-F238E27FC236}">
                <a16:creationId xmlns:a16="http://schemas.microsoft.com/office/drawing/2014/main" id="{C36D8EA2-EDDE-BE40-A4D4-A2803808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443" y="2684218"/>
            <a:ext cx="2574069" cy="4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Network-wide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C36D8EA2-EDDE-BE40-A4D4-A2803808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441" y="3215756"/>
            <a:ext cx="2574069" cy="4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Robust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C36D8EA2-EDDE-BE40-A4D4-A2803808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84" y="3751123"/>
            <a:ext cx="2574069" cy="4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Intelligent</a:t>
            </a:r>
          </a:p>
        </p:txBody>
      </p:sp>
      <p:pic>
        <p:nvPicPr>
          <p:cNvPr id="65" name="droppedImage.pdf">
            <a:extLst>
              <a:ext uri="{FF2B5EF4-FFF2-40B4-BE49-F238E27FC236}">
                <a16:creationId xmlns:a16="http://schemas.microsoft.com/office/drawing/2014/main" id="{8019B74A-2B04-C441-BBA6-69AB143BC134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9217" y="3728764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roppedImage.pdf">
            <a:extLst>
              <a:ext uri="{FF2B5EF4-FFF2-40B4-BE49-F238E27FC236}">
                <a16:creationId xmlns:a16="http://schemas.microsoft.com/office/drawing/2014/main" id="{8019B74A-2B04-C441-BBA6-69AB143BC134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9218" y="4934395"/>
            <a:ext cx="1144543" cy="48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droppedImage.pdf">
            <a:extLst>
              <a:ext uri="{FF2B5EF4-FFF2-40B4-BE49-F238E27FC236}">
                <a16:creationId xmlns:a16="http://schemas.microsoft.com/office/drawing/2014/main" id="{8019B74A-2B04-C441-BBA6-69AB143BC134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9218" y="6262446"/>
            <a:ext cx="1144543" cy="48939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1" name="Straight Connector 70"/>
          <p:cNvCxnSpPr/>
          <p:nvPr/>
        </p:nvCxnSpPr>
        <p:spPr>
          <a:xfrm flipV="1">
            <a:off x="5108581" y="4165960"/>
            <a:ext cx="1684200" cy="1348535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139293" y="5246394"/>
            <a:ext cx="1152234" cy="268101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7" idx="1"/>
          </p:cNvCxnSpPr>
          <p:nvPr/>
        </p:nvCxnSpPr>
        <p:spPr>
          <a:xfrm>
            <a:off x="5095854" y="5497649"/>
            <a:ext cx="1203364" cy="1009493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EE413580-C768-5E40-AA47-3E216E174416}"/>
              </a:ext>
            </a:extLst>
          </p:cNvPr>
          <p:cNvSpPr/>
          <p:nvPr/>
        </p:nvSpPr>
        <p:spPr>
          <a:xfrm>
            <a:off x="5175273" y="1913342"/>
            <a:ext cx="2270126" cy="5313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Control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0D447C-F6FC-1A40-A1E2-D74800F9CC70}"/>
              </a:ext>
            </a:extLst>
          </p:cNvPr>
          <p:cNvSpPr/>
          <p:nvPr/>
        </p:nvSpPr>
        <p:spPr>
          <a:xfrm>
            <a:off x="1672733" y="1929068"/>
            <a:ext cx="2175483" cy="5291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Monitor</a:t>
            </a:r>
          </a:p>
        </p:txBody>
      </p:sp>
      <p:sp>
        <p:nvSpPr>
          <p:cNvPr id="90" name="Down Arrow 89"/>
          <p:cNvSpPr>
            <a:spLocks noChangeAspect="1"/>
          </p:cNvSpPr>
          <p:nvPr/>
        </p:nvSpPr>
        <p:spPr>
          <a:xfrm rot="16200000">
            <a:off x="4268363" y="1559368"/>
            <a:ext cx="439947" cy="1280241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C36D8EA2-EDDE-BE40-A4D4-A2803808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084" y="1394101"/>
            <a:ext cx="2574069" cy="4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Close the loop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8" grpId="0" animBg="1"/>
      <p:bldP spid="4" grpId="0" animBg="1"/>
      <p:bldP spid="60" grpId="0"/>
      <p:bldP spid="61" grpId="0"/>
      <p:bldP spid="62" grpId="0"/>
      <p:bldP spid="88" grpId="0" animBg="1"/>
      <p:bldP spid="90" grpId="0" animBg="1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9139084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Systems for Making the ‘Net’ Work</a:t>
            </a:r>
          </a:p>
        </p:txBody>
      </p:sp>
      <p:sp>
        <p:nvSpPr>
          <p:cNvPr id="28" name="Down Arrow 27"/>
          <p:cNvSpPr>
            <a:spLocks noChangeAspect="1"/>
          </p:cNvSpPr>
          <p:nvPr/>
        </p:nvSpPr>
        <p:spPr>
          <a:xfrm rot="16200000">
            <a:off x="4418621" y="2564499"/>
            <a:ext cx="439947" cy="1322088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ADB0F-E9F2-1D42-9E15-ECDE97EFB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Regular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413580-C768-5E40-AA47-3E216E174416}"/>
              </a:ext>
            </a:extLst>
          </p:cNvPr>
          <p:cNvSpPr/>
          <p:nvPr/>
        </p:nvSpPr>
        <p:spPr>
          <a:xfrm>
            <a:off x="5364949" y="2977472"/>
            <a:ext cx="2270126" cy="5313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SDX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70D447C-F6FC-1A40-A1E2-D74800F9CC70}"/>
              </a:ext>
            </a:extLst>
          </p:cNvPr>
          <p:cNvSpPr/>
          <p:nvPr/>
        </p:nvSpPr>
        <p:spPr>
          <a:xfrm>
            <a:off x="1743090" y="2979722"/>
            <a:ext cx="2175483" cy="5291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Sonata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C36D8EA2-EDDE-BE40-A4D4-A2803808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887" y="2500753"/>
            <a:ext cx="347887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Monitor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CE7CCAEA-0986-4A45-90A7-076417F40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722" y="2520138"/>
            <a:ext cx="3292579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F764FB-9289-8148-B75B-0F8A23DEEB04}"/>
              </a:ext>
            </a:extLst>
          </p:cNvPr>
          <p:cNvSpPr txBox="1"/>
          <p:nvPr/>
        </p:nvSpPr>
        <p:spPr>
          <a:xfrm>
            <a:off x="6797744" y="3508849"/>
            <a:ext cx="2376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[SIGCOMM’14]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[NSDI’16]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[SOSR’16]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[SOSR’17]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98F29B-93D5-314F-A992-CB7FFBA689F3}"/>
              </a:ext>
            </a:extLst>
          </p:cNvPr>
          <p:cNvSpPr txBox="1"/>
          <p:nvPr/>
        </p:nvSpPr>
        <p:spPr>
          <a:xfrm>
            <a:off x="152400" y="1381434"/>
            <a:ext cx="81686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Flexible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scalable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systems for network management</a:t>
            </a:r>
          </a:p>
        </p:txBody>
      </p:sp>
      <p:sp>
        <p:nvSpPr>
          <p:cNvPr id="41" name="Cloud 40"/>
          <p:cNvSpPr/>
          <p:nvPr/>
        </p:nvSpPr>
        <p:spPr>
          <a:xfrm>
            <a:off x="1929882" y="4196870"/>
            <a:ext cx="4992800" cy="2172166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896341" y="4772298"/>
            <a:ext cx="950718" cy="321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06936" y="5079596"/>
            <a:ext cx="33" cy="509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166812" y="4772298"/>
            <a:ext cx="950718" cy="321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896374" y="5400742"/>
            <a:ext cx="1340091" cy="495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77407" y="5400742"/>
            <a:ext cx="1340156" cy="495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117530" y="4464999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388001" y="4786145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5847059" y="4786145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117563" y="5589314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Down Arrow 26"/>
          <p:cNvSpPr>
            <a:spLocks noChangeAspect="1"/>
          </p:cNvSpPr>
          <p:nvPr/>
        </p:nvSpPr>
        <p:spPr>
          <a:xfrm>
            <a:off x="6038846" y="3587565"/>
            <a:ext cx="470152" cy="1131971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</a:t>
            </a:r>
          </a:p>
        </p:txBody>
      </p:sp>
      <p:sp>
        <p:nvSpPr>
          <p:cNvPr id="4" name="Down Arrow 3"/>
          <p:cNvSpPr>
            <a:spLocks noChangeAspect="1"/>
          </p:cNvSpPr>
          <p:nvPr/>
        </p:nvSpPr>
        <p:spPr>
          <a:xfrm rot="10800000">
            <a:off x="2559823" y="3593222"/>
            <a:ext cx="435748" cy="1131971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F99317-4F5C-7B4E-B926-E222A29A10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21" r="9341" b="40077"/>
          <a:stretch/>
        </p:blipFill>
        <p:spPr>
          <a:xfrm>
            <a:off x="3992828" y="2043760"/>
            <a:ext cx="1028213" cy="7895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F1B0F1A-E5F0-4E4C-9E5D-7EE795FAF787}"/>
              </a:ext>
            </a:extLst>
          </p:cNvPr>
          <p:cNvSpPr txBox="1"/>
          <p:nvPr/>
        </p:nvSpPr>
        <p:spPr>
          <a:xfrm>
            <a:off x="218407" y="3511882"/>
            <a:ext cx="2387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[SIGCOMM’18]</a:t>
            </a:r>
          </a:p>
          <a:p>
            <a:pPr defTabSz="914400">
              <a:lnSpc>
                <a:spcPct val="150000"/>
              </a:lnSpc>
              <a:defRPr/>
            </a:pPr>
            <a:r>
              <a:rPr lang="en-US" altLang="en-US" sz="2400" kern="0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[SOSR’18]</a:t>
            </a:r>
          </a:p>
          <a:p>
            <a:pPr defTabSz="914400">
              <a:lnSpc>
                <a:spcPct val="150000"/>
              </a:lnSpc>
              <a:defRPr/>
            </a:pPr>
            <a:r>
              <a:rPr lang="en-US" altLang="en-US" sz="2400" kern="0" dirty="0">
                <a:solidFill>
                  <a:srgbClr val="333399"/>
                </a:solidFill>
                <a:latin typeface="Helvetica Neue" charset="0"/>
                <a:ea typeface="Helvetica Neue" charset="0"/>
                <a:cs typeface="Helvetica Neue" charset="0"/>
              </a:rPr>
              <a:t>[HotNets’16]</a:t>
            </a: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  <p:bldP spid="37" grpId="0"/>
      <p:bldP spid="38" grpId="0"/>
      <p:bldP spid="39" grpId="0"/>
      <p:bldP spid="27" grpId="0" animBg="1"/>
      <p:bldP spid="4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9139084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Systems for Making the ‘Net’ Work</a:t>
            </a:r>
          </a:p>
        </p:txBody>
      </p:sp>
      <p:sp>
        <p:nvSpPr>
          <p:cNvPr id="28" name="Down Arrow 27"/>
          <p:cNvSpPr>
            <a:spLocks noChangeAspect="1"/>
          </p:cNvSpPr>
          <p:nvPr/>
        </p:nvSpPr>
        <p:spPr>
          <a:xfrm rot="16200000">
            <a:off x="4418621" y="2564499"/>
            <a:ext cx="439947" cy="132208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286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ADB0F-E9F2-1D42-9E15-ECDE97EFB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Regular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413580-C768-5E40-AA47-3E216E174416}"/>
              </a:ext>
            </a:extLst>
          </p:cNvPr>
          <p:cNvSpPr/>
          <p:nvPr/>
        </p:nvSpPr>
        <p:spPr>
          <a:xfrm>
            <a:off x="5364949" y="2977472"/>
            <a:ext cx="2270126" cy="5313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SDX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70D447C-F6FC-1A40-A1E2-D74800F9CC70}"/>
              </a:ext>
            </a:extLst>
          </p:cNvPr>
          <p:cNvSpPr/>
          <p:nvPr/>
        </p:nvSpPr>
        <p:spPr>
          <a:xfrm>
            <a:off x="1743090" y="2979722"/>
            <a:ext cx="2175483" cy="52912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Sonata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C36D8EA2-EDDE-BE40-A4D4-A2803808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887" y="2500753"/>
            <a:ext cx="347887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Monitor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CE7CCAEA-0986-4A45-90A7-076417F40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722" y="2520138"/>
            <a:ext cx="3292579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F764FB-9289-8148-B75B-0F8A23DEEB04}"/>
              </a:ext>
            </a:extLst>
          </p:cNvPr>
          <p:cNvSpPr txBox="1"/>
          <p:nvPr/>
        </p:nvSpPr>
        <p:spPr>
          <a:xfrm>
            <a:off x="6797744" y="3508849"/>
            <a:ext cx="2376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[SIGCOMM’14]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[NSDI’16]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[SOSR’16]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[SOSR’17]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98F29B-93D5-314F-A992-CB7FFBA689F3}"/>
              </a:ext>
            </a:extLst>
          </p:cNvPr>
          <p:cNvSpPr txBox="1"/>
          <p:nvPr/>
        </p:nvSpPr>
        <p:spPr>
          <a:xfrm>
            <a:off x="152400" y="1381434"/>
            <a:ext cx="81686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Flexible and scalable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system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control</a:t>
            </a:r>
          </a:p>
        </p:txBody>
      </p:sp>
      <p:sp>
        <p:nvSpPr>
          <p:cNvPr id="41" name="Cloud 40"/>
          <p:cNvSpPr/>
          <p:nvPr/>
        </p:nvSpPr>
        <p:spPr>
          <a:xfrm>
            <a:off x="1929882" y="4196870"/>
            <a:ext cx="4992800" cy="2172166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896341" y="4772298"/>
            <a:ext cx="950718" cy="321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06936" y="5079596"/>
            <a:ext cx="33" cy="509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166812" y="4772298"/>
            <a:ext cx="950718" cy="321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896374" y="5400742"/>
            <a:ext cx="1340091" cy="495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77407" y="5400742"/>
            <a:ext cx="1340156" cy="495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117530" y="4464999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388001" y="4786145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5847059" y="4786145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117563" y="5589314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Down Arrow 26"/>
          <p:cNvSpPr>
            <a:spLocks noChangeAspect="1"/>
          </p:cNvSpPr>
          <p:nvPr/>
        </p:nvSpPr>
        <p:spPr>
          <a:xfrm>
            <a:off x="6038846" y="3587565"/>
            <a:ext cx="470152" cy="1131971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</a:t>
            </a:r>
          </a:p>
        </p:txBody>
      </p:sp>
      <p:sp>
        <p:nvSpPr>
          <p:cNvPr id="4" name="Down Arrow 3"/>
          <p:cNvSpPr>
            <a:spLocks noChangeAspect="1"/>
          </p:cNvSpPr>
          <p:nvPr/>
        </p:nvSpPr>
        <p:spPr>
          <a:xfrm rot="10800000">
            <a:off x="2559823" y="3593222"/>
            <a:ext cx="435748" cy="113197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F99317-4F5C-7B4E-B926-E222A29A10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21" r="9341" b="40077"/>
          <a:stretch/>
        </p:blipFill>
        <p:spPr>
          <a:xfrm>
            <a:off x="3992828" y="2043760"/>
            <a:ext cx="1028213" cy="7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4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64AACE4-ACAE-CB42-8575-17CF85257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21" r="9341" b="40077"/>
          <a:stretch/>
        </p:blipFill>
        <p:spPr>
          <a:xfrm>
            <a:off x="1310092" y="2786191"/>
            <a:ext cx="1325067" cy="1017540"/>
          </a:xfrm>
          <a:prstGeom prst="rect">
            <a:avLst/>
          </a:prstGeom>
        </p:spPr>
      </p:pic>
      <p:sp>
        <p:nvSpPr>
          <p:cNvPr id="59" name="Cloud 58"/>
          <p:cNvSpPr/>
          <p:nvPr/>
        </p:nvSpPr>
        <p:spPr>
          <a:xfrm>
            <a:off x="634980" y="3761876"/>
            <a:ext cx="2640623" cy="152251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3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4303709" y="5081291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1962" y="637034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ADB0F-E9F2-1D42-9E15-ECDE97EFB0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Flexible (</a:t>
            </a:r>
            <a:r>
              <a:rPr lang="en-US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Interdomain</a:t>
            </a:r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) Network Control</a:t>
            </a:r>
          </a:p>
        </p:txBody>
      </p:sp>
      <p:sp>
        <p:nvSpPr>
          <p:cNvPr id="56" name="Shape 459"/>
          <p:cNvSpPr/>
          <p:nvPr/>
        </p:nvSpPr>
        <p:spPr>
          <a:xfrm>
            <a:off x="3759450" y="5753178"/>
            <a:ext cx="1867360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Cogent</a:t>
            </a:r>
          </a:p>
        </p:txBody>
      </p:sp>
      <p:sp>
        <p:nvSpPr>
          <p:cNvPr id="57" name="Shape 459"/>
          <p:cNvSpPr/>
          <p:nvPr/>
        </p:nvSpPr>
        <p:spPr>
          <a:xfrm>
            <a:off x="6495310" y="4450847"/>
            <a:ext cx="1613817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Level3</a:t>
            </a:r>
          </a:p>
        </p:txBody>
      </p:sp>
      <p:sp>
        <p:nvSpPr>
          <p:cNvPr id="60" name="Cloud 59"/>
          <p:cNvSpPr/>
          <p:nvPr/>
        </p:nvSpPr>
        <p:spPr>
          <a:xfrm>
            <a:off x="3362175" y="5000276"/>
            <a:ext cx="2640623" cy="151327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Cloud 60"/>
          <p:cNvSpPr/>
          <p:nvPr/>
        </p:nvSpPr>
        <p:spPr>
          <a:xfrm>
            <a:off x="6364498" y="3538138"/>
            <a:ext cx="2116598" cy="182202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2758418" y="4283408"/>
            <a:ext cx="1545291" cy="10009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2758418" y="4081534"/>
            <a:ext cx="387962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5082520" y="4283407"/>
            <a:ext cx="1632912" cy="100097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1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6638043" y="3893910"/>
            <a:ext cx="778812" cy="61459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459"/>
          <p:cNvSpPr/>
          <p:nvPr/>
        </p:nvSpPr>
        <p:spPr>
          <a:xfrm>
            <a:off x="1094749" y="4431262"/>
            <a:ext cx="1721084" cy="37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Google</a:t>
            </a:r>
          </a:p>
        </p:txBody>
      </p:sp>
      <p:pic>
        <p:nvPicPr>
          <p:cNvPr id="50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2002271" y="3893911"/>
            <a:ext cx="778811" cy="61459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786594-DA2B-7B4E-A7F0-EE523DE76994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2752494" y="4081535"/>
            <a:ext cx="3885548" cy="24270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hape 459">
            <a:extLst>
              <a:ext uri="{FF2B5EF4-FFF2-40B4-BE49-F238E27FC236}">
                <a16:creationId xmlns:a16="http://schemas.microsoft.com/office/drawing/2014/main" id="{95F9E1F3-74E3-5345-AE25-1E8E2A099DA8}"/>
              </a:ext>
            </a:extLst>
          </p:cNvPr>
          <p:cNvSpPr/>
          <p:nvPr/>
        </p:nvSpPr>
        <p:spPr>
          <a:xfrm>
            <a:off x="3248692" y="4171190"/>
            <a:ext cx="2861933" cy="309957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Video Streaming Traffic</a:t>
            </a:r>
          </a:p>
        </p:txBody>
      </p:sp>
      <p:sp>
        <p:nvSpPr>
          <p:cNvPr id="34" name="Shape 459">
            <a:extLst>
              <a:ext uri="{FF2B5EF4-FFF2-40B4-BE49-F238E27FC236}">
                <a16:creationId xmlns:a16="http://schemas.microsoft.com/office/drawing/2014/main" id="{BF9D4B5E-1CDE-E74E-A103-B2B3F11BC600}"/>
              </a:ext>
            </a:extLst>
          </p:cNvPr>
          <p:cNvSpPr/>
          <p:nvPr/>
        </p:nvSpPr>
        <p:spPr>
          <a:xfrm>
            <a:off x="1872987" y="4868198"/>
            <a:ext cx="1729299" cy="309957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Other Traffic</a:t>
            </a:r>
          </a:p>
        </p:txBody>
      </p:sp>
      <p:sp>
        <p:nvSpPr>
          <p:cNvPr id="36" name="Shape 459">
            <a:extLst>
              <a:ext uri="{FF2B5EF4-FFF2-40B4-BE49-F238E27FC236}">
                <a16:creationId xmlns:a16="http://schemas.microsoft.com/office/drawing/2014/main" id="{F2AF3A3A-4DBB-2F43-A885-8C137C380481}"/>
              </a:ext>
            </a:extLst>
          </p:cNvPr>
          <p:cNvSpPr/>
          <p:nvPr/>
        </p:nvSpPr>
        <p:spPr>
          <a:xfrm>
            <a:off x="6628850" y="3530044"/>
            <a:ext cx="797198" cy="371961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Drop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76CC90-E1B5-A748-97EE-C694746F3C7F}"/>
              </a:ext>
            </a:extLst>
          </p:cNvPr>
          <p:cNvCxnSpPr>
            <a:cxnSpLocks/>
          </p:cNvCxnSpPr>
          <p:nvPr/>
        </p:nvCxnSpPr>
        <p:spPr>
          <a:xfrm flipH="1" flipV="1">
            <a:off x="2729829" y="4291238"/>
            <a:ext cx="1659464" cy="1049519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hape 459">
            <a:extLst>
              <a:ext uri="{FF2B5EF4-FFF2-40B4-BE49-F238E27FC236}">
                <a16:creationId xmlns:a16="http://schemas.microsoft.com/office/drawing/2014/main" id="{09FAEAC2-6CD1-6744-876C-83C98E53DCC7}"/>
              </a:ext>
            </a:extLst>
          </p:cNvPr>
          <p:cNvSpPr/>
          <p:nvPr/>
        </p:nvSpPr>
        <p:spPr>
          <a:xfrm>
            <a:off x="4252781" y="4748512"/>
            <a:ext cx="786453" cy="371961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Drop</a:t>
            </a:r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2DCEB75E-38DE-DC4B-9FD9-00BBDD39F366}"/>
              </a:ext>
            </a:extLst>
          </p:cNvPr>
          <p:cNvSpPr/>
          <p:nvPr/>
        </p:nvSpPr>
        <p:spPr>
          <a:xfrm rot="2092926">
            <a:off x="5125318" y="5598241"/>
            <a:ext cx="1393651" cy="946258"/>
          </a:xfrm>
          <a:prstGeom prst="leftArrow">
            <a:avLst/>
          </a:prstGeom>
          <a:gradFill>
            <a:gsLst>
              <a:gs pos="36000">
                <a:srgbClr val="FF0000"/>
              </a:gs>
              <a:gs pos="81000">
                <a:schemeClr val="tx1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Left Arrow 40">
            <a:extLst>
              <a:ext uri="{FF2B5EF4-FFF2-40B4-BE49-F238E27FC236}">
                <a16:creationId xmlns:a16="http://schemas.microsoft.com/office/drawing/2014/main" id="{C98745FF-CC7A-CA42-8204-3867A8B173D1}"/>
              </a:ext>
            </a:extLst>
          </p:cNvPr>
          <p:cNvSpPr/>
          <p:nvPr/>
        </p:nvSpPr>
        <p:spPr>
          <a:xfrm>
            <a:off x="7492822" y="3608405"/>
            <a:ext cx="1393651" cy="946258"/>
          </a:xfrm>
          <a:prstGeom prst="leftArrow">
            <a:avLst/>
          </a:prstGeom>
          <a:gradFill>
            <a:gsLst>
              <a:gs pos="36000">
                <a:srgbClr val="FF0000"/>
              </a:gs>
              <a:gs pos="81000">
                <a:schemeClr val="tx1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8AEF024F-4C4F-7A4D-BFEC-0DFEFB68250E}"/>
              </a:ext>
            </a:extLst>
          </p:cNvPr>
          <p:cNvSpPr/>
          <p:nvPr/>
        </p:nvSpPr>
        <p:spPr>
          <a:xfrm>
            <a:off x="274306" y="1469467"/>
            <a:ext cx="6986030" cy="609265"/>
          </a:xfrm>
          <a:prstGeom prst="wedgeRectCallout">
            <a:avLst>
              <a:gd name="adj1" fmla="val -27858"/>
              <a:gd name="adj2" fmla="val 18413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Forward video streaming traffic via </a:t>
            </a:r>
            <a:r>
              <a:rPr lang="en-US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evel3, rest via Cogent</a:t>
            </a:r>
          </a:p>
        </p:txBody>
      </p:sp>
      <p:sp>
        <p:nvSpPr>
          <p:cNvPr id="43" name="Rectangular Callout 42">
            <a:extLst>
              <a:ext uri="{FF2B5EF4-FFF2-40B4-BE49-F238E27FC236}">
                <a16:creationId xmlns:a16="http://schemas.microsoft.com/office/drawing/2014/main" id="{3A396F76-F0AB-F342-AD2A-D828FA51860D}"/>
              </a:ext>
            </a:extLst>
          </p:cNvPr>
          <p:cNvSpPr/>
          <p:nvPr/>
        </p:nvSpPr>
        <p:spPr>
          <a:xfrm>
            <a:off x="2781082" y="2420011"/>
            <a:ext cx="5734595" cy="613035"/>
          </a:xfrm>
          <a:prstGeom prst="wedgeRectCallout">
            <a:avLst>
              <a:gd name="adj1" fmla="val -60865"/>
              <a:gd name="adj2" fmla="val 14143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Drop DNS responses to reflection attack victims </a:t>
            </a:r>
          </a:p>
        </p:txBody>
      </p:sp>
      <p:sp>
        <p:nvSpPr>
          <p:cNvPr id="44" name="Shape 459">
            <a:extLst>
              <a:ext uri="{FF2B5EF4-FFF2-40B4-BE49-F238E27FC236}">
                <a16:creationId xmlns:a16="http://schemas.microsoft.com/office/drawing/2014/main" id="{57A9406F-708B-2D40-B1BA-7D228860DBF0}"/>
              </a:ext>
            </a:extLst>
          </p:cNvPr>
          <p:cNvSpPr/>
          <p:nvPr/>
        </p:nvSpPr>
        <p:spPr>
          <a:xfrm>
            <a:off x="6217455" y="5710275"/>
            <a:ext cx="1729299" cy="309957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Attack Traffic</a:t>
            </a:r>
          </a:p>
        </p:txBody>
      </p:sp>
      <p:sp>
        <p:nvSpPr>
          <p:cNvPr id="49" name="Shape 459">
            <a:extLst>
              <a:ext uri="{FF2B5EF4-FFF2-40B4-BE49-F238E27FC236}">
                <a16:creationId xmlns:a16="http://schemas.microsoft.com/office/drawing/2014/main" id="{6C8DEC9C-168C-B348-A081-4FE07B3722E2}"/>
              </a:ext>
            </a:extLst>
          </p:cNvPr>
          <p:cNvSpPr/>
          <p:nvPr/>
        </p:nvSpPr>
        <p:spPr>
          <a:xfrm>
            <a:off x="7324997" y="3246025"/>
            <a:ext cx="1729299" cy="309957"/>
          </a:xfrm>
          <a:prstGeom prst="rect">
            <a:avLst/>
          </a:prstGeom>
          <a:solidFill>
            <a:schemeClr val="bg1"/>
          </a:solidFill>
          <a:ln w="508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  <a:sym typeface="Lucida Sans Regular"/>
              </a:rPr>
              <a:t>Attack Traffic</a:t>
            </a:r>
          </a:p>
        </p:txBody>
      </p:sp>
    </p:spTree>
    <p:extLst>
      <p:ext uri="{BB962C8B-B14F-4D97-AF65-F5344CB8AC3E}">
        <p14:creationId xmlns:p14="http://schemas.microsoft.com/office/powerpoint/2010/main" val="1653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4"/>
    </mc:Choice>
    <mc:Fallback xmlns="">
      <p:transition spd="slow" advTm="1727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197024</TotalTime>
  <Words>3025</Words>
  <Application>Microsoft Macintosh PowerPoint</Application>
  <PresentationFormat>On-screen Show (4:3)</PresentationFormat>
  <Paragraphs>980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7" baseType="lpstr">
      <vt:lpstr>ＭＳ Ｐゴシック</vt:lpstr>
      <vt:lpstr>Arial</vt:lpstr>
      <vt:lpstr>Avenir Next Medium</vt:lpstr>
      <vt:lpstr>Calibri</vt:lpstr>
      <vt:lpstr>Consolas</vt:lpstr>
      <vt:lpstr>Helvetica</vt:lpstr>
      <vt:lpstr>Helvetica Neue</vt:lpstr>
      <vt:lpstr>Helvetica Neue Condensed</vt:lpstr>
      <vt:lpstr>Helvetica Neue Medium</vt:lpstr>
      <vt:lpstr>Helvetica Neue Regular</vt:lpstr>
      <vt:lpstr>Lucida Grande</vt:lpstr>
      <vt:lpstr>Lucida Sans Regular</vt:lpstr>
      <vt:lpstr>Monaco</vt:lpstr>
      <vt:lpstr>Myriad Pro</vt:lpstr>
      <vt:lpstr>Times</vt:lpstr>
      <vt:lpstr>Wingdings</vt:lpstr>
      <vt:lpstr>1_Default Design</vt:lpstr>
      <vt:lpstr>Flexible and Scalable Systems for  Network Management</vt:lpstr>
      <vt:lpstr>Making the ‘Net’ Work</vt:lpstr>
      <vt:lpstr>Monitor What’s Going On In the Network</vt:lpstr>
      <vt:lpstr>React to Various Network Events</vt:lpstr>
      <vt:lpstr>Filling the “Flexibility” And “Scalability” Gap</vt:lpstr>
      <vt:lpstr>Main Challenge</vt:lpstr>
      <vt:lpstr>Systems for Making the ‘Net’ Work</vt:lpstr>
      <vt:lpstr>Systems for Making the ‘Net’ Work</vt:lpstr>
      <vt:lpstr>Flexible (Interdomain) Network Control</vt:lpstr>
      <vt:lpstr>Interdomain Traffic Control (Today)</vt:lpstr>
      <vt:lpstr>Enabling Flexible Traffic Control</vt:lpstr>
      <vt:lpstr>Rise of Internet Exchange Points (IXPs)</vt:lpstr>
      <vt:lpstr>Software-Defined IXP (SDX)</vt:lpstr>
      <vt:lpstr>Building SDX is Challenging</vt:lpstr>
      <vt:lpstr>Building SDX is Challenging</vt:lpstr>
      <vt:lpstr>Programming Abstraction</vt:lpstr>
      <vt:lpstr>Virtual Switch Abstraction</vt:lpstr>
      <vt:lpstr>Building SDX is Challenging</vt:lpstr>
      <vt:lpstr>Simple Example</vt:lpstr>
      <vt:lpstr>Safe Interoperations with BGP</vt:lpstr>
      <vt:lpstr>Naïve Solution: Program Augmentation</vt:lpstr>
      <vt:lpstr>Building SDX is Challenging</vt:lpstr>
      <vt:lpstr>Scalability Challenge</vt:lpstr>
      <vt:lpstr>Offload Complexity to the Packet</vt:lpstr>
      <vt:lpstr>Reachability Attributes</vt:lpstr>
      <vt:lpstr>Encoding Reachability Attributes (Strawman)</vt:lpstr>
      <vt:lpstr>Complexity at SDX’s Switch</vt:lpstr>
      <vt:lpstr>Metadata Size</vt:lpstr>
      <vt:lpstr>SDX’s Performance</vt:lpstr>
      <vt:lpstr>SDX’s Performance</vt:lpstr>
      <vt:lpstr>How to Attach Metadata to the Packet?</vt:lpstr>
      <vt:lpstr>SDX: Contributions</vt:lpstr>
      <vt:lpstr>Systems for Making the ‘Net’ Work</vt:lpstr>
      <vt:lpstr>Building Sonata is Challenging</vt:lpstr>
      <vt:lpstr>Building Sonata is Challenging</vt:lpstr>
      <vt:lpstr>Use Case: Detect DNS Reflection Attacks</vt:lpstr>
      <vt:lpstr>Packet as Tuple</vt:lpstr>
      <vt:lpstr>Monitoring Tasks as Dataflow Queries</vt:lpstr>
      <vt:lpstr>Building Sonata is Challenging</vt:lpstr>
      <vt:lpstr>Where to Execute Monitoring Queries?</vt:lpstr>
      <vt:lpstr>PISA* Processing Model</vt:lpstr>
      <vt:lpstr>Mapping Dataflow to Data plane</vt:lpstr>
      <vt:lpstr>Compiling Individual Operators</vt:lpstr>
      <vt:lpstr>Compiling Individual Operators</vt:lpstr>
      <vt:lpstr>Compiling a Query</vt:lpstr>
      <vt:lpstr>Query Partitioning Decisions</vt:lpstr>
      <vt:lpstr>Query Partitioning ILP</vt:lpstr>
      <vt:lpstr>How Effective is Query Partitioning?</vt:lpstr>
      <vt:lpstr>How Effective is Query Partitioning?</vt:lpstr>
      <vt:lpstr>Query Partitioning Limitations</vt:lpstr>
      <vt:lpstr>Observations:  Possible to Reduce Memory Footprint</vt:lpstr>
      <vt:lpstr>Observations: Possible to Preserve Query Accuracy</vt:lpstr>
      <vt:lpstr>Iterative Query Refinement</vt:lpstr>
      <vt:lpstr>Iterative Query Refinement</vt:lpstr>
      <vt:lpstr>Query Planning Problem</vt:lpstr>
      <vt:lpstr>Sonata’s Performance</vt:lpstr>
      <vt:lpstr>Sonata: Contributions</vt:lpstr>
      <vt:lpstr>Summary</vt:lpstr>
      <vt:lpstr>Lessons Learned</vt:lpstr>
      <vt:lpstr>Future Directions</vt:lpstr>
    </vt:vector>
  </TitlesOfParts>
  <Manager/>
  <Company>Princeton</Company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SDX</dc:title>
  <dc:subject/>
  <dc:creator>Arpit Gupta</dc:creator>
  <cp:keywords/>
  <dc:description/>
  <cp:lastModifiedBy>Arpit Gupta</cp:lastModifiedBy>
  <cp:revision>8182</cp:revision>
  <cp:lastPrinted>2016-03-07T21:19:57Z</cp:lastPrinted>
  <dcterms:created xsi:type="dcterms:W3CDTF">2013-11-06T15:33:08Z</dcterms:created>
  <dcterms:modified xsi:type="dcterms:W3CDTF">2018-09-09T02:59:25Z</dcterms:modified>
  <cp:category/>
</cp:coreProperties>
</file>