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81" r:id="rId4"/>
    <p:sldId id="282" r:id="rId5"/>
    <p:sldId id="283" r:id="rId6"/>
    <p:sldId id="291" r:id="rId7"/>
    <p:sldId id="294" r:id="rId8"/>
    <p:sldId id="295" r:id="rId9"/>
    <p:sldId id="259" r:id="rId10"/>
    <p:sldId id="284" r:id="rId11"/>
    <p:sldId id="293" r:id="rId12"/>
    <p:sldId id="260" r:id="rId13"/>
    <p:sldId id="267" r:id="rId14"/>
    <p:sldId id="271" r:id="rId15"/>
    <p:sldId id="273" r:id="rId16"/>
    <p:sldId id="287" r:id="rId17"/>
    <p:sldId id="272" r:id="rId18"/>
    <p:sldId id="285" r:id="rId19"/>
    <p:sldId id="286" r:id="rId20"/>
    <p:sldId id="288" r:id="rId21"/>
    <p:sldId id="289" r:id="rId22"/>
    <p:sldId id="296" r:id="rId23"/>
    <p:sldId id="279" r:id="rId24"/>
    <p:sldId id="278" r:id="rId25"/>
    <p:sldId id="280" r:id="rId26"/>
    <p:sldId id="268" r:id="rId27"/>
    <p:sldId id="275" r:id="rId28"/>
    <p:sldId id="276" r:id="rId29"/>
    <p:sldId id="261" r:id="rId30"/>
    <p:sldId id="264" r:id="rId31"/>
    <p:sldId id="265" r:id="rId32"/>
    <p:sldId id="266" r:id="rId3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gel"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00000"/>
    <a:srgbClr val="FF0000"/>
    <a:srgbClr val="FF6161"/>
    <a:srgbClr val="FF6600"/>
    <a:srgbClr val="FFFFFF"/>
    <a:srgbClr val="000000"/>
    <a:srgbClr val="F2F2F2"/>
    <a:srgbClr val="FF7575"/>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03" autoAdjust="0"/>
  </p:normalViewPr>
  <p:slideViewPr>
    <p:cSldViewPr>
      <p:cViewPr varScale="1">
        <p:scale>
          <a:sx n="68" d="100"/>
          <a:sy n="68" d="100"/>
        </p:scale>
        <p:origin x="-1284" y="-90"/>
      </p:cViewPr>
      <p:guideLst>
        <p:guide orient="horz" pos="2160"/>
        <p:guide pos="2880"/>
      </p:guideLst>
    </p:cSldViewPr>
  </p:slideViewPr>
  <p:notesTextViewPr>
    <p:cViewPr>
      <p:scale>
        <a:sx n="100" d="100"/>
        <a:sy n="100" d="100"/>
      </p:scale>
      <p:origin x="0" y="0"/>
    </p:cViewPr>
  </p:notesTextViewPr>
  <p:notesViewPr>
    <p:cSldViewPr showGuides="1">
      <p:cViewPr varScale="1">
        <p:scale>
          <a:sx n="85" d="100"/>
          <a:sy n="85" d="100"/>
        </p:scale>
        <p:origin x="-311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B78C3-9795-452D-B61D-3BC92643FA1F}" type="datetimeFigureOut">
              <a:rPr lang="zh-TW" altLang="en-US" smtClean="0"/>
              <a:pPr/>
              <a:t>2012/11/4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08A358-8F7C-4F99-96C7-B61BA782DAD3}" type="slidenum">
              <a:rPr lang="zh-TW" altLang="en-US" smtClean="0"/>
              <a:pPr/>
              <a:t>‹#›</a:t>
            </a:fld>
            <a:endParaRPr lang="zh-TW" altLang="en-US"/>
          </a:p>
        </p:txBody>
      </p:sp>
    </p:spTree>
    <p:extLst>
      <p:ext uri="{BB962C8B-B14F-4D97-AF65-F5344CB8AC3E}">
        <p14:creationId xmlns:p14="http://schemas.microsoft.com/office/powerpoint/2010/main" val="1030337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34714-91DC-42CB-B3FE-D01AB715A08E}" type="datetimeFigureOut">
              <a:rPr lang="zh-TW" altLang="en-US" smtClean="0"/>
              <a:pPr/>
              <a:t>2012/11/4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FA8EA-00B6-4DA7-A3AE-E4065E10DE28}" type="slidenum">
              <a:rPr lang="zh-TW" altLang="en-US" smtClean="0"/>
              <a:pPr/>
              <a:t>‹#›</a:t>
            </a:fld>
            <a:endParaRPr lang="zh-TW" altLang="en-US"/>
          </a:p>
        </p:txBody>
      </p:sp>
    </p:spTree>
    <p:extLst>
      <p:ext uri="{BB962C8B-B14F-4D97-AF65-F5344CB8AC3E}">
        <p14:creationId xmlns:p14="http://schemas.microsoft.com/office/powerpoint/2010/main" val="22924401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Thanks for the introduction.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Good afternoon, my</a:t>
            </a:r>
            <a:r>
              <a:rPr lang="en-US" altLang="zh-CN" baseline="0" dirty="0" smtClean="0"/>
              <a:t> name is Ling-Qi Yan, I’m from </a:t>
            </a:r>
            <a:r>
              <a:rPr lang="en-US" altLang="zh-CN" baseline="0" dirty="0" err="1" smtClean="0"/>
              <a:t>tsinghua</a:t>
            </a:r>
            <a:r>
              <a:rPr lang="en-US" altLang="zh-CN" baseline="0" smtClean="0"/>
              <a:t> </a:t>
            </a:r>
            <a:r>
              <a:rPr lang="en-US" altLang="zh-CN" baseline="0" smtClean="0"/>
              <a:t>university.</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this talk,</a:t>
            </a:r>
            <a:r>
              <a:rPr lang="en-US" altLang="zh-CN" baseline="0" dirty="0" smtClean="0"/>
              <a:t> I will present a technique for accurate translucent material rendering under spherical Gaussian lights.</a:t>
            </a:r>
          </a:p>
        </p:txBody>
      </p:sp>
    </p:spTree>
    <p:extLst>
      <p:ext uri="{BB962C8B-B14F-4D97-AF65-F5344CB8AC3E}">
        <p14:creationId xmlns:p14="http://schemas.microsoft.com/office/powerpoint/2010/main" val="323136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en-US" altLang="zh-CN" baseline="0" dirty="0" smtClean="0"/>
              <a:t> does exist translucent rendering method under environment lighting.</a:t>
            </a:r>
          </a:p>
          <a:p>
            <a:endParaRPr lang="en-US" altLang="zh-CN" baseline="0" dirty="0" smtClean="0"/>
          </a:p>
          <a:p>
            <a:r>
              <a:rPr lang="en-US" altLang="zh-CN" baseline="0" dirty="0" smtClean="0"/>
              <a:t>In 2005, Wang proposed a pre-computation based method to render translucent material in real time. But this method is scene dependent. The object is limited to non-deformable, and the material cannot be changed during display time.</a:t>
            </a:r>
          </a:p>
          <a:p>
            <a:endParaRPr lang="en-US" altLang="zh-CN" baseline="0" dirty="0" smtClean="0"/>
          </a:p>
          <a:p>
            <a:r>
              <a:rPr lang="en-US" altLang="zh-CN" baseline="0" dirty="0" smtClean="0"/>
              <a:t>In 2007, </a:t>
            </a:r>
            <a:r>
              <a:rPr lang="en-US" altLang="zh-CN" baseline="0" dirty="0" err="1" smtClean="0"/>
              <a:t>Xu</a:t>
            </a:r>
            <a:r>
              <a:rPr lang="en-US" altLang="zh-CN" baseline="0" dirty="0" smtClean="0"/>
              <a:t> proposed another pre-computation based method. In this work, material could be edited on the fly, but the environment lighting is fixed, i.e. rotating light is not allowed.</a:t>
            </a:r>
          </a:p>
          <a:p>
            <a:endParaRPr lang="en-US" altLang="zh-CN" baseline="0" dirty="0" smtClean="0"/>
          </a:p>
          <a:p>
            <a:r>
              <a:rPr lang="en-US" altLang="zh-CN" baseline="0" dirty="0" smtClean="0"/>
              <a:t>The biggest limitation of these works is pre-computation, which is scene dependent.</a:t>
            </a:r>
            <a:endParaRPr lang="zh-CN" altLang="en-US" dirty="0"/>
          </a:p>
        </p:txBody>
      </p:sp>
    </p:spTree>
    <p:extLst>
      <p:ext uri="{BB962C8B-B14F-4D97-AF65-F5344CB8AC3E}">
        <p14:creationId xmlns:p14="http://schemas.microsoft.com/office/powerpoint/2010/main" val="17292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in our work, our goal is to avoid extra numerical integration or </a:t>
            </a:r>
            <a:r>
              <a:rPr lang="en-US" altLang="zh-CN" baseline="0" smtClean="0"/>
              <a:t>scene-dependent pre-computation</a:t>
            </a:r>
            <a:r>
              <a:rPr lang="en-US" altLang="zh-CN" baseline="0" dirty="0" smtClean="0"/>
              <a:t>, as mentioned above.</a:t>
            </a:r>
            <a:endParaRPr lang="zh-CN" altLang="en-US" dirty="0"/>
          </a:p>
        </p:txBody>
      </p:sp>
    </p:spTree>
    <p:extLst>
      <p:ext uri="{BB962C8B-B14F-4D97-AF65-F5344CB8AC3E}">
        <p14:creationId xmlns:p14="http://schemas.microsoft.com/office/powerpoint/2010/main" val="16555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let’s come to our</a:t>
            </a:r>
            <a:r>
              <a:rPr lang="en-US" altLang="zh-CN" baseline="0" dirty="0" smtClean="0"/>
              <a:t> work. As mentioned above, we proposed an extended BSSRDF model under Spherical Gaussian light, </a:t>
            </a:r>
          </a:p>
          <a:p>
            <a:r>
              <a:rPr lang="en-US" altLang="zh-CN" baseline="0" dirty="0" smtClean="0"/>
              <a:t>And we account for oblique scattering path. </a:t>
            </a:r>
          </a:p>
          <a:p>
            <a:r>
              <a:rPr lang="en-US" altLang="zh-CN" baseline="0" dirty="0" smtClean="0"/>
              <a:t>Our work considers both multiple and single scattering. Next, I will present them separately.</a:t>
            </a:r>
            <a:endParaRPr lang="zh-CN" altLang="en-US" dirty="0"/>
          </a:p>
        </p:txBody>
      </p:sp>
    </p:spTree>
    <p:extLst>
      <p:ext uri="{BB962C8B-B14F-4D97-AF65-F5344CB8AC3E}">
        <p14:creationId xmlns:p14="http://schemas.microsoft.com/office/powerpoint/2010/main" val="353681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algn="l"/>
            <a:r>
              <a:rPr lang="en-US" altLang="zh-CN" dirty="0" smtClean="0"/>
              <a:t>For</a:t>
            </a:r>
            <a:r>
              <a:rPr lang="en-US" altLang="zh-CN" baseline="0" dirty="0" smtClean="0"/>
              <a:t> multiple scattering, first of all, let’s take a look at the illustration for a general concept.</a:t>
            </a:r>
          </a:p>
          <a:p>
            <a:pPr algn="l"/>
            <a:r>
              <a:rPr lang="en-US" altLang="zh-CN" dirty="0" smtClean="0"/>
              <a:t>For</a:t>
            </a:r>
            <a:r>
              <a:rPr lang="en-US" altLang="zh-CN" baseline="0" dirty="0" smtClean="0"/>
              <a:t> a certain pair of incident point </a:t>
            </a:r>
            <a:r>
              <a:rPr lang="en-US" altLang="zh-CN" baseline="0" dirty="0" err="1" smtClean="0"/>
              <a:t>x_i</a:t>
            </a:r>
            <a:r>
              <a:rPr lang="en-US" altLang="zh-CN" baseline="0" dirty="0" smtClean="0"/>
              <a:t> and outgoing point </a:t>
            </a:r>
            <a:r>
              <a:rPr lang="en-US" altLang="zh-CN" baseline="0" dirty="0" err="1" smtClean="0"/>
              <a:t>x_o</a:t>
            </a:r>
            <a:r>
              <a:rPr lang="en-US" altLang="zh-CN" baseline="0" dirty="0" smtClean="0"/>
              <a:t>, we first integrate on the upper hemisphere of </a:t>
            </a:r>
            <a:r>
              <a:rPr lang="en-US" altLang="zh-CN" baseline="0" dirty="0" err="1" smtClean="0"/>
              <a:t>x_i</a:t>
            </a:r>
            <a:r>
              <a:rPr lang="en-US" altLang="zh-CN" baseline="0" dirty="0" smtClean="0"/>
              <a:t>, in order to consider each ray of the Spherical Gaussian light.</a:t>
            </a:r>
          </a:p>
          <a:p>
            <a:pPr algn="l"/>
            <a:r>
              <a:rPr lang="en-US" altLang="zh-CN" baseline="0" dirty="0" smtClean="0"/>
              <a:t>The function G means the incident SG light, with the center </a:t>
            </a:r>
            <a:r>
              <a:rPr lang="en-US" altLang="zh-CN" baseline="0" dirty="0" err="1" smtClean="0"/>
              <a:t>i_j</a:t>
            </a:r>
            <a:r>
              <a:rPr lang="en-US" altLang="zh-CN" baseline="0" dirty="0" smtClean="0"/>
              <a:t> and radius </a:t>
            </a:r>
            <a:r>
              <a:rPr lang="en-US" altLang="zh-CN" baseline="0" dirty="0" err="1" smtClean="0"/>
              <a:t>lambda_j</a:t>
            </a:r>
            <a:r>
              <a:rPr lang="en-US" altLang="zh-CN" baseline="0" dirty="0" smtClean="0"/>
              <a:t>.</a:t>
            </a:r>
          </a:p>
          <a:p>
            <a:pPr algn="l"/>
            <a:r>
              <a:rPr lang="en-US" altLang="zh-CN" baseline="0" dirty="0" smtClean="0"/>
              <a:t>As illustrated in the plot, we find that after refraction, the SG light appears to be still an SG. So we approximate it as the “refracted SG”, with a new center </a:t>
            </a:r>
            <a:r>
              <a:rPr lang="en-US" altLang="zh-CN" baseline="0" dirty="0" err="1" smtClean="0"/>
              <a:t>i_j</a:t>
            </a:r>
            <a:r>
              <a:rPr lang="en-US" altLang="zh-CN" baseline="0" dirty="0" smtClean="0"/>
              <a:t>’ and a new radius lambda’.</a:t>
            </a:r>
          </a:p>
          <a:p>
            <a:pPr algn="l"/>
            <a:r>
              <a:rPr lang="en-US" altLang="zh-CN" baseline="0" dirty="0" smtClean="0"/>
              <a:t>The reason we do this approximation is that, the inner integration is along each refracted ray, and considers the contribution from each ray to the outgoing point. With the refracted SG approximation, the whole integral will be only inside the object, so it becomes much easier to solve. Later we’ll explain this in detail.</a:t>
            </a:r>
          </a:p>
          <a:p>
            <a:pPr algn="l"/>
            <a:r>
              <a:rPr lang="en-US" altLang="zh-CN" baseline="0" dirty="0" smtClean="0"/>
              <a:t>Now let’s see the inner integral along each refracted ray.</a:t>
            </a:r>
          </a:p>
          <a:p>
            <a:pPr algn="l"/>
            <a:r>
              <a:rPr lang="en-US" altLang="zh-CN" baseline="0" dirty="0" smtClean="0"/>
              <a:t>Here F is Fresnel term, which considers the outgoing ray’s energy lost due to refraction.</a:t>
            </a:r>
          </a:p>
          <a:p>
            <a:pPr algn="l"/>
            <a:r>
              <a:rPr lang="en-US" altLang="zh-CN" baseline="0" dirty="0" smtClean="0"/>
              <a:t>Q(s) is the extended source function. This considers that the scattering events happen everywhere on the path, and the scattering energy falls exponentially as the distance s increases.</a:t>
            </a:r>
          </a:p>
          <a:p>
            <a:pPr algn="l"/>
            <a:r>
              <a:rPr lang="en-US" altLang="zh-CN" baseline="0" dirty="0" smtClean="0"/>
              <a:t>At each scattering position, we consider the contribution to the outgoing point. This is described by the </a:t>
            </a:r>
            <a:r>
              <a:rPr lang="en-US" altLang="zh-CN" baseline="0" dirty="0" err="1" smtClean="0"/>
              <a:t>exitance</a:t>
            </a:r>
            <a:r>
              <a:rPr lang="en-US" altLang="zh-CN" baseline="0" dirty="0" smtClean="0"/>
              <a:t> function R(d), where d is the distance between the two points.</a:t>
            </a:r>
          </a:p>
          <a:p>
            <a:pPr algn="l"/>
            <a:r>
              <a:rPr lang="en-US" altLang="zh-CN" baseline="0" dirty="0" smtClean="0"/>
              <a:t>So, in this way, the multiple scattering part could be expressed by this equation. The next task is to solve it analytically, since it is our goal to achieve both accuracy and efficiency.</a:t>
            </a:r>
          </a:p>
        </p:txBody>
      </p:sp>
    </p:spTree>
    <p:extLst>
      <p:ext uri="{BB962C8B-B14F-4D97-AF65-F5344CB8AC3E}">
        <p14:creationId xmlns:p14="http://schemas.microsoft.com/office/powerpoint/2010/main" val="1845500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we</a:t>
            </a:r>
            <a:r>
              <a:rPr lang="en-US" altLang="zh-CN" baseline="0" dirty="0" smtClean="0"/>
              <a:t> start to solve the multiple scattering equation, there’s still an unknown term --- the </a:t>
            </a:r>
            <a:r>
              <a:rPr lang="en-US" altLang="zh-CN" baseline="0" dirty="0" err="1" smtClean="0"/>
              <a:t>exitance</a:t>
            </a:r>
            <a:r>
              <a:rPr lang="en-US" altLang="zh-CN" baseline="0" dirty="0" smtClean="0"/>
              <a:t> function R(d), contribution from the scattering point to the outgoing point. We follow </a:t>
            </a:r>
            <a:r>
              <a:rPr lang="en-US" altLang="zh-CN" baseline="0" dirty="0" err="1" smtClean="0"/>
              <a:t>d’eon’s</a:t>
            </a:r>
            <a:r>
              <a:rPr lang="en-US" altLang="zh-CN" baseline="0" dirty="0" smtClean="0"/>
              <a:t> work, and physically separate this contribution into two parts: the </a:t>
            </a:r>
            <a:r>
              <a:rPr lang="en-US" altLang="zh-CN" baseline="0" dirty="0" err="1" smtClean="0"/>
              <a:t>fluence</a:t>
            </a:r>
            <a:r>
              <a:rPr lang="en-US" altLang="zh-CN" baseline="0" dirty="0" smtClean="0"/>
              <a:t> term and the flux term.</a:t>
            </a:r>
          </a:p>
          <a:p>
            <a:endParaRPr lang="zh-CN" altLang="en-US" dirty="0"/>
          </a:p>
        </p:txBody>
      </p:sp>
    </p:spTree>
    <p:extLst>
      <p:ext uri="{BB962C8B-B14F-4D97-AF65-F5344CB8AC3E}">
        <p14:creationId xmlns:p14="http://schemas.microsoft.com/office/powerpoint/2010/main" val="3848200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this</a:t>
            </a:r>
            <a:r>
              <a:rPr lang="en-US" altLang="zh-CN" baseline="0" dirty="0" smtClean="0"/>
              <a:t> separation, we introduced a new term phi(d), which is called diffusion function.</a:t>
            </a:r>
          </a:p>
        </p:txBody>
      </p:sp>
    </p:spTree>
    <p:extLst>
      <p:ext uri="{BB962C8B-B14F-4D97-AF65-F5344CB8AC3E}">
        <p14:creationId xmlns:p14="http://schemas.microsoft.com/office/powerpoint/2010/main" val="217409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Phi(d) is explicitly defined with this equation. As we can see, the plot of phi</a:t>
            </a:r>
            <a:r>
              <a:rPr lang="zh-CN" altLang="en-US" baseline="0" dirty="0" smtClean="0"/>
              <a:t> </a:t>
            </a:r>
            <a:r>
              <a:rPr lang="en-US" altLang="zh-CN" baseline="0" dirty="0" smtClean="0"/>
              <a:t>falls exponentially as the distance d increases. We’ll take advantage of this property later.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variable d is the distance between the scattering point and the outgoing point, and we can easily figure it out using cosine theorem.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this equation, s is the distance along the scattering path before scattering, r is the distance from the incident point to the outgoing point, I’ and i_2 are the corresponding directions.</a:t>
            </a:r>
          </a:p>
        </p:txBody>
      </p:sp>
    </p:spTree>
    <p:extLst>
      <p:ext uri="{BB962C8B-B14F-4D97-AF65-F5344CB8AC3E}">
        <p14:creationId xmlns:p14="http://schemas.microsoft.com/office/powerpoint/2010/main" val="279910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up to </a:t>
            </a:r>
            <a:r>
              <a:rPr lang="en-US" altLang="zh-CN" dirty="0" smtClean="0"/>
              <a:t>now, we’ve separated</a:t>
            </a:r>
            <a:r>
              <a:rPr lang="en-US" altLang="zh-CN" baseline="0" dirty="0" smtClean="0"/>
              <a:t> multiple scattering part into </a:t>
            </a:r>
            <a:r>
              <a:rPr lang="en-US" altLang="zh-CN" baseline="0" dirty="0" err="1" smtClean="0"/>
              <a:t>fluence</a:t>
            </a:r>
            <a:r>
              <a:rPr lang="en-US" altLang="zh-CN" baseline="0" dirty="0" smtClean="0"/>
              <a:t> part and flux part. Next we’ll focus on solving the </a:t>
            </a:r>
            <a:r>
              <a:rPr lang="en-US" altLang="zh-CN" baseline="0" dirty="0" err="1" smtClean="0"/>
              <a:t>fluence</a:t>
            </a:r>
            <a:r>
              <a:rPr lang="en-US" altLang="zh-CN" baseline="0" dirty="0" smtClean="0"/>
              <a:t> integral. The flux integral is very much alike.</a:t>
            </a:r>
            <a:endParaRPr lang="zh-CN" altLang="en-US" dirty="0"/>
          </a:p>
        </p:txBody>
      </p:sp>
    </p:spTree>
    <p:extLst>
      <p:ext uri="{BB962C8B-B14F-4D97-AF65-F5344CB8AC3E}">
        <p14:creationId xmlns:p14="http://schemas.microsoft.com/office/powerpoint/2010/main" val="1702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a:t>
            </a:r>
            <a:r>
              <a:rPr lang="en-US" altLang="zh-CN" baseline="0" dirty="0" smtClean="0"/>
              <a:t>the </a:t>
            </a:r>
            <a:r>
              <a:rPr lang="en-US" altLang="zh-CN" baseline="0" dirty="0" err="1" smtClean="0"/>
              <a:t>fluence</a:t>
            </a:r>
            <a:r>
              <a:rPr lang="en-US" altLang="zh-CN" baseline="0" dirty="0" smtClean="0"/>
              <a:t> integral, we firstly change the integral order, so that the inner integral is spherical, and the outer integral is linear.</a:t>
            </a:r>
            <a:endParaRPr lang="zh-CN" altLang="en-US" dirty="0"/>
          </a:p>
        </p:txBody>
      </p:sp>
    </p:spTree>
    <p:extLst>
      <p:ext uri="{BB962C8B-B14F-4D97-AF65-F5344CB8AC3E}">
        <p14:creationId xmlns:p14="http://schemas.microsoft.com/office/powerpoint/2010/main" val="3600994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this</a:t>
            </a:r>
            <a:r>
              <a:rPr lang="en-US" altLang="zh-CN" baseline="0" dirty="0" smtClean="0"/>
              <a:t> classification, we have an insight that, if we could also represent the diffusion function phi(d) with spherical functions, then the inner spherical integral could be analytically solved. And we find it possible to do this.</a:t>
            </a:r>
          </a:p>
          <a:p>
            <a:r>
              <a:rPr lang="en-US" altLang="zh-CN" baseline="0" dirty="0" smtClean="0"/>
              <a:t>Here is a little tricky. You may find that phi(d) is actually a 1D function, and cannot be represented by 2D spherical functions at all. However, phi(d) is a function of the variable d, and d is related with the direction I’. What we want to do is to represent phi(d) with spherical functions of I’, since we will integrate with it for the inner spherical integration.</a:t>
            </a:r>
          </a:p>
        </p:txBody>
      </p:sp>
    </p:spTree>
    <p:extLst>
      <p:ext uri="{BB962C8B-B14F-4D97-AF65-F5344CB8AC3E}">
        <p14:creationId xmlns:p14="http://schemas.microsoft.com/office/powerpoint/2010/main" val="245418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Realistic image synthesis often requires accurate simulation</a:t>
            </a:r>
            <a:r>
              <a:rPr lang="en-US" altLang="zh-CN" baseline="0" dirty="0" smtClean="0"/>
              <a:t> </a:t>
            </a:r>
            <a:r>
              <a:rPr lang="en-US" altLang="zh-CN" dirty="0" smtClean="0"/>
              <a:t>of translucent materials.</a:t>
            </a:r>
            <a:r>
              <a:rPr lang="en-US" altLang="zh-CN" baseline="0" dirty="0" smtClean="0"/>
              <a:t> </a:t>
            </a:r>
            <a:r>
              <a:rPr lang="en-US" altLang="zh-CN" dirty="0" smtClean="0"/>
              <a:t>At the appropriate scale level, many materials exhibit translucency effects, giving them a smooth and soft look.</a:t>
            </a:r>
          </a:p>
          <a:p>
            <a:endParaRPr lang="en-US" altLang="zh-CN" dirty="0" smtClean="0"/>
          </a:p>
          <a:p>
            <a:r>
              <a:rPr lang="en-US" altLang="zh-CN" dirty="0" smtClean="0"/>
              <a:t>Our work is</a:t>
            </a:r>
            <a:r>
              <a:rPr lang="en-US" altLang="zh-CN" baseline="0" dirty="0" smtClean="0"/>
              <a:t> based on two key observations.</a:t>
            </a:r>
            <a:endParaRPr lang="en-US" altLang="zh-CN" dirty="0" smtClean="0"/>
          </a:p>
          <a:p>
            <a:endParaRPr lang="en-US" altLang="zh-CN" dirty="0" smtClean="0"/>
          </a:p>
          <a:p>
            <a:r>
              <a:rPr lang="en-US" altLang="zh-CN" dirty="0" smtClean="0"/>
              <a:t>Firstly, As is</a:t>
            </a:r>
            <a:r>
              <a:rPr lang="en-US" altLang="zh-CN" baseline="0" dirty="0" smtClean="0"/>
              <a:t> well known, </a:t>
            </a:r>
            <a:r>
              <a:rPr lang="en-US" altLang="zh-CN" dirty="0" smtClean="0"/>
              <a:t>environment</a:t>
            </a:r>
            <a:r>
              <a:rPr lang="en-US" altLang="zh-CN" baseline="0" dirty="0" smtClean="0"/>
              <a:t> lighting is very important, </a:t>
            </a:r>
          </a:p>
          <a:p>
            <a:r>
              <a:rPr lang="en-US" altLang="zh-CN" baseline="0" dirty="0" smtClean="0"/>
              <a:t>because it can convey the look of translucent material under natural illumination.</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Secondly, recent</a:t>
            </a:r>
            <a:r>
              <a:rPr lang="en-US" altLang="zh-CN" baseline="0" dirty="0" smtClean="0"/>
              <a:t> </a:t>
            </a:r>
            <a:r>
              <a:rPr lang="en-US" altLang="zh-CN" dirty="0" smtClean="0"/>
              <a:t>studies</a:t>
            </a:r>
            <a:r>
              <a:rPr lang="en-US" altLang="zh-CN" baseline="0" dirty="0" smtClean="0"/>
              <a:t> are focused on enhancing the accuracy in translucent material rendering, but it is still a problem for the balance between accuracy and efficiency.</a:t>
            </a:r>
          </a:p>
          <a:p>
            <a:r>
              <a:rPr lang="en-US" altLang="zh-CN" baseline="0" dirty="0" smtClean="0"/>
              <a:t>So, our goal is to propose an accurate and analytic translucent material rendering model under natural illumination.</a:t>
            </a:r>
          </a:p>
          <a:p>
            <a:endParaRPr lang="en-US" altLang="zh-CN" baseline="0" dirty="0" smtClean="0"/>
          </a:p>
          <a:p>
            <a:r>
              <a:rPr lang="en-US" altLang="zh-CN" baseline="0" dirty="0" smtClean="0"/>
              <a:t>The main challenge lies in how to efficiently integrate the environment lighting with complex scattering functions.</a:t>
            </a:r>
          </a:p>
          <a:p>
            <a:endParaRPr lang="zh-CN" altLang="en-US" dirty="0"/>
          </a:p>
        </p:txBody>
      </p:sp>
    </p:spTree>
    <p:extLst>
      <p:ext uri="{BB962C8B-B14F-4D97-AF65-F5344CB8AC3E}">
        <p14:creationId xmlns:p14="http://schemas.microsoft.com/office/powerpoint/2010/main" val="3451692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We’ve mentioned earlier that phi(d) exhibit</a:t>
            </a:r>
            <a:r>
              <a:rPr lang="en-US" altLang="zh-CN" baseline="0" dirty="0" smtClean="0"/>
              <a:t>s strong attenuation property. So we could approximate it using a few term of Gaussians, as illustrated in the plot.</a:t>
            </a:r>
          </a:p>
          <a:p>
            <a:r>
              <a:rPr lang="en-US" altLang="zh-CN" baseline="0" dirty="0" smtClean="0"/>
              <a:t>Note that here the Gaussians are not spherical, they are 1D functions. The purpose we do this approximation is to introduce the exponential operator, in order to get close to the form of spherical Gaussians.</a:t>
            </a:r>
            <a:endParaRPr lang="zh-CN" altLang="en-US" dirty="0"/>
          </a:p>
        </p:txBody>
      </p:sp>
    </p:spTree>
    <p:extLst>
      <p:ext uri="{BB962C8B-B14F-4D97-AF65-F5344CB8AC3E}">
        <p14:creationId xmlns:p14="http://schemas.microsoft.com/office/powerpoint/2010/main" val="2039709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replace</a:t>
            </a:r>
            <a:r>
              <a:rPr lang="en-US" altLang="zh-CN" baseline="0" dirty="0" smtClean="0"/>
              <a:t> phi(d) with these Gaussian functions, unfold the variable d. And for the second time, we separate the linear integral part and the spherical integral part, based on whether the inner integral’s direction I’ appears.</a:t>
            </a:r>
          </a:p>
          <a:p>
            <a:r>
              <a:rPr lang="en-US" altLang="zh-CN" baseline="0" dirty="0" smtClean="0"/>
              <a:t>We are glad to find that, the spherical integral part is exactly another Spherical Gaussian function. So we rewrite it to have a clear representation.</a:t>
            </a:r>
          </a:p>
          <a:p>
            <a:r>
              <a:rPr lang="en-US" altLang="zh-CN" baseline="0" dirty="0" smtClean="0"/>
              <a:t>After this, the inner integral becomes the product-integral of two SGs. Recall the mathematic properties, the product of two SGs is still and SG, and the integral of an SG is analytic.</a:t>
            </a:r>
            <a:endParaRPr lang="zh-CN" altLang="en-US" dirty="0"/>
          </a:p>
        </p:txBody>
      </p:sp>
    </p:spTree>
    <p:extLst>
      <p:ext uri="{BB962C8B-B14F-4D97-AF65-F5344CB8AC3E}">
        <p14:creationId xmlns:p14="http://schemas.microsoft.com/office/powerpoint/2010/main" val="3897321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if</a:t>
            </a:r>
            <a:r>
              <a:rPr lang="en-US" altLang="zh-CN" baseline="0" dirty="0" smtClean="0"/>
              <a:t> we denote the inner integral as N, we could immediately get the analytic result of it.</a:t>
            </a:r>
          </a:p>
          <a:p>
            <a:r>
              <a:rPr lang="en-US" altLang="zh-CN" baseline="0" dirty="0" smtClean="0"/>
              <a:t>As you can see, this result introduces some new symbols. This is annoying, but in fact it is very simple.</a:t>
            </a:r>
          </a:p>
          <a:p>
            <a:r>
              <a:rPr lang="en-US" altLang="zh-CN" baseline="0" dirty="0" smtClean="0"/>
              <a:t>Firstly, the variable is s, since we will integrate with it.</a:t>
            </a:r>
          </a:p>
          <a:p>
            <a:r>
              <a:rPr lang="en-US" altLang="zh-CN" baseline="0" dirty="0" smtClean="0"/>
              <a:t>Secondly, there are only two independent parameters, </a:t>
            </a:r>
            <a:r>
              <a:rPr lang="en-US" altLang="zh-CN" baseline="0" dirty="0" err="1" smtClean="0"/>
              <a:t>lambda_j</a:t>
            </a:r>
            <a:r>
              <a:rPr lang="en-US" altLang="zh-CN" baseline="0" dirty="0" smtClean="0"/>
              <a:t>’ and the dot product of </a:t>
            </a:r>
            <a:r>
              <a:rPr lang="en-US" altLang="zh-CN" baseline="0" dirty="0" err="1" smtClean="0"/>
              <a:t>i_j’and</a:t>
            </a:r>
            <a:r>
              <a:rPr lang="en-US" altLang="zh-CN" baseline="0" dirty="0" smtClean="0"/>
              <a:t> i_2. Physically speaking, the radius of the refracted SG, and the angle between the refracted SG center and direction from the incident point to the outgoing point.</a:t>
            </a:r>
          </a:p>
          <a:p>
            <a:endParaRPr lang="en-US" altLang="zh-CN" baseline="0" dirty="0" smtClean="0"/>
          </a:p>
        </p:txBody>
      </p:sp>
    </p:spTree>
    <p:extLst>
      <p:ext uri="{BB962C8B-B14F-4D97-AF65-F5344CB8AC3E}">
        <p14:creationId xmlns:p14="http://schemas.microsoft.com/office/powerpoint/2010/main" val="154629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Now let’s look at the outer linear integral. We find that Q(s) is exponential, and this one is square exponential. So if we could represent N as sum of exponential functions, the outer integral could be analytically solved.</a:t>
            </a:r>
          </a:p>
          <a:p>
            <a:r>
              <a:rPr lang="en-US" altLang="zh-CN" baseline="0" dirty="0" smtClean="0"/>
              <a:t>Fortunately, as illustrated, we find N does exhibit attenuation property.</a:t>
            </a:r>
          </a:p>
          <a:p>
            <a:r>
              <a:rPr lang="en-US" altLang="zh-CN" baseline="0" dirty="0" smtClean="0"/>
              <a:t>So the solution is to make a 2D table of the two parameters mentioned above. For each pair of them, we pre-fit N with sum of exponential functions.</a:t>
            </a:r>
          </a:p>
          <a:p>
            <a:r>
              <a:rPr lang="en-US" altLang="zh-CN" baseline="0" dirty="0" smtClean="0"/>
              <a:t>So finally, in this way, we successfully solved the </a:t>
            </a:r>
            <a:r>
              <a:rPr lang="en-US" altLang="zh-CN" baseline="0" dirty="0" err="1" smtClean="0"/>
              <a:t>fluence</a:t>
            </a:r>
            <a:r>
              <a:rPr lang="en-US" altLang="zh-CN" baseline="0" dirty="0" smtClean="0"/>
              <a:t> integral.</a:t>
            </a:r>
            <a:endParaRPr lang="zh-CN" altLang="en-US" dirty="0"/>
          </a:p>
        </p:txBody>
      </p:sp>
    </p:spTree>
    <p:extLst>
      <p:ext uri="{BB962C8B-B14F-4D97-AF65-F5344CB8AC3E}">
        <p14:creationId xmlns:p14="http://schemas.microsoft.com/office/powerpoint/2010/main" val="154629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flux integral, the</a:t>
            </a:r>
            <a:r>
              <a:rPr lang="en-US" altLang="zh-CN" baseline="0" dirty="0" smtClean="0"/>
              <a:t> derivation steps are nearly the same. The only difference is that flux integral use directional derivative of phi(d), rather than phi(d) itself.</a:t>
            </a:r>
          </a:p>
          <a:p>
            <a:r>
              <a:rPr lang="en-US" altLang="zh-CN" baseline="0" dirty="0" smtClean="0"/>
              <a:t>Recall that we expressed phi(d) using Gaussian functions in </a:t>
            </a:r>
            <a:r>
              <a:rPr lang="en-US" altLang="zh-CN" baseline="0" dirty="0" err="1" smtClean="0"/>
              <a:t>fluence</a:t>
            </a:r>
            <a:r>
              <a:rPr lang="en-US" altLang="zh-CN" baseline="0" dirty="0" smtClean="0"/>
              <a:t> integral part, and we follow the idea.</a:t>
            </a:r>
          </a:p>
          <a:p>
            <a:r>
              <a:rPr lang="en-US" altLang="zh-CN" baseline="0" dirty="0" smtClean="0"/>
              <a:t>We’re glad to find the directional derivative introduces nothing but an additional cosine term.</a:t>
            </a:r>
            <a:endParaRPr lang="zh-CN" altLang="en-US" dirty="0"/>
          </a:p>
        </p:txBody>
      </p:sp>
    </p:spTree>
    <p:extLst>
      <p:ext uri="{BB962C8B-B14F-4D97-AF65-F5344CB8AC3E}">
        <p14:creationId xmlns:p14="http://schemas.microsoft.com/office/powerpoint/2010/main" val="1836067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Similarly,</a:t>
            </a:r>
            <a:r>
              <a:rPr lang="en-US" altLang="zh-CN" baseline="0" dirty="0" smtClean="0"/>
              <a:t> we denote the inner spherical integral as M. With the additional term, M still has analytic solution, and just introduces a linear term of the outer integral.</a:t>
            </a:r>
          </a:p>
          <a:p>
            <a:r>
              <a:rPr lang="en-US" altLang="zh-CN" baseline="0" dirty="0" smtClean="0"/>
              <a:t>We denote the rest of M as </a:t>
            </a:r>
            <a:r>
              <a:rPr lang="en-US" altLang="zh-CN" baseline="0" dirty="0" err="1" smtClean="0"/>
              <a:t>M_i</a:t>
            </a:r>
            <a:r>
              <a:rPr lang="en-US" altLang="zh-CN" baseline="0" dirty="0" smtClean="0"/>
              <a:t>, and similarly, </a:t>
            </a:r>
            <a:r>
              <a:rPr lang="en-US" altLang="zh-CN" baseline="0" dirty="0" err="1" smtClean="0"/>
              <a:t>M_i</a:t>
            </a:r>
            <a:r>
              <a:rPr lang="en-US" altLang="zh-CN" baseline="0" dirty="0" smtClean="0"/>
              <a:t> also exhibits exponential attenuation property, and could be approximated as sum of exponential functions.</a:t>
            </a:r>
          </a:p>
          <a:p>
            <a:r>
              <a:rPr lang="en-US" altLang="zh-CN" baseline="0" dirty="0" smtClean="0"/>
              <a:t>After this approximation, the outer integral is a combination of a linear part and an exponential part, which is also analytic under linear integration.</a:t>
            </a:r>
          </a:p>
          <a:p>
            <a:r>
              <a:rPr lang="en-US" altLang="zh-CN" dirty="0" smtClean="0"/>
              <a:t>And now, the</a:t>
            </a:r>
            <a:r>
              <a:rPr lang="en-US" altLang="zh-CN" baseline="0" dirty="0" smtClean="0"/>
              <a:t> multiple scattering part has been successfully solved.</a:t>
            </a:r>
            <a:endParaRPr lang="zh-CN" altLang="en-US" dirty="0"/>
          </a:p>
        </p:txBody>
      </p:sp>
    </p:spTree>
    <p:extLst>
      <p:ext uri="{BB962C8B-B14F-4D97-AF65-F5344CB8AC3E}">
        <p14:creationId xmlns:p14="http://schemas.microsoft.com/office/powerpoint/2010/main" val="661998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come to single</a:t>
            </a:r>
            <a:r>
              <a:rPr lang="en-US" altLang="zh-CN" baseline="0" dirty="0" smtClean="0"/>
              <a:t> scattering part.</a:t>
            </a:r>
          </a:p>
          <a:p>
            <a:r>
              <a:rPr lang="en-US" altLang="zh-CN" baseline="0" dirty="0" smtClean="0"/>
              <a:t>As mentioned earlier, single scattering considers scattering event happening only once. For this definition, we can easily figure out that the scattering event can only happen on the refracted outgoing path, otherwise it won’t leave the outgoing point </a:t>
            </a:r>
            <a:r>
              <a:rPr lang="en-US" altLang="zh-CN" baseline="0" dirty="0" err="1" smtClean="0"/>
              <a:t>x_o</a:t>
            </a:r>
            <a:r>
              <a:rPr lang="en-US" altLang="zh-CN" baseline="0" dirty="0" smtClean="0"/>
              <a:t> with certain direction o.</a:t>
            </a:r>
          </a:p>
          <a:p>
            <a:r>
              <a:rPr lang="en-US" altLang="zh-CN" baseline="0" dirty="0" smtClean="0"/>
              <a:t>We follow the classic method, integrate along the refracted outgoing path, and consider each possible scattering event along this path. The contribution from each scattering point to the outgoing point is firstly scaled by Fresnel term due to refraction, and then attenuated exponentially as the scattering distance s’ increases. However, this integral could not be analytically solved, because for every different scattering position, the light condition is not the same due to various object geometry. So we just sample along the refracted outgoing path, as classic method does.</a:t>
            </a:r>
          </a:p>
          <a:p>
            <a:r>
              <a:rPr lang="en-US" altLang="zh-CN" baseline="0" dirty="0" smtClean="0"/>
              <a:t>So here what we need is just the lighting at the scattering point. This is done by spherically integrate the refracted SG. We denote the integral as J, and hope to solve it analytically.</a:t>
            </a:r>
          </a:p>
        </p:txBody>
      </p:sp>
    </p:spTree>
    <p:extLst>
      <p:ext uri="{BB962C8B-B14F-4D97-AF65-F5344CB8AC3E}">
        <p14:creationId xmlns:p14="http://schemas.microsoft.com/office/powerpoint/2010/main" val="3752441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we </a:t>
            </a:r>
            <a:r>
              <a:rPr lang="en-US" altLang="zh-CN" baseline="0" dirty="0" smtClean="0"/>
              <a:t>take a close look at it.</a:t>
            </a:r>
          </a:p>
          <a:p>
            <a:r>
              <a:rPr lang="en-US" altLang="zh-CN" baseline="0" dirty="0" smtClean="0"/>
              <a:t>For a single ray scattering inside a translucent object, the chance it scatters to a certain direction is not always the same. So we use a phase function p to describe this chance.</a:t>
            </a:r>
          </a:p>
          <a:p>
            <a:r>
              <a:rPr lang="en-US" altLang="zh-CN" baseline="0" dirty="0" smtClean="0"/>
              <a:t>At a certain scattering point, we can still regard the lighting as a refracted SG, this is quite like looking at the sun from under water.</a:t>
            </a:r>
          </a:p>
          <a:p>
            <a:r>
              <a:rPr lang="en-US" altLang="zh-CN" baseline="0" dirty="0" smtClean="0"/>
              <a:t>For the attenuation term, since different rays often have different distance from incident point, it is not easy to handle it. However, if we limit the support size of the incident SG, we can use the SG center’s attenuation to approximate it.</a:t>
            </a:r>
          </a:p>
          <a:p>
            <a:r>
              <a:rPr lang="en-US" altLang="zh-CN" baseline="0" dirty="0" smtClean="0"/>
              <a:t>For the visibility term, it is not easy to consider each ray either. So we use the average visibility to approximate it, and the average visibility could be fetched by any of the soft shadow techniques.</a:t>
            </a:r>
          </a:p>
          <a:p>
            <a:r>
              <a:rPr lang="en-US" altLang="zh-CN" baseline="0" dirty="0" smtClean="0"/>
              <a:t>After these approximations, the integral has become this.</a:t>
            </a:r>
          </a:p>
        </p:txBody>
      </p:sp>
    </p:spTree>
    <p:extLst>
      <p:ext uri="{BB962C8B-B14F-4D97-AF65-F5344CB8AC3E}">
        <p14:creationId xmlns:p14="http://schemas.microsoft.com/office/powerpoint/2010/main" val="2414319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the most widely used phase function</a:t>
            </a:r>
            <a:r>
              <a:rPr lang="en-US" altLang="zh-CN" baseline="0" dirty="0" smtClean="0"/>
              <a:t> --- </a:t>
            </a:r>
            <a:r>
              <a:rPr lang="en-US" altLang="zh-CN" baseline="0" dirty="0" err="1" smtClean="0"/>
              <a:t>Eddington</a:t>
            </a:r>
            <a:r>
              <a:rPr lang="en-US" altLang="zh-CN" baseline="0" dirty="0" smtClean="0"/>
              <a:t> phase function, which has a constant term and a cosine term. We can separate the integral J into two parts, and these two parts are both analytical.</a:t>
            </a:r>
          </a:p>
          <a:p>
            <a:r>
              <a:rPr lang="en-US" altLang="zh-CN" baseline="0" dirty="0" smtClean="0"/>
              <a:t>Till now, the single scattering part is solved.</a:t>
            </a:r>
          </a:p>
        </p:txBody>
      </p:sp>
    </p:spTree>
    <p:extLst>
      <p:ext uri="{BB962C8B-B14F-4D97-AF65-F5344CB8AC3E}">
        <p14:creationId xmlns:p14="http://schemas.microsoft.com/office/powerpoint/2010/main" val="3165573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a:t>
            </a:r>
            <a:r>
              <a:rPr lang="en-US" altLang="zh-CN" dirty="0" smtClean="0"/>
              <a:t>let’s see some </a:t>
            </a:r>
            <a:r>
              <a:rPr lang="en-US" altLang="zh-CN" baseline="0" dirty="0" smtClean="0"/>
              <a:t>results generated by our method.</a:t>
            </a:r>
          </a:p>
          <a:p>
            <a:r>
              <a:rPr lang="en-US" altLang="zh-CN" baseline="0" dirty="0" smtClean="0"/>
              <a:t>These results consist of both multiple and single </a:t>
            </a:r>
            <a:r>
              <a:rPr lang="en-US" altLang="zh-CN" baseline="0" smtClean="0"/>
              <a:t>scattering parts.</a:t>
            </a:r>
            <a:endParaRPr lang="zh-CN" altLang="en-US" dirty="0"/>
          </a:p>
        </p:txBody>
      </p:sp>
    </p:spTree>
    <p:extLst>
      <p:ext uri="{BB962C8B-B14F-4D97-AF65-F5344CB8AC3E}">
        <p14:creationId xmlns:p14="http://schemas.microsoft.com/office/powerpoint/2010/main" val="49539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baseline="0" dirty="0" smtClean="0"/>
              <a:t>Before introducing our work, let me first review some facts. </a:t>
            </a:r>
          </a:p>
          <a:p>
            <a:endParaRPr lang="en-US" altLang="zh-CN" baseline="0" dirty="0" smtClean="0"/>
          </a:p>
          <a:p>
            <a:r>
              <a:rPr lang="en-US" altLang="zh-CN" baseline="0" dirty="0" smtClean="0"/>
              <a:t>Translucent material rendering is different from opaque material rendering, because light could enter translucent objects, scatter under the surface, and exit from any other point on the surface.</a:t>
            </a:r>
          </a:p>
          <a:p>
            <a:endParaRPr lang="en-US" altLang="zh-CN" baseline="0" dirty="0" smtClean="0"/>
          </a:p>
          <a:p>
            <a:r>
              <a:rPr lang="en-US" altLang="zh-CN" baseline="0" dirty="0" smtClean="0"/>
              <a:t>So, instead of using traditional BRDF model, we use BSSRDF model to render translucent materials, where ‘SS’ means “subsurface scattering”.</a:t>
            </a:r>
          </a:p>
          <a:p>
            <a:r>
              <a:rPr lang="en-US" altLang="zh-CN" baseline="0" dirty="0" smtClean="0"/>
              <a:t>The main difference between BRDF and BSSRDF is that, BSSRDF considers contribution from an incident point to any other outgoing point, while BRDF considers the same point on the surface.</a:t>
            </a:r>
          </a:p>
          <a:p>
            <a:endParaRPr lang="en-US" altLang="zh-CN" baseline="0" dirty="0" smtClean="0"/>
          </a:p>
          <a:p>
            <a:r>
              <a:rPr lang="en-US" altLang="zh-CN" baseline="0" dirty="0" smtClean="0"/>
              <a:t>Practically, since it is not clear to us exactly how many times the light has scattered under the surface before it exits, previous work simply split the scattering conditions into multiple scattering and single scattering, which consider light scattering under the surface for multiple times or once, respectively. We follow this idea.</a:t>
            </a:r>
          </a:p>
        </p:txBody>
      </p:sp>
    </p:spTree>
    <p:extLst>
      <p:ext uri="{BB962C8B-B14F-4D97-AF65-F5344CB8AC3E}">
        <p14:creationId xmlns:p14="http://schemas.microsoft.com/office/powerpoint/2010/main" val="1646783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conclusion, </a:t>
            </a:r>
          </a:p>
          <a:p>
            <a:r>
              <a:rPr lang="en-US" altLang="zh-CN" dirty="0" smtClean="0"/>
              <a:t>We have proposed</a:t>
            </a:r>
            <a:r>
              <a:rPr lang="en-US" altLang="zh-CN" baseline="0" dirty="0" smtClean="0"/>
              <a:t> an extended BSSRDF model for translucent material rendering.</a:t>
            </a:r>
          </a:p>
          <a:p>
            <a:r>
              <a:rPr lang="en-US" altLang="zh-CN" baseline="0" dirty="0" smtClean="0"/>
              <a:t>Our model handles environment lighting by using Spherical Gaussian lights.</a:t>
            </a:r>
          </a:p>
          <a:p>
            <a:r>
              <a:rPr lang="en-US" altLang="zh-CN" baseline="0" dirty="0" smtClean="0"/>
              <a:t>And our model accounts for oblique scattering path, rather than assuming scattering events happens vertically under the incident point.</a:t>
            </a:r>
          </a:p>
          <a:p>
            <a:r>
              <a:rPr lang="en-US" altLang="zh-CN" baseline="0" dirty="0" smtClean="0"/>
              <a:t>Finally, our model is complete, including multiple and single scattering parts.</a:t>
            </a:r>
            <a:endParaRPr lang="zh-CN" altLang="en-US" dirty="0"/>
          </a:p>
        </p:txBody>
      </p:sp>
    </p:spTree>
    <p:extLst>
      <p:ext uri="{BB962C8B-B14F-4D97-AF65-F5344CB8AC3E}">
        <p14:creationId xmlns:p14="http://schemas.microsoft.com/office/powerpoint/2010/main" val="2316854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method</a:t>
            </a:r>
            <a:r>
              <a:rPr lang="en-US" altLang="zh-CN" baseline="0" dirty="0" smtClean="0"/>
              <a:t> could be improved in several ways. </a:t>
            </a:r>
          </a:p>
          <a:p>
            <a:r>
              <a:rPr lang="en-US" altLang="zh-CN" baseline="0" dirty="0" smtClean="0"/>
              <a:t>First, our model handles homogeneous materials, which means that the material are the same over the surface, such as density or </a:t>
            </a:r>
            <a:r>
              <a:rPr lang="en-US" altLang="zh-CN" sz="1200" kern="1200" dirty="0" smtClean="0">
                <a:solidFill>
                  <a:schemeClr val="tx1"/>
                </a:solidFill>
                <a:effectLst/>
                <a:latin typeface="+mn-lt"/>
                <a:ea typeface="+mn-ea"/>
                <a:cs typeface="+mn-cs"/>
              </a:rPr>
              <a:t>ingredient.</a:t>
            </a:r>
            <a:r>
              <a:rPr lang="en-US" altLang="zh-CN" sz="1200" kern="1200" baseline="0" dirty="0" smtClean="0">
                <a:solidFill>
                  <a:schemeClr val="tx1"/>
                </a:solidFill>
                <a:effectLst/>
                <a:latin typeface="+mn-lt"/>
                <a:ea typeface="+mn-ea"/>
                <a:cs typeface="+mn-cs"/>
              </a:rPr>
              <a:t> We think it worthy to extend our model to handle heterogeneous materials, which would significantly enhance the visual effects.</a:t>
            </a:r>
          </a:p>
          <a:p>
            <a:r>
              <a:rPr lang="en-US" altLang="zh-CN" baseline="0" dirty="0" smtClean="0"/>
              <a:t>Secondly, as participating media, such as atmosphere and fog, share nearly all properties with translucent materials, we are also interested in exploring ways to extend our model to handle participating media in the future.</a:t>
            </a:r>
            <a:endParaRPr lang="zh-CN" altLang="en-US" dirty="0"/>
          </a:p>
        </p:txBody>
      </p:sp>
    </p:spTree>
    <p:extLst>
      <p:ext uri="{BB962C8B-B14F-4D97-AF65-F5344CB8AC3E}">
        <p14:creationId xmlns:p14="http://schemas.microsoft.com/office/powerpoint/2010/main" val="92300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thank you for attention!</a:t>
            </a:r>
            <a:endParaRPr lang="zh-CN" altLang="en-US" dirty="0"/>
          </a:p>
        </p:txBody>
      </p:sp>
    </p:spTree>
    <p:extLst>
      <p:ext uri="{BB962C8B-B14F-4D97-AF65-F5344CB8AC3E}">
        <p14:creationId xmlns:p14="http://schemas.microsoft.com/office/powerpoint/2010/main" val="259740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mentioned above, environment</a:t>
            </a:r>
            <a:r>
              <a:rPr lang="en-US" altLang="zh-CN" baseline="0" dirty="0" smtClean="0"/>
              <a:t> lighting is very important for natural illumination.</a:t>
            </a:r>
          </a:p>
          <a:p>
            <a:r>
              <a:rPr lang="en-US" altLang="zh-CN" baseline="0" dirty="0" smtClean="0"/>
              <a:t>Environment lighting could be seen as an all-frequency spherical function. So, for easier application, previous researchers proposed many light modeling methods to analytically represent environment lighting, such as spherical harmonics, wavelets and SRBFs.</a:t>
            </a:r>
          </a:p>
          <a:p>
            <a:endParaRPr lang="en-US" altLang="zh-CN" baseline="0" dirty="0" smtClean="0"/>
          </a:p>
          <a:p>
            <a:r>
              <a:rPr lang="en-US" altLang="zh-CN" baseline="0" dirty="0" smtClean="0"/>
              <a:t>As we can see, SRBFs have the best approximation effect. So we take a close look at SRBF.</a:t>
            </a:r>
          </a:p>
        </p:txBody>
      </p:sp>
    </p:spTree>
    <p:extLst>
      <p:ext uri="{BB962C8B-B14F-4D97-AF65-F5344CB8AC3E}">
        <p14:creationId xmlns:p14="http://schemas.microsoft.com/office/powerpoint/2010/main" val="175737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SRBF is the </a:t>
            </a:r>
            <a:r>
              <a:rPr lang="en-US" altLang="zh-CN" sz="1200" kern="1200" dirty="0" smtClean="0">
                <a:solidFill>
                  <a:schemeClr val="tx1"/>
                </a:solidFill>
                <a:effectLst/>
                <a:latin typeface="+mn-lt"/>
                <a:ea typeface="+mn-ea"/>
                <a:cs typeface="+mn-cs"/>
              </a:rPr>
              <a:t>abbreviation </a:t>
            </a:r>
            <a:r>
              <a:rPr lang="en-US" altLang="zh-CN" dirty="0" smtClean="0"/>
              <a:t>for </a:t>
            </a:r>
            <a:r>
              <a:rPr lang="en-US" altLang="zh-CN" baseline="0" dirty="0" smtClean="0"/>
              <a:t>Spherical Radial Basis Function.</a:t>
            </a:r>
          </a:p>
          <a:p>
            <a:r>
              <a:rPr lang="en-US" altLang="zh-CN" baseline="0" dirty="0" smtClean="0"/>
              <a:t>Spherical Gaussian is the most typically used SRBF, which is defined using Gaussian functions with a spherical center </a:t>
            </a:r>
            <a:r>
              <a:rPr lang="en-US" altLang="zh-CN" baseline="0" dirty="0" err="1" smtClean="0"/>
              <a:t>i_c</a:t>
            </a:r>
            <a:r>
              <a:rPr lang="en-US" altLang="zh-CN" baseline="0" dirty="0" smtClean="0"/>
              <a:t> and a radius lambda.</a:t>
            </a:r>
          </a:p>
          <a:p>
            <a:r>
              <a:rPr lang="en-US" altLang="zh-CN" baseline="0" dirty="0" smtClean="0"/>
              <a:t>Spherical Gaussian has many good mathematic properties. Among them, the most useful properties are that SGs are closed under multiplication, which means the product of two SGs is still an SG, and that SGs have analytic solution under spherical integration.</a:t>
            </a:r>
          </a:p>
          <a:p>
            <a:endParaRPr lang="en-US" altLang="zh-CN" baseline="0" dirty="0" smtClean="0"/>
          </a:p>
          <a:p>
            <a:r>
              <a:rPr lang="en-US" altLang="zh-CN" baseline="0" dirty="0" smtClean="0"/>
              <a:t>SRBF, or SG, has been widely used in rendering, such as environment lighting, light transport and BRDF representation. </a:t>
            </a:r>
          </a:p>
        </p:txBody>
      </p:sp>
    </p:spTree>
    <p:extLst>
      <p:ext uri="{BB962C8B-B14F-4D97-AF65-F5344CB8AC3E}">
        <p14:creationId xmlns:p14="http://schemas.microsoft.com/office/powerpoint/2010/main" val="333090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a:t>
            </a:r>
            <a:r>
              <a:rPr lang="en-US" altLang="zh-CN" baseline="0" dirty="0" smtClean="0"/>
              <a:t> SG has such good environment lighting representation ability and mathematic properties, we use SG lights for natural illumination.</a:t>
            </a:r>
            <a:endParaRPr lang="zh-CN" altLang="en-US" dirty="0"/>
          </a:p>
        </p:txBody>
      </p:sp>
    </p:spTree>
    <p:extLst>
      <p:ext uri="{BB962C8B-B14F-4D97-AF65-F5344CB8AC3E}">
        <p14:creationId xmlns:p14="http://schemas.microsoft.com/office/powerpoint/2010/main" val="174395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baseline="0" dirty="0" smtClean="0"/>
              <a:t>To describe our work clearly, let’s first review some related works.</a:t>
            </a:r>
          </a:p>
          <a:p>
            <a:endParaRPr lang="en-US" altLang="zh-CN" baseline="0" dirty="0" smtClean="0"/>
          </a:p>
          <a:p>
            <a:r>
              <a:rPr lang="en-US" altLang="zh-CN" baseline="0" dirty="0" smtClean="0"/>
              <a:t>In 2001, Jensen proposed the first translucent material rendering model, which assumes that light scatters at a certain depth under the incident point.</a:t>
            </a:r>
          </a:p>
          <a:p>
            <a:r>
              <a:rPr lang="en-US" altLang="zh-CN" baseline="0" dirty="0" smtClean="0"/>
              <a:t>In 2011, </a:t>
            </a:r>
            <a:r>
              <a:rPr lang="en-US" altLang="zh-CN" baseline="0" dirty="0" err="1" smtClean="0"/>
              <a:t>d’Eon</a:t>
            </a:r>
            <a:r>
              <a:rPr lang="en-US" altLang="zh-CN" baseline="0" dirty="0" smtClean="0"/>
              <a:t> proposed an analytic model, which considers that light scatters along the scattering path.</a:t>
            </a:r>
          </a:p>
          <a:p>
            <a:endParaRPr lang="en-US" altLang="zh-CN" baseline="0" dirty="0" smtClean="0"/>
          </a:p>
          <a:p>
            <a:r>
              <a:rPr lang="en-US" altLang="zh-CN" baseline="0" dirty="0" smtClean="0"/>
              <a:t>However, these works assume scattering events happen vertically under the incident point, while physically speaking, the real scattering events happen along the refracted incident light path. This assumption would introduce symmetric profiles. These profiles have significant difference compared to the ground truth, which should be asymmetric.</a:t>
            </a:r>
          </a:p>
          <a:p>
            <a:endParaRPr lang="en-US" altLang="zh-CN" baseline="0" dirty="0" smtClean="0"/>
          </a:p>
        </p:txBody>
      </p:sp>
    </p:spTree>
    <p:extLst>
      <p:ext uri="{BB962C8B-B14F-4D97-AF65-F5344CB8AC3E}">
        <p14:creationId xmlns:p14="http://schemas.microsoft.com/office/powerpoint/2010/main" val="390041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for accurate rendering, our work accounts for oblique scattering path, generating asymmetric profiles.</a:t>
            </a:r>
            <a:endParaRPr lang="zh-CN" altLang="en-US" dirty="0"/>
          </a:p>
        </p:txBody>
      </p:sp>
    </p:spTree>
    <p:extLst>
      <p:ext uri="{BB962C8B-B14F-4D97-AF65-F5344CB8AC3E}">
        <p14:creationId xmlns:p14="http://schemas.microsoft.com/office/powerpoint/2010/main" val="296043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Furthermore,</a:t>
            </a:r>
            <a:r>
              <a:rPr lang="en-US" altLang="zh-CN" baseline="0" dirty="0" smtClean="0"/>
              <a:t> previous works handle only single light rays. For area lights, they need sampling or numerical integration, so it is not possible to get an analytic solution under SG lights.</a:t>
            </a:r>
            <a:endParaRPr lang="zh-CN" altLang="en-US" dirty="0"/>
          </a:p>
        </p:txBody>
      </p:sp>
    </p:spTree>
    <p:extLst>
      <p:ext uri="{BB962C8B-B14F-4D97-AF65-F5344CB8AC3E}">
        <p14:creationId xmlns:p14="http://schemas.microsoft.com/office/powerpoint/2010/main" val="1413148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2276872"/>
            <a:ext cx="5760640" cy="2016224"/>
          </a:xfrm>
        </p:spPr>
        <p:txBody>
          <a:bodyPr>
            <a:normAutofit/>
          </a:bodyPr>
          <a:lstStyle>
            <a:lvl1pPr algn="l">
              <a:defRPr sz="4000" b="1" baseline="0">
                <a:solidFill>
                  <a:srgbClr val="C00000"/>
                </a:solidFill>
                <a:latin typeface="Kozuka Gothic Pro B" pitchFamily="34" charset="-128"/>
                <a:ea typeface="Kozuka Gothic Pro B" pitchFamily="34" charset="-128"/>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403648" y="4365104"/>
            <a:ext cx="4032448" cy="1008112"/>
          </a:xfrm>
        </p:spPr>
        <p:txBody>
          <a:bodyPr>
            <a:normAutofit/>
          </a:bodyPr>
          <a:lstStyle>
            <a:lvl1pPr marL="0" indent="0" algn="l">
              <a:buNone/>
              <a:defRPr sz="2400">
                <a:solidFill>
                  <a:schemeClr val="bg1">
                    <a:lumMod val="75000"/>
                  </a:schemeClr>
                </a:solidFill>
                <a:latin typeface="Kozuka Gothic Pro B" pitchFamily="34" charset="-128"/>
                <a:ea typeface="Kozuka Gothic Pro B"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7" name="矩形 6"/>
          <p:cNvSpPr/>
          <p:nvPr userDrawn="1"/>
        </p:nvSpPr>
        <p:spPr>
          <a:xfrm>
            <a:off x="6156176" y="332656"/>
            <a:ext cx="2772816" cy="1152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3600" b="1" spc="-300" dirty="0" smtClean="0">
                <a:latin typeface="Verdana" pitchFamily="34" charset="0"/>
                <a:ea typeface="Verdana" pitchFamily="34" charset="0"/>
                <a:cs typeface="Verdana" pitchFamily="34" charset="0"/>
              </a:rPr>
              <a:t>PG 2011</a:t>
            </a:r>
            <a:endParaRPr lang="zh-TW" altLang="en-US" sz="3600" b="1" spc="-300" dirty="0">
              <a:latin typeface="Verdana" pitchFamily="34" charset="0"/>
              <a:cs typeface="Verdana" pitchFamily="34" charset="0"/>
            </a:endParaRPr>
          </a:p>
        </p:txBody>
      </p:sp>
      <p:sp>
        <p:nvSpPr>
          <p:cNvPr id="8" name="矩形 7"/>
          <p:cNvSpPr/>
          <p:nvPr userDrawn="1"/>
        </p:nvSpPr>
        <p:spPr>
          <a:xfrm>
            <a:off x="8892480" y="0"/>
            <a:ext cx="25152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9" name="矩形 8"/>
          <p:cNvSpPr/>
          <p:nvPr userDrawn="1"/>
        </p:nvSpPr>
        <p:spPr>
          <a:xfrm>
            <a:off x="6156176" y="1"/>
            <a:ext cx="2805715" cy="332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sz="1000" dirty="0">
              <a:solidFill>
                <a:schemeClr val="tx1">
                  <a:lumMod val="65000"/>
                  <a:lumOff val="35000"/>
                </a:schemeClr>
              </a:solidFill>
            </a:endParaRPr>
          </a:p>
        </p:txBody>
      </p:sp>
      <p:sp>
        <p:nvSpPr>
          <p:cNvPr id="10" name="等腰三角形 9"/>
          <p:cNvSpPr/>
          <p:nvPr userDrawn="1"/>
        </p:nvSpPr>
        <p:spPr>
          <a:xfrm rot="5400000">
            <a:off x="6120172" y="836712"/>
            <a:ext cx="216024"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4" name="文字方塊 10"/>
          <p:cNvSpPr txBox="1"/>
          <p:nvPr userDrawn="1"/>
        </p:nvSpPr>
        <p:spPr>
          <a:xfrm>
            <a:off x="7596336" y="116632"/>
            <a:ext cx="1319592" cy="246221"/>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000" dirty="0" smtClean="0">
                <a:solidFill>
                  <a:schemeClr val="tx1">
                    <a:lumMod val="50000"/>
                    <a:lumOff val="50000"/>
                  </a:schemeClr>
                </a:solidFill>
              </a:rPr>
              <a:t>Pacific Graphics  2011</a:t>
            </a:r>
            <a:endParaRPr lang="zh-TW" altLang="en-US" sz="1000" dirty="0">
              <a:solidFill>
                <a:schemeClr val="tx1">
                  <a:lumMod val="50000"/>
                  <a:lumOff val="50000"/>
                </a:schemeClr>
              </a:solidFill>
            </a:endParaRPr>
          </a:p>
        </p:txBody>
      </p:sp>
      <p:sp>
        <p:nvSpPr>
          <p:cNvPr id="15" name="文字方塊 12"/>
          <p:cNvSpPr txBox="1"/>
          <p:nvPr userDrawn="1"/>
        </p:nvSpPr>
        <p:spPr>
          <a:xfrm rot="16200000">
            <a:off x="-1342921" y="3583281"/>
            <a:ext cx="3815468" cy="338554"/>
          </a:xfrm>
          <a:prstGeom prst="rect">
            <a:avLst/>
          </a:prstGeom>
          <a:noFill/>
        </p:spPr>
        <p:txBody>
          <a:bodyPr wrap="non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TW" sz="800" dirty="0" smtClean="0"/>
              <a:t>The 19th Pacific Conference on Computer Graphics and Applications </a:t>
            </a:r>
          </a:p>
          <a:p>
            <a:pPr algn="dist"/>
            <a:r>
              <a:rPr lang="en-US" altLang="zh-TW" sz="800" dirty="0" smtClean="0"/>
              <a:t>(Pacific Graphics 2011) will be held on September 21 to 23, 2011 in Kaohsiung, Taiwan. </a:t>
            </a:r>
            <a:endParaRPr lang="zh-TW" altLang="en-US" sz="700" dirty="0"/>
          </a:p>
        </p:txBody>
      </p:sp>
      <p:pic>
        <p:nvPicPr>
          <p:cNvPr id="17" name="Picture 2" descr="D:\temp\新增資料夾\logo.png"/>
          <p:cNvPicPr>
            <a:picLocks noChangeAspect="1" noChangeArrowheads="1"/>
          </p:cNvPicPr>
          <p:nvPr userDrawn="1"/>
        </p:nvPicPr>
        <p:blipFill>
          <a:blip r:embed="rId2" cstate="print"/>
          <a:srcRect/>
          <a:stretch>
            <a:fillRect/>
          </a:stretch>
        </p:blipFill>
        <p:spPr bwMode="auto">
          <a:xfrm rot="16200000">
            <a:off x="187222" y="5797556"/>
            <a:ext cx="741088" cy="324457"/>
          </a:xfrm>
          <a:prstGeom prst="rect">
            <a:avLst/>
          </a:prstGeom>
          <a:noFill/>
        </p:spPr>
      </p:pic>
      <p:sp>
        <p:nvSpPr>
          <p:cNvPr id="24" name="文字方塊 23"/>
          <p:cNvSpPr txBox="1"/>
          <p:nvPr userDrawn="1"/>
        </p:nvSpPr>
        <p:spPr>
          <a:xfrm>
            <a:off x="3419872" y="5733256"/>
            <a:ext cx="184731" cy="369332"/>
          </a:xfrm>
          <a:prstGeom prst="rect">
            <a:avLst/>
          </a:prstGeom>
          <a:noFill/>
        </p:spPr>
        <p:txBody>
          <a:bodyPr wrap="none" rtlCol="0">
            <a:spAutoFit/>
          </a:bodyPr>
          <a:lstStyle/>
          <a:p>
            <a:endParaRPr lang="zh-TW" altLang="en-US" dirty="0"/>
          </a:p>
        </p:txBody>
      </p:sp>
      <p:sp>
        <p:nvSpPr>
          <p:cNvPr id="26" name="內容版面配置區 25"/>
          <p:cNvSpPr>
            <a:spLocks noGrp="1"/>
          </p:cNvSpPr>
          <p:nvPr>
            <p:ph sz="quarter" idx="10" hasCustomPrompt="1"/>
          </p:nvPr>
        </p:nvSpPr>
        <p:spPr>
          <a:xfrm>
            <a:off x="1403648" y="5445224"/>
            <a:ext cx="4032448" cy="647824"/>
          </a:xfrm>
        </p:spPr>
        <p:txBody>
          <a:bodyPr>
            <a:normAutofit/>
          </a:bodyPr>
          <a:lstStyle>
            <a:lvl1pPr algn="l">
              <a:buNone/>
              <a:defRPr sz="1050" baseline="0">
                <a:solidFill>
                  <a:schemeClr val="bg1">
                    <a:lumMod val="75000"/>
                  </a:schemeClr>
                </a:solidFill>
                <a:latin typeface="OCR A Std" pitchFamily="49" charset="0"/>
              </a:defRPr>
            </a:lvl1pPr>
          </a:lstStyle>
          <a:p>
            <a:pPr lvl="0"/>
            <a:r>
              <a:rPr lang="en-US" altLang="zh-TW" dirty="0" smtClean="0"/>
              <a:t>Content by name.</a:t>
            </a:r>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Pacific Graphic 2011</a:t>
            </a:r>
            <a:endParaRPr lang="zh-TW" altLang="en-US"/>
          </a:p>
        </p:txBody>
      </p:sp>
      <p:sp>
        <p:nvSpPr>
          <p:cNvPr id="5" name="頁尾版面配置區 4"/>
          <p:cNvSpPr>
            <a:spLocks noGrp="1"/>
          </p:cNvSpPr>
          <p:nvPr>
            <p:ph type="ftr" sz="quarter" idx="11"/>
          </p:nvPr>
        </p:nvSpPr>
        <p:spPr/>
        <p:txBody>
          <a:bodyPr/>
          <a:lstStyle/>
          <a:p>
            <a:r>
              <a:rPr lang="en-US" altLang="zh-TW" smtClean="0"/>
              <a:t>pacfic graphic</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en-US" altLang="zh-TW" smtClean="0"/>
              <a:t>Pacific Graphic 2011</a:t>
            </a:r>
            <a:endParaRPr lang="zh-TW" altLang="en-US"/>
          </a:p>
        </p:txBody>
      </p:sp>
      <p:sp>
        <p:nvSpPr>
          <p:cNvPr id="5" name="頁尾版面配置區 4"/>
          <p:cNvSpPr>
            <a:spLocks noGrp="1"/>
          </p:cNvSpPr>
          <p:nvPr>
            <p:ph type="ftr" sz="quarter" idx="11"/>
          </p:nvPr>
        </p:nvSpPr>
        <p:spPr/>
        <p:txBody>
          <a:bodyPr/>
          <a:lstStyle/>
          <a:p>
            <a:r>
              <a:rPr lang="en-US" altLang="zh-TW" smtClean="0"/>
              <a:t>pacfic graphic</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12" name="矩形 11"/>
          <p:cNvSpPr/>
          <p:nvPr userDrawn="1"/>
        </p:nvSpPr>
        <p:spPr>
          <a:xfrm>
            <a:off x="6876256" y="260648"/>
            <a:ext cx="2267744" cy="1152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latin typeface="Myriad Pro Light" pitchFamily="34" charset="0"/>
                <a:ea typeface="Verdana" pitchFamily="34" charset="0"/>
                <a:cs typeface="Verdana" pitchFamily="34" charset="0"/>
              </a:rPr>
              <a:t> </a:t>
            </a:r>
          </a:p>
        </p:txBody>
      </p:sp>
      <p:sp>
        <p:nvSpPr>
          <p:cNvPr id="8" name="矩形 7"/>
          <p:cNvSpPr/>
          <p:nvPr userDrawn="1"/>
        </p:nvSpPr>
        <p:spPr>
          <a:xfrm>
            <a:off x="323528" y="260648"/>
            <a:ext cx="6552728" cy="1152128"/>
          </a:xfrm>
          <a:prstGeom prst="rect">
            <a:avLst/>
          </a:prstGeom>
          <a:solidFill>
            <a:srgbClr val="C000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800" dirty="0" smtClean="0">
              <a:solidFill>
                <a:schemeClr val="bg1"/>
              </a:solidFill>
              <a:latin typeface="Myriad Pro Light" pitchFamily="34" charset="0"/>
              <a:ea typeface="Verdana" pitchFamily="34" charset="0"/>
              <a:cs typeface="Verdana" pitchFamily="34" charset="0"/>
            </a:endParaRPr>
          </a:p>
        </p:txBody>
      </p:sp>
      <p:sp>
        <p:nvSpPr>
          <p:cNvPr id="7" name="矩形 6"/>
          <p:cNvSpPr/>
          <p:nvPr userDrawn="1"/>
        </p:nvSpPr>
        <p:spPr>
          <a:xfrm>
            <a:off x="323528" y="1412776"/>
            <a:ext cx="2592288" cy="5445224"/>
          </a:xfrm>
          <a:prstGeom prst="rect">
            <a:avLst/>
          </a:prstGeom>
          <a:solidFill>
            <a:srgbClr val="F2F2F2">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800" dirty="0" smtClean="0">
              <a:solidFill>
                <a:schemeClr val="bg1"/>
              </a:solidFill>
              <a:latin typeface="Myriad Pro Light" pitchFamily="34" charset="0"/>
              <a:ea typeface="Verdana" pitchFamily="34" charset="0"/>
              <a:cs typeface="Verdana" pitchFamily="34" charset="0"/>
            </a:endParaRPr>
          </a:p>
        </p:txBody>
      </p:sp>
      <p:sp>
        <p:nvSpPr>
          <p:cNvPr id="3" name="內容版面配置區 2"/>
          <p:cNvSpPr>
            <a:spLocks noGrp="1"/>
          </p:cNvSpPr>
          <p:nvPr>
            <p:ph idx="1"/>
          </p:nvPr>
        </p:nvSpPr>
        <p:spPr>
          <a:xfrm>
            <a:off x="323528" y="1556792"/>
            <a:ext cx="8496944" cy="4752528"/>
          </a:xfrm>
        </p:spPr>
        <p:txBody>
          <a:bodyPr/>
          <a:lstStyle>
            <a:lvl1pPr>
              <a:buNone/>
              <a:defRPr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a:buNone/>
              <a:defRPr>
                <a:solidFill>
                  <a:srgbClr val="C00000"/>
                </a:solidFill>
                <a:latin typeface="Kozuka Gothic Pro B" pitchFamily="34" charset="-128"/>
                <a:ea typeface="Kozuka Gothic Pro B" pitchFamily="34" charset="-128"/>
              </a:defRPr>
            </a:lvl2pPr>
            <a:lvl3pPr>
              <a:buClr>
                <a:srgbClr val="C00000"/>
              </a:buClr>
              <a:buFont typeface="Calibri" pitchFamily="34" charset="0"/>
              <a:buChar char="˃"/>
              <a:defRPr sz="2400" b="1">
                <a:solidFill>
                  <a:schemeClr val="tx1"/>
                </a:solidFill>
                <a:latin typeface="Kozuka Gothic Pro B" pitchFamily="34" charset="-128"/>
                <a:ea typeface="Kozuka Gothic Pro B" pitchFamily="34" charset="-128"/>
                <a:cs typeface="Latha" pitchFamily="34" charset="0"/>
              </a:defRPr>
            </a:lvl3pPr>
            <a:lvl4pPr>
              <a:buClr>
                <a:schemeClr val="tx1">
                  <a:lumMod val="75000"/>
                  <a:lumOff val="25000"/>
                </a:schemeClr>
              </a:buClr>
              <a:buFont typeface="Courier New" pitchFamily="49" charset="0"/>
              <a:buNone/>
              <a:defRPr>
                <a:latin typeface="Courier New" pitchFamily="49" charset="0"/>
                <a:ea typeface="Dotum" pitchFamily="34" charset="-127"/>
                <a:cs typeface="Courier New" pitchFamily="49" charset="0"/>
              </a:defRPr>
            </a:lvl4pPr>
            <a:lvl5pPr>
              <a:buClr>
                <a:srgbClr val="C00000"/>
              </a:buClr>
              <a:buFont typeface="Calibri" pitchFamily="34" charset="0"/>
              <a:buChar char="˃"/>
              <a:defRPr/>
            </a:lvl5pPr>
          </a:lstStyle>
          <a:p>
            <a:pPr lvl="0"/>
            <a:r>
              <a:rPr lang="zh-TW" altLang="en-US" dirty="0" smtClean="0"/>
              <a:t>按一下以編輯母片文字樣式</a:t>
            </a:r>
          </a:p>
          <a:p>
            <a:pPr lvl="1"/>
            <a:r>
              <a:rPr lang="zh-TW" altLang="en-US" dirty="0" smtClean="0"/>
              <a:t>第二層</a:t>
            </a:r>
          </a:p>
          <a:p>
            <a:pPr lvl="2"/>
            <a:r>
              <a:rPr lang="en-US" altLang="zh-TW" dirty="0" smtClean="0"/>
              <a:t> </a:t>
            </a:r>
            <a:r>
              <a:rPr lang="zh-TW" altLang="en-US" dirty="0" smtClean="0"/>
              <a:t>第三層</a:t>
            </a:r>
          </a:p>
        </p:txBody>
      </p:sp>
      <p:sp>
        <p:nvSpPr>
          <p:cNvPr id="9" name="等腰三角形 8"/>
          <p:cNvSpPr/>
          <p:nvPr userDrawn="1"/>
        </p:nvSpPr>
        <p:spPr>
          <a:xfrm rot="5400000">
            <a:off x="287524" y="800708"/>
            <a:ext cx="216024"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userDrawn="1"/>
        </p:nvSpPr>
        <p:spPr>
          <a:xfrm>
            <a:off x="323528" y="0"/>
            <a:ext cx="8820472" cy="260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000" dirty="0" smtClean="0">
                <a:solidFill>
                  <a:schemeClr val="tx1">
                    <a:lumMod val="65000"/>
                    <a:lumOff val="35000"/>
                  </a:schemeClr>
                </a:solidFill>
              </a:rPr>
              <a:t>Pacific Graphics</a:t>
            </a:r>
            <a:r>
              <a:rPr lang="en-US" altLang="zh-TW" sz="1000" baseline="0" dirty="0" smtClean="0">
                <a:solidFill>
                  <a:schemeClr val="tx1">
                    <a:lumMod val="65000"/>
                    <a:lumOff val="35000"/>
                  </a:schemeClr>
                </a:solidFill>
              </a:rPr>
              <a:t> </a:t>
            </a:r>
            <a:r>
              <a:rPr lang="en-US" altLang="zh-TW" sz="1000" dirty="0" smtClean="0">
                <a:solidFill>
                  <a:schemeClr val="tx1">
                    <a:lumMod val="65000"/>
                    <a:lumOff val="35000"/>
                  </a:schemeClr>
                </a:solidFill>
              </a:rPr>
              <a:t>2011</a:t>
            </a:r>
            <a:endParaRPr lang="zh-TW" altLang="en-US" sz="1000" dirty="0">
              <a:solidFill>
                <a:schemeClr val="tx1">
                  <a:lumMod val="65000"/>
                  <a:lumOff val="35000"/>
                </a:schemeClr>
              </a:solidFill>
            </a:endParaRPr>
          </a:p>
        </p:txBody>
      </p:sp>
      <p:pic>
        <p:nvPicPr>
          <p:cNvPr id="13" name="Picture 2" descr="C:\Users\bagel\Desktop\2.png"/>
          <p:cNvPicPr>
            <a:picLocks noChangeAspect="1" noChangeArrowheads="1"/>
          </p:cNvPicPr>
          <p:nvPr userDrawn="1"/>
        </p:nvPicPr>
        <p:blipFill>
          <a:blip r:embed="rId2" cstate="print"/>
          <a:srcRect/>
          <a:stretch>
            <a:fillRect/>
          </a:stretch>
        </p:blipFill>
        <p:spPr bwMode="auto">
          <a:xfrm>
            <a:off x="5898" y="5733256"/>
            <a:ext cx="9138102" cy="750094"/>
          </a:xfrm>
          <a:prstGeom prst="rect">
            <a:avLst/>
          </a:prstGeom>
          <a:noFill/>
        </p:spPr>
      </p:pic>
      <p:sp>
        <p:nvSpPr>
          <p:cNvPr id="14" name="投影片編號版面配置區 14"/>
          <p:cNvSpPr txBox="1">
            <a:spLocks/>
          </p:cNvSpPr>
          <p:nvPr userDrawn="1"/>
        </p:nvSpPr>
        <p:spPr>
          <a:xfrm>
            <a:off x="323528" y="6201309"/>
            <a:ext cx="648072" cy="360039"/>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1">
                    <a:lumMod val="85000"/>
                    <a:lumOff val="1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zh-TW" altLang="en-US" sz="1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r>
              <a:rPr kumimoji="0" lang="en-US" altLang="zh-TW" sz="1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endParaRPr kumimoji="0" lang="zh-TW" altLang="en-US"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15" name="日期版面配置區 15"/>
          <p:cNvSpPr txBox="1">
            <a:spLocks/>
          </p:cNvSpPr>
          <p:nvPr userDrawn="1"/>
        </p:nvSpPr>
        <p:spPr>
          <a:xfrm>
            <a:off x="6660232" y="616530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050" b="0" i="0" u="none" strike="noStrike" kern="1200" cap="none" spc="0" normalizeH="0" baseline="0" noProof="0" dirty="0" smtClean="0">
                <a:ln>
                  <a:noFill/>
                </a:ln>
                <a:solidFill>
                  <a:schemeClr val="bg1">
                    <a:lumMod val="50000"/>
                  </a:schemeClr>
                </a:solidFill>
                <a:effectLst/>
                <a:uLnTx/>
                <a:uFillTx/>
                <a:latin typeface="+mn-lt"/>
                <a:ea typeface="+mn-ea"/>
                <a:cs typeface="+mn-cs"/>
              </a:rPr>
              <a:t>Kaohsiung, Taiwan</a:t>
            </a:r>
            <a:endParaRPr kumimoji="0" lang="zh-TW" altLang="en-US" sz="105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6" name="標題版面配置區 1"/>
          <p:cNvSpPr>
            <a:spLocks noGrp="1"/>
          </p:cNvSpPr>
          <p:nvPr>
            <p:ph type="title"/>
          </p:nvPr>
        </p:nvSpPr>
        <p:spPr>
          <a:xfrm>
            <a:off x="457200" y="260648"/>
            <a:ext cx="6419056" cy="1143000"/>
          </a:xfrm>
          <a:prstGeom prst="rect">
            <a:avLst/>
          </a:prstGeom>
        </p:spPr>
        <p:txBody>
          <a:bodyPr vert="horz" lIns="91440" tIns="45720" rIns="91440" bIns="45720" rtlCol="0" anchor="ctr">
            <a:normAutofit/>
          </a:bodyPr>
          <a:lstStyle>
            <a:lvl1pPr algn="l">
              <a:defRPr sz="3600" b="1">
                <a:solidFill>
                  <a:schemeClr val="bg1"/>
                </a:solidFill>
                <a:latin typeface="Kozuka Gothic Pro B" pitchFamily="34" charset="-128"/>
                <a:ea typeface="Kozuka Gothic Pro B" pitchFamily="34" charset="-128"/>
              </a:defRPr>
            </a:lvl1pPr>
          </a:lstStyle>
          <a:p>
            <a:endParaRPr lang="zh-TW" altLang="en-US" dirty="0"/>
          </a:p>
        </p:txBody>
      </p:sp>
      <p:sp>
        <p:nvSpPr>
          <p:cNvPr id="18" name="文字版面配置區 17"/>
          <p:cNvSpPr>
            <a:spLocks noGrp="1"/>
          </p:cNvSpPr>
          <p:nvPr>
            <p:ph type="body" sz="quarter" idx="10" hasCustomPrompt="1"/>
          </p:nvPr>
        </p:nvSpPr>
        <p:spPr>
          <a:xfrm>
            <a:off x="755576" y="6237015"/>
            <a:ext cx="2736304" cy="360337"/>
          </a:xfrm>
        </p:spPr>
        <p:txBody>
          <a:bodyPr>
            <a:normAutofit/>
          </a:bodyPr>
          <a:lstStyle>
            <a:lvl1pPr>
              <a:buNone/>
              <a:defRPr sz="1400">
                <a:latin typeface="+mn-lt"/>
              </a:defRPr>
            </a:lvl1pPr>
            <a:lvl2pPr>
              <a:buNone/>
              <a:defRPr/>
            </a:lvl2pPr>
            <a:lvl3pPr>
              <a:buNone/>
              <a:defRPr/>
            </a:lvl3pPr>
            <a:lvl4pPr>
              <a:buNone/>
              <a:defRPr/>
            </a:lvl4pPr>
            <a:lvl5pPr>
              <a:buNone/>
              <a:defRPr/>
            </a:lvl5pPr>
          </a:lstStyle>
          <a:p>
            <a:pPr lvl="0"/>
            <a:r>
              <a:rPr lang="en-US" altLang="zh-TW" dirty="0" smtClean="0"/>
              <a:t>You can type your title here</a:t>
            </a:r>
            <a:endParaRPr lang="zh-TW"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10" name="矩形 9"/>
          <p:cNvSpPr/>
          <p:nvPr userDrawn="1"/>
        </p:nvSpPr>
        <p:spPr>
          <a:xfrm>
            <a:off x="0" y="260648"/>
            <a:ext cx="8820472" cy="11521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sz="2000" b="1" dirty="0" smtClean="0">
                <a:latin typeface="Raavi" pitchFamily="34" charset="0"/>
                <a:ea typeface="Kozuka Gothic Pro EL" pitchFamily="34" charset="-128"/>
                <a:cs typeface="Raavi" pitchFamily="34" charset="0"/>
              </a:rPr>
              <a:t>   </a:t>
            </a:r>
            <a:endParaRPr lang="zh-TW" altLang="en-US" sz="1600" b="1" dirty="0">
              <a:latin typeface="Raavi" pitchFamily="34" charset="0"/>
              <a:ea typeface="Kozuka Gothic Pro EL" pitchFamily="34" charset="-128"/>
              <a:cs typeface="Raavi" pitchFamily="34" charset="0"/>
            </a:endParaRPr>
          </a:p>
        </p:txBody>
      </p:sp>
      <p:sp>
        <p:nvSpPr>
          <p:cNvPr id="6" name="矩形 5"/>
          <p:cNvSpPr/>
          <p:nvPr userDrawn="1"/>
        </p:nvSpPr>
        <p:spPr>
          <a:xfrm>
            <a:off x="323528" y="1412776"/>
            <a:ext cx="2592288" cy="5445224"/>
          </a:xfrm>
          <a:prstGeom prst="rect">
            <a:avLst/>
          </a:prstGeom>
          <a:solidFill>
            <a:srgbClr val="F2F2F2">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800" dirty="0" smtClean="0">
              <a:solidFill>
                <a:schemeClr val="bg1"/>
              </a:solidFill>
              <a:latin typeface="Myriad Pro Light" pitchFamily="34" charset="0"/>
              <a:ea typeface="Verdana" pitchFamily="34" charset="0"/>
              <a:cs typeface="Verdana" pitchFamily="34" charset="0"/>
            </a:endParaRPr>
          </a:p>
        </p:txBody>
      </p:sp>
      <p:pic>
        <p:nvPicPr>
          <p:cNvPr id="1026" name="Picture 2" descr="C:\Users\bagel\Desktop\3.png"/>
          <p:cNvPicPr>
            <a:picLocks noChangeAspect="1" noChangeArrowheads="1"/>
          </p:cNvPicPr>
          <p:nvPr userDrawn="1"/>
        </p:nvPicPr>
        <p:blipFill>
          <a:blip r:embed="rId2" cstate="print"/>
          <a:srcRect/>
          <a:stretch>
            <a:fillRect/>
          </a:stretch>
        </p:blipFill>
        <p:spPr bwMode="auto">
          <a:xfrm>
            <a:off x="0" y="4797152"/>
            <a:ext cx="9144000" cy="1540317"/>
          </a:xfrm>
          <a:prstGeom prst="rect">
            <a:avLst/>
          </a:prstGeom>
          <a:noFill/>
        </p:spPr>
      </p:pic>
      <p:sp>
        <p:nvSpPr>
          <p:cNvPr id="9" name="日期版面配置區 15"/>
          <p:cNvSpPr txBox="1">
            <a:spLocks/>
          </p:cNvSpPr>
          <p:nvPr userDrawn="1"/>
        </p:nvSpPr>
        <p:spPr>
          <a:xfrm>
            <a:off x="6804248" y="6165304"/>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1050" b="0" i="0" u="none" strike="noStrike" kern="1200" cap="none" spc="0" normalizeH="0" baseline="0" noProof="0" smtClean="0">
                <a:ln>
                  <a:noFill/>
                </a:ln>
                <a:solidFill>
                  <a:schemeClr val="bg1">
                    <a:lumMod val="50000"/>
                  </a:schemeClr>
                </a:solidFill>
                <a:effectLst/>
                <a:uLnTx/>
                <a:uFillTx/>
                <a:latin typeface="+mn-lt"/>
                <a:ea typeface="+mn-ea"/>
                <a:cs typeface="+mn-cs"/>
              </a:rPr>
              <a:t>Kaohsiung, Taiwan</a:t>
            </a:r>
            <a:endParaRPr kumimoji="0" lang="zh-TW" altLang="en-US" sz="105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1" name="矩形 10"/>
          <p:cNvSpPr/>
          <p:nvPr userDrawn="1"/>
        </p:nvSpPr>
        <p:spPr>
          <a:xfrm>
            <a:off x="0" y="0"/>
            <a:ext cx="8820472" cy="260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TW" sz="1000" dirty="0" smtClean="0">
                <a:solidFill>
                  <a:schemeClr val="tx1">
                    <a:lumMod val="65000"/>
                    <a:lumOff val="35000"/>
                  </a:schemeClr>
                </a:solidFill>
              </a:rPr>
              <a:t>Pacific Graphics 2011</a:t>
            </a:r>
            <a:r>
              <a:rPr lang="en-US" altLang="zh-TW" sz="1000" dirty="0">
                <a:solidFill>
                  <a:schemeClr val="tx1">
                    <a:lumMod val="65000"/>
                    <a:lumOff val="35000"/>
                  </a:schemeClr>
                </a:solidFill>
              </a:rPr>
              <a:t>.</a:t>
            </a:r>
            <a:endParaRPr lang="zh-TW" altLang="en-US" sz="1000" dirty="0" smtClean="0">
              <a:solidFill>
                <a:schemeClr val="tx1">
                  <a:lumMod val="65000"/>
                  <a:lumOff val="35000"/>
                </a:schemeClr>
              </a:solidFill>
            </a:endParaRPr>
          </a:p>
        </p:txBody>
      </p:sp>
      <p:sp>
        <p:nvSpPr>
          <p:cNvPr id="2" name="標題 1"/>
          <p:cNvSpPr>
            <a:spLocks noGrp="1"/>
          </p:cNvSpPr>
          <p:nvPr>
            <p:ph type="title" hasCustomPrompt="1"/>
          </p:nvPr>
        </p:nvSpPr>
        <p:spPr>
          <a:xfrm>
            <a:off x="2699792" y="548680"/>
            <a:ext cx="6069360" cy="576064"/>
          </a:xfrm>
        </p:spPr>
        <p:txBody>
          <a:bodyPr anchor="ctr">
            <a:noAutofit/>
          </a:bodyPr>
          <a:lstStyle>
            <a:lvl1pPr algn="r">
              <a:defRPr sz="3600" b="0">
                <a:solidFill>
                  <a:schemeClr val="bg1">
                    <a:lumMod val="65000"/>
                  </a:schemeClr>
                </a:solidFill>
                <a:latin typeface="Eras Demi ITC" pitchFamily="34" charset="0"/>
                <a:ea typeface="Kozuka Gothic Pro B" pitchFamily="34" charset="-128"/>
                <a:cs typeface="Raavi" pitchFamily="34" charset="0"/>
              </a:defRPr>
            </a:lvl1pPr>
          </a:lstStyle>
          <a:p>
            <a:r>
              <a:rPr lang="zh-TW" altLang="en-US" dirty="0" smtClean="0"/>
              <a:t>按一下以編輯母片標題樣式 </a:t>
            </a:r>
            <a:endParaRPr lang="zh-TW" altLang="en-US" dirty="0"/>
          </a:p>
        </p:txBody>
      </p:sp>
      <p:sp>
        <p:nvSpPr>
          <p:cNvPr id="12" name="投影片編號版面配置區 14"/>
          <p:cNvSpPr txBox="1">
            <a:spLocks/>
          </p:cNvSpPr>
          <p:nvPr userDrawn="1"/>
        </p:nvSpPr>
        <p:spPr>
          <a:xfrm>
            <a:off x="323528" y="6201309"/>
            <a:ext cx="648072" cy="360039"/>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1">
                    <a:lumMod val="85000"/>
                    <a:lumOff val="1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zh-TW" altLang="en-US" sz="1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r>
              <a:rPr kumimoji="0" lang="en-US" altLang="zh-TW" sz="1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endParaRPr kumimoji="0" lang="zh-TW" altLang="en-US" sz="14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13" name="文字版面配置區 17"/>
          <p:cNvSpPr>
            <a:spLocks noGrp="1"/>
          </p:cNvSpPr>
          <p:nvPr>
            <p:ph type="body" sz="quarter" idx="10" hasCustomPrompt="1"/>
          </p:nvPr>
        </p:nvSpPr>
        <p:spPr>
          <a:xfrm>
            <a:off x="755576" y="6237015"/>
            <a:ext cx="2736304" cy="360337"/>
          </a:xfrm>
        </p:spPr>
        <p:txBody>
          <a:bodyPr>
            <a:normAutofit/>
          </a:bodyPr>
          <a:lstStyle>
            <a:lvl1pPr>
              <a:buNone/>
              <a:defRPr sz="1400">
                <a:latin typeface="+mn-lt"/>
              </a:defRPr>
            </a:lvl1pPr>
            <a:lvl2pPr>
              <a:buNone/>
              <a:defRPr/>
            </a:lvl2pPr>
            <a:lvl3pPr>
              <a:buNone/>
              <a:defRPr/>
            </a:lvl3pPr>
            <a:lvl4pPr>
              <a:buNone/>
              <a:defRPr/>
            </a:lvl4pPr>
            <a:lvl5pPr>
              <a:buNone/>
              <a:defRPr/>
            </a:lvl5pPr>
          </a:lstStyle>
          <a:p>
            <a:pPr lvl="0"/>
            <a:r>
              <a:rPr lang="en-US" altLang="zh-TW" dirty="0" smtClean="0"/>
              <a:t>You can type your title here</a:t>
            </a:r>
            <a:endParaRPr lang="zh-TW"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r>
              <a:rPr lang="en-US" altLang="zh-TW" smtClean="0"/>
              <a:t>Pacific Graphic 2011</a:t>
            </a:r>
            <a:endParaRPr lang="zh-TW" altLang="en-US"/>
          </a:p>
        </p:txBody>
      </p:sp>
      <p:sp>
        <p:nvSpPr>
          <p:cNvPr id="5" name="頁尾版面配置區 4"/>
          <p:cNvSpPr>
            <a:spLocks noGrp="1"/>
          </p:cNvSpPr>
          <p:nvPr>
            <p:ph type="ftr" sz="quarter" idx="11"/>
          </p:nvPr>
        </p:nvSpPr>
        <p:spPr/>
        <p:txBody>
          <a:bodyPr/>
          <a:lstStyle/>
          <a:p>
            <a:r>
              <a:rPr lang="en-US" altLang="zh-TW" smtClean="0"/>
              <a:t>pacfic graphic</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r>
              <a:rPr lang="en-US" altLang="zh-TW" smtClean="0"/>
              <a:t>Pacific Graphic 2011</a:t>
            </a:r>
            <a:endParaRPr lang="zh-TW" altLang="en-US"/>
          </a:p>
        </p:txBody>
      </p:sp>
      <p:sp>
        <p:nvSpPr>
          <p:cNvPr id="6" name="頁尾版面配置區 5"/>
          <p:cNvSpPr>
            <a:spLocks noGrp="1"/>
          </p:cNvSpPr>
          <p:nvPr>
            <p:ph type="ftr" sz="quarter" idx="11"/>
          </p:nvPr>
        </p:nvSpPr>
        <p:spPr/>
        <p:txBody>
          <a:bodyPr/>
          <a:lstStyle/>
          <a:p>
            <a:r>
              <a:rPr lang="en-US" altLang="zh-TW" smtClean="0"/>
              <a:t>pacfic graphic</a:t>
            </a:r>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r>
              <a:rPr lang="en-US" altLang="zh-TW" smtClean="0"/>
              <a:t>Pacific Graphic 2011</a:t>
            </a:r>
            <a:endParaRPr lang="zh-TW" altLang="en-US"/>
          </a:p>
        </p:txBody>
      </p:sp>
      <p:sp>
        <p:nvSpPr>
          <p:cNvPr id="8" name="頁尾版面配置區 7"/>
          <p:cNvSpPr>
            <a:spLocks noGrp="1"/>
          </p:cNvSpPr>
          <p:nvPr>
            <p:ph type="ftr" sz="quarter" idx="11"/>
          </p:nvPr>
        </p:nvSpPr>
        <p:spPr/>
        <p:txBody>
          <a:bodyPr/>
          <a:lstStyle/>
          <a:p>
            <a:r>
              <a:rPr lang="en-US" altLang="zh-TW" smtClean="0"/>
              <a:t>pacfic graphic</a:t>
            </a:r>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en-US" altLang="zh-TW" smtClean="0"/>
              <a:t>Pacific Graphic 2011</a:t>
            </a:r>
            <a:endParaRPr lang="zh-TW" altLang="en-US"/>
          </a:p>
        </p:txBody>
      </p:sp>
      <p:sp>
        <p:nvSpPr>
          <p:cNvPr id="3" name="頁尾版面配置區 2"/>
          <p:cNvSpPr>
            <a:spLocks noGrp="1"/>
          </p:cNvSpPr>
          <p:nvPr>
            <p:ph type="ftr" sz="quarter" idx="11"/>
          </p:nvPr>
        </p:nvSpPr>
        <p:spPr/>
        <p:txBody>
          <a:bodyPr/>
          <a:lstStyle/>
          <a:p>
            <a:r>
              <a:rPr lang="en-US" altLang="zh-TW" smtClean="0"/>
              <a:t>pacfic graphic</a:t>
            </a:r>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en-US" altLang="zh-TW" smtClean="0"/>
              <a:t>Pacific Graphic 2011</a:t>
            </a:r>
            <a:endParaRPr lang="zh-TW" altLang="en-US"/>
          </a:p>
        </p:txBody>
      </p:sp>
      <p:sp>
        <p:nvSpPr>
          <p:cNvPr id="6" name="頁尾版面配置區 5"/>
          <p:cNvSpPr>
            <a:spLocks noGrp="1"/>
          </p:cNvSpPr>
          <p:nvPr>
            <p:ph type="ftr" sz="quarter" idx="11"/>
          </p:nvPr>
        </p:nvSpPr>
        <p:spPr/>
        <p:txBody>
          <a:bodyPr/>
          <a:lstStyle/>
          <a:p>
            <a:r>
              <a:rPr lang="en-US" altLang="zh-TW" smtClean="0"/>
              <a:t>pacfic graphic</a:t>
            </a:r>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r>
              <a:rPr lang="en-US" altLang="zh-TW" smtClean="0"/>
              <a:t>Pacific Graphic 2011</a:t>
            </a:r>
            <a:endParaRPr lang="zh-TW" altLang="en-US"/>
          </a:p>
        </p:txBody>
      </p:sp>
      <p:sp>
        <p:nvSpPr>
          <p:cNvPr id="6" name="頁尾版面配置區 5"/>
          <p:cNvSpPr>
            <a:spLocks noGrp="1"/>
          </p:cNvSpPr>
          <p:nvPr>
            <p:ph type="ftr" sz="quarter" idx="11"/>
          </p:nvPr>
        </p:nvSpPr>
        <p:spPr/>
        <p:txBody>
          <a:bodyPr/>
          <a:lstStyle/>
          <a:p>
            <a:r>
              <a:rPr lang="en-US" altLang="zh-TW" smtClean="0"/>
              <a:t>pacfic graphic</a:t>
            </a:r>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smtClean="0"/>
              <a:t>Pacific Graphic 2011</a:t>
            </a: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pacfic graphic</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01.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3.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23.png"/><Relationship Id="rId5" Type="http://schemas.openxmlformats.org/officeDocument/2006/relationships/image" Target="../media/image121.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10.png"/><Relationship Id="rId9" Type="http://schemas.openxmlformats.org/officeDocument/2006/relationships/image" Target="../media/image21.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301.png"/></Relationships>
</file>

<file path=ppt/slides/_rels/slide16.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80.png"/><Relationship Id="rId3" Type="http://schemas.openxmlformats.org/officeDocument/2006/relationships/image" Target="../media/image181.png"/><Relationship Id="rId7" Type="http://schemas.openxmlformats.org/officeDocument/2006/relationships/image" Target="../media/image220.png"/><Relationship Id="rId12" Type="http://schemas.openxmlformats.org/officeDocument/2006/relationships/image" Target="../media/image27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60.png"/><Relationship Id="rId5" Type="http://schemas.openxmlformats.org/officeDocument/2006/relationships/image" Target="../media/image201.png"/><Relationship Id="rId10" Type="http://schemas.openxmlformats.org/officeDocument/2006/relationships/image" Target="../media/image251.png"/><Relationship Id="rId4" Type="http://schemas.openxmlformats.org/officeDocument/2006/relationships/image" Target="../media/image190.png"/><Relationship Id="rId9" Type="http://schemas.openxmlformats.org/officeDocument/2006/relationships/image" Target="../media/image241.png"/></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2.png"/><Relationship Id="rId4" Type="http://schemas.openxmlformats.org/officeDocument/2006/relationships/image" Target="../media/image161.png"/></Relationships>
</file>

<file path=ppt/slides/_rels/slide1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1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17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5.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230.png"/><Relationship Id="rId9"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80.png"/></Relationships>
</file>

<file path=ppt/slides/_rels/slide27.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10.png"/><Relationship Id="rId4" Type="http://schemas.openxmlformats.org/officeDocument/2006/relationships/image" Target="../media/image200.png"/></Relationships>
</file>

<file path=ppt/slides/_rels/slide28.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0.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2.png"/><Relationship Id="rId7" Type="http://schemas.openxmlformats.org/officeDocument/2006/relationships/image" Target="../media/image1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6922" y="6597352"/>
            <a:ext cx="2500689" cy="26064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484784"/>
            <a:ext cx="251521" cy="537321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標題 1"/>
          <p:cNvSpPr>
            <a:spLocks noGrp="1"/>
          </p:cNvSpPr>
          <p:nvPr>
            <p:ph type="ctrTitle"/>
          </p:nvPr>
        </p:nvSpPr>
        <p:spPr>
          <a:xfrm>
            <a:off x="1403648" y="1556792"/>
            <a:ext cx="5688632" cy="2016224"/>
          </a:xfrm>
        </p:spPr>
        <p:txBody>
          <a:bodyPr>
            <a:normAutofit fontScale="90000"/>
          </a:bodyPr>
          <a:lstStyle/>
          <a:p>
            <a:r>
              <a:rPr lang="en-US" altLang="zh-TW" dirty="0" smtClean="0"/>
              <a:t>Accurate Translucent Material Rendering under Spherical Gaussian Lights</a:t>
            </a:r>
            <a:endParaRPr lang="zh-TW" altLang="en-US" dirty="0"/>
          </a:p>
        </p:txBody>
      </p:sp>
      <p:sp>
        <p:nvSpPr>
          <p:cNvPr id="3" name="副標題 2"/>
          <p:cNvSpPr>
            <a:spLocks noGrp="1"/>
          </p:cNvSpPr>
          <p:nvPr>
            <p:ph type="subTitle" idx="1"/>
          </p:nvPr>
        </p:nvSpPr>
        <p:spPr>
          <a:xfrm>
            <a:off x="1403648" y="3645024"/>
            <a:ext cx="6912768" cy="576064"/>
          </a:xfrm>
        </p:spPr>
        <p:txBody>
          <a:bodyPr/>
          <a:lstStyle/>
          <a:p>
            <a:r>
              <a:rPr lang="en-US" altLang="zh-TW" dirty="0" smtClean="0">
                <a:solidFill>
                  <a:schemeClr val="tx1"/>
                </a:solidFill>
              </a:rPr>
              <a:t>Ling-Qi Yan</a:t>
            </a:r>
            <a:r>
              <a:rPr lang="en-US" altLang="zh-TW" baseline="30000" dirty="0" smtClean="0">
                <a:solidFill>
                  <a:schemeClr val="tx1"/>
                </a:solidFill>
              </a:rPr>
              <a:t>1</a:t>
            </a:r>
            <a:r>
              <a:rPr lang="en-US" altLang="zh-TW" dirty="0" smtClean="0">
                <a:solidFill>
                  <a:schemeClr val="tx1"/>
                </a:solidFill>
              </a:rPr>
              <a:t>, </a:t>
            </a:r>
            <a:r>
              <a:rPr lang="en-US" altLang="zh-TW" dirty="0" err="1" smtClean="0">
                <a:solidFill>
                  <a:schemeClr val="tx1"/>
                </a:solidFill>
              </a:rPr>
              <a:t>Yahan</a:t>
            </a:r>
            <a:r>
              <a:rPr lang="en-US" altLang="zh-TW" dirty="0" smtClean="0">
                <a:solidFill>
                  <a:schemeClr val="tx1"/>
                </a:solidFill>
              </a:rPr>
              <a:t> Zhou</a:t>
            </a:r>
            <a:r>
              <a:rPr lang="en-US" altLang="zh-TW" baseline="30000" dirty="0" smtClean="0">
                <a:solidFill>
                  <a:schemeClr val="tx1"/>
                </a:solidFill>
              </a:rPr>
              <a:t>2</a:t>
            </a:r>
            <a:r>
              <a:rPr lang="en-US" altLang="zh-TW" dirty="0" smtClean="0">
                <a:solidFill>
                  <a:schemeClr val="tx1"/>
                </a:solidFill>
              </a:rPr>
              <a:t>, Kun Xu</a:t>
            </a:r>
            <a:r>
              <a:rPr lang="en-US" altLang="zh-TW" baseline="30000" dirty="0" smtClean="0">
                <a:solidFill>
                  <a:schemeClr val="tx1"/>
                </a:solidFill>
              </a:rPr>
              <a:t>1</a:t>
            </a:r>
            <a:r>
              <a:rPr lang="en-US" altLang="zh-TW" dirty="0" smtClean="0">
                <a:solidFill>
                  <a:schemeClr val="tx1"/>
                </a:solidFill>
              </a:rPr>
              <a:t>, </a:t>
            </a:r>
            <a:r>
              <a:rPr lang="en-US" altLang="zh-TW" dirty="0" err="1" smtClean="0">
                <a:solidFill>
                  <a:schemeClr val="tx1"/>
                </a:solidFill>
              </a:rPr>
              <a:t>Rui</a:t>
            </a:r>
            <a:r>
              <a:rPr lang="en-US" altLang="zh-TW" dirty="0" smtClean="0">
                <a:solidFill>
                  <a:schemeClr val="tx1"/>
                </a:solidFill>
              </a:rPr>
              <a:t> Wang</a:t>
            </a:r>
            <a:r>
              <a:rPr lang="en-US" altLang="zh-TW" baseline="30000" dirty="0" smtClean="0">
                <a:solidFill>
                  <a:schemeClr val="tx1"/>
                </a:solidFill>
              </a:rPr>
              <a:t>2</a:t>
            </a:r>
            <a:endParaRPr lang="zh-TW" altLang="en-US" baseline="30000" dirty="0">
              <a:solidFill>
                <a:schemeClr val="tx1"/>
              </a:solidFill>
            </a:endParaRPr>
          </a:p>
        </p:txBody>
      </p:sp>
      <p:sp>
        <p:nvSpPr>
          <p:cNvPr id="4" name="內容版面配置區 3"/>
          <p:cNvSpPr>
            <a:spLocks noGrp="1"/>
          </p:cNvSpPr>
          <p:nvPr>
            <p:ph sz="quarter" idx="10"/>
          </p:nvPr>
        </p:nvSpPr>
        <p:spPr>
          <a:xfrm>
            <a:off x="1233422" y="4653136"/>
            <a:ext cx="7416824" cy="647824"/>
          </a:xfrm>
        </p:spPr>
        <p:txBody>
          <a:bodyPr>
            <a:noAutofit/>
          </a:bodyPr>
          <a:lstStyle/>
          <a:p>
            <a:r>
              <a:rPr lang="en-US" altLang="zh-TW" sz="1600" baseline="30000" dirty="0" smtClean="0">
                <a:solidFill>
                  <a:schemeClr val="tx1"/>
                </a:solidFill>
              </a:rPr>
              <a:t>1</a:t>
            </a:r>
            <a:r>
              <a:rPr lang="en-US" altLang="zh-TW" sz="1600" dirty="0" smtClean="0">
                <a:solidFill>
                  <a:schemeClr val="tx1"/>
                </a:solidFill>
              </a:rPr>
              <a:t> Tsinghua University</a:t>
            </a:r>
          </a:p>
          <a:p>
            <a:r>
              <a:rPr lang="en-US" altLang="zh-TW" sz="1600" baseline="30000" dirty="0">
                <a:solidFill>
                  <a:schemeClr val="tx1"/>
                </a:solidFill>
              </a:rPr>
              <a:t>2</a:t>
            </a:r>
            <a:r>
              <a:rPr lang="en-US" altLang="zh-TW" sz="1600" dirty="0">
                <a:solidFill>
                  <a:schemeClr val="tx1"/>
                </a:solidFill>
              </a:rPr>
              <a:t> </a:t>
            </a:r>
            <a:r>
              <a:rPr lang="en-US" altLang="zh-TW" sz="1600" dirty="0" smtClean="0">
                <a:solidFill>
                  <a:schemeClr val="tx1"/>
                </a:solidFill>
              </a:rPr>
              <a:t>University </a:t>
            </a:r>
            <a:r>
              <a:rPr lang="en-US" altLang="zh-TW" sz="1600" dirty="0">
                <a:solidFill>
                  <a:schemeClr val="tx1"/>
                </a:solidFill>
              </a:rPr>
              <a:t>of </a:t>
            </a:r>
            <a:r>
              <a:rPr lang="en-US" altLang="zh-TW" sz="1600" dirty="0" smtClean="0">
                <a:solidFill>
                  <a:schemeClr val="tx1"/>
                </a:solidFill>
              </a:rPr>
              <a:t>Massachusetts</a:t>
            </a:r>
            <a:endParaRPr lang="zh-TW" altLang="en-US" sz="1600" dirty="0">
              <a:solidFill>
                <a:schemeClr val="tx1"/>
              </a:solidFill>
            </a:endParaRPr>
          </a:p>
        </p:txBody>
      </p:sp>
      <p:sp>
        <p:nvSpPr>
          <p:cNvPr id="5" name="TextBox 4"/>
          <p:cNvSpPr txBox="1"/>
          <p:nvPr/>
        </p:nvSpPr>
        <p:spPr>
          <a:xfrm>
            <a:off x="6492901" y="548679"/>
            <a:ext cx="2376264" cy="769441"/>
          </a:xfrm>
          <a:prstGeom prst="rect">
            <a:avLst/>
          </a:prstGeom>
          <a:solidFill>
            <a:srgbClr val="C00000"/>
          </a:solidFill>
        </p:spPr>
        <p:txBody>
          <a:bodyPr wrap="square" rtlCol="0">
            <a:spAutoFit/>
          </a:bodyPr>
          <a:lstStyle/>
          <a:p>
            <a:r>
              <a:rPr lang="en-US" altLang="zh-CN" sz="4400" b="1" dirty="0" smtClean="0">
                <a:solidFill>
                  <a:schemeClr val="bg1"/>
                </a:solidFill>
              </a:rPr>
              <a:t>PG 2012</a:t>
            </a:r>
            <a:endParaRPr lang="zh-CN" altLang="en-US" sz="4400" b="1" dirty="0">
              <a:solidFill>
                <a:schemeClr val="bg1"/>
              </a:solidFill>
            </a:endParaRPr>
          </a:p>
        </p:txBody>
      </p:sp>
      <p:sp>
        <p:nvSpPr>
          <p:cNvPr id="7" name="矩形 6"/>
          <p:cNvSpPr/>
          <p:nvPr/>
        </p:nvSpPr>
        <p:spPr>
          <a:xfrm>
            <a:off x="251520" y="1484784"/>
            <a:ext cx="576064" cy="5112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580628" y="86435"/>
            <a:ext cx="1427471" cy="246221"/>
          </a:xfrm>
          <a:prstGeom prst="rect">
            <a:avLst/>
          </a:prstGeom>
          <a:solidFill>
            <a:srgbClr val="D9D9D9"/>
          </a:solidFill>
        </p:spPr>
        <p:txBody>
          <a:bodyPr wrap="square" rtlCol="0">
            <a:spAutoFit/>
          </a:bodyPr>
          <a:lstStyle/>
          <a:p>
            <a:r>
              <a:rPr lang="en-US" altLang="zh-CN" sz="1000" dirty="0" smtClean="0"/>
              <a:t>Pacific Graphics  2012</a:t>
            </a:r>
            <a:endParaRPr lang="zh-CN"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Related Works</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sp>
        <p:nvSpPr>
          <p:cNvPr id="117" name="內容版面配置區 1"/>
          <p:cNvSpPr>
            <a:spLocks noGrp="1"/>
          </p:cNvSpPr>
          <p:nvPr>
            <p:ph idx="1"/>
          </p:nvPr>
        </p:nvSpPr>
        <p:spPr>
          <a:xfrm>
            <a:off x="-108520" y="1598092"/>
            <a:ext cx="8748464" cy="3168352"/>
          </a:xfrm>
        </p:spPr>
        <p:txBody>
          <a:bodyPr>
            <a:normAutofit/>
          </a:bodyPr>
          <a:lstStyle/>
          <a:p>
            <a:pPr marL="857250" lvl="1" indent="-457200">
              <a:lnSpc>
                <a:spcPct val="150000"/>
              </a:lnSpc>
              <a:buFont typeface="Arial" pitchFamily="34" charset="0"/>
              <a:buChar char="•"/>
            </a:pPr>
            <a:r>
              <a:rPr lang="en-US" altLang="zh-TW" dirty="0" smtClean="0"/>
              <a:t>Translucent Rendering under Environment </a:t>
            </a:r>
            <a:r>
              <a:rPr lang="en-US" altLang="zh-TW" dirty="0"/>
              <a:t>Lighting</a:t>
            </a:r>
          </a:p>
          <a:p>
            <a:pPr marL="1257300" lvl="2" indent="-457200">
              <a:lnSpc>
                <a:spcPct val="150000"/>
              </a:lnSpc>
              <a:buFont typeface="Arial" pitchFamily="34" charset="0"/>
              <a:buChar char="•"/>
            </a:pPr>
            <a:r>
              <a:rPr lang="en-US" altLang="zh-TW" b="0" dirty="0" smtClean="0"/>
              <a:t>Wang et al. 2005</a:t>
            </a:r>
          </a:p>
          <a:p>
            <a:pPr marL="1257300" lvl="2" indent="-457200">
              <a:lnSpc>
                <a:spcPct val="150000"/>
              </a:lnSpc>
              <a:buFont typeface="Arial" pitchFamily="34" charset="0"/>
              <a:buChar char="•"/>
            </a:pPr>
            <a:r>
              <a:rPr lang="en-US" altLang="zh-TW" b="0" dirty="0" err="1" smtClean="0"/>
              <a:t>Xu</a:t>
            </a:r>
            <a:r>
              <a:rPr lang="en-US" altLang="zh-TW" b="0" dirty="0" smtClean="0"/>
              <a:t> et al. 2007</a:t>
            </a:r>
          </a:p>
          <a:p>
            <a:pPr marL="1257300" lvl="2" indent="-457200">
              <a:lnSpc>
                <a:spcPct val="150000"/>
              </a:lnSpc>
              <a:buFont typeface="Arial" pitchFamily="34" charset="0"/>
              <a:buChar char="•"/>
            </a:pPr>
            <a:r>
              <a:rPr lang="en-US" altLang="zh-CN" b="0" dirty="0" smtClean="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857250" lvl="1" indent="-457200">
              <a:lnSpc>
                <a:spcPct val="150000"/>
              </a:lnSpc>
              <a:buFont typeface="Arial" pitchFamily="34" charset="0"/>
              <a:buChar char="•"/>
            </a:pPr>
            <a:endParaRPr lang="en-US" altLang="zh-TW" dirty="0" smtClean="0"/>
          </a:p>
          <a:p>
            <a:pPr>
              <a:lnSpc>
                <a:spcPct val="150000"/>
              </a:lnSpc>
            </a:pPr>
            <a:endParaRPr lang="zh-TW" altLang="en-US" dirty="0"/>
          </a:p>
        </p:txBody>
      </p:sp>
      <p:sp>
        <p:nvSpPr>
          <p:cNvPr id="118" name="TextBox 7"/>
          <p:cNvSpPr txBox="1"/>
          <p:nvPr/>
        </p:nvSpPr>
        <p:spPr>
          <a:xfrm>
            <a:off x="890921" y="5085184"/>
            <a:ext cx="7436454"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dirty="0" smtClean="0"/>
              <a:t>Based on pre-computation!</a:t>
            </a:r>
            <a:endParaRPr lang="zh-CN" altLang="en-US" sz="4000" dirty="0"/>
          </a:p>
        </p:txBody>
      </p:sp>
      <p:sp>
        <p:nvSpPr>
          <p:cNvPr id="6" name="TextBox 5"/>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7" name="矩形 6"/>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Users\Administrator\Desktop\未命名-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492896"/>
            <a:ext cx="234787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未命名-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559" y="2492896"/>
            <a:ext cx="281700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5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fade">
                                      <p:cBhvr>
                                        <p:cTn id="7" dur="5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fade">
                                      <p:cBhvr>
                                        <p:cTn id="12" dur="500"/>
                                        <p:tgtEl>
                                          <p:spTgt spid="11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7">
                                            <p:txEl>
                                              <p:pRg st="2" end="2"/>
                                            </p:txEl>
                                          </p:spTgt>
                                        </p:tgtEl>
                                        <p:attrNameLst>
                                          <p:attrName>style.visibility</p:attrName>
                                        </p:attrNameLst>
                                      </p:cBhvr>
                                      <p:to>
                                        <p:strVal val="visible"/>
                                      </p:to>
                                    </p:set>
                                    <p:animEffect transition="in" filter="fade">
                                      <p:cBhvr>
                                        <p:cTn id="20" dur="500"/>
                                        <p:tgtEl>
                                          <p:spTgt spid="11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7">
                                            <p:txEl>
                                              <p:pRg st="3" end="3"/>
                                            </p:txEl>
                                          </p:spTgt>
                                        </p:tgtEl>
                                        <p:attrNameLst>
                                          <p:attrName>style.visibility</p:attrName>
                                        </p:attrNameLst>
                                      </p:cBhvr>
                                      <p:to>
                                        <p:strVal val="visible"/>
                                      </p:to>
                                    </p:set>
                                    <p:animEffect transition="in" filter="fade">
                                      <p:cBhvr>
                                        <p:cTn id="28" dur="500"/>
                                        <p:tgtEl>
                                          <p:spTgt spid="117">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內容版面配置區 1"/>
          <p:cNvSpPr>
            <a:spLocks noGrp="1"/>
          </p:cNvSpPr>
          <p:nvPr>
            <p:ph idx="1"/>
          </p:nvPr>
        </p:nvSpPr>
        <p:spPr>
          <a:xfrm>
            <a:off x="0" y="1556792"/>
            <a:ext cx="8496944" cy="4752528"/>
          </a:xfrm>
        </p:spPr>
        <p:txBody>
          <a:bodyPr/>
          <a:lstStyle/>
          <a:p>
            <a:pPr marL="857250" lvl="1" indent="-457200">
              <a:lnSpc>
                <a:spcPct val="150000"/>
              </a:lnSpc>
              <a:buFont typeface="Arial" pitchFamily="34" charset="0"/>
              <a:buChar char="•"/>
            </a:pPr>
            <a:r>
              <a:rPr lang="en-US" altLang="zh-TW" dirty="0" smtClean="0"/>
              <a:t>Motivation</a:t>
            </a:r>
          </a:p>
          <a:p>
            <a:pPr marL="1257300" lvl="2" indent="-457200">
              <a:buFont typeface="Arial" pitchFamily="34" charset="0"/>
              <a:buChar char="•"/>
            </a:pPr>
            <a:r>
              <a:rPr lang="en-US" altLang="zh-TW" b="0" dirty="0" smtClean="0"/>
              <a:t>Natural illumination</a:t>
            </a:r>
          </a:p>
          <a:p>
            <a:pPr marL="1257300" lvl="2" indent="-457200">
              <a:buFont typeface="Arial" pitchFamily="34" charset="0"/>
              <a:buChar char="•"/>
            </a:pPr>
            <a:r>
              <a:rPr lang="en-US" altLang="zh-TW" b="0" dirty="0"/>
              <a:t>Accurate </a:t>
            </a:r>
            <a:r>
              <a:rPr lang="en-US" altLang="zh-TW" b="0" dirty="0" smtClean="0"/>
              <a:t>rendering</a:t>
            </a:r>
          </a:p>
          <a:p>
            <a:pPr marL="857250" lvl="1" indent="-457200">
              <a:lnSpc>
                <a:spcPct val="150000"/>
              </a:lnSpc>
              <a:buFont typeface="Arial" pitchFamily="34" charset="0"/>
              <a:buChar char="•"/>
            </a:pPr>
            <a:r>
              <a:rPr lang="en-US" altLang="zh-TW" dirty="0" smtClean="0"/>
              <a:t>Goal</a:t>
            </a:r>
            <a:endParaRPr lang="en-US" altLang="zh-TW" b="0" dirty="0"/>
          </a:p>
          <a:p>
            <a:pPr marL="1257300" lvl="2" indent="-457200">
              <a:buFont typeface="Arial" pitchFamily="34" charset="0"/>
              <a:buChar char="•"/>
            </a:pPr>
            <a:r>
              <a:rPr lang="en-US" altLang="zh-TW" b="0" dirty="0" smtClean="0"/>
              <a:t>Analytic solution</a:t>
            </a:r>
          </a:p>
          <a:p>
            <a:pPr marL="857250" lvl="1" indent="-457200">
              <a:lnSpc>
                <a:spcPct val="150000"/>
              </a:lnSpc>
              <a:buFont typeface="Arial" pitchFamily="34" charset="0"/>
              <a:buChar char="•"/>
            </a:pPr>
            <a:r>
              <a:rPr lang="en-US" altLang="zh-TW" dirty="0" smtClean="0"/>
              <a:t>Challenge</a:t>
            </a:r>
          </a:p>
          <a:p>
            <a:pPr marL="1257300" lvl="2" indent="-457200">
              <a:buFont typeface="Arial" pitchFamily="34" charset="0"/>
              <a:buChar char="•"/>
            </a:pPr>
            <a:r>
              <a:rPr lang="en-US" altLang="zh-TW" b="0" dirty="0" smtClean="0"/>
              <a:t>Light integration complexity</a:t>
            </a:r>
          </a:p>
          <a:p>
            <a:pPr marL="857250" lvl="1" indent="-457200">
              <a:lnSpc>
                <a:spcPct val="150000"/>
              </a:lnSpc>
              <a:buFont typeface="Arial" pitchFamily="34" charset="0"/>
              <a:buChar char="•"/>
            </a:pPr>
            <a:endParaRPr lang="en-US" altLang="zh-TW" dirty="0" smtClean="0"/>
          </a:p>
          <a:p>
            <a:pPr>
              <a:lnSpc>
                <a:spcPct val="150000"/>
              </a:lnSpc>
            </a:pPr>
            <a:endParaRPr lang="zh-TW" altLang="en-US" dirty="0"/>
          </a:p>
        </p:txBody>
      </p:sp>
      <p:sp>
        <p:nvSpPr>
          <p:cNvPr id="3" name="標題 2"/>
          <p:cNvSpPr>
            <a:spLocks noGrp="1"/>
          </p:cNvSpPr>
          <p:nvPr>
            <p:ph type="title"/>
          </p:nvPr>
        </p:nvSpPr>
        <p:spPr/>
        <p:txBody>
          <a:bodyPr>
            <a:normAutofit/>
          </a:bodyPr>
          <a:lstStyle/>
          <a:p>
            <a:r>
              <a:rPr lang="en-US" altLang="zh-TW" smtClean="0"/>
              <a:t>Introduction</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smtClean="0"/>
              <a:t>Accurate Translucent Material Rendering under Spherical Gaussian Lights</a:t>
            </a:r>
            <a:endParaRPr lang="zh-TW" altLang="en-US" dirty="0"/>
          </a:p>
        </p:txBody>
      </p:sp>
      <p:sp>
        <p:nvSpPr>
          <p:cNvPr id="9" name="TextBox 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2" name="TextBox 7"/>
          <p:cNvSpPr txBox="1"/>
          <p:nvPr/>
        </p:nvSpPr>
        <p:spPr>
          <a:xfrm>
            <a:off x="4793991" y="2276872"/>
            <a:ext cx="3718227"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smtClean="0"/>
              <a:t>Use SG lights</a:t>
            </a:r>
            <a:endParaRPr lang="zh-CN" altLang="en-US" sz="2000" dirty="0"/>
          </a:p>
        </p:txBody>
      </p:sp>
      <p:sp>
        <p:nvSpPr>
          <p:cNvPr id="10" name="TextBox 7"/>
          <p:cNvSpPr txBox="1"/>
          <p:nvPr/>
        </p:nvSpPr>
        <p:spPr>
          <a:xfrm>
            <a:off x="4515280" y="2780928"/>
            <a:ext cx="427564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000" dirty="0" smtClean="0"/>
              <a:t>Account for </a:t>
            </a:r>
            <a:r>
              <a:rPr lang="en-US" altLang="zh-TW" sz="2000" dirty="0"/>
              <a:t>oblique </a:t>
            </a:r>
            <a:r>
              <a:rPr lang="en-US" altLang="zh-TW" sz="2000" dirty="0" smtClean="0"/>
              <a:t>scattering path</a:t>
            </a:r>
            <a:endParaRPr lang="zh-CN" altLang="en-US" sz="2000" dirty="0"/>
          </a:p>
        </p:txBody>
      </p:sp>
      <p:sp>
        <p:nvSpPr>
          <p:cNvPr id="11" name="TextBox 7"/>
          <p:cNvSpPr txBox="1"/>
          <p:nvPr/>
        </p:nvSpPr>
        <p:spPr>
          <a:xfrm>
            <a:off x="4515280" y="3717032"/>
            <a:ext cx="427564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000" dirty="0" smtClean="0"/>
              <a:t>No extra numerical integration or </a:t>
            </a:r>
            <a:br>
              <a:rPr lang="en-US" altLang="zh-TW" sz="2000" dirty="0" smtClean="0"/>
            </a:br>
            <a:r>
              <a:rPr lang="en-US" altLang="zh-TW" sz="2000" dirty="0" smtClean="0"/>
              <a:t>scene-dependent </a:t>
            </a:r>
            <a:r>
              <a:rPr lang="en-US" altLang="zh-TW" sz="2000" dirty="0" err="1" smtClean="0"/>
              <a:t>precomputation</a:t>
            </a:r>
            <a:endParaRPr lang="zh-CN" altLang="en-US" sz="2000" dirty="0"/>
          </a:p>
        </p:txBody>
      </p:sp>
    </p:spTree>
    <p:extLst>
      <p:ext uri="{BB962C8B-B14F-4D97-AF65-F5344CB8AC3E}">
        <p14:creationId xmlns:p14="http://schemas.microsoft.com/office/powerpoint/2010/main" val="17216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2">
                                            <p:txEl>
                                              <p:pRg st="4" end="4"/>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915816" y="1916832"/>
            <a:ext cx="6840760" cy="3672408"/>
          </a:xfrm>
        </p:spPr>
        <p:txBody>
          <a:bodyPr>
            <a:normAutofit/>
          </a:bodyPr>
          <a:lstStyle/>
          <a:p>
            <a:pPr marL="457200" indent="-457200">
              <a:lnSpc>
                <a:spcPct val="150000"/>
              </a:lnSpc>
              <a:buFont typeface="Arial" pitchFamily="34" charset="0"/>
              <a:buChar char="•"/>
            </a:pPr>
            <a:r>
              <a:rPr lang="en-US" altLang="zh-TW" dirty="0" smtClean="0"/>
              <a:t>Main Contribution</a:t>
            </a:r>
          </a:p>
          <a:p>
            <a:pPr marL="857250" lvl="1" indent="-457200">
              <a:lnSpc>
                <a:spcPct val="150000"/>
              </a:lnSpc>
              <a:buFont typeface="Arial" pitchFamily="34" charset="0"/>
              <a:buChar char="•"/>
            </a:pPr>
            <a:r>
              <a:rPr lang="en-US" altLang="zh-TW" dirty="0" smtClean="0"/>
              <a:t>An extended BSSRDF model</a:t>
            </a:r>
          </a:p>
          <a:p>
            <a:pPr marL="1257300" lvl="2" indent="-457200">
              <a:lnSpc>
                <a:spcPct val="150000"/>
              </a:lnSpc>
              <a:buFont typeface="Arial" pitchFamily="34" charset="0"/>
              <a:buChar char="•"/>
            </a:pPr>
            <a:r>
              <a:rPr lang="en-US" altLang="zh-TW" b="0" dirty="0"/>
              <a:t>under Spherical Gaussian light</a:t>
            </a:r>
          </a:p>
          <a:p>
            <a:pPr marL="1257300" lvl="2" indent="-457200">
              <a:lnSpc>
                <a:spcPct val="150000"/>
              </a:lnSpc>
              <a:buFont typeface="Arial" pitchFamily="34" charset="0"/>
              <a:buChar char="•"/>
            </a:pPr>
            <a:r>
              <a:rPr lang="en-US" altLang="zh-TW" b="0" dirty="0" smtClean="0"/>
              <a:t>account </a:t>
            </a:r>
            <a:r>
              <a:rPr lang="en-US" altLang="zh-TW" b="0" dirty="0"/>
              <a:t>for oblique </a:t>
            </a:r>
            <a:r>
              <a:rPr lang="en-US" altLang="zh-TW" b="0" dirty="0" smtClean="0"/>
              <a:t>scattering path</a:t>
            </a:r>
            <a:endParaRPr lang="en-US" altLang="zh-TW" b="0" dirty="0"/>
          </a:p>
          <a:p>
            <a:pPr marL="1257300" lvl="2" indent="-457200">
              <a:lnSpc>
                <a:spcPct val="150000"/>
              </a:lnSpc>
              <a:buFont typeface="Arial" pitchFamily="34" charset="0"/>
              <a:buChar char="•"/>
            </a:pPr>
            <a:r>
              <a:rPr lang="en-US" altLang="zh-TW" b="0" dirty="0" smtClean="0"/>
              <a:t>include multiple and single scattering</a:t>
            </a:r>
            <a:endParaRPr lang="en-US" altLang="zh-TW" b="0" dirty="0"/>
          </a:p>
        </p:txBody>
      </p:sp>
      <p:sp>
        <p:nvSpPr>
          <p:cNvPr id="3" name="標題 2"/>
          <p:cNvSpPr>
            <a:spLocks noGrp="1"/>
          </p:cNvSpPr>
          <p:nvPr>
            <p:ph type="title"/>
          </p:nvPr>
        </p:nvSpPr>
        <p:spPr/>
        <p:txBody>
          <a:bodyPr>
            <a:normAutofit/>
          </a:bodyPr>
          <a:lstStyle/>
          <a:p>
            <a:r>
              <a:rPr lang="en-US" altLang="zh-TW" dirty="0" smtClean="0"/>
              <a:t>Overview</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sp>
        <p:nvSpPr>
          <p:cNvPr id="6" name="矩形 5"/>
          <p:cNvSpPr/>
          <p:nvPr/>
        </p:nvSpPr>
        <p:spPr>
          <a:xfrm>
            <a:off x="323528" y="3452550"/>
            <a:ext cx="2592288" cy="1416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8" name="直接连接符 7"/>
          <p:cNvCxnSpPr/>
          <p:nvPr/>
        </p:nvCxnSpPr>
        <p:spPr>
          <a:xfrm>
            <a:off x="323528" y="3452550"/>
            <a:ext cx="2592288"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0" name="组合 9"/>
          <p:cNvGrpSpPr/>
          <p:nvPr/>
        </p:nvGrpSpPr>
        <p:grpSpPr>
          <a:xfrm>
            <a:off x="1741657" y="3835210"/>
            <a:ext cx="194378" cy="202115"/>
            <a:chOff x="1835696" y="2780928"/>
            <a:chExt cx="216024" cy="216024"/>
          </a:xfrm>
        </p:grpSpPr>
        <p:sp>
          <p:nvSpPr>
            <p:cNvPr id="41" name="椭圆 40"/>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2" name="直接连接符 41"/>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1"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1"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1"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1"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1"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1"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887340" y="4100752"/>
            <a:ext cx="132357" cy="130791"/>
            <a:chOff x="1835696" y="2780928"/>
            <a:chExt cx="216024" cy="216024"/>
          </a:xfrm>
        </p:grpSpPr>
        <p:sp>
          <p:nvSpPr>
            <p:cNvPr id="32" name="椭圆 31"/>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3" name="直接连接符 32"/>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2"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2"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2"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2"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2"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2"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2"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618434" y="3452550"/>
            <a:ext cx="649310" cy="1147957"/>
            <a:chOff x="1618434" y="3452550"/>
            <a:chExt cx="649310" cy="1147957"/>
          </a:xfrm>
        </p:grpSpPr>
        <p:cxnSp>
          <p:nvCxnSpPr>
            <p:cNvPr id="9" name="直接连接符 8"/>
            <p:cNvCxnSpPr>
              <a:stCxn id="6" idx="0"/>
            </p:cNvCxnSpPr>
            <p:nvPr/>
          </p:nvCxnSpPr>
          <p:spPr>
            <a:xfrm>
              <a:off x="1619672" y="3452550"/>
              <a:ext cx="535355" cy="114795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19673" y="3452550"/>
              <a:ext cx="648071" cy="8405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18434" y="3452550"/>
              <a:ext cx="188016" cy="989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002759" y="4345268"/>
            <a:ext cx="98239" cy="97076"/>
            <a:chOff x="1835696" y="2780928"/>
            <a:chExt cx="216024" cy="216024"/>
          </a:xfrm>
        </p:grpSpPr>
        <p:sp>
          <p:nvSpPr>
            <p:cNvPr id="23" name="椭圆 22"/>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4" name="直接连接符 23"/>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3"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3"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3"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3"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3"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3"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591513" y="3554466"/>
            <a:ext cx="257067" cy="254026"/>
            <a:chOff x="1835696" y="2780928"/>
            <a:chExt cx="216024" cy="216024"/>
          </a:xfrm>
        </p:grpSpPr>
        <p:sp>
          <p:nvSpPr>
            <p:cNvPr id="14" name="椭圆 13"/>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5" name="直接连接符 14"/>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4"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4"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4"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4"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4"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4"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直接连接符 50"/>
          <p:cNvCxnSpPr/>
          <p:nvPr/>
        </p:nvCxnSpPr>
        <p:spPr>
          <a:xfrm>
            <a:off x="1619673" y="3017447"/>
            <a:ext cx="0" cy="9426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23850" y="2279650"/>
            <a:ext cx="1298235" cy="1180008"/>
            <a:chOff x="323850" y="2279650"/>
            <a:chExt cx="1298235" cy="1180008"/>
          </a:xfrm>
        </p:grpSpPr>
        <p:cxnSp>
          <p:nvCxnSpPr>
            <p:cNvPr id="7" name="直接箭头连接符 6"/>
            <p:cNvCxnSpPr>
              <a:endCxn id="6" idx="0"/>
            </p:cNvCxnSpPr>
            <p:nvPr/>
          </p:nvCxnSpPr>
          <p:spPr>
            <a:xfrm>
              <a:off x="1107218" y="3017445"/>
              <a:ext cx="512454" cy="43510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4" name="任意多边形 63"/>
            <p:cNvSpPr/>
            <p:nvPr/>
          </p:nvSpPr>
          <p:spPr>
            <a:xfrm>
              <a:off x="323850" y="2279650"/>
              <a:ext cx="1298235" cy="1180008"/>
            </a:xfrm>
            <a:custGeom>
              <a:avLst/>
              <a:gdLst>
                <a:gd name="connsiteX0" fmla="*/ 0 w 1298235"/>
                <a:gd name="connsiteY0" fmla="*/ 723900 h 1180008"/>
                <a:gd name="connsiteX1" fmla="*/ 381000 w 1298235"/>
                <a:gd name="connsiteY1" fmla="*/ 692150 h 1180008"/>
                <a:gd name="connsiteX2" fmla="*/ 1092200 w 1298235"/>
                <a:gd name="connsiteY2" fmla="*/ 1092200 h 1180008"/>
                <a:gd name="connsiteX3" fmla="*/ 1289050 w 1298235"/>
                <a:gd name="connsiteY3" fmla="*/ 1174750 h 1180008"/>
                <a:gd name="connsiteX4" fmla="*/ 1206500 w 1298235"/>
                <a:gd name="connsiteY4" fmla="*/ 996950 h 1180008"/>
                <a:gd name="connsiteX5" fmla="*/ 698500 w 1298235"/>
                <a:gd name="connsiteY5" fmla="*/ 400050 h 1180008"/>
                <a:gd name="connsiteX6" fmla="*/ 596900 w 1298235"/>
                <a:gd name="connsiteY6" fmla="*/ 0 h 11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235" h="1180008">
                  <a:moveTo>
                    <a:pt x="0" y="723900"/>
                  </a:moveTo>
                  <a:cubicBezTo>
                    <a:pt x="99483" y="677333"/>
                    <a:pt x="198967" y="630767"/>
                    <a:pt x="381000" y="692150"/>
                  </a:cubicBezTo>
                  <a:cubicBezTo>
                    <a:pt x="563033" y="753533"/>
                    <a:pt x="940858" y="1011767"/>
                    <a:pt x="1092200" y="1092200"/>
                  </a:cubicBezTo>
                  <a:cubicBezTo>
                    <a:pt x="1243542" y="1172633"/>
                    <a:pt x="1270000" y="1190625"/>
                    <a:pt x="1289050" y="1174750"/>
                  </a:cubicBezTo>
                  <a:cubicBezTo>
                    <a:pt x="1308100" y="1158875"/>
                    <a:pt x="1304925" y="1126067"/>
                    <a:pt x="1206500" y="996950"/>
                  </a:cubicBezTo>
                  <a:cubicBezTo>
                    <a:pt x="1108075" y="867833"/>
                    <a:pt x="800100" y="566208"/>
                    <a:pt x="698500" y="400050"/>
                  </a:cubicBezTo>
                  <a:cubicBezTo>
                    <a:pt x="596900" y="233892"/>
                    <a:pt x="596900" y="116946"/>
                    <a:pt x="59690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5" name="直接箭头连接符 64"/>
            <p:cNvCxnSpPr/>
            <p:nvPr/>
          </p:nvCxnSpPr>
          <p:spPr>
            <a:xfrm>
              <a:off x="594764" y="2582343"/>
              <a:ext cx="512454" cy="435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56" name="矩形 5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773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up)">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4704486" y="5051664"/>
            <a:ext cx="2016224"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6" name="矩形 95"/>
          <p:cNvSpPr/>
          <p:nvPr/>
        </p:nvSpPr>
        <p:spPr>
          <a:xfrm>
            <a:off x="5850603" y="5051664"/>
            <a:ext cx="501892"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5" name="矩形 94"/>
          <p:cNvSpPr/>
          <p:nvPr/>
        </p:nvSpPr>
        <p:spPr>
          <a:xfrm>
            <a:off x="5345953" y="5051664"/>
            <a:ext cx="504650"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4" name="矩形 93"/>
          <p:cNvSpPr/>
          <p:nvPr/>
        </p:nvSpPr>
        <p:spPr>
          <a:xfrm>
            <a:off x="4800048" y="5051664"/>
            <a:ext cx="234435"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8" name="矩形 87"/>
          <p:cNvSpPr/>
          <p:nvPr/>
        </p:nvSpPr>
        <p:spPr>
          <a:xfrm>
            <a:off x="6671853" y="5090368"/>
            <a:ext cx="360040"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9" name="矩形 88"/>
          <p:cNvSpPr/>
          <p:nvPr/>
        </p:nvSpPr>
        <p:spPr>
          <a:xfrm>
            <a:off x="3293126" y="5090368"/>
            <a:ext cx="1362503"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矩形 5"/>
          <p:cNvSpPr/>
          <p:nvPr/>
        </p:nvSpPr>
        <p:spPr>
          <a:xfrm>
            <a:off x="2643686" y="3472322"/>
            <a:ext cx="3856627" cy="1416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90" name="组合 89"/>
          <p:cNvGrpSpPr/>
          <p:nvPr/>
        </p:nvGrpSpPr>
        <p:grpSpPr>
          <a:xfrm>
            <a:off x="4040206" y="3479430"/>
            <a:ext cx="1155483" cy="934148"/>
            <a:chOff x="4040206" y="3479430"/>
            <a:chExt cx="1155483" cy="934148"/>
          </a:xfrm>
        </p:grpSpPr>
        <p:cxnSp>
          <p:nvCxnSpPr>
            <p:cNvPr id="69" name="直接连接符 68"/>
            <p:cNvCxnSpPr/>
            <p:nvPr/>
          </p:nvCxnSpPr>
          <p:spPr>
            <a:xfrm flipV="1">
              <a:off x="4360460" y="3479430"/>
              <a:ext cx="835229" cy="9341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4040206" y="3479430"/>
              <a:ext cx="1155483" cy="2218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4265880" y="3479430"/>
              <a:ext cx="929809" cy="7064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4168739" y="3479430"/>
              <a:ext cx="1026950" cy="47663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 name="標題 2"/>
          <p:cNvSpPr>
            <a:spLocks noGrp="1"/>
          </p:cNvSpPr>
          <p:nvPr>
            <p:ph type="title"/>
          </p:nvPr>
        </p:nvSpPr>
        <p:spPr/>
        <p:txBody>
          <a:bodyPr>
            <a:normAutofit fontScale="90000"/>
          </a:bodyPr>
          <a:lstStyle/>
          <a:p>
            <a:r>
              <a:rPr lang="en-US" altLang="zh-TW" dirty="0"/>
              <a:t>Approximating Multiple Scattering</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1" y="5090368"/>
                <a:ext cx="9144000" cy="7146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𝐷</m:t>
                          </m:r>
                        </m:sup>
                      </m:sSup>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r>
                            <a:rPr lang="en-US" altLang="zh-CN" b="0" i="1" smtClean="0">
                              <a:latin typeface="Cambria Math"/>
                            </a:rPr>
                            <m:t>,</m:t>
                          </m:r>
                          <m:r>
                            <a:rPr lang="en-US" altLang="zh-CN" b="0" i="1" smtClean="0">
                              <a:latin typeface="Cambria Math"/>
                            </a:rPr>
                            <m:t>𝑜</m:t>
                          </m:r>
                        </m:e>
                      </m:d>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𝐺</m:t>
                          </m:r>
                          <m:d>
                            <m:dPr>
                              <m:ctrlPr>
                                <a:rPr lang="en-US" altLang="zh-CN" b="0" i="1" smtClean="0">
                                  <a:latin typeface="Cambria Math"/>
                                </a:rPr>
                              </m:ctrlPr>
                            </m:dPr>
                            <m:e>
                              <m:r>
                                <a:rPr lang="en-US" altLang="zh-CN" b="0" i="1" smtClean="0">
                                  <a:latin typeface="Cambria Math"/>
                                </a:rPr>
                                <m:t>𝑖</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𝑖</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𝜆</m:t>
                                  </m:r>
                                </m:e>
                                <m:sub>
                                  <m:r>
                                    <a:rPr lang="en-US" altLang="zh-CN" b="0" i="1" smtClean="0">
                                      <a:latin typeface="Cambria Math"/>
                                    </a:rPr>
                                    <m:t>𝑗</m:t>
                                  </m:r>
                                </m:sub>
                              </m:sSub>
                            </m:e>
                          </m:d>
                          <m:d>
                            <m:dPr>
                              <m:ctrlPr>
                                <a:rPr lang="en-US" altLang="zh-CN" b="0" i="1" smtClean="0">
                                  <a:latin typeface="Cambria Math"/>
                                </a:rPr>
                              </m:ctrlPr>
                            </m:dPr>
                            <m:e>
                              <m:r>
                                <a:rPr lang="en-US" altLang="zh-CN" b="0" i="1" smtClean="0">
                                  <a:latin typeface="Cambria Math"/>
                                </a:rPr>
                                <m:t>𝐹</m:t>
                              </m:r>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𝑅</m:t>
                                  </m:r>
                                  <m:d>
                                    <m:dPr>
                                      <m:ctrlPr>
                                        <a:rPr lang="en-US" altLang="zh-CN" b="0" i="1" smtClean="0">
                                          <a:latin typeface="Cambria Math"/>
                                        </a:rPr>
                                      </m:ctrlPr>
                                    </m:dPr>
                                    <m:e>
                                      <m:r>
                                        <a:rPr lang="en-US" altLang="zh-CN" b="0" i="1" smtClean="0">
                                          <a:latin typeface="Cambria Math"/>
                                        </a:rPr>
                                        <m:t>𝑑</m:t>
                                      </m:r>
                                    </m:e>
                                  </m:d>
                                </m:e>
                              </m:nary>
                              <m:r>
                                <a:rPr lang="en-US" altLang="zh-CN" i="1">
                                  <a:latin typeface="Cambria Math"/>
                                </a:rPr>
                                <m:t>𝑑𝑠</m:t>
                              </m:r>
                            </m:e>
                          </m:d>
                        </m:e>
                      </m:nary>
                      <m:r>
                        <a:rPr lang="en-US" altLang="zh-CN" i="1">
                          <a:latin typeface="Cambria Math"/>
                        </a:rPr>
                        <m:t>𝑑𝑖</m:t>
                      </m:r>
                    </m:oMath>
                  </m:oMathPara>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 y="5090368"/>
                <a:ext cx="9144000" cy="714683"/>
              </a:xfrm>
              <a:prstGeom prst="rect">
                <a:avLst/>
              </a:prstGeom>
              <a:blipFill rotWithShape="1">
                <a:blip r:embed="rId3"/>
                <a:stretch>
                  <a:fillRect/>
                </a:stretch>
              </a:blipFill>
            </p:spPr>
            <p:txBody>
              <a:bodyPr/>
              <a:lstStyle/>
              <a:p>
                <a:r>
                  <a:rPr lang="zh-CN" altLang="en-US">
                    <a:noFill/>
                  </a:rPr>
                  <a:t> </a:t>
                </a:r>
              </a:p>
            </p:txBody>
          </p:sp>
        </mc:Fallback>
      </mc:AlternateContent>
      <p:sp>
        <p:nvSpPr>
          <p:cNvPr id="7"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smtClean="0"/>
              <a:t>Multiple Scattering</a:t>
            </a:r>
            <a:endParaRPr lang="zh-TW" altLang="en-US" dirty="0"/>
          </a:p>
        </p:txBody>
      </p:sp>
      <p:cxnSp>
        <p:nvCxnSpPr>
          <p:cNvPr id="9" name="直接连接符 8"/>
          <p:cNvCxnSpPr/>
          <p:nvPr/>
        </p:nvCxnSpPr>
        <p:spPr>
          <a:xfrm>
            <a:off x="2643687" y="3472322"/>
            <a:ext cx="38566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3938593" y="3479430"/>
            <a:ext cx="536593" cy="1140849"/>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061816" y="3854982"/>
            <a:ext cx="194378" cy="202115"/>
            <a:chOff x="1835696" y="2780928"/>
            <a:chExt cx="216024" cy="216024"/>
          </a:xfrm>
        </p:grpSpPr>
        <p:sp>
          <p:nvSpPr>
            <p:cNvPr id="12" name="椭圆 11"/>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3" name="直接连接符 12"/>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2"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2"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2"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2"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2"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4207499" y="4120524"/>
            <a:ext cx="132357" cy="130791"/>
            <a:chOff x="1835696" y="2780928"/>
            <a:chExt cx="216024" cy="216024"/>
          </a:xfrm>
        </p:grpSpPr>
        <p:sp>
          <p:nvSpPr>
            <p:cNvPr id="22" name="椭圆 21"/>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3" name="直接连接符 22"/>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2"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2"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2"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2"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2"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2"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3938593" y="3472322"/>
            <a:ext cx="679354" cy="1108806"/>
            <a:chOff x="3938593" y="3472322"/>
            <a:chExt cx="679354" cy="1108806"/>
          </a:xfrm>
        </p:grpSpPr>
        <p:cxnSp>
          <p:nvCxnSpPr>
            <p:cNvPr id="31" name="直接连接符 30"/>
            <p:cNvCxnSpPr/>
            <p:nvPr/>
          </p:nvCxnSpPr>
          <p:spPr>
            <a:xfrm>
              <a:off x="3939832" y="3472322"/>
              <a:ext cx="678115" cy="892718"/>
            </a:xfrm>
            <a:prstGeom prst="line">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38593" y="3472322"/>
              <a:ext cx="220412" cy="1108806"/>
            </a:xfrm>
            <a:prstGeom prst="line">
              <a:avLst/>
            </a:prstGeom>
            <a:ln>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322918" y="4365040"/>
            <a:ext cx="98239" cy="97076"/>
            <a:chOff x="1835696" y="2780928"/>
            <a:chExt cx="216024" cy="216024"/>
          </a:xfrm>
        </p:grpSpPr>
        <p:sp>
          <p:nvSpPr>
            <p:cNvPr id="34" name="椭圆 33"/>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5" name="直接连接符 34"/>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4"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4"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4"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4"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4"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4"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4"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911672" y="3574238"/>
            <a:ext cx="257067" cy="254026"/>
            <a:chOff x="1835696" y="2780928"/>
            <a:chExt cx="216024" cy="216024"/>
          </a:xfrm>
        </p:grpSpPr>
        <p:sp>
          <p:nvSpPr>
            <p:cNvPr id="44" name="椭圆 43"/>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5" name="直接连接符 44"/>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4"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4"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4"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4"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4"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4"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44"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直接连接符 52"/>
          <p:cNvCxnSpPr/>
          <p:nvPr/>
        </p:nvCxnSpPr>
        <p:spPr>
          <a:xfrm>
            <a:off x="3939832" y="3037219"/>
            <a:ext cx="0" cy="9426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2644009" y="2299422"/>
            <a:ext cx="1298235" cy="1180008"/>
            <a:chOff x="2644009" y="2299422"/>
            <a:chExt cx="1298235" cy="1180008"/>
          </a:xfrm>
        </p:grpSpPr>
        <p:cxnSp>
          <p:nvCxnSpPr>
            <p:cNvPr id="8" name="直接箭头连接符 7"/>
            <p:cNvCxnSpPr/>
            <p:nvPr/>
          </p:nvCxnSpPr>
          <p:spPr>
            <a:xfrm>
              <a:off x="3427377" y="3037217"/>
              <a:ext cx="512455" cy="435105"/>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4" name="任意多边形 53"/>
            <p:cNvSpPr/>
            <p:nvPr/>
          </p:nvSpPr>
          <p:spPr>
            <a:xfrm>
              <a:off x="2644009" y="2299422"/>
              <a:ext cx="1298235" cy="1180008"/>
            </a:xfrm>
            <a:custGeom>
              <a:avLst/>
              <a:gdLst>
                <a:gd name="connsiteX0" fmla="*/ 0 w 1298235"/>
                <a:gd name="connsiteY0" fmla="*/ 723900 h 1180008"/>
                <a:gd name="connsiteX1" fmla="*/ 381000 w 1298235"/>
                <a:gd name="connsiteY1" fmla="*/ 692150 h 1180008"/>
                <a:gd name="connsiteX2" fmla="*/ 1092200 w 1298235"/>
                <a:gd name="connsiteY2" fmla="*/ 1092200 h 1180008"/>
                <a:gd name="connsiteX3" fmla="*/ 1289050 w 1298235"/>
                <a:gd name="connsiteY3" fmla="*/ 1174750 h 1180008"/>
                <a:gd name="connsiteX4" fmla="*/ 1206500 w 1298235"/>
                <a:gd name="connsiteY4" fmla="*/ 996950 h 1180008"/>
                <a:gd name="connsiteX5" fmla="*/ 698500 w 1298235"/>
                <a:gd name="connsiteY5" fmla="*/ 400050 h 1180008"/>
                <a:gd name="connsiteX6" fmla="*/ 596900 w 1298235"/>
                <a:gd name="connsiteY6" fmla="*/ 0 h 11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235" h="1180008">
                  <a:moveTo>
                    <a:pt x="0" y="723900"/>
                  </a:moveTo>
                  <a:cubicBezTo>
                    <a:pt x="99483" y="677333"/>
                    <a:pt x="198967" y="630767"/>
                    <a:pt x="381000" y="692150"/>
                  </a:cubicBezTo>
                  <a:cubicBezTo>
                    <a:pt x="563033" y="753533"/>
                    <a:pt x="940858" y="1011767"/>
                    <a:pt x="1092200" y="1092200"/>
                  </a:cubicBezTo>
                  <a:cubicBezTo>
                    <a:pt x="1243542" y="1172633"/>
                    <a:pt x="1270000" y="1190625"/>
                    <a:pt x="1289050" y="1174750"/>
                  </a:cubicBezTo>
                  <a:cubicBezTo>
                    <a:pt x="1308100" y="1158875"/>
                    <a:pt x="1304925" y="1126067"/>
                    <a:pt x="1206500" y="996950"/>
                  </a:cubicBezTo>
                  <a:cubicBezTo>
                    <a:pt x="1108075" y="867833"/>
                    <a:pt x="800100" y="566208"/>
                    <a:pt x="698500" y="400050"/>
                  </a:cubicBezTo>
                  <a:cubicBezTo>
                    <a:pt x="596900" y="233892"/>
                    <a:pt x="596900" y="116946"/>
                    <a:pt x="59690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5" name="直接箭头连接符 54"/>
            <p:cNvCxnSpPr/>
            <p:nvPr/>
          </p:nvCxnSpPr>
          <p:spPr>
            <a:xfrm>
              <a:off x="2914923" y="2602115"/>
              <a:ext cx="512454" cy="43510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5" name="椭圆 64"/>
          <p:cNvSpPr/>
          <p:nvPr/>
        </p:nvSpPr>
        <p:spPr>
          <a:xfrm>
            <a:off x="5148064" y="3431805"/>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6" name="TextBox 65"/>
              <p:cNvSpPr txBox="1"/>
              <p:nvPr/>
            </p:nvSpPr>
            <p:spPr>
              <a:xfrm>
                <a:off x="5195689" y="343180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oMath>
                  </m:oMathPara>
                </a14:m>
                <a:endParaRPr lang="zh-CN" alt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5195689" y="3431805"/>
                <a:ext cx="360040" cy="369332"/>
              </a:xfrm>
              <a:prstGeom prst="rect">
                <a:avLst/>
              </a:prstGeom>
              <a:blipFill rotWithShape="1">
                <a:blip r:embed="rId4"/>
                <a:stretch>
                  <a:fillRect/>
                </a:stretch>
              </a:blipFill>
            </p:spPr>
            <p:txBody>
              <a:bodyPr/>
              <a:lstStyle/>
              <a:p>
                <a:r>
                  <a:rPr lang="zh-CN" altLang="en-US">
                    <a:noFill/>
                  </a:rPr>
                  <a:t> </a:t>
                </a:r>
              </a:p>
            </p:txBody>
          </p:sp>
        </mc:Fallback>
      </mc:AlternateContent>
      <p:cxnSp>
        <p:nvCxnSpPr>
          <p:cNvPr id="79" name="直接连接符 78"/>
          <p:cNvCxnSpPr/>
          <p:nvPr/>
        </p:nvCxnSpPr>
        <p:spPr>
          <a:xfrm flipV="1">
            <a:off x="5195689" y="3037217"/>
            <a:ext cx="456431" cy="435105"/>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5576304" y="2671873"/>
            <a:ext cx="456431" cy="43510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p:cNvSpPr txBox="1"/>
              <p:nvPr/>
            </p:nvSpPr>
            <p:spPr>
              <a:xfrm>
                <a:off x="0" y="5090367"/>
                <a:ext cx="9144000" cy="7146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𝐷</m:t>
                          </m:r>
                        </m:sup>
                      </m:sSup>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r>
                            <a:rPr lang="en-US" altLang="zh-CN" i="1">
                              <a:latin typeface="Cambria Math"/>
                            </a:rPr>
                            <m:t>,</m:t>
                          </m:r>
                          <m:r>
                            <a:rPr lang="en-US" altLang="zh-CN" i="1">
                              <a:latin typeface="Cambria Math"/>
                            </a:rPr>
                            <m:t>𝑜</m:t>
                          </m:r>
                        </m:e>
                      </m:d>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𝐺</m:t>
                          </m:r>
                          <m:d>
                            <m:dPr>
                              <m:ctrlPr>
                                <a:rPr lang="en-US" altLang="zh-CN" b="0" i="1" smtClean="0">
                                  <a:latin typeface="Cambria Math"/>
                                </a:rPr>
                              </m:ctrlPr>
                            </m:dPr>
                            <m:e>
                              <m:r>
                                <a:rPr lang="en-US" altLang="zh-CN" b="0" i="1" smtClean="0">
                                  <a:latin typeface="Cambria Math"/>
                                </a:rPr>
                                <m:t>𝑖</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𝑖</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𝜆</m:t>
                                  </m:r>
                                </m:e>
                                <m:sub>
                                  <m:r>
                                    <a:rPr lang="en-US" altLang="zh-CN" b="0" i="1" smtClean="0">
                                      <a:latin typeface="Cambria Math"/>
                                    </a:rPr>
                                    <m:t>𝑗</m:t>
                                  </m:r>
                                </m:sub>
                              </m:sSub>
                              <m:r>
                                <a:rPr lang="en-US" altLang="zh-CN" b="0" i="1" smtClean="0">
                                  <a:latin typeface="Cambria Math"/>
                                </a:rPr>
                                <m:t>′</m:t>
                              </m:r>
                            </m:e>
                          </m:d>
                          <m:d>
                            <m:dPr>
                              <m:ctrlPr>
                                <a:rPr lang="en-US" altLang="zh-CN" b="0" i="1" smtClean="0">
                                  <a:latin typeface="Cambria Math"/>
                                </a:rPr>
                              </m:ctrlPr>
                            </m:dPr>
                            <m:e>
                              <m:r>
                                <a:rPr lang="en-US" altLang="zh-CN" b="0" i="1" smtClean="0">
                                  <a:latin typeface="Cambria Math"/>
                                </a:rPr>
                                <m:t>𝐹</m:t>
                              </m:r>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𝑅</m:t>
                                  </m:r>
                                  <m:d>
                                    <m:dPr>
                                      <m:ctrlPr>
                                        <a:rPr lang="en-US" altLang="zh-CN" b="0" i="1" smtClean="0">
                                          <a:latin typeface="Cambria Math"/>
                                        </a:rPr>
                                      </m:ctrlPr>
                                    </m:dPr>
                                    <m:e>
                                      <m:r>
                                        <a:rPr lang="en-US" altLang="zh-CN" b="0" i="1" smtClean="0">
                                          <a:latin typeface="Cambria Math"/>
                                        </a:rPr>
                                        <m:t>𝑑</m:t>
                                      </m:r>
                                    </m:e>
                                  </m:d>
                                </m:e>
                              </m:nary>
                              <m:r>
                                <a:rPr lang="en-US" altLang="zh-CN" i="1">
                                  <a:latin typeface="Cambria Math"/>
                                </a:rPr>
                                <m:t>𝑑𝑠</m:t>
                              </m:r>
                            </m:e>
                          </m:d>
                        </m:e>
                      </m:nary>
                      <m:r>
                        <a:rPr lang="en-US" altLang="zh-CN" i="1">
                          <a:latin typeface="Cambria Math"/>
                        </a:rPr>
                        <m:t>𝑑𝑖</m:t>
                      </m:r>
                      <m:r>
                        <a:rPr lang="en-US" altLang="zh-CN" i="1">
                          <a:latin typeface="Cambria Math"/>
                        </a:rPr>
                        <m:t>′</m:t>
                      </m:r>
                    </m:oMath>
                  </m:oMathPara>
                </a14:m>
                <a:endParaRPr lang="zh-CN"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a:off x="0" y="5090367"/>
                <a:ext cx="9144000" cy="714683"/>
              </a:xfrm>
              <a:prstGeom prst="rect">
                <a:avLst/>
              </a:prstGeom>
              <a:blipFill rotWithShape="1">
                <a:blip r:embed="rId5"/>
                <a:stretch>
                  <a:fillRect/>
                </a:stretch>
              </a:blipFill>
            </p:spPr>
            <p:txBody>
              <a:bodyPr/>
              <a:lstStyle/>
              <a:p>
                <a:r>
                  <a:rPr lang="zh-CN" altLang="en-US">
                    <a:noFill/>
                  </a:rPr>
                  <a:t> </a:t>
                </a:r>
              </a:p>
            </p:txBody>
          </p:sp>
        </mc:Fallback>
      </mc:AlternateContent>
      <p:sp>
        <p:nvSpPr>
          <p:cNvPr id="99" name="TextBox 9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2" name="TextBox 1"/>
              <p:cNvSpPr txBox="1"/>
              <p:nvPr/>
            </p:nvSpPr>
            <p:spPr>
              <a:xfrm>
                <a:off x="2631255" y="2346784"/>
                <a:ext cx="360040" cy="325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a:rPr>
                          </m:ctrlPr>
                        </m:sSubPr>
                        <m:e>
                          <m:r>
                            <a:rPr lang="en-US" altLang="zh-CN" sz="1400" b="0" i="1" smtClean="0">
                              <a:latin typeface="Cambria Math"/>
                            </a:rPr>
                            <m:t>𝑖</m:t>
                          </m:r>
                        </m:e>
                        <m:sub>
                          <m:r>
                            <a:rPr lang="en-US" altLang="zh-CN" sz="1400" b="0" i="1" smtClean="0">
                              <a:latin typeface="Cambria Math"/>
                            </a:rPr>
                            <m:t>𝑗</m:t>
                          </m:r>
                        </m:sub>
                      </m:sSub>
                    </m:oMath>
                  </m:oMathPara>
                </a14:m>
                <a:endParaRPr lang="zh-CN" altLang="en-US"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2631255" y="2346784"/>
                <a:ext cx="360040" cy="325089"/>
              </a:xfrm>
              <a:prstGeom prst="rect">
                <a:avLst/>
              </a:prstGeom>
              <a:blipFill rotWithShape="1">
                <a:blip r:embed="rId6"/>
                <a:stretch>
                  <a:fillRect b="-3774"/>
                </a:stretch>
              </a:blipFill>
            </p:spPr>
            <p:txBody>
              <a:bodyPr/>
              <a:lstStyle/>
              <a:p>
                <a:r>
                  <a:rPr lang="zh-CN" altLang="en-US">
                    <a:noFill/>
                  </a:rPr>
                  <a:t> </a:t>
                </a:r>
              </a:p>
            </p:txBody>
          </p:sp>
        </mc:Fallback>
      </mc:AlternateContent>
      <p:grpSp>
        <p:nvGrpSpPr>
          <p:cNvPr id="74" name="组合 73"/>
          <p:cNvGrpSpPr/>
          <p:nvPr/>
        </p:nvGrpSpPr>
        <p:grpSpPr>
          <a:xfrm>
            <a:off x="2899914" y="2279968"/>
            <a:ext cx="360040" cy="428952"/>
            <a:chOff x="2899914" y="2279968"/>
            <a:chExt cx="360040" cy="428952"/>
          </a:xfrm>
        </p:grpSpPr>
        <p:cxnSp>
          <p:nvCxnSpPr>
            <p:cNvPr id="57" name="直接连接符 56"/>
            <p:cNvCxnSpPr/>
            <p:nvPr/>
          </p:nvCxnSpPr>
          <p:spPr>
            <a:xfrm flipH="1">
              <a:off x="3003726" y="2420888"/>
              <a:ext cx="256228" cy="288032"/>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p:cNvSpPr txBox="1"/>
                <p:nvPr/>
              </p:nvSpPr>
              <p:spPr>
                <a:xfrm>
                  <a:off x="2899914" y="2279968"/>
                  <a:ext cx="360040" cy="325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a:rPr>
                            </m:ctrlPr>
                          </m:sSubPr>
                          <m:e>
                            <m:r>
                              <a:rPr lang="en-US" altLang="zh-CN" sz="1400" b="0" i="1" smtClean="0">
                                <a:latin typeface="Cambria Math"/>
                              </a:rPr>
                              <m:t>𝜆</m:t>
                            </m:r>
                          </m:e>
                          <m:sub>
                            <m:r>
                              <a:rPr lang="en-US" altLang="zh-CN" sz="1400" b="0" i="1" smtClean="0">
                                <a:latin typeface="Cambria Math"/>
                              </a:rPr>
                              <m:t>𝑗</m:t>
                            </m:r>
                          </m:sub>
                        </m:sSub>
                      </m:oMath>
                    </m:oMathPara>
                  </a14:m>
                  <a:endParaRPr lang="zh-CN" altLang="en-US" sz="1400" dirty="0"/>
                </a:p>
              </p:txBody>
            </p:sp>
          </mc:Choice>
          <mc:Fallback xmlns="">
            <p:sp>
              <p:nvSpPr>
                <p:cNvPr id="86" name="TextBox 85"/>
                <p:cNvSpPr txBox="1">
                  <a:spLocks noRot="1" noChangeAspect="1" noMove="1" noResize="1" noEditPoints="1" noAdjustHandles="1" noChangeArrowheads="1" noChangeShapeType="1" noTextEdit="1"/>
                </p:cNvSpPr>
                <p:nvPr/>
              </p:nvSpPr>
              <p:spPr>
                <a:xfrm>
                  <a:off x="2899914" y="2279968"/>
                  <a:ext cx="360040" cy="325089"/>
                </a:xfrm>
                <a:prstGeom prst="rect">
                  <a:avLst/>
                </a:prstGeom>
                <a:blipFill rotWithShape="1">
                  <a:blip r:embed="rId7"/>
                  <a:stretch>
                    <a:fillRect b="-3774"/>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7" name="TextBox 86"/>
              <p:cNvSpPr txBox="1"/>
              <p:nvPr/>
            </p:nvSpPr>
            <p:spPr>
              <a:xfrm>
                <a:off x="4372310" y="4539558"/>
                <a:ext cx="360040" cy="325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a:rPr>
                          </m:ctrlPr>
                        </m:sSubPr>
                        <m:e>
                          <m:r>
                            <a:rPr lang="en-US" altLang="zh-CN" sz="1400" b="0" i="1" smtClean="0">
                              <a:latin typeface="Cambria Math"/>
                            </a:rPr>
                            <m:t>𝑖</m:t>
                          </m:r>
                        </m:e>
                        <m:sub>
                          <m:r>
                            <a:rPr lang="en-US" altLang="zh-CN" sz="1400" b="0" i="1" smtClean="0">
                              <a:latin typeface="Cambria Math"/>
                            </a:rPr>
                            <m:t>𝑗</m:t>
                          </m:r>
                        </m:sub>
                      </m:sSub>
                      <m:r>
                        <a:rPr lang="en-US" altLang="zh-CN" sz="1400" b="0" i="1" smtClean="0">
                          <a:latin typeface="Cambria Math"/>
                        </a:rPr>
                        <m:t>′</m:t>
                      </m:r>
                    </m:oMath>
                  </m:oMathPara>
                </a14:m>
                <a:endParaRPr lang="zh-CN" altLang="en-US" sz="1400" dirty="0"/>
              </a:p>
            </p:txBody>
          </p:sp>
        </mc:Choice>
        <mc:Fallback xmlns="">
          <p:sp>
            <p:nvSpPr>
              <p:cNvPr id="87" name="TextBox 86"/>
              <p:cNvSpPr txBox="1">
                <a:spLocks noRot="1" noChangeAspect="1" noMove="1" noResize="1" noEditPoints="1" noAdjustHandles="1" noChangeArrowheads="1" noChangeShapeType="1" noTextEdit="1"/>
              </p:cNvSpPr>
              <p:nvPr/>
            </p:nvSpPr>
            <p:spPr>
              <a:xfrm>
                <a:off x="4372310" y="4539558"/>
                <a:ext cx="360040" cy="325089"/>
              </a:xfrm>
              <a:prstGeom prst="rect">
                <a:avLst/>
              </a:prstGeom>
              <a:blipFill rotWithShape="1">
                <a:blip r:embed="rId8"/>
                <a:stretch>
                  <a:fillRect b="-3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4115717" y="4365134"/>
                <a:ext cx="360040" cy="325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a:rPr>
                          </m:ctrlPr>
                        </m:sSubPr>
                        <m:e>
                          <m:r>
                            <a:rPr lang="en-US" altLang="zh-CN" sz="1400" b="0" i="1" smtClean="0">
                              <a:latin typeface="Cambria Math"/>
                            </a:rPr>
                            <m:t>𝜆</m:t>
                          </m:r>
                        </m:e>
                        <m:sub>
                          <m:r>
                            <a:rPr lang="en-US" altLang="zh-CN" sz="1400" b="0" i="1" smtClean="0">
                              <a:latin typeface="Cambria Math"/>
                            </a:rPr>
                            <m:t>𝑗</m:t>
                          </m:r>
                        </m:sub>
                      </m:sSub>
                      <m:r>
                        <a:rPr lang="en-US" altLang="zh-CN" sz="1400" b="0" i="1" smtClean="0">
                          <a:latin typeface="Cambria Math"/>
                        </a:rPr>
                        <m:t>′</m:t>
                      </m:r>
                    </m:oMath>
                  </m:oMathPara>
                </a14:m>
                <a:endParaRPr lang="zh-CN" altLang="en-US" sz="1400" dirty="0"/>
              </a:p>
            </p:txBody>
          </p:sp>
        </mc:Choice>
        <mc:Fallback xmlns="">
          <p:sp>
            <p:nvSpPr>
              <p:cNvPr id="97" name="TextBox 96"/>
              <p:cNvSpPr txBox="1">
                <a:spLocks noRot="1" noChangeAspect="1" noMove="1" noResize="1" noEditPoints="1" noAdjustHandles="1" noChangeArrowheads="1" noChangeShapeType="1" noTextEdit="1"/>
              </p:cNvSpPr>
              <p:nvPr/>
            </p:nvSpPr>
            <p:spPr>
              <a:xfrm>
                <a:off x="4115717" y="4365134"/>
                <a:ext cx="360040" cy="325089"/>
              </a:xfrm>
              <a:prstGeom prst="rect">
                <a:avLst/>
              </a:prstGeom>
              <a:blipFill rotWithShape="1">
                <a:blip r:embed="rId9"/>
                <a:stretch>
                  <a:fillRect b="-3774"/>
                </a:stretch>
              </a:blipFill>
            </p:spPr>
            <p:txBody>
              <a:bodyPr/>
              <a:lstStyle/>
              <a:p>
                <a:r>
                  <a:rPr lang="zh-CN" altLang="en-US">
                    <a:noFill/>
                  </a:rPr>
                  <a:t> </a:t>
                </a:r>
              </a:p>
            </p:txBody>
          </p:sp>
        </mc:Fallback>
      </mc:AlternateContent>
      <p:cxnSp>
        <p:nvCxnSpPr>
          <p:cNvPr id="102" name="直接连接符 101"/>
          <p:cNvCxnSpPr/>
          <p:nvPr/>
        </p:nvCxnSpPr>
        <p:spPr>
          <a:xfrm flipH="1">
            <a:off x="4115154" y="4293096"/>
            <a:ext cx="224702" cy="116069"/>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2947275" y="2481302"/>
            <a:ext cx="1985113" cy="1982039"/>
            <a:chOff x="2947275" y="2481302"/>
            <a:chExt cx="1985113" cy="1982039"/>
          </a:xfrm>
        </p:grpSpPr>
        <p:grpSp>
          <p:nvGrpSpPr>
            <p:cNvPr id="103" name="组合 102"/>
            <p:cNvGrpSpPr/>
            <p:nvPr/>
          </p:nvGrpSpPr>
          <p:grpSpPr>
            <a:xfrm>
              <a:off x="2947275" y="2481302"/>
              <a:ext cx="1985113" cy="1982039"/>
              <a:chOff x="312685" y="1905000"/>
              <a:chExt cx="3505200" cy="3499771"/>
            </a:xfrm>
          </p:grpSpPr>
          <p:sp>
            <p:nvSpPr>
              <p:cNvPr id="104" name="弧形 103"/>
              <p:cNvSpPr>
                <a:spLocks noChangeAspect="1"/>
              </p:cNvSpPr>
              <p:nvPr/>
            </p:nvSpPr>
            <p:spPr>
              <a:xfrm>
                <a:off x="316889" y="1905000"/>
                <a:ext cx="3500996" cy="3499771"/>
              </a:xfrm>
              <a:prstGeom prst="arc">
                <a:avLst>
                  <a:gd name="adj1" fmla="val 10777980"/>
                  <a:gd name="adj2" fmla="val 8871"/>
                </a:avLst>
              </a:prstGeom>
              <a:noFill/>
              <a:effectLst/>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cxnSp>
            <p:nvCxnSpPr>
              <p:cNvPr id="105" name="直接箭头连接符 104"/>
              <p:cNvCxnSpPr/>
              <p:nvPr/>
            </p:nvCxnSpPr>
            <p:spPr>
              <a:xfrm>
                <a:off x="629478" y="2657665"/>
                <a:ext cx="182650" cy="129939"/>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06" name="直接箭头连接符 105"/>
              <p:cNvCxnSpPr/>
              <p:nvPr/>
            </p:nvCxnSpPr>
            <p:spPr>
              <a:xfrm>
                <a:off x="1170073" y="2137909"/>
                <a:ext cx="109100" cy="181424"/>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07" name="直接箭头连接符 106"/>
              <p:cNvCxnSpPr/>
              <p:nvPr/>
            </p:nvCxnSpPr>
            <p:spPr>
              <a:xfrm rot="5400000">
                <a:off x="3724721" y="3561721"/>
                <a:ext cx="0" cy="186328"/>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08" name="直接箭头连接符 107"/>
              <p:cNvCxnSpPr/>
              <p:nvPr/>
            </p:nvCxnSpPr>
            <p:spPr>
              <a:xfrm flipH="1">
                <a:off x="2805342" y="2137909"/>
                <a:ext cx="106648" cy="134842"/>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09" name="直接箭头连接符 108"/>
              <p:cNvCxnSpPr/>
              <p:nvPr/>
            </p:nvCxnSpPr>
            <p:spPr>
              <a:xfrm flipH="1">
                <a:off x="3323872" y="2657665"/>
                <a:ext cx="187553" cy="107874"/>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10" name="直接箭头连接符 109"/>
              <p:cNvCxnSpPr/>
              <p:nvPr/>
            </p:nvCxnSpPr>
            <p:spPr>
              <a:xfrm>
                <a:off x="2067387" y="1905000"/>
                <a:ext cx="0" cy="186328"/>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11" name="直接箭头连接符 110"/>
              <p:cNvCxnSpPr/>
              <p:nvPr/>
            </p:nvCxnSpPr>
            <p:spPr>
              <a:xfrm rot="16200000">
                <a:off x="405849" y="3573804"/>
                <a:ext cx="0" cy="186328"/>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grpSp>
        <mc:AlternateContent xmlns:mc="http://schemas.openxmlformats.org/markup-compatibility/2006" xmlns:a14="http://schemas.microsoft.com/office/drawing/2010/main">
          <mc:Choice Requires="a14">
            <p:sp>
              <p:nvSpPr>
                <p:cNvPr id="113" name="TextBox 112"/>
                <p:cNvSpPr txBox="1"/>
                <p:nvPr/>
              </p:nvSpPr>
              <p:spPr>
                <a:xfrm>
                  <a:off x="3762224" y="2546268"/>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oMath>
                    </m:oMathPara>
                  </a14:m>
                  <a:endParaRPr lang="zh-CN" altLang="en-US" sz="1000" dirty="0">
                    <a:solidFill>
                      <a:srgbClr val="C00000"/>
                    </a:solidFill>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3762224" y="2546268"/>
                  <a:ext cx="360040" cy="246221"/>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4142898" y="2645546"/>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oMath>
                    </m:oMathPara>
                  </a14:m>
                  <a:endParaRPr lang="zh-CN" altLang="en-US" sz="1000" dirty="0">
                    <a:solidFill>
                      <a:srgbClr val="C00000"/>
                    </a:solidFill>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4142898" y="2645546"/>
                  <a:ext cx="360040" cy="246221"/>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4419349" y="2914108"/>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oMath>
                    </m:oMathPara>
                  </a14:m>
                  <a:endParaRPr lang="zh-CN" altLang="en-US" sz="1000" dirty="0">
                    <a:solidFill>
                      <a:srgbClr val="C00000"/>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4419349" y="2914108"/>
                  <a:ext cx="360040" cy="246221"/>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349972" y="2643204"/>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oMath>
                    </m:oMathPara>
                  </a14:m>
                  <a:endParaRPr lang="zh-CN" altLang="en-US" sz="1000" dirty="0">
                    <a:solidFill>
                      <a:srgbClr val="C00000"/>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3349972" y="2643204"/>
                  <a:ext cx="360040" cy="246221"/>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3079934" y="2914106"/>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oMath>
                    </m:oMathPara>
                  </a14:m>
                  <a:endParaRPr lang="zh-CN" altLang="en-US" sz="1000" dirty="0">
                    <a:solidFill>
                      <a:srgbClr val="C00000"/>
                    </a:solidFill>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3079934" y="2914106"/>
                  <a:ext cx="360040" cy="246221"/>
                </a:xfrm>
                <a:prstGeom prst="rect">
                  <a:avLst/>
                </a:prstGeom>
                <a:blipFill rotWithShape="1">
                  <a:blip r:embed="rId11"/>
                  <a:stretch>
                    <a:fillRect/>
                  </a:stretch>
                </a:blipFill>
              </p:spPr>
              <p:txBody>
                <a:bodyPr/>
                <a:lstStyle/>
                <a:p>
                  <a:r>
                    <a:rPr lang="zh-CN" altLang="en-US">
                      <a:noFill/>
                    </a:rPr>
                    <a:t> </a:t>
                  </a:r>
                </a:p>
              </p:txBody>
            </p:sp>
          </mc:Fallback>
        </mc:AlternateContent>
      </p:grpSp>
      <p:grpSp>
        <p:nvGrpSpPr>
          <p:cNvPr id="78" name="组合 77"/>
          <p:cNvGrpSpPr/>
          <p:nvPr/>
        </p:nvGrpSpPr>
        <p:grpSpPr>
          <a:xfrm>
            <a:off x="2947275" y="2469081"/>
            <a:ext cx="1985113" cy="2006480"/>
            <a:chOff x="2947275" y="2469081"/>
            <a:chExt cx="1985113" cy="2006480"/>
          </a:xfrm>
        </p:grpSpPr>
        <p:grpSp>
          <p:nvGrpSpPr>
            <p:cNvPr id="120" name="组合 119"/>
            <p:cNvGrpSpPr/>
            <p:nvPr/>
          </p:nvGrpSpPr>
          <p:grpSpPr>
            <a:xfrm flipV="1">
              <a:off x="2947275" y="2469081"/>
              <a:ext cx="1985113" cy="2006480"/>
              <a:chOff x="312685" y="1905000"/>
              <a:chExt cx="3505200" cy="3499771"/>
            </a:xfrm>
          </p:grpSpPr>
          <p:sp>
            <p:nvSpPr>
              <p:cNvPr id="126" name="弧形 125"/>
              <p:cNvSpPr>
                <a:spLocks noChangeAspect="1"/>
              </p:cNvSpPr>
              <p:nvPr/>
            </p:nvSpPr>
            <p:spPr>
              <a:xfrm>
                <a:off x="316889" y="1905000"/>
                <a:ext cx="3500996" cy="3499771"/>
              </a:xfrm>
              <a:prstGeom prst="arc">
                <a:avLst>
                  <a:gd name="adj1" fmla="val 10777980"/>
                  <a:gd name="adj2" fmla="val 8871"/>
                </a:avLst>
              </a:prstGeom>
              <a:noFill/>
              <a:effectLst/>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cxnSp>
            <p:nvCxnSpPr>
              <p:cNvPr id="127" name="直接箭头连接符 126"/>
              <p:cNvCxnSpPr/>
              <p:nvPr/>
            </p:nvCxnSpPr>
            <p:spPr>
              <a:xfrm>
                <a:off x="629478" y="2657665"/>
                <a:ext cx="182650" cy="129939"/>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28" name="直接箭头连接符 127"/>
              <p:cNvCxnSpPr/>
              <p:nvPr/>
            </p:nvCxnSpPr>
            <p:spPr>
              <a:xfrm>
                <a:off x="1170073" y="2137909"/>
                <a:ext cx="109100" cy="181424"/>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29" name="直接箭头连接符 128"/>
              <p:cNvCxnSpPr/>
              <p:nvPr/>
            </p:nvCxnSpPr>
            <p:spPr>
              <a:xfrm rot="5400000">
                <a:off x="3724721" y="3561721"/>
                <a:ext cx="0" cy="186328"/>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30" name="直接箭头连接符 129"/>
              <p:cNvCxnSpPr/>
              <p:nvPr/>
            </p:nvCxnSpPr>
            <p:spPr>
              <a:xfrm flipH="1">
                <a:off x="2805342" y="2137909"/>
                <a:ext cx="106648" cy="134842"/>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31" name="直接箭头连接符 130"/>
              <p:cNvCxnSpPr/>
              <p:nvPr/>
            </p:nvCxnSpPr>
            <p:spPr>
              <a:xfrm flipH="1">
                <a:off x="3323872" y="2657665"/>
                <a:ext cx="187553" cy="107874"/>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32" name="直接箭头连接符 131"/>
              <p:cNvCxnSpPr/>
              <p:nvPr/>
            </p:nvCxnSpPr>
            <p:spPr>
              <a:xfrm>
                <a:off x="2067387" y="1905000"/>
                <a:ext cx="0" cy="186328"/>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cxnSp>
            <p:nvCxnSpPr>
              <p:cNvPr id="133" name="直接箭头连接符 132"/>
              <p:cNvCxnSpPr/>
              <p:nvPr/>
            </p:nvCxnSpPr>
            <p:spPr>
              <a:xfrm rot="16200000">
                <a:off x="405849" y="3573804"/>
                <a:ext cx="0" cy="186328"/>
              </a:xfrm>
              <a:prstGeom prst="straightConnector1">
                <a:avLst/>
              </a:prstGeom>
              <a:solidFill>
                <a:schemeClr val="bg1"/>
              </a:solidFill>
              <a:ln w="12700">
                <a:tailEnd type="arrow" w="sm" len="sm"/>
              </a:ln>
              <a:effectLst/>
            </p:spPr>
            <p:style>
              <a:lnRef idx="2">
                <a:schemeClr val="accent2"/>
              </a:lnRef>
              <a:fillRef idx="0">
                <a:schemeClr val="accent2"/>
              </a:fillRef>
              <a:effectRef idx="1">
                <a:schemeClr val="accent2"/>
              </a:effectRef>
              <a:fontRef idx="minor">
                <a:schemeClr val="tx1"/>
              </a:fontRef>
            </p:style>
          </p:cxnSp>
        </p:grpSp>
        <p:grpSp>
          <p:nvGrpSpPr>
            <p:cNvPr id="77" name="组合 76"/>
            <p:cNvGrpSpPr/>
            <p:nvPr/>
          </p:nvGrpSpPr>
          <p:grpSpPr>
            <a:xfrm>
              <a:off x="3113106" y="3769006"/>
              <a:ext cx="1668091" cy="636786"/>
              <a:chOff x="3113106" y="3769006"/>
              <a:chExt cx="1668091" cy="636786"/>
            </a:xfrm>
          </p:grpSpPr>
          <mc:AlternateContent xmlns:mc="http://schemas.openxmlformats.org/markup-compatibility/2006" xmlns:a14="http://schemas.microsoft.com/office/drawing/2010/main">
            <mc:Choice Requires="a14">
              <p:sp>
                <p:nvSpPr>
                  <p:cNvPr id="134" name="TextBox 133"/>
                  <p:cNvSpPr txBox="1"/>
                  <p:nvPr/>
                </p:nvSpPr>
                <p:spPr>
                  <a:xfrm>
                    <a:off x="3113106" y="3769006"/>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r>
                            <a:rPr lang="en-US" altLang="zh-CN" sz="1000" b="0" i="1" smtClean="0">
                              <a:solidFill>
                                <a:srgbClr val="C00000"/>
                              </a:solidFill>
                              <a:latin typeface="Cambria Math"/>
                            </a:rPr>
                            <m:t>′</m:t>
                          </m:r>
                        </m:oMath>
                      </m:oMathPara>
                    </a14:m>
                    <a:endParaRPr lang="zh-CN" altLang="en-US" sz="1000" dirty="0">
                      <a:solidFill>
                        <a:srgbClr val="C00000"/>
                      </a:solidFill>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3113106" y="3769006"/>
                    <a:ext cx="360040" cy="246221"/>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TextBox 134"/>
                  <p:cNvSpPr txBox="1"/>
                  <p:nvPr/>
                </p:nvSpPr>
                <p:spPr>
                  <a:xfrm>
                    <a:off x="3352080" y="4046875"/>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r>
                            <a:rPr lang="en-US" altLang="zh-CN" sz="1000" b="0" i="1" smtClean="0">
                              <a:solidFill>
                                <a:srgbClr val="C00000"/>
                              </a:solidFill>
                              <a:latin typeface="Cambria Math"/>
                            </a:rPr>
                            <m:t>′</m:t>
                          </m:r>
                        </m:oMath>
                      </m:oMathPara>
                    </a14:m>
                    <a:endParaRPr lang="zh-CN" altLang="en-US" sz="1000" dirty="0">
                      <a:solidFill>
                        <a:srgbClr val="C00000"/>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3352080" y="4046875"/>
                    <a:ext cx="360040" cy="246221"/>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3761002" y="4159571"/>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r>
                            <a:rPr lang="en-US" altLang="zh-CN" sz="1000" b="0" i="1" smtClean="0">
                              <a:solidFill>
                                <a:srgbClr val="C00000"/>
                              </a:solidFill>
                              <a:latin typeface="Cambria Math"/>
                            </a:rPr>
                            <m:t>′</m:t>
                          </m:r>
                        </m:oMath>
                      </m:oMathPara>
                    </a14:m>
                    <a:endParaRPr lang="zh-CN" altLang="en-US" sz="1000" dirty="0">
                      <a:solidFill>
                        <a:srgbClr val="C00000"/>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3761002" y="4159571"/>
                    <a:ext cx="360040" cy="246221"/>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4169855" y="4078223"/>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r>
                            <a:rPr lang="en-US" altLang="zh-CN" sz="1000" b="0" i="1" smtClean="0">
                              <a:solidFill>
                                <a:srgbClr val="C00000"/>
                              </a:solidFill>
                              <a:latin typeface="Cambria Math"/>
                            </a:rPr>
                            <m:t>′</m:t>
                          </m:r>
                        </m:oMath>
                      </m:oMathPara>
                    </a14:m>
                    <a:endParaRPr lang="zh-CN" altLang="en-US" sz="1000" dirty="0">
                      <a:solidFill>
                        <a:srgbClr val="C00000"/>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4169855" y="4078223"/>
                    <a:ext cx="360040" cy="246221"/>
                  </a:xfrm>
                  <a:prstGeom prst="rect">
                    <a:avLst/>
                  </a:prstGeom>
                  <a:blipFill rotWithShape="1">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4421157" y="3832955"/>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000" b="0" i="1" smtClean="0">
                              <a:solidFill>
                                <a:srgbClr val="C00000"/>
                              </a:solidFill>
                              <a:latin typeface="Cambria Math"/>
                            </a:rPr>
                            <m:t>𝑖</m:t>
                          </m:r>
                          <m:r>
                            <a:rPr lang="en-US" altLang="zh-CN" sz="1000" b="0" i="1" smtClean="0">
                              <a:solidFill>
                                <a:srgbClr val="C00000"/>
                              </a:solidFill>
                              <a:latin typeface="Cambria Math"/>
                            </a:rPr>
                            <m:t>′</m:t>
                          </m:r>
                        </m:oMath>
                      </m:oMathPara>
                    </a14:m>
                    <a:endParaRPr lang="zh-CN" altLang="en-US" sz="1000" dirty="0">
                      <a:solidFill>
                        <a:srgbClr val="C00000"/>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4421157" y="3832955"/>
                    <a:ext cx="360040" cy="246221"/>
                  </a:xfrm>
                  <a:prstGeom prst="rect">
                    <a:avLst/>
                  </a:prstGeom>
                  <a:blipFill rotWithShape="1">
                    <a:blip r:embed="rId13"/>
                    <a:stretch>
                      <a:fillRect/>
                    </a:stretch>
                  </a:blipFill>
                </p:spPr>
                <p:txBody>
                  <a:bodyPr/>
                  <a:lstStyle/>
                  <a:p>
                    <a:r>
                      <a:rPr lang="zh-CN" altLang="en-US">
                        <a:noFill/>
                      </a:rPr>
                      <a:t> </a:t>
                    </a:r>
                  </a:p>
                </p:txBody>
              </p:sp>
            </mc:Fallback>
          </mc:AlternateContent>
        </p:grpSp>
      </p:grpSp>
      <mc:AlternateContent xmlns:mc="http://schemas.openxmlformats.org/markup-compatibility/2006" xmlns:a14="http://schemas.microsoft.com/office/drawing/2010/main">
        <mc:Choice Requires="a14">
          <p:sp>
            <p:nvSpPr>
              <p:cNvPr id="139" name="TextBox 138"/>
              <p:cNvSpPr txBox="1"/>
              <p:nvPr/>
            </p:nvSpPr>
            <p:spPr>
              <a:xfrm>
                <a:off x="6017613" y="235641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𝑜</m:t>
                      </m:r>
                    </m:oMath>
                  </m:oMathPara>
                </a14:m>
                <a:endParaRPr lang="zh-CN" altLang="en-US" dirty="0"/>
              </a:p>
            </p:txBody>
          </p:sp>
        </mc:Choice>
        <mc:Fallback xmlns="">
          <p:sp>
            <p:nvSpPr>
              <p:cNvPr id="139" name="TextBox 138"/>
              <p:cNvSpPr txBox="1">
                <a:spLocks noRot="1" noChangeAspect="1" noMove="1" noResize="1" noEditPoints="1" noAdjustHandles="1" noChangeArrowheads="1" noChangeShapeType="1" noTextEdit="1"/>
              </p:cNvSpPr>
              <p:nvPr/>
            </p:nvSpPr>
            <p:spPr>
              <a:xfrm>
                <a:off x="6017613" y="2356417"/>
                <a:ext cx="360040" cy="369332"/>
              </a:xfrm>
              <a:prstGeom prst="rect">
                <a:avLst/>
              </a:prstGeom>
              <a:blipFill rotWithShape="1">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3808699" y="387243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𝑠</m:t>
                      </m:r>
                    </m:oMath>
                  </m:oMathPara>
                </a14:m>
                <a:endParaRPr lang="zh-CN" altLang="en-US" dirty="0"/>
              </a:p>
            </p:txBody>
          </p:sp>
        </mc:Choice>
        <mc:Fallback xmlns="">
          <p:sp>
            <p:nvSpPr>
              <p:cNvPr id="140" name="TextBox 139"/>
              <p:cNvSpPr txBox="1">
                <a:spLocks noRot="1" noChangeAspect="1" noMove="1" noResize="1" noEditPoints="1" noAdjustHandles="1" noChangeArrowheads="1" noChangeShapeType="1" noTextEdit="1"/>
              </p:cNvSpPr>
              <p:nvPr/>
            </p:nvSpPr>
            <p:spPr>
              <a:xfrm>
                <a:off x="3808699" y="3872431"/>
                <a:ext cx="360040" cy="369332"/>
              </a:xfrm>
              <a:prstGeom prst="rect">
                <a:avLst/>
              </a:prstGeom>
              <a:blipFill rotWithShape="1">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4727063" y="383874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𝑑</m:t>
                      </m:r>
                    </m:oMath>
                  </m:oMathPara>
                </a14:m>
                <a:endParaRPr lang="zh-CN" altLang="en-US" dirty="0"/>
              </a:p>
            </p:txBody>
          </p:sp>
        </mc:Choice>
        <mc:Fallback xmlns="">
          <p:sp>
            <p:nvSpPr>
              <p:cNvPr id="141" name="TextBox 140"/>
              <p:cNvSpPr txBox="1">
                <a:spLocks noRot="1" noChangeAspect="1" noMove="1" noResize="1" noEditPoints="1" noAdjustHandles="1" noChangeArrowheads="1" noChangeShapeType="1" noTextEdit="1"/>
              </p:cNvSpPr>
              <p:nvPr/>
            </p:nvSpPr>
            <p:spPr>
              <a:xfrm>
                <a:off x="4727063" y="3838745"/>
                <a:ext cx="360040" cy="369332"/>
              </a:xfrm>
              <a:prstGeom prst="rect">
                <a:avLst/>
              </a:prstGeom>
              <a:blipFill rotWithShape="1">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3532263" y="341659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m:t>
                          </m:r>
                        </m:sub>
                      </m:sSub>
                    </m:oMath>
                  </m:oMathPara>
                </a14:m>
                <a:endParaRPr lang="zh-CN" altLang="en-US" dirty="0"/>
              </a:p>
            </p:txBody>
          </p:sp>
        </mc:Choice>
        <mc:Fallback xmlns="">
          <p:sp>
            <p:nvSpPr>
              <p:cNvPr id="119" name="TextBox 118"/>
              <p:cNvSpPr txBox="1">
                <a:spLocks noRot="1" noChangeAspect="1" noMove="1" noResize="1" noEditPoints="1" noAdjustHandles="1" noChangeArrowheads="1" noChangeShapeType="1" noTextEdit="1"/>
              </p:cNvSpPr>
              <p:nvPr/>
            </p:nvSpPr>
            <p:spPr>
              <a:xfrm>
                <a:off x="3532263" y="3416594"/>
                <a:ext cx="360040" cy="369332"/>
              </a:xfrm>
              <a:prstGeom prst="rect">
                <a:avLst/>
              </a:prstGeom>
              <a:blipFill rotWithShape="1">
                <a:blip r:embed="rId18"/>
                <a:stretch>
                  <a:fillRect/>
                </a:stretch>
              </a:blipFill>
            </p:spPr>
            <p:txBody>
              <a:bodyPr/>
              <a:lstStyle/>
              <a:p>
                <a:r>
                  <a:rPr lang="zh-CN" altLang="en-US">
                    <a:noFill/>
                  </a:rPr>
                  <a:t> </a:t>
                </a:r>
              </a:p>
            </p:txBody>
          </p:sp>
        </mc:Fallback>
      </mc:AlternateContent>
      <p:sp>
        <p:nvSpPr>
          <p:cNvPr id="121" name="椭圆 120"/>
          <p:cNvSpPr/>
          <p:nvPr/>
        </p:nvSpPr>
        <p:spPr>
          <a:xfrm>
            <a:off x="3886963" y="3417769"/>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471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6"/>
                                        </p:tgtEl>
                                      </p:cBhvr>
                                    </p:animEffect>
                                    <p:set>
                                      <p:cBhvr>
                                        <p:cTn id="20" dur="1" fill="hold">
                                          <p:stCondLst>
                                            <p:cond delay="499"/>
                                          </p:stCondLst>
                                        </p:cTn>
                                        <p:tgtEl>
                                          <p:spTgt spid="76"/>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left)">
                                      <p:cBhvr>
                                        <p:cTn id="23" dur="500"/>
                                        <p:tgtEl>
                                          <p:spTgt spid="9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par>
                                <p:cTn id="39" presetID="22" presetClass="entr" presetSubtype="1"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up)">
                                      <p:cBhvr>
                                        <p:cTn id="41" dur="500"/>
                                        <p:tgtEl>
                                          <p:spTgt spid="9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par>
                                <p:cTn id="52" presetID="10" presetClass="entr" presetSubtype="0" fill="hold"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500"/>
                                        <p:tgtEl>
                                          <p:spTgt spid="9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500"/>
                                        <p:tgtEl>
                                          <p:spTgt spid="83"/>
                                        </p:tgtEl>
                                      </p:cBhvr>
                                    </p:animEffect>
                                  </p:childTnLst>
                                </p:cTn>
                              </p:par>
                              <p:par>
                                <p:cTn id="68" presetID="10" presetClass="exit" presetSubtype="0" fill="hold" grpId="1" nodeType="withEffect">
                                  <p:stCondLst>
                                    <p:cond delay="0"/>
                                  </p:stCondLst>
                                  <p:childTnLst>
                                    <p:animEffect transition="out" filter="fade">
                                      <p:cBhvr>
                                        <p:cTn id="69" dur="500"/>
                                        <p:tgtEl>
                                          <p:spTgt spid="88"/>
                                        </p:tgtEl>
                                      </p:cBhvr>
                                    </p:animEffect>
                                    <p:set>
                                      <p:cBhvr>
                                        <p:cTn id="70" dur="1" fill="hold">
                                          <p:stCondLst>
                                            <p:cond delay="499"/>
                                          </p:stCondLst>
                                        </p:cTn>
                                        <p:tgtEl>
                                          <p:spTgt spid="88"/>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89"/>
                                        </p:tgtEl>
                                      </p:cBhvr>
                                    </p:animEffect>
                                    <p:set>
                                      <p:cBhvr>
                                        <p:cTn id="73" dur="1" fill="hold">
                                          <p:stCondLst>
                                            <p:cond delay="499"/>
                                          </p:stCondLst>
                                        </p:cTn>
                                        <p:tgtEl>
                                          <p:spTgt spid="8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up)">
                                      <p:cBhvr>
                                        <p:cTn id="78" dur="500"/>
                                        <p:tgtEl>
                                          <p:spTgt spid="10"/>
                                        </p:tgtEl>
                                      </p:cBhvr>
                                    </p:animEffect>
                                  </p:childTnLst>
                                </p:cTn>
                              </p:par>
                            </p:childTnLst>
                          </p:cTn>
                        </p:par>
                        <p:par>
                          <p:cTn id="79" fill="hold">
                            <p:stCondLst>
                              <p:cond delay="500"/>
                            </p:stCondLst>
                            <p:childTnLst>
                              <p:par>
                                <p:cTn id="80" presetID="22" presetClass="entr" presetSubtype="1" fill="hold" nodeType="after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up)">
                                      <p:cBhvr>
                                        <p:cTn id="82" dur="500"/>
                                        <p:tgtEl>
                                          <p:spTgt spid="9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78"/>
                                        </p:tgtEl>
                                      </p:cBhvr>
                                    </p:animEffect>
                                    <p:set>
                                      <p:cBhvr>
                                        <p:cTn id="92" dur="1" fill="hold">
                                          <p:stCondLst>
                                            <p:cond delay="499"/>
                                          </p:stCondLst>
                                        </p:cTn>
                                        <p:tgtEl>
                                          <p:spTgt spid="7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83"/>
                                        </p:tgtEl>
                                      </p:cBhvr>
                                    </p:animEffect>
                                    <p:set>
                                      <p:cBhvr>
                                        <p:cTn id="97" dur="1" fill="hold">
                                          <p:stCondLst>
                                            <p:cond delay="499"/>
                                          </p:stCondLst>
                                        </p:cTn>
                                        <p:tgtEl>
                                          <p:spTgt spid="8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fade">
                                      <p:cBhvr>
                                        <p:cTn id="107" dur="500"/>
                                        <p:tgtEl>
                                          <p:spTgt spid="95"/>
                                        </p:tgtEl>
                                      </p:cBhvr>
                                    </p:animEffect>
                                  </p:childTnLst>
                                </p:cTn>
                              </p:par>
                              <p:par>
                                <p:cTn id="108" presetID="10" presetClass="exit" presetSubtype="0" fill="hold" grpId="1" nodeType="withEffect">
                                  <p:stCondLst>
                                    <p:cond delay="0"/>
                                  </p:stCondLst>
                                  <p:childTnLst>
                                    <p:animEffect transition="out" filter="fade">
                                      <p:cBhvr>
                                        <p:cTn id="109" dur="500"/>
                                        <p:tgtEl>
                                          <p:spTgt spid="94"/>
                                        </p:tgtEl>
                                      </p:cBhvr>
                                    </p:animEffect>
                                    <p:set>
                                      <p:cBhvr>
                                        <p:cTn id="110" dur="1" fill="hold">
                                          <p:stCondLst>
                                            <p:cond delay="499"/>
                                          </p:stCondLst>
                                        </p:cTn>
                                        <p:tgtEl>
                                          <p:spTgt spid="9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1" nodeType="clickEffect">
                                  <p:stCondLst>
                                    <p:cond delay="0"/>
                                  </p:stCondLst>
                                  <p:childTnLst>
                                    <p:set>
                                      <p:cBhvr>
                                        <p:cTn id="114" dur="1" fill="hold">
                                          <p:stCondLst>
                                            <p:cond delay="0"/>
                                          </p:stCondLst>
                                        </p:cTn>
                                        <p:tgtEl>
                                          <p:spTgt spid="140"/>
                                        </p:tgtEl>
                                        <p:attrNameLst>
                                          <p:attrName>style.visibility</p:attrName>
                                        </p:attrNameLst>
                                      </p:cBhvr>
                                      <p:to>
                                        <p:strVal val="visible"/>
                                      </p:to>
                                    </p:set>
                                    <p:animEffect transition="in" filter="fade">
                                      <p:cBhvr>
                                        <p:cTn id="115" dur="500"/>
                                        <p:tgtEl>
                                          <p:spTgt spid="140"/>
                                        </p:tgtEl>
                                      </p:cBhvr>
                                    </p:animEffect>
                                  </p:childTnLst>
                                </p:cTn>
                              </p:par>
                              <p:par>
                                <p:cTn id="116" presetID="10" presetClass="entr" presetSubtype="0" fill="hold"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500"/>
                                        <p:tgtEl>
                                          <p:spTgt spid="11"/>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par>
                          <p:cTn id="127" fill="hold">
                            <p:stCondLst>
                              <p:cond delay="1500"/>
                            </p:stCondLst>
                            <p:childTnLst>
                              <p:par>
                                <p:cTn id="128" presetID="10" presetClass="entr" presetSubtype="0" fill="hold" nodeType="after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500"/>
                                        <p:tgtEl>
                                          <p:spTgt spid="96"/>
                                        </p:tgtEl>
                                      </p:cBhvr>
                                    </p:animEffect>
                                  </p:childTnLst>
                                </p:cTn>
                              </p:par>
                              <p:par>
                                <p:cTn id="136" presetID="10" presetClass="exit" presetSubtype="0" fill="hold" grpId="1" nodeType="withEffect">
                                  <p:stCondLst>
                                    <p:cond delay="0"/>
                                  </p:stCondLst>
                                  <p:childTnLst>
                                    <p:animEffect transition="out" filter="fade">
                                      <p:cBhvr>
                                        <p:cTn id="137" dur="500"/>
                                        <p:tgtEl>
                                          <p:spTgt spid="95"/>
                                        </p:tgtEl>
                                      </p:cBhvr>
                                    </p:animEffect>
                                    <p:set>
                                      <p:cBhvr>
                                        <p:cTn id="138" dur="1" fill="hold">
                                          <p:stCondLst>
                                            <p:cond delay="499"/>
                                          </p:stCondLst>
                                        </p:cTn>
                                        <p:tgtEl>
                                          <p:spTgt spid="9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wipe(left)">
                                      <p:cBhvr>
                                        <p:cTn id="143" dur="500"/>
                                        <p:tgtEl>
                                          <p:spTgt spid="90"/>
                                        </p:tgtEl>
                                      </p:cBhvr>
                                    </p:animEffect>
                                  </p:childTnLst>
                                </p:cTn>
                              </p:par>
                              <p:par>
                                <p:cTn id="144" presetID="10" presetClass="entr" presetSubtype="0" fill="hold" grpId="1" nodeType="withEffect">
                                  <p:stCondLst>
                                    <p:cond delay="0"/>
                                  </p:stCondLst>
                                  <p:childTnLst>
                                    <p:set>
                                      <p:cBhvr>
                                        <p:cTn id="145" dur="1" fill="hold">
                                          <p:stCondLst>
                                            <p:cond delay="0"/>
                                          </p:stCondLst>
                                        </p:cTn>
                                        <p:tgtEl>
                                          <p:spTgt spid="141"/>
                                        </p:tgtEl>
                                        <p:attrNameLst>
                                          <p:attrName>style.visibility</p:attrName>
                                        </p:attrNameLst>
                                      </p:cBhvr>
                                      <p:to>
                                        <p:strVal val="visible"/>
                                      </p:to>
                                    </p:set>
                                    <p:animEffect transition="in" filter="fade">
                                      <p:cBhvr>
                                        <p:cTn id="146" dur="500"/>
                                        <p:tgtEl>
                                          <p:spTgt spid="14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96"/>
                                        </p:tgtEl>
                                      </p:cBhvr>
                                    </p:animEffect>
                                    <p:set>
                                      <p:cBhvr>
                                        <p:cTn id="151" dur="1" fill="hold">
                                          <p:stCondLst>
                                            <p:cond delay="499"/>
                                          </p:stCondLst>
                                        </p:cTn>
                                        <p:tgtEl>
                                          <p:spTgt spid="96"/>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42" presetClass="path" presetSubtype="0" accel="50000" decel="50000" fill="hold" grpId="1" nodeType="clickEffect">
                                  <p:stCondLst>
                                    <p:cond delay="0"/>
                                  </p:stCondLst>
                                  <p:childTnLst>
                                    <p:animMotion origin="layout" path="M 0 3.98844E-6 L 0 -0.40948 " pathEditMode="relative" rAng="0" ptsTypes="AA">
                                      <p:cBhvr>
                                        <p:cTn id="155" dur="2000" fill="hold"/>
                                        <p:tgtEl>
                                          <p:spTgt spid="98"/>
                                        </p:tgtEl>
                                        <p:attrNameLst>
                                          <p:attrName>ppt_x</p:attrName>
                                          <p:attrName>ppt_y</p:attrName>
                                        </p:attrNameLst>
                                      </p:cBhvr>
                                      <p:rCtr x="0" y="-20486"/>
                                    </p:animMotion>
                                  </p:childTnLst>
                                </p:cTn>
                              </p:par>
                              <p:par>
                                <p:cTn id="156" presetID="10" presetClass="exit" presetSubtype="0" fill="hold" nodeType="withEffect">
                                  <p:stCondLst>
                                    <p:cond delay="0"/>
                                  </p:stCondLst>
                                  <p:childTnLst>
                                    <p:animEffect transition="out" filter="fade">
                                      <p:cBhvr>
                                        <p:cTn id="157" dur="500"/>
                                        <p:tgtEl>
                                          <p:spTgt spid="91"/>
                                        </p:tgtEl>
                                      </p:cBhvr>
                                    </p:animEffect>
                                    <p:set>
                                      <p:cBhvr>
                                        <p:cTn id="158" dur="1" fill="hold">
                                          <p:stCondLst>
                                            <p:cond delay="499"/>
                                          </p:stCondLst>
                                        </p:cTn>
                                        <p:tgtEl>
                                          <p:spTgt spid="91"/>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0"/>
                                        </p:tgtEl>
                                      </p:cBhvr>
                                    </p:animEffect>
                                    <p:set>
                                      <p:cBhvr>
                                        <p:cTn id="161" dur="1" fill="hold">
                                          <p:stCondLst>
                                            <p:cond delay="499"/>
                                          </p:stCondLst>
                                        </p:cTn>
                                        <p:tgtEl>
                                          <p:spTgt spid="1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93"/>
                                        </p:tgtEl>
                                      </p:cBhvr>
                                    </p:animEffect>
                                    <p:set>
                                      <p:cBhvr>
                                        <p:cTn id="164" dur="1" fill="hold">
                                          <p:stCondLst>
                                            <p:cond delay="499"/>
                                          </p:stCondLst>
                                        </p:cTn>
                                        <p:tgtEl>
                                          <p:spTgt spid="93"/>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43"/>
                                        </p:tgtEl>
                                      </p:cBhvr>
                                    </p:animEffect>
                                    <p:set>
                                      <p:cBhvr>
                                        <p:cTn id="167" dur="1" fill="hold">
                                          <p:stCondLst>
                                            <p:cond delay="499"/>
                                          </p:stCondLst>
                                        </p:cTn>
                                        <p:tgtEl>
                                          <p:spTgt spid="43"/>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1"/>
                                        </p:tgtEl>
                                      </p:cBhvr>
                                    </p:animEffect>
                                    <p:set>
                                      <p:cBhvr>
                                        <p:cTn id="170" dur="1" fill="hold">
                                          <p:stCondLst>
                                            <p:cond delay="499"/>
                                          </p:stCondLst>
                                        </p:cTn>
                                        <p:tgtEl>
                                          <p:spTgt spid="11"/>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21"/>
                                        </p:tgtEl>
                                      </p:cBhvr>
                                    </p:animEffect>
                                    <p:set>
                                      <p:cBhvr>
                                        <p:cTn id="173" dur="1" fill="hold">
                                          <p:stCondLst>
                                            <p:cond delay="499"/>
                                          </p:stCondLst>
                                        </p:cTn>
                                        <p:tgtEl>
                                          <p:spTgt spid="21"/>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33"/>
                                        </p:tgtEl>
                                      </p:cBhvr>
                                    </p:animEffect>
                                    <p:set>
                                      <p:cBhvr>
                                        <p:cTn id="176" dur="1" fill="hold">
                                          <p:stCondLst>
                                            <p:cond delay="499"/>
                                          </p:stCondLst>
                                        </p:cTn>
                                        <p:tgtEl>
                                          <p:spTgt spid="3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90"/>
                                        </p:tgtEl>
                                      </p:cBhvr>
                                    </p:animEffect>
                                    <p:set>
                                      <p:cBhvr>
                                        <p:cTn id="179" dur="1" fill="hold">
                                          <p:stCondLst>
                                            <p:cond delay="499"/>
                                          </p:stCondLst>
                                        </p:cTn>
                                        <p:tgtEl>
                                          <p:spTgt spid="90"/>
                                        </p:tgtEl>
                                        <p:attrNameLst>
                                          <p:attrName>style.visibility</p:attrName>
                                        </p:attrNameLst>
                                      </p:cBhvr>
                                      <p:to>
                                        <p:strVal val="hidden"/>
                                      </p:to>
                                    </p:set>
                                  </p:childTnLst>
                                </p:cTn>
                              </p:par>
                              <p:par>
                                <p:cTn id="180" presetID="10" presetClass="exit" presetSubtype="0" fill="hold" grpId="0" nodeType="withEffect">
                                  <p:stCondLst>
                                    <p:cond delay="0"/>
                                  </p:stCondLst>
                                  <p:childTnLst>
                                    <p:animEffect transition="out" filter="fade">
                                      <p:cBhvr>
                                        <p:cTn id="181" dur="500"/>
                                        <p:tgtEl>
                                          <p:spTgt spid="6"/>
                                        </p:tgtEl>
                                      </p:cBhvr>
                                    </p:animEffect>
                                    <p:set>
                                      <p:cBhvr>
                                        <p:cTn id="182" dur="1" fill="hold">
                                          <p:stCondLst>
                                            <p:cond delay="499"/>
                                          </p:stCondLst>
                                        </p:cTn>
                                        <p:tgtEl>
                                          <p:spTgt spid="6"/>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9"/>
                                        </p:tgtEl>
                                      </p:cBhvr>
                                    </p:animEffect>
                                    <p:set>
                                      <p:cBhvr>
                                        <p:cTn id="185" dur="1" fill="hold">
                                          <p:stCondLst>
                                            <p:cond delay="499"/>
                                          </p:stCondLst>
                                        </p:cTn>
                                        <p:tgtEl>
                                          <p:spTgt spid="9"/>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53"/>
                                        </p:tgtEl>
                                      </p:cBhvr>
                                    </p:animEffect>
                                    <p:set>
                                      <p:cBhvr>
                                        <p:cTn id="188" dur="1" fill="hold">
                                          <p:stCondLst>
                                            <p:cond delay="499"/>
                                          </p:stCondLst>
                                        </p:cTn>
                                        <p:tgtEl>
                                          <p:spTgt spid="53"/>
                                        </p:tgtEl>
                                        <p:attrNameLst>
                                          <p:attrName>style.visibility</p:attrName>
                                        </p:attrNameLst>
                                      </p:cBhvr>
                                      <p:to>
                                        <p:strVal val="hidden"/>
                                      </p:to>
                                    </p:set>
                                  </p:childTnLst>
                                </p:cTn>
                              </p:par>
                              <p:par>
                                <p:cTn id="189" presetID="10" presetClass="exit" presetSubtype="0" fill="hold" grpId="0" nodeType="withEffect">
                                  <p:stCondLst>
                                    <p:cond delay="0"/>
                                  </p:stCondLst>
                                  <p:childTnLst>
                                    <p:animEffect transition="out" filter="fade">
                                      <p:cBhvr>
                                        <p:cTn id="190" dur="500"/>
                                        <p:tgtEl>
                                          <p:spTgt spid="65"/>
                                        </p:tgtEl>
                                      </p:cBhvr>
                                    </p:animEffect>
                                    <p:set>
                                      <p:cBhvr>
                                        <p:cTn id="191" dur="1" fill="hold">
                                          <p:stCondLst>
                                            <p:cond delay="499"/>
                                          </p:stCondLst>
                                        </p:cTn>
                                        <p:tgtEl>
                                          <p:spTgt spid="65"/>
                                        </p:tgtEl>
                                        <p:attrNameLst>
                                          <p:attrName>style.visibility</p:attrName>
                                        </p:attrNameLst>
                                      </p:cBhvr>
                                      <p:to>
                                        <p:strVal val="hidden"/>
                                      </p:to>
                                    </p:set>
                                  </p:childTnLst>
                                </p:cTn>
                              </p:par>
                              <p:par>
                                <p:cTn id="192" presetID="10" presetClass="exit" presetSubtype="0" fill="hold" grpId="0" nodeType="withEffect">
                                  <p:stCondLst>
                                    <p:cond delay="0"/>
                                  </p:stCondLst>
                                  <p:childTnLst>
                                    <p:animEffect transition="out" filter="fade">
                                      <p:cBhvr>
                                        <p:cTn id="193" dur="500"/>
                                        <p:tgtEl>
                                          <p:spTgt spid="66"/>
                                        </p:tgtEl>
                                      </p:cBhvr>
                                    </p:animEffect>
                                    <p:set>
                                      <p:cBhvr>
                                        <p:cTn id="194" dur="1" fill="hold">
                                          <p:stCondLst>
                                            <p:cond delay="499"/>
                                          </p:stCondLst>
                                        </p:cTn>
                                        <p:tgtEl>
                                          <p:spTgt spid="66"/>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79"/>
                                        </p:tgtEl>
                                      </p:cBhvr>
                                    </p:animEffect>
                                    <p:set>
                                      <p:cBhvr>
                                        <p:cTn id="197" dur="1" fill="hold">
                                          <p:stCondLst>
                                            <p:cond delay="499"/>
                                          </p:stCondLst>
                                        </p:cTn>
                                        <p:tgtEl>
                                          <p:spTgt spid="79"/>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82"/>
                                        </p:tgtEl>
                                      </p:cBhvr>
                                    </p:animEffect>
                                    <p:set>
                                      <p:cBhvr>
                                        <p:cTn id="200" dur="1" fill="hold">
                                          <p:stCondLst>
                                            <p:cond delay="499"/>
                                          </p:stCondLst>
                                        </p:cTn>
                                        <p:tgtEl>
                                          <p:spTgt spid="82"/>
                                        </p:tgtEl>
                                        <p:attrNameLst>
                                          <p:attrName>style.visibility</p:attrName>
                                        </p:attrNameLst>
                                      </p:cBhvr>
                                      <p:to>
                                        <p:strVal val="hidden"/>
                                      </p:to>
                                    </p:set>
                                  </p:childTnLst>
                                </p:cTn>
                              </p:par>
                              <p:par>
                                <p:cTn id="201" presetID="10" presetClass="exit" presetSubtype="0" fill="hold" grpId="0" nodeType="withEffect">
                                  <p:stCondLst>
                                    <p:cond delay="0"/>
                                  </p:stCondLst>
                                  <p:childTnLst>
                                    <p:animEffect transition="out" filter="fade">
                                      <p:cBhvr>
                                        <p:cTn id="202" dur="500"/>
                                        <p:tgtEl>
                                          <p:spTgt spid="139"/>
                                        </p:tgtEl>
                                      </p:cBhvr>
                                    </p:animEffect>
                                    <p:set>
                                      <p:cBhvr>
                                        <p:cTn id="203" dur="1" fill="hold">
                                          <p:stCondLst>
                                            <p:cond delay="499"/>
                                          </p:stCondLst>
                                        </p:cTn>
                                        <p:tgtEl>
                                          <p:spTgt spid="139"/>
                                        </p:tgtEl>
                                        <p:attrNameLst>
                                          <p:attrName>style.visibility</p:attrName>
                                        </p:attrNameLst>
                                      </p:cBhvr>
                                      <p:to>
                                        <p:strVal val="hidden"/>
                                      </p:to>
                                    </p:set>
                                  </p:childTnLst>
                                </p:cTn>
                              </p:par>
                              <p:par>
                                <p:cTn id="204" presetID="10" presetClass="exit" presetSubtype="0" fill="hold" grpId="0" nodeType="withEffect">
                                  <p:stCondLst>
                                    <p:cond delay="0"/>
                                  </p:stCondLst>
                                  <p:childTnLst>
                                    <p:animEffect transition="out" filter="fade">
                                      <p:cBhvr>
                                        <p:cTn id="205" dur="500"/>
                                        <p:tgtEl>
                                          <p:spTgt spid="140"/>
                                        </p:tgtEl>
                                      </p:cBhvr>
                                    </p:animEffect>
                                    <p:set>
                                      <p:cBhvr>
                                        <p:cTn id="206" dur="1" fill="hold">
                                          <p:stCondLst>
                                            <p:cond delay="499"/>
                                          </p:stCondLst>
                                        </p:cTn>
                                        <p:tgtEl>
                                          <p:spTgt spid="140"/>
                                        </p:tgtEl>
                                        <p:attrNameLst>
                                          <p:attrName>style.visibility</p:attrName>
                                        </p:attrNameLst>
                                      </p:cBhvr>
                                      <p:to>
                                        <p:strVal val="hidden"/>
                                      </p:to>
                                    </p:set>
                                  </p:childTnLst>
                                </p:cTn>
                              </p:par>
                              <p:par>
                                <p:cTn id="207" presetID="10" presetClass="exit" presetSubtype="0" fill="hold" grpId="0" nodeType="withEffect">
                                  <p:stCondLst>
                                    <p:cond delay="0"/>
                                  </p:stCondLst>
                                  <p:childTnLst>
                                    <p:animEffect transition="out" filter="fade">
                                      <p:cBhvr>
                                        <p:cTn id="208" dur="500"/>
                                        <p:tgtEl>
                                          <p:spTgt spid="141"/>
                                        </p:tgtEl>
                                      </p:cBhvr>
                                    </p:animEffect>
                                    <p:set>
                                      <p:cBhvr>
                                        <p:cTn id="209" dur="1" fill="hold">
                                          <p:stCondLst>
                                            <p:cond delay="499"/>
                                          </p:stCondLst>
                                        </p:cTn>
                                        <p:tgtEl>
                                          <p:spTgt spid="141"/>
                                        </p:tgtEl>
                                        <p:attrNameLst>
                                          <p:attrName>style.visibility</p:attrName>
                                        </p:attrNameLst>
                                      </p:cBhvr>
                                      <p:to>
                                        <p:strVal val="hidden"/>
                                      </p:to>
                                    </p:set>
                                  </p:childTnLst>
                                </p:cTn>
                              </p:par>
                              <p:par>
                                <p:cTn id="210" presetID="10" presetClass="exit" presetSubtype="0" fill="hold" grpId="0" nodeType="withEffect">
                                  <p:stCondLst>
                                    <p:cond delay="0"/>
                                  </p:stCondLst>
                                  <p:childTnLst>
                                    <p:animEffect transition="out" filter="fade">
                                      <p:cBhvr>
                                        <p:cTn id="211" dur="500"/>
                                        <p:tgtEl>
                                          <p:spTgt spid="119"/>
                                        </p:tgtEl>
                                      </p:cBhvr>
                                    </p:animEffect>
                                    <p:set>
                                      <p:cBhvr>
                                        <p:cTn id="212" dur="1" fill="hold">
                                          <p:stCondLst>
                                            <p:cond delay="499"/>
                                          </p:stCondLst>
                                        </p:cTn>
                                        <p:tgtEl>
                                          <p:spTgt spid="119"/>
                                        </p:tgtEl>
                                        <p:attrNameLst>
                                          <p:attrName>style.visibility</p:attrName>
                                        </p:attrNameLst>
                                      </p:cBhvr>
                                      <p:to>
                                        <p:strVal val="hidden"/>
                                      </p:to>
                                    </p:set>
                                  </p:childTnLst>
                                </p:cTn>
                              </p:par>
                              <p:par>
                                <p:cTn id="213" presetID="10" presetClass="exit" presetSubtype="0" fill="hold" grpId="0" nodeType="withEffect">
                                  <p:stCondLst>
                                    <p:cond delay="0"/>
                                  </p:stCondLst>
                                  <p:childTnLst>
                                    <p:animEffect transition="out" filter="fade">
                                      <p:cBhvr>
                                        <p:cTn id="214" dur="500"/>
                                        <p:tgtEl>
                                          <p:spTgt spid="121"/>
                                        </p:tgtEl>
                                      </p:cBhvr>
                                    </p:animEffect>
                                    <p:set>
                                      <p:cBhvr>
                                        <p:cTn id="215" dur="1" fill="hold">
                                          <p:stCondLst>
                                            <p:cond delay="499"/>
                                          </p:stCondLst>
                                        </p:cTn>
                                        <p:tgtEl>
                                          <p:spTgt spid="121"/>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2"/>
                                        </p:tgtEl>
                                      </p:cBhvr>
                                    </p:animEffect>
                                    <p:set>
                                      <p:cBhvr>
                                        <p:cTn id="218" dur="1" fill="hold">
                                          <p:stCondLst>
                                            <p:cond delay="499"/>
                                          </p:stCondLst>
                                        </p:cTn>
                                        <p:tgtEl>
                                          <p:spTgt spid="2"/>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74"/>
                                        </p:tgtEl>
                                      </p:cBhvr>
                                    </p:animEffect>
                                    <p:set>
                                      <p:cBhvr>
                                        <p:cTn id="221" dur="1" fill="hold">
                                          <p:stCondLst>
                                            <p:cond delay="499"/>
                                          </p:stCondLst>
                                        </p:cTn>
                                        <p:tgtEl>
                                          <p:spTgt spid="74"/>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87"/>
                                        </p:tgtEl>
                                      </p:cBhvr>
                                    </p:animEffect>
                                    <p:set>
                                      <p:cBhvr>
                                        <p:cTn id="224" dur="1" fill="hold">
                                          <p:stCondLst>
                                            <p:cond delay="499"/>
                                          </p:stCondLst>
                                        </p:cTn>
                                        <p:tgtEl>
                                          <p:spTgt spid="87"/>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500"/>
                                        <p:tgtEl>
                                          <p:spTgt spid="97"/>
                                        </p:tgtEl>
                                      </p:cBhvr>
                                    </p:animEffect>
                                    <p:set>
                                      <p:cBhvr>
                                        <p:cTn id="227" dur="1" fill="hold">
                                          <p:stCondLst>
                                            <p:cond delay="499"/>
                                          </p:stCondLst>
                                        </p:cTn>
                                        <p:tgtEl>
                                          <p:spTgt spid="97"/>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500"/>
                                        <p:tgtEl>
                                          <p:spTgt spid="102"/>
                                        </p:tgtEl>
                                      </p:cBhvr>
                                    </p:animEffect>
                                    <p:set>
                                      <p:cBhvr>
                                        <p:cTn id="230" dur="1" fill="hold">
                                          <p:stCondLst>
                                            <p:cond delay="499"/>
                                          </p:stCondLst>
                                        </p:cTn>
                                        <p:tgtEl>
                                          <p:spTgt spid="102"/>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500"/>
                                        <p:tgtEl>
                                          <p:spTgt spid="74"/>
                                        </p:tgtEl>
                                      </p:cBhvr>
                                    </p:animEffect>
                                    <p:set>
                                      <p:cBhvr>
                                        <p:cTn id="233"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96" grpId="0" animBg="1"/>
      <p:bldP spid="96" grpId="1" animBg="1"/>
      <p:bldP spid="95" grpId="0" animBg="1"/>
      <p:bldP spid="95" grpId="1" animBg="1"/>
      <p:bldP spid="94" grpId="0" animBg="1"/>
      <p:bldP spid="94" grpId="1" animBg="1"/>
      <p:bldP spid="88" grpId="0" animBg="1"/>
      <p:bldP spid="88" grpId="1" animBg="1"/>
      <p:bldP spid="89" grpId="0" animBg="1"/>
      <p:bldP spid="89" grpId="1" animBg="1"/>
      <p:bldP spid="6" grpId="0" animBg="1"/>
      <p:bldP spid="5" grpId="0"/>
      <p:bldP spid="65" grpId="0" animBg="1"/>
      <p:bldP spid="66" grpId="0"/>
      <p:bldP spid="98" grpId="0"/>
      <p:bldP spid="98" grpId="1"/>
      <p:bldP spid="2" grpId="0"/>
      <p:bldP spid="2" grpId="1"/>
      <p:bldP spid="87" grpId="0"/>
      <p:bldP spid="87" grpId="1"/>
      <p:bldP spid="97" grpId="0"/>
      <p:bldP spid="97" grpId="1"/>
      <p:bldP spid="139" grpId="0"/>
      <p:bldP spid="140" grpId="0"/>
      <p:bldP spid="140" grpId="1"/>
      <p:bldP spid="141" grpId="0"/>
      <p:bldP spid="141" grpId="1"/>
      <p:bldP spid="119" grpId="0"/>
      <p:bldP spid="1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868144" y="2275001"/>
            <a:ext cx="443047"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 name="標題 2"/>
          <p:cNvSpPr>
            <a:spLocks noGrp="1"/>
          </p:cNvSpPr>
          <p:nvPr>
            <p:ph type="title"/>
          </p:nvPr>
        </p:nvSpPr>
        <p:spPr/>
        <p:txBody>
          <a:bodyPr>
            <a:normAutofit fontScale="90000"/>
          </a:bodyPr>
          <a:lstStyle/>
          <a:p>
            <a:r>
              <a:rPr lang="en-US" altLang="zh-TW" dirty="0"/>
              <a:t>Approximating Multiple Scattering</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6" name="TextBox 5"/>
              <p:cNvSpPr txBox="1"/>
              <p:nvPr/>
            </p:nvSpPr>
            <p:spPr>
              <a:xfrm>
                <a:off x="10999" y="2275001"/>
                <a:ext cx="9144000" cy="7146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𝐷</m:t>
                          </m:r>
                        </m:sup>
                      </m:sSup>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r>
                            <a:rPr lang="en-US" altLang="zh-CN" i="1">
                              <a:latin typeface="Cambria Math"/>
                            </a:rPr>
                            <m:t>,</m:t>
                          </m:r>
                          <m:r>
                            <a:rPr lang="en-US" altLang="zh-CN" i="1">
                              <a:latin typeface="Cambria Math"/>
                            </a:rPr>
                            <m:t>𝑜</m:t>
                          </m:r>
                        </m:e>
                      </m:d>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𝐺</m:t>
                          </m:r>
                          <m:d>
                            <m:dPr>
                              <m:ctrlPr>
                                <a:rPr lang="en-US" altLang="zh-CN" b="0" i="1" smtClean="0">
                                  <a:latin typeface="Cambria Math"/>
                                </a:rPr>
                              </m:ctrlPr>
                            </m:dPr>
                            <m:e>
                              <m:r>
                                <a:rPr lang="en-US" altLang="zh-CN" b="0" i="1" smtClean="0">
                                  <a:latin typeface="Cambria Math"/>
                                </a:rPr>
                                <m:t>𝑖</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𝑖</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𝜆</m:t>
                                  </m:r>
                                </m:e>
                                <m:sub>
                                  <m:r>
                                    <a:rPr lang="en-US" altLang="zh-CN" b="0" i="1" smtClean="0">
                                      <a:latin typeface="Cambria Math"/>
                                    </a:rPr>
                                    <m:t>𝑗</m:t>
                                  </m:r>
                                </m:sub>
                              </m:sSub>
                              <m:r>
                                <a:rPr lang="en-US" altLang="zh-CN" b="0" i="1" smtClean="0">
                                  <a:latin typeface="Cambria Math"/>
                                </a:rPr>
                                <m:t>′</m:t>
                              </m:r>
                            </m:e>
                          </m:d>
                          <m:d>
                            <m:dPr>
                              <m:ctrlPr>
                                <a:rPr lang="en-US" altLang="zh-CN" b="0" i="1" smtClean="0">
                                  <a:latin typeface="Cambria Math"/>
                                </a:rPr>
                              </m:ctrlPr>
                            </m:dPr>
                            <m:e>
                              <m:r>
                                <a:rPr lang="en-US" altLang="zh-CN" b="0" i="1" smtClean="0">
                                  <a:latin typeface="Cambria Math"/>
                                </a:rPr>
                                <m:t>𝐹</m:t>
                              </m:r>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𝑅</m:t>
                                  </m:r>
                                  <m:d>
                                    <m:dPr>
                                      <m:ctrlPr>
                                        <a:rPr lang="en-US" altLang="zh-CN" b="0" i="1" smtClean="0">
                                          <a:latin typeface="Cambria Math"/>
                                        </a:rPr>
                                      </m:ctrlPr>
                                    </m:dPr>
                                    <m:e>
                                      <m:r>
                                        <a:rPr lang="en-US" altLang="zh-CN" b="0" i="1" smtClean="0">
                                          <a:latin typeface="Cambria Math"/>
                                        </a:rPr>
                                        <m:t>𝑑</m:t>
                                      </m:r>
                                    </m:e>
                                  </m:d>
                                </m:e>
                              </m:nary>
                              <m:r>
                                <a:rPr lang="en-US" altLang="zh-CN" i="1">
                                  <a:latin typeface="Cambria Math"/>
                                </a:rPr>
                                <m:t>𝑑𝑠</m:t>
                              </m:r>
                            </m:e>
                          </m:d>
                        </m:e>
                      </m:nary>
                      <m:r>
                        <a:rPr lang="en-US" altLang="zh-CN" i="1">
                          <a:latin typeface="Cambria Math"/>
                        </a:rPr>
                        <m:t>𝑑𝑖</m:t>
                      </m:r>
                      <m:r>
                        <a:rPr lang="en-US" altLang="zh-CN" i="1">
                          <a:latin typeface="Cambria Math"/>
                        </a:rPr>
                        <m:t>′</m:t>
                      </m:r>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0999" y="2275001"/>
                <a:ext cx="9144000" cy="714683"/>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內容版面配置區 1"/>
              <p:cNvSpPr txBox="1">
                <a:spLocks/>
              </p:cNvSpPr>
              <p:nvPr/>
            </p:nvSpPr>
            <p:spPr>
              <a:xfrm>
                <a:off x="319987" y="3356992"/>
                <a:ext cx="8215967"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b="0" dirty="0" smtClean="0">
                    <a:solidFill>
                      <a:schemeClr val="tx1"/>
                    </a:solidFill>
                  </a:rPr>
                  <a:t>Define </a:t>
                </a:r>
                <a14:m>
                  <m:oMath xmlns:m="http://schemas.openxmlformats.org/officeDocument/2006/math">
                    <m:r>
                      <a:rPr lang="en-US" altLang="zh-TW" b="0" i="1" smtClean="0">
                        <a:solidFill>
                          <a:schemeClr val="tx1"/>
                        </a:solidFill>
                        <a:latin typeface="Cambria Math"/>
                      </a:rPr>
                      <m:t>𝑅</m:t>
                    </m:r>
                    <m:r>
                      <a:rPr lang="en-US" altLang="zh-TW" b="0" i="1" smtClean="0">
                        <a:solidFill>
                          <a:schemeClr val="tx1"/>
                        </a:solidFill>
                        <a:latin typeface="Cambria Math"/>
                      </a:rPr>
                      <m:t>(</m:t>
                    </m:r>
                    <m:r>
                      <a:rPr lang="en-US" altLang="zh-TW" b="0" i="1" smtClean="0">
                        <a:solidFill>
                          <a:schemeClr val="tx1"/>
                        </a:solidFill>
                        <a:latin typeface="Cambria Math"/>
                      </a:rPr>
                      <m:t>𝑑</m:t>
                    </m:r>
                    <m:r>
                      <a:rPr lang="en-US" altLang="zh-TW" b="0" i="1" smtClean="0">
                        <a:solidFill>
                          <a:schemeClr val="tx1"/>
                        </a:solidFill>
                        <a:latin typeface="Cambria Math"/>
                      </a:rPr>
                      <m:t>)</m:t>
                    </m:r>
                  </m:oMath>
                </a14:m>
                <a:r>
                  <a:rPr lang="en-US" altLang="zh-TW" b="0" dirty="0" smtClean="0">
                    <a:solidFill>
                      <a:schemeClr val="tx1"/>
                    </a:solidFill>
                  </a:rPr>
                  <a:t> as a combination of </a:t>
                </a:r>
                <a:br>
                  <a:rPr lang="en-US" altLang="zh-TW" b="0" dirty="0" smtClean="0">
                    <a:solidFill>
                      <a:schemeClr val="tx1"/>
                    </a:solidFill>
                  </a:rPr>
                </a:br>
                <a:r>
                  <a:rPr lang="en-US" altLang="zh-TW" b="0" dirty="0" err="1" smtClean="0">
                    <a:solidFill>
                      <a:srgbClr val="FF0000"/>
                    </a:solidFill>
                  </a:rPr>
                  <a:t>fluence</a:t>
                </a:r>
                <a:r>
                  <a:rPr lang="en-US" altLang="zh-TW" b="0" dirty="0" smtClean="0">
                    <a:solidFill>
                      <a:srgbClr val="FF0000"/>
                    </a:solidFill>
                  </a:rPr>
                  <a:t> term </a:t>
                </a:r>
                <a:r>
                  <a:rPr lang="en-US" altLang="zh-TW" b="0" dirty="0" smtClean="0">
                    <a:solidFill>
                      <a:schemeClr val="tx1"/>
                    </a:solidFill>
                  </a:rPr>
                  <a:t>and </a:t>
                </a:r>
                <a:r>
                  <a:rPr lang="en-US" altLang="zh-TW" b="0" dirty="0" smtClean="0">
                    <a:solidFill>
                      <a:srgbClr val="FF0000"/>
                    </a:solidFill>
                  </a:rPr>
                  <a:t>flux term</a:t>
                </a:r>
                <a:r>
                  <a:rPr lang="en-US" altLang="zh-TW" b="0" dirty="0" smtClean="0">
                    <a:solidFill>
                      <a:schemeClr val="tx1"/>
                    </a:solidFill>
                  </a:rPr>
                  <a:t> [</a:t>
                </a:r>
                <a:r>
                  <a:rPr lang="en-US" altLang="zh-TW" b="0" dirty="0" err="1" smtClean="0">
                    <a:solidFill>
                      <a:schemeClr val="tx1"/>
                    </a:solidFill>
                  </a:rPr>
                  <a:t>d’Eon</a:t>
                </a:r>
                <a:r>
                  <a:rPr lang="en-US" altLang="zh-TW" b="0" dirty="0" smtClean="0">
                    <a:solidFill>
                      <a:schemeClr val="tx1"/>
                    </a:solidFill>
                  </a:rPr>
                  <a:t> et al. 2011]</a:t>
                </a:r>
              </a:p>
              <a:p>
                <a:pPr marL="400050" lvl="1" indent="0"/>
                <a:r>
                  <a:rPr lang="en-US" altLang="zh-TW" b="0" dirty="0" smtClean="0">
                    <a:solidFill>
                      <a:schemeClr val="tx1"/>
                    </a:solidFill>
                  </a:rPr>
                  <a:t/>
                </a:r>
                <a:br>
                  <a:rPr lang="en-US" altLang="zh-TW" b="0" dirty="0" smtClean="0">
                    <a:solidFill>
                      <a:schemeClr val="tx1"/>
                    </a:solidFill>
                  </a:rPr>
                </a:br>
                <a:endParaRPr lang="zh-TW" altLang="en-US" dirty="0">
                  <a:solidFill>
                    <a:schemeClr val="tx1"/>
                  </a:solidFill>
                </a:endParaRPr>
              </a:p>
            </p:txBody>
          </p:sp>
        </mc:Choice>
        <mc:Fallback xmlns="">
          <p:sp>
            <p:nvSpPr>
              <p:cNvPr id="11" name="內容版面配置區 1"/>
              <p:cNvSpPr txBox="1">
                <a:spLocks noRot="1" noChangeAspect="1" noMove="1" noResize="1" noEditPoints="1" noAdjustHandles="1" noChangeArrowheads="1" noChangeShapeType="1" noTextEdit="1"/>
              </p:cNvSpPr>
              <p:nvPr/>
            </p:nvSpPr>
            <p:spPr>
              <a:xfrm>
                <a:off x="319987" y="3356992"/>
                <a:ext cx="8215967" cy="2160240"/>
              </a:xfrm>
              <a:prstGeom prst="rect">
                <a:avLst/>
              </a:prstGeom>
              <a:blipFill rotWithShape="1">
                <a:blip r:embed="rId4"/>
                <a:stretch>
                  <a:fillRect t="-3390"/>
                </a:stretch>
              </a:blipFill>
            </p:spPr>
            <p:txBody>
              <a:bodyPr/>
              <a:lstStyle/>
              <a:p>
                <a:r>
                  <a:rPr lang="zh-CN" altLang="en-US">
                    <a:noFill/>
                  </a:rPr>
                  <a:t> </a:t>
                </a:r>
              </a:p>
            </p:txBody>
          </p:sp>
        </mc:Fallback>
      </mc:AlternateContent>
      <p:sp>
        <p:nvSpPr>
          <p:cNvPr id="12"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smtClean="0"/>
              <a:t>Multiple Scattering</a:t>
            </a:r>
            <a:endParaRPr lang="zh-TW" altLang="en-US" dirty="0"/>
          </a:p>
        </p:txBody>
      </p:sp>
      <p:sp>
        <p:nvSpPr>
          <p:cNvPr id="13" name="TextBox 12"/>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4" name="矩形 13"/>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173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80112" y="2278484"/>
            <a:ext cx="1944216"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0" name="矩形 9"/>
          <p:cNvSpPr/>
          <p:nvPr/>
        </p:nvSpPr>
        <p:spPr>
          <a:xfrm>
            <a:off x="4644008" y="2276872"/>
            <a:ext cx="720080"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3" name="標題 2"/>
          <p:cNvSpPr>
            <a:spLocks noGrp="1"/>
          </p:cNvSpPr>
          <p:nvPr>
            <p:ph type="title"/>
          </p:nvPr>
        </p:nvSpPr>
        <p:spPr/>
        <p:txBody>
          <a:bodyPr>
            <a:normAutofit fontScale="90000"/>
          </a:bodyPr>
          <a:lstStyle/>
          <a:p>
            <a:r>
              <a:rPr lang="en-US" altLang="zh-TW" dirty="0"/>
              <a:t>Approximating Multiple Scattering</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6" name="TextBox 5"/>
              <p:cNvSpPr txBox="1"/>
              <p:nvPr/>
            </p:nvSpPr>
            <p:spPr>
              <a:xfrm>
                <a:off x="0" y="2276872"/>
                <a:ext cx="9144000" cy="7146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𝐷</m:t>
                          </m:r>
                        </m:sup>
                      </m:sSup>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r>
                            <a:rPr lang="en-US" altLang="zh-CN" i="1">
                              <a:latin typeface="Cambria Math"/>
                            </a:rPr>
                            <m:t>,</m:t>
                          </m:r>
                          <m:r>
                            <a:rPr lang="en-US" altLang="zh-CN" i="1">
                              <a:latin typeface="Cambria Math"/>
                            </a:rPr>
                            <m:t>𝑜</m:t>
                          </m:r>
                        </m:e>
                      </m:d>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𝐺</m:t>
                          </m:r>
                          <m:d>
                            <m:dPr>
                              <m:ctrlPr>
                                <a:rPr lang="en-US" altLang="zh-CN" b="0" i="1" smtClean="0">
                                  <a:latin typeface="Cambria Math"/>
                                </a:rPr>
                              </m:ctrlPr>
                            </m:dPr>
                            <m:e>
                              <m:r>
                                <a:rPr lang="en-US" altLang="zh-CN" b="0" i="1" smtClean="0">
                                  <a:latin typeface="Cambria Math"/>
                                </a:rPr>
                                <m:t>𝑖</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𝑖</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𝜆</m:t>
                                  </m:r>
                                </m:e>
                                <m:sub>
                                  <m:r>
                                    <a:rPr lang="en-US" altLang="zh-CN" b="0" i="1" smtClean="0">
                                      <a:latin typeface="Cambria Math"/>
                                    </a:rPr>
                                    <m:t>𝑗</m:t>
                                  </m:r>
                                </m:sub>
                              </m:sSub>
                              <m:r>
                                <a:rPr lang="en-US" altLang="zh-CN" b="0" i="1" smtClean="0">
                                  <a:latin typeface="Cambria Math"/>
                                </a:rPr>
                                <m:t>′</m:t>
                              </m:r>
                            </m:e>
                          </m:d>
                          <m:d>
                            <m:dPr>
                              <m:ctrlPr>
                                <a:rPr lang="en-US" altLang="zh-CN" b="0" i="1" smtClean="0">
                                  <a:latin typeface="Cambria Math"/>
                                </a:rPr>
                              </m:ctrlPr>
                            </m:dPr>
                            <m:e>
                              <m:r>
                                <a:rPr lang="en-US" altLang="zh-CN" b="0" i="1" smtClean="0">
                                  <a:latin typeface="Cambria Math"/>
                                </a:rPr>
                                <m:t>𝐹</m:t>
                              </m:r>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d>
                                    <m:dPr>
                                      <m:ctrlPr>
                                        <a:rPr lang="en-US" altLang="zh-CN" b="0" i="1" smtClean="0">
                                          <a:latin typeface="Cambria Math"/>
                                        </a:rPr>
                                      </m:ctrlPr>
                                    </m:dPr>
                                    <m:e>
                                      <m:sSub>
                                        <m:sSubPr>
                                          <m:ctrlPr>
                                            <a:rPr lang="en-US" altLang="zh-TW" i="1">
                                              <a:latin typeface="Cambria Math"/>
                                            </a:rPr>
                                          </m:ctrlPr>
                                        </m:sSubPr>
                                        <m:e>
                                          <m:r>
                                            <a:rPr lang="en-US" altLang="zh-TW" i="1">
                                              <a:latin typeface="Cambria Math"/>
                                            </a:rPr>
                                            <m:t>𝐶</m:t>
                                          </m:r>
                                        </m:e>
                                        <m:sub>
                                          <m:r>
                                            <a:rPr lang="en-US" altLang="zh-TW" i="1">
                                              <a:latin typeface="Cambria Math"/>
                                            </a:rPr>
                                            <m:t>𝜙</m:t>
                                          </m:r>
                                        </m:sub>
                                      </m:sSub>
                                      <m:r>
                                        <a:rPr lang="en-US" altLang="zh-TW" i="1">
                                          <a:latin typeface="Cambria Math"/>
                                        </a:rPr>
                                        <m:t>𝜙</m:t>
                                      </m:r>
                                      <m:d>
                                        <m:dPr>
                                          <m:ctrlPr>
                                            <a:rPr lang="en-US" altLang="zh-TW" i="1">
                                              <a:latin typeface="Cambria Math"/>
                                            </a:rPr>
                                          </m:ctrlPr>
                                        </m:dPr>
                                        <m:e>
                                          <m:r>
                                            <a:rPr lang="en-US" altLang="zh-TW" i="1">
                                              <a:latin typeface="Cambria Math"/>
                                            </a:rPr>
                                            <m:t>𝑑</m:t>
                                          </m:r>
                                        </m:e>
                                      </m:d>
                                      <m:r>
                                        <a:rPr lang="en-US" altLang="zh-TW" i="1">
                                          <a:latin typeface="Cambria Math"/>
                                        </a:rPr>
                                        <m:t>+</m:t>
                                      </m:r>
                                      <m:sSub>
                                        <m:sSubPr>
                                          <m:ctrlPr>
                                            <a:rPr lang="en-US" altLang="zh-TW" i="1">
                                              <a:latin typeface="Cambria Math"/>
                                            </a:rPr>
                                          </m:ctrlPr>
                                        </m:sSubPr>
                                        <m:e>
                                          <m:r>
                                            <a:rPr lang="en-US" altLang="zh-TW" i="1">
                                              <a:latin typeface="Cambria Math"/>
                                            </a:rPr>
                                            <m:t>𝐶</m:t>
                                          </m:r>
                                        </m:e>
                                        <m:sub>
                                          <m:r>
                                            <a:rPr lang="en-US" altLang="zh-TW" i="1">
                                              <a:latin typeface="Cambria Math"/>
                                            </a:rPr>
                                            <m:t>𝐸</m:t>
                                          </m:r>
                                        </m:sub>
                                      </m:sSub>
                                      <m:r>
                                        <a:rPr lang="en-US" altLang="zh-TW" i="1">
                                          <a:latin typeface="Cambria Math"/>
                                        </a:rPr>
                                        <m:t>(−</m:t>
                                      </m:r>
                                      <m:r>
                                        <a:rPr lang="en-US" altLang="zh-TW" i="1">
                                          <a:latin typeface="Cambria Math"/>
                                        </a:rPr>
                                        <m:t>𝐷</m:t>
                                      </m:r>
                                      <m:d>
                                        <m:dPr>
                                          <m:ctrlPr>
                                            <a:rPr lang="en-US" altLang="zh-TW" i="1">
                                              <a:latin typeface="Cambria Math"/>
                                            </a:rPr>
                                          </m:ctrlPr>
                                        </m:dPr>
                                        <m:e>
                                          <m:r>
                                            <a:rPr lang="en-US" altLang="zh-TW" i="1">
                                              <a:latin typeface="Cambria Math"/>
                                            </a:rPr>
                                            <m:t>𝑛</m:t>
                                          </m:r>
                                          <m:r>
                                            <a:rPr lang="en-US" altLang="zh-TW" i="1">
                                              <a:latin typeface="Cambria Math"/>
                                            </a:rPr>
                                            <m:t>⋅</m:t>
                                          </m:r>
                                          <m:r>
                                            <a:rPr lang="en-US" altLang="zh-TW" i="1">
                                              <a:latin typeface="Cambria Math"/>
                                            </a:rPr>
                                            <m:t>𝛻𝜙</m:t>
                                          </m:r>
                                        </m:e>
                                      </m:d>
                                      <m:d>
                                        <m:dPr>
                                          <m:ctrlPr>
                                            <a:rPr lang="en-US" altLang="zh-TW" i="1">
                                              <a:latin typeface="Cambria Math"/>
                                              <a:ea typeface="Cambria Math"/>
                                            </a:rPr>
                                          </m:ctrlPr>
                                        </m:dPr>
                                        <m:e>
                                          <m:r>
                                            <a:rPr lang="en-US" altLang="zh-TW" i="1">
                                              <a:latin typeface="Cambria Math"/>
                                              <a:ea typeface="Cambria Math"/>
                                            </a:rPr>
                                            <m:t>𝑑</m:t>
                                          </m:r>
                                        </m:e>
                                      </m:d>
                                      <m:r>
                                        <a:rPr lang="en-US" altLang="zh-TW" i="1">
                                          <a:latin typeface="Cambria Math"/>
                                          <a:ea typeface="Cambria Math"/>
                                        </a:rPr>
                                        <m:t>)</m:t>
                                      </m:r>
                                    </m:e>
                                  </m:d>
                                </m:e>
                              </m:nary>
                              <m:r>
                                <a:rPr lang="en-US" altLang="zh-CN" i="1">
                                  <a:latin typeface="Cambria Math"/>
                                </a:rPr>
                                <m:t>𝑑𝑠</m:t>
                              </m:r>
                            </m:e>
                          </m:d>
                        </m:e>
                      </m:nary>
                      <m:r>
                        <a:rPr lang="en-US" altLang="zh-CN" i="1">
                          <a:latin typeface="Cambria Math"/>
                        </a:rPr>
                        <m:t>𝑑𝑖</m:t>
                      </m:r>
                      <m:r>
                        <a:rPr lang="en-US" altLang="zh-CN" i="1">
                          <a:latin typeface="Cambria Math"/>
                        </a:rPr>
                        <m:t>′</m:t>
                      </m:r>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0" y="2276872"/>
                <a:ext cx="9144000" cy="714683"/>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內容版面配置區 1"/>
              <p:cNvSpPr txBox="1">
                <a:spLocks/>
              </p:cNvSpPr>
              <p:nvPr/>
            </p:nvSpPr>
            <p:spPr>
              <a:xfrm>
                <a:off x="319987" y="3356992"/>
                <a:ext cx="8215967" cy="2160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b="0" dirty="0" smtClean="0">
                    <a:solidFill>
                      <a:schemeClr val="tx1"/>
                    </a:solidFill>
                  </a:rPr>
                  <a:t>Define </a:t>
                </a:r>
                <a14:m>
                  <m:oMath xmlns:m="http://schemas.openxmlformats.org/officeDocument/2006/math">
                    <m:r>
                      <a:rPr lang="en-US" altLang="zh-TW" b="0" i="1" smtClean="0">
                        <a:solidFill>
                          <a:schemeClr val="tx1"/>
                        </a:solidFill>
                        <a:latin typeface="Cambria Math"/>
                      </a:rPr>
                      <m:t>𝑅</m:t>
                    </m:r>
                    <m:r>
                      <a:rPr lang="en-US" altLang="zh-TW" b="0" i="1" smtClean="0">
                        <a:solidFill>
                          <a:schemeClr val="tx1"/>
                        </a:solidFill>
                        <a:latin typeface="Cambria Math"/>
                      </a:rPr>
                      <m:t>(</m:t>
                    </m:r>
                    <m:r>
                      <a:rPr lang="en-US" altLang="zh-TW" b="0" i="1" smtClean="0">
                        <a:solidFill>
                          <a:schemeClr val="tx1"/>
                        </a:solidFill>
                        <a:latin typeface="Cambria Math"/>
                      </a:rPr>
                      <m:t>𝑑</m:t>
                    </m:r>
                    <m:r>
                      <a:rPr lang="en-US" altLang="zh-TW" b="0" i="1" smtClean="0">
                        <a:solidFill>
                          <a:schemeClr val="tx1"/>
                        </a:solidFill>
                        <a:latin typeface="Cambria Math"/>
                      </a:rPr>
                      <m:t>)</m:t>
                    </m:r>
                  </m:oMath>
                </a14:m>
                <a:r>
                  <a:rPr lang="en-US" altLang="zh-TW" b="0" dirty="0" smtClean="0">
                    <a:solidFill>
                      <a:schemeClr val="tx1"/>
                    </a:solidFill>
                  </a:rPr>
                  <a:t> as a combination of </a:t>
                </a:r>
                <a:br>
                  <a:rPr lang="en-US" altLang="zh-TW" b="0" dirty="0" smtClean="0">
                    <a:solidFill>
                      <a:schemeClr val="tx1"/>
                    </a:solidFill>
                  </a:rPr>
                </a:br>
                <a:r>
                  <a:rPr lang="en-US" altLang="zh-TW" b="0" dirty="0" err="1" smtClean="0">
                    <a:solidFill>
                      <a:srgbClr val="FF0000"/>
                    </a:solidFill>
                  </a:rPr>
                  <a:t>fluence</a:t>
                </a:r>
                <a:r>
                  <a:rPr lang="en-US" altLang="zh-TW" b="0" dirty="0" smtClean="0">
                    <a:solidFill>
                      <a:srgbClr val="FF0000"/>
                    </a:solidFill>
                  </a:rPr>
                  <a:t> term </a:t>
                </a:r>
                <a:r>
                  <a:rPr lang="en-US" altLang="zh-TW" b="0" dirty="0" smtClean="0">
                    <a:solidFill>
                      <a:schemeClr val="tx1"/>
                    </a:solidFill>
                  </a:rPr>
                  <a:t>and </a:t>
                </a:r>
                <a:r>
                  <a:rPr lang="en-US" altLang="zh-TW" b="0" dirty="0" smtClean="0">
                    <a:solidFill>
                      <a:srgbClr val="FF0000"/>
                    </a:solidFill>
                  </a:rPr>
                  <a:t>flux term</a:t>
                </a:r>
                <a:r>
                  <a:rPr lang="en-US" altLang="zh-TW" b="0" dirty="0" smtClean="0">
                    <a:solidFill>
                      <a:schemeClr val="tx1"/>
                    </a:solidFill>
                  </a:rPr>
                  <a:t> [</a:t>
                </a:r>
                <a:r>
                  <a:rPr lang="en-US" altLang="zh-TW" b="0" dirty="0" err="1" smtClean="0">
                    <a:solidFill>
                      <a:schemeClr val="tx1"/>
                    </a:solidFill>
                  </a:rPr>
                  <a:t>d’Eon</a:t>
                </a:r>
                <a:r>
                  <a:rPr lang="en-US" altLang="zh-TW" b="0" dirty="0" smtClean="0">
                    <a:solidFill>
                      <a:schemeClr val="tx1"/>
                    </a:solidFill>
                  </a:rPr>
                  <a:t> et al. 2011]</a:t>
                </a:r>
                <a:br>
                  <a:rPr lang="en-US" altLang="zh-TW" b="0" dirty="0" smtClean="0">
                    <a:solidFill>
                      <a:schemeClr val="tx1"/>
                    </a:solidFill>
                  </a:rPr>
                </a:br>
                <a:endParaRPr lang="zh-TW" altLang="en-US" dirty="0">
                  <a:solidFill>
                    <a:schemeClr val="tx1"/>
                  </a:solidFill>
                </a:endParaRPr>
              </a:p>
            </p:txBody>
          </p:sp>
        </mc:Choice>
        <mc:Fallback xmlns="">
          <p:sp>
            <p:nvSpPr>
              <p:cNvPr id="9" name="內容版面配置區 1"/>
              <p:cNvSpPr txBox="1">
                <a:spLocks noRot="1" noChangeAspect="1" noMove="1" noResize="1" noEditPoints="1" noAdjustHandles="1" noChangeArrowheads="1" noChangeShapeType="1" noTextEdit="1"/>
              </p:cNvSpPr>
              <p:nvPr/>
            </p:nvSpPr>
            <p:spPr>
              <a:xfrm>
                <a:off x="319987" y="3356992"/>
                <a:ext cx="8215967" cy="2160240"/>
              </a:xfrm>
              <a:prstGeom prst="rect">
                <a:avLst/>
              </a:prstGeom>
              <a:blipFill rotWithShape="1">
                <a:blip r:embed="rId4"/>
                <a:stretch>
                  <a:fillRect t="-3390"/>
                </a:stretch>
              </a:blipFill>
            </p:spPr>
            <p:txBody>
              <a:bodyPr/>
              <a:lstStyle/>
              <a:p>
                <a:r>
                  <a:rPr lang="zh-CN" altLang="en-US">
                    <a:noFill/>
                  </a:rPr>
                  <a:t> </a:t>
                </a:r>
              </a:p>
            </p:txBody>
          </p:sp>
        </mc:Fallback>
      </mc:AlternateContent>
      <p:sp>
        <p:nvSpPr>
          <p:cNvPr id="13"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smtClean="0"/>
              <a:t>Multiple Scattering</a:t>
            </a:r>
            <a:endParaRPr lang="zh-TW" altLang="en-US" dirty="0"/>
          </a:p>
        </p:txBody>
      </p:sp>
      <p:sp>
        <p:nvSpPr>
          <p:cNvPr id="18" name="矩形 17"/>
          <p:cNvSpPr/>
          <p:nvPr/>
        </p:nvSpPr>
        <p:spPr>
          <a:xfrm>
            <a:off x="5868144" y="2275001"/>
            <a:ext cx="443047"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TextBox 18"/>
              <p:cNvSpPr txBox="1"/>
              <p:nvPr/>
            </p:nvSpPr>
            <p:spPr>
              <a:xfrm>
                <a:off x="10999" y="2275001"/>
                <a:ext cx="9144000" cy="7146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𝐷</m:t>
                          </m:r>
                        </m:sup>
                      </m:sSup>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r>
                            <a:rPr lang="en-US" altLang="zh-CN" i="1">
                              <a:latin typeface="Cambria Math"/>
                            </a:rPr>
                            <m:t>,</m:t>
                          </m:r>
                          <m:r>
                            <a:rPr lang="en-US" altLang="zh-CN" i="1">
                              <a:latin typeface="Cambria Math"/>
                            </a:rPr>
                            <m:t>𝑜</m:t>
                          </m:r>
                        </m:e>
                      </m:d>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𝐺</m:t>
                          </m:r>
                          <m:d>
                            <m:dPr>
                              <m:ctrlPr>
                                <a:rPr lang="en-US" altLang="zh-CN" b="0" i="1" smtClean="0">
                                  <a:latin typeface="Cambria Math"/>
                                </a:rPr>
                              </m:ctrlPr>
                            </m:dPr>
                            <m:e>
                              <m:r>
                                <a:rPr lang="en-US" altLang="zh-CN" b="0" i="1" smtClean="0">
                                  <a:latin typeface="Cambria Math"/>
                                </a:rPr>
                                <m:t>𝑖</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𝑖</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𝜆</m:t>
                                  </m:r>
                                </m:e>
                                <m:sub>
                                  <m:r>
                                    <a:rPr lang="en-US" altLang="zh-CN" b="0" i="1" smtClean="0">
                                      <a:latin typeface="Cambria Math"/>
                                    </a:rPr>
                                    <m:t>𝑗</m:t>
                                  </m:r>
                                </m:sub>
                              </m:sSub>
                              <m:r>
                                <a:rPr lang="en-US" altLang="zh-CN" b="0" i="1" smtClean="0">
                                  <a:latin typeface="Cambria Math"/>
                                </a:rPr>
                                <m:t>′</m:t>
                              </m:r>
                            </m:e>
                          </m:d>
                          <m:d>
                            <m:dPr>
                              <m:ctrlPr>
                                <a:rPr lang="en-US" altLang="zh-CN" b="0" i="1" smtClean="0">
                                  <a:latin typeface="Cambria Math"/>
                                </a:rPr>
                              </m:ctrlPr>
                            </m:dPr>
                            <m:e>
                              <m:r>
                                <a:rPr lang="en-US" altLang="zh-CN" b="0" i="1" smtClean="0">
                                  <a:latin typeface="Cambria Math"/>
                                </a:rPr>
                                <m:t>𝐹</m:t>
                              </m:r>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𝑅</m:t>
                                  </m:r>
                                  <m:d>
                                    <m:dPr>
                                      <m:ctrlPr>
                                        <a:rPr lang="en-US" altLang="zh-CN" b="0" i="1" smtClean="0">
                                          <a:latin typeface="Cambria Math"/>
                                        </a:rPr>
                                      </m:ctrlPr>
                                    </m:dPr>
                                    <m:e>
                                      <m:r>
                                        <a:rPr lang="en-US" altLang="zh-CN" b="0" i="1" smtClean="0">
                                          <a:latin typeface="Cambria Math"/>
                                        </a:rPr>
                                        <m:t>𝑑</m:t>
                                      </m:r>
                                    </m:e>
                                  </m:d>
                                </m:e>
                              </m:nary>
                              <m:r>
                                <a:rPr lang="en-US" altLang="zh-CN" i="1">
                                  <a:latin typeface="Cambria Math"/>
                                </a:rPr>
                                <m:t>𝑑𝑠</m:t>
                              </m:r>
                            </m:e>
                          </m:d>
                        </m:e>
                      </m:nary>
                      <m:r>
                        <a:rPr lang="en-US" altLang="zh-CN" i="1">
                          <a:latin typeface="Cambria Math"/>
                        </a:rPr>
                        <m:t>𝑑𝑖</m:t>
                      </m:r>
                      <m:r>
                        <a:rPr lang="en-US" altLang="zh-CN" i="1">
                          <a:latin typeface="Cambria Math"/>
                        </a:rPr>
                        <m:t>′</m:t>
                      </m:r>
                    </m:oMath>
                  </m:oMathPara>
                </a14:m>
                <a:endParaRPr lang="zh-CN" alt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0999" y="2275001"/>
                <a:ext cx="9144000" cy="714683"/>
              </a:xfrm>
              <a:prstGeom prst="rect">
                <a:avLst/>
              </a:prstGeom>
              <a:blipFill rotWithShape="1">
                <a:blip r:embed="rId5"/>
                <a:stretch>
                  <a:fillRect/>
                </a:stretch>
              </a:blipFill>
            </p:spPr>
            <p:txBody>
              <a:bodyPr/>
              <a:lstStyle/>
              <a:p>
                <a:r>
                  <a:rPr lang="zh-CN" altLang="en-US">
                    <a:noFill/>
                  </a:rPr>
                  <a:t> </a:t>
                </a:r>
              </a:p>
            </p:txBody>
          </p:sp>
        </mc:Fallback>
      </mc:AlternateContent>
      <p:sp>
        <p:nvSpPr>
          <p:cNvPr id="20" name="TextBox 19"/>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21" name="矩形 20"/>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75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6" grpId="0"/>
      <p:bldP spid="18" grpId="1"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1700808"/>
            <a:ext cx="9144000" cy="648072"/>
          </a:xfrm>
        </p:spPr>
        <p:txBody>
          <a:bodyPr/>
          <a:lstStyle/>
          <a:p>
            <a:pPr marL="857250" lvl="1" indent="-457200">
              <a:buFont typeface="Arial" pitchFamily="34" charset="0"/>
              <a:buChar char="•"/>
            </a:pPr>
            <a:r>
              <a:rPr lang="en-US" altLang="zh-TW" dirty="0" smtClean="0"/>
              <a:t>Diffusion Function</a:t>
            </a:r>
            <a:endParaRPr lang="zh-TW" altLang="en-US" dirty="0"/>
          </a:p>
        </p:txBody>
      </p:sp>
      <p:sp>
        <p:nvSpPr>
          <p:cNvPr id="3" name="標題 2"/>
          <p:cNvSpPr>
            <a:spLocks noGrp="1"/>
          </p:cNvSpPr>
          <p:nvPr>
            <p:ph type="title"/>
          </p:nvPr>
        </p:nvSpPr>
        <p:spPr/>
        <p:txBody>
          <a:bodyPr>
            <a:normAutofit fontScale="90000"/>
          </a:bodyPr>
          <a:lstStyle/>
          <a:p>
            <a:r>
              <a:rPr lang="en-US" altLang="zh-TW" dirty="0"/>
              <a:t>Approximating </a:t>
            </a:r>
            <a:r>
              <a:rPr lang="en-US" altLang="zh-TW" dirty="0" smtClean="0"/>
              <a:t>Multiple Scattering</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2627784" y="2199344"/>
                <a:ext cx="3960440" cy="709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𝜙</m:t>
                      </m:r>
                      <m:d>
                        <m:dPr>
                          <m:ctrlPr>
                            <a:rPr lang="en-US" altLang="zh-CN" b="0" i="1" smtClean="0">
                              <a:latin typeface="Cambria Math"/>
                            </a:rPr>
                          </m:ctrlPr>
                        </m:dPr>
                        <m:e>
                          <m:r>
                            <a:rPr lang="en-US" altLang="zh-CN" b="0" i="1" smtClean="0">
                              <a:latin typeface="Cambria Math"/>
                            </a:rPr>
                            <m:t>𝑑</m:t>
                          </m:r>
                        </m:e>
                      </m:d>
                      <m:r>
                        <a:rPr lang="en-US" altLang="zh-CN" b="0" i="1" smtClean="0">
                          <a:latin typeface="Cambria Math"/>
                        </a:rPr>
                        <m:t>=</m:t>
                      </m:r>
                      <m:f>
                        <m:fPr>
                          <m:ctrlPr>
                            <a:rPr lang="en-US" altLang="zh-CN" b="0" i="1" smtClean="0">
                              <a:latin typeface="Cambria Math"/>
                            </a:rPr>
                          </m:ctrlPr>
                        </m:fPr>
                        <m:num>
                          <m:r>
                            <a:rPr lang="en-US" altLang="zh-CN" b="0" i="1" smtClean="0">
                              <a:latin typeface="Cambria Math"/>
                            </a:rPr>
                            <m:t>1</m:t>
                          </m:r>
                        </m:num>
                        <m:den>
                          <m:r>
                            <a:rPr lang="en-US" altLang="zh-CN" b="0" i="1" smtClean="0">
                              <a:latin typeface="Cambria Math"/>
                            </a:rPr>
                            <m:t>4</m:t>
                          </m:r>
                          <m:r>
                            <a:rPr lang="en-US" altLang="zh-CN" b="0" i="1" smtClean="0">
                              <a:latin typeface="Cambria Math"/>
                            </a:rPr>
                            <m:t>𝜋</m:t>
                          </m:r>
                          <m:r>
                            <a:rPr lang="en-US" altLang="zh-CN" b="0" i="1" smtClean="0">
                              <a:latin typeface="Cambria Math"/>
                            </a:rPr>
                            <m:t>𝐷</m:t>
                          </m:r>
                        </m:den>
                      </m:f>
                      <m:r>
                        <a:rPr lang="en-US" altLang="zh-CN" b="0" i="1" smtClean="0">
                          <a:latin typeface="Cambria Math"/>
                        </a:rPr>
                        <m:t>⋅</m:t>
                      </m:r>
                      <m:f>
                        <m:fPr>
                          <m:ctrlPr>
                            <a:rPr lang="en-US" altLang="zh-CN" b="0" i="1" smtClean="0">
                              <a:latin typeface="Cambria Math"/>
                            </a:rPr>
                          </m:ctrlPr>
                        </m:fPr>
                        <m:num>
                          <m:sSup>
                            <m:sSupPr>
                              <m:ctrlPr>
                                <a:rPr lang="en-US" altLang="zh-CN" b="0" i="1" smtClean="0">
                                  <a:latin typeface="Cambria Math"/>
                                </a:rPr>
                              </m:ctrlPr>
                            </m:sSupPr>
                            <m:e>
                              <m:r>
                                <a:rPr lang="en-US" altLang="zh-CN" b="0" i="1" smtClean="0">
                                  <a:latin typeface="Cambria Math"/>
                                </a:rPr>
                                <m:t>𝑒</m:t>
                              </m:r>
                            </m:e>
                            <m:sup>
                              <m:r>
                                <a:rPr lang="en-US" altLang="zh-CN" b="0" i="1" smtClean="0">
                                  <a:latin typeface="Cambria Math"/>
                                </a:rPr>
                                <m:t>−</m:t>
                              </m:r>
                              <m:rad>
                                <m:radPr>
                                  <m:degHide m:val="on"/>
                                  <m:ctrlPr>
                                    <a:rPr lang="en-US" altLang="zh-CN" b="0" i="1" smtClean="0">
                                      <a:latin typeface="Cambria Math"/>
                                    </a:rPr>
                                  </m:ctrlPr>
                                </m:radPr>
                                <m:deg/>
                                <m:e>
                                  <m:sSub>
                                    <m:sSubPr>
                                      <m:ctrlPr>
                                        <a:rPr lang="en-US" altLang="zh-CN" b="0" i="1" smtClean="0">
                                          <a:latin typeface="Cambria Math"/>
                                        </a:rPr>
                                      </m:ctrlPr>
                                    </m:sSubPr>
                                    <m:e>
                                      <m:r>
                                        <a:rPr lang="en-US" altLang="zh-CN" b="0" i="1" smtClean="0">
                                          <a:latin typeface="Cambria Math"/>
                                        </a:rPr>
                                        <m:t>𝜎</m:t>
                                      </m:r>
                                    </m:e>
                                    <m:sub>
                                      <m:r>
                                        <a:rPr lang="en-US" altLang="zh-CN" b="0" i="1" smtClean="0">
                                          <a:latin typeface="Cambria Math"/>
                                        </a:rPr>
                                        <m:t>𝑎</m:t>
                                      </m:r>
                                    </m:sub>
                                  </m:sSub>
                                  <m:r>
                                    <a:rPr lang="en-US" altLang="zh-CN" i="1">
                                      <a:latin typeface="Cambria Math"/>
                                    </a:rPr>
                                    <m:t>/</m:t>
                                  </m:r>
                                  <m:r>
                                    <a:rPr lang="en-US" altLang="zh-CN" i="1">
                                      <a:latin typeface="Cambria Math"/>
                                    </a:rPr>
                                    <m:t>𝐷</m:t>
                                  </m:r>
                                </m:e>
                              </m:rad>
                              <m:r>
                                <a:rPr lang="en-US" altLang="zh-CN" b="0" i="1" smtClean="0">
                                  <a:latin typeface="Cambria Math"/>
                                </a:rPr>
                                <m:t>𝑑</m:t>
                              </m:r>
                            </m:sup>
                          </m:sSup>
                        </m:num>
                        <m:den>
                          <m:r>
                            <a:rPr lang="en-US" altLang="zh-CN" b="0" i="1" smtClean="0">
                              <a:latin typeface="Cambria Math"/>
                            </a:rPr>
                            <m:t>𝑑</m:t>
                          </m:r>
                        </m:den>
                      </m:f>
                    </m:oMath>
                  </m:oMathPara>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627784" y="2199344"/>
                <a:ext cx="3960440" cy="709040"/>
              </a:xfrm>
              <a:prstGeom prst="rect">
                <a:avLst/>
              </a:prstGeom>
              <a:blipFill rotWithShape="1">
                <a:blip r:embed="rId3"/>
                <a:stretch>
                  <a:fillRect/>
                </a:stretch>
              </a:blipFill>
            </p:spPr>
            <p:txBody>
              <a:bodyPr/>
              <a:lstStyle/>
              <a:p>
                <a:r>
                  <a:rPr lang="zh-CN" altLang="en-US">
                    <a:noFill/>
                  </a:rPr>
                  <a:t> </a:t>
                </a:r>
              </a:p>
            </p:txBody>
          </p:sp>
        </mc:Fallback>
      </mc:AlternateContent>
      <p:grpSp>
        <p:nvGrpSpPr>
          <p:cNvPr id="91" name="组合 90"/>
          <p:cNvGrpSpPr/>
          <p:nvPr/>
        </p:nvGrpSpPr>
        <p:grpSpPr>
          <a:xfrm>
            <a:off x="251520" y="3284984"/>
            <a:ext cx="3672408" cy="2488922"/>
            <a:chOff x="251520" y="3284984"/>
            <a:chExt cx="3672408" cy="2488922"/>
          </a:xfrm>
        </p:grpSpPr>
        <p:cxnSp>
          <p:nvCxnSpPr>
            <p:cNvPr id="7" name="直接连接符 6"/>
            <p:cNvCxnSpPr/>
            <p:nvPr/>
          </p:nvCxnSpPr>
          <p:spPr>
            <a:xfrm>
              <a:off x="971600" y="3284984"/>
              <a:ext cx="0" cy="2088232"/>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71600" y="5373216"/>
              <a:ext cx="295232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任意多边形 21"/>
            <p:cNvSpPr/>
            <p:nvPr/>
          </p:nvSpPr>
          <p:spPr>
            <a:xfrm>
              <a:off x="1047135" y="3288890"/>
              <a:ext cx="2713704" cy="2020529"/>
            </a:xfrm>
            <a:custGeom>
              <a:avLst/>
              <a:gdLst>
                <a:gd name="connsiteX0" fmla="*/ 0 w 2713704"/>
                <a:gd name="connsiteY0" fmla="*/ 0 h 2020529"/>
                <a:gd name="connsiteX1" fmla="*/ 486697 w 2713704"/>
                <a:gd name="connsiteY1" fmla="*/ 1607575 h 2020529"/>
                <a:gd name="connsiteX2" fmla="*/ 2713704 w 2713704"/>
                <a:gd name="connsiteY2" fmla="*/ 2020529 h 2020529"/>
              </a:gdLst>
              <a:ahLst/>
              <a:cxnLst>
                <a:cxn ang="0">
                  <a:pos x="connsiteX0" y="connsiteY0"/>
                </a:cxn>
                <a:cxn ang="0">
                  <a:pos x="connsiteX1" y="connsiteY1"/>
                </a:cxn>
                <a:cxn ang="0">
                  <a:pos x="connsiteX2" y="connsiteY2"/>
                </a:cxn>
              </a:cxnLst>
              <a:rect l="l" t="t" r="r" b="b"/>
              <a:pathLst>
                <a:path w="2713704" h="2020529">
                  <a:moveTo>
                    <a:pt x="0" y="0"/>
                  </a:moveTo>
                  <a:cubicBezTo>
                    <a:pt x="17206" y="635410"/>
                    <a:pt x="34413" y="1270820"/>
                    <a:pt x="486697" y="1607575"/>
                  </a:cubicBezTo>
                  <a:cubicBezTo>
                    <a:pt x="938981" y="1944330"/>
                    <a:pt x="1826342" y="1982429"/>
                    <a:pt x="2713704" y="202052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TextBox 22"/>
                <p:cNvSpPr txBox="1"/>
                <p:nvPr/>
              </p:nvSpPr>
              <p:spPr>
                <a:xfrm>
                  <a:off x="2267744" y="540457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𝑑</m:t>
                        </m:r>
                      </m:oMath>
                    </m:oMathPara>
                  </a14:m>
                  <a:endParaRPr lang="zh-CN"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267744" y="5404574"/>
                  <a:ext cx="360040"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51520" y="3971487"/>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𝜙</m:t>
                        </m:r>
                        <m:r>
                          <a:rPr lang="en-US" altLang="zh-CN" b="0" i="1" smtClean="0">
                            <a:latin typeface="Cambria Math"/>
                          </a:rPr>
                          <m:t>(</m:t>
                        </m:r>
                        <m:r>
                          <a:rPr lang="en-US" altLang="zh-CN" b="0" i="1" smtClean="0">
                            <a:latin typeface="Cambria Math"/>
                          </a:rPr>
                          <m:t>𝑑</m:t>
                        </m:r>
                        <m:r>
                          <a:rPr lang="en-US" altLang="zh-CN" b="0" i="1" smtClean="0">
                            <a:latin typeface="Cambria Math"/>
                          </a:rPr>
                          <m:t>)</m:t>
                        </m:r>
                      </m:oMath>
                    </m:oMathPara>
                  </a14:m>
                  <a:endParaRPr lang="zh-CN"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51520" y="3971487"/>
                  <a:ext cx="720080" cy="369332"/>
                </a:xfrm>
                <a:prstGeom prst="rect">
                  <a:avLst/>
                </a:prstGeom>
                <a:blipFill rotWithShape="1">
                  <a:blip r:embed="rId5"/>
                  <a:stretch>
                    <a:fillRect r="-847" b="-11475"/>
                  </a:stretch>
                </a:blipFill>
              </p:spPr>
              <p:txBody>
                <a:bodyPr/>
                <a:lstStyle/>
                <a:p>
                  <a:r>
                    <a:rPr lang="zh-CN" altLang="en-US">
                      <a:noFill/>
                    </a:rPr>
                    <a:t> </a:t>
                  </a:r>
                </a:p>
              </p:txBody>
            </p:sp>
          </mc:Fallback>
        </mc:AlternateContent>
      </p:grpSp>
      <p:grpSp>
        <p:nvGrpSpPr>
          <p:cNvPr id="92" name="组合 91"/>
          <p:cNvGrpSpPr/>
          <p:nvPr/>
        </p:nvGrpSpPr>
        <p:grpSpPr>
          <a:xfrm>
            <a:off x="4608004" y="3602155"/>
            <a:ext cx="3856627" cy="1906960"/>
            <a:chOff x="4608004" y="3602155"/>
            <a:chExt cx="3856627" cy="1906960"/>
          </a:xfrm>
        </p:grpSpPr>
        <p:sp>
          <p:nvSpPr>
            <p:cNvPr id="25" name="矩形 24"/>
            <p:cNvSpPr/>
            <p:nvPr/>
          </p:nvSpPr>
          <p:spPr>
            <a:xfrm>
              <a:off x="4608004" y="4085848"/>
              <a:ext cx="3856627" cy="1416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9" name="直接连接符 28"/>
            <p:cNvCxnSpPr/>
            <p:nvPr/>
          </p:nvCxnSpPr>
          <p:spPr>
            <a:xfrm flipV="1">
              <a:off x="6230198" y="4092956"/>
              <a:ext cx="929809" cy="7064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08005" y="4085848"/>
              <a:ext cx="385662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直接连接符 31"/>
            <p:cNvCxnSpPr/>
            <p:nvPr/>
          </p:nvCxnSpPr>
          <p:spPr>
            <a:xfrm>
              <a:off x="5902911" y="4092956"/>
              <a:ext cx="536593" cy="1140849"/>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6130400" y="4698388"/>
              <a:ext cx="194378" cy="202115"/>
              <a:chOff x="1835696" y="2780928"/>
              <a:chExt cx="216024" cy="216024"/>
            </a:xfrm>
          </p:grpSpPr>
          <p:sp>
            <p:nvSpPr>
              <p:cNvPr id="34" name="椭圆 33"/>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5" name="直接连接符 34"/>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4"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4"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4"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4"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4"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4"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4"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椭圆 75"/>
            <p:cNvSpPr/>
            <p:nvPr/>
          </p:nvSpPr>
          <p:spPr>
            <a:xfrm>
              <a:off x="7112382" y="4038223"/>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7" name="TextBox 76"/>
                <p:cNvSpPr txBox="1"/>
                <p:nvPr/>
              </p:nvSpPr>
              <p:spPr>
                <a:xfrm>
                  <a:off x="7048719" y="36021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oMath>
                    </m:oMathPara>
                  </a14:m>
                  <a:endParaRPr lang="zh-CN" alt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7048719" y="3602155"/>
                  <a:ext cx="360040" cy="369332"/>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5738815" y="36021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𝑖</m:t>
                            </m:r>
                          </m:sub>
                        </m:sSub>
                      </m:oMath>
                    </m:oMathPara>
                  </a14:m>
                  <a:endParaRPr lang="zh-CN" alt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5738815" y="3602155"/>
                  <a:ext cx="360040" cy="369332"/>
                </a:xfrm>
                <a:prstGeom prst="rect">
                  <a:avLst/>
                </a:prstGeom>
                <a:blipFill rotWithShape="1">
                  <a:blip r:embed="rId7"/>
                  <a:stretch>
                    <a:fillRect b="-1667"/>
                  </a:stretch>
                </a:blipFill>
              </p:spPr>
              <p:txBody>
                <a:bodyPr/>
                <a:lstStyle/>
                <a:p>
                  <a:r>
                    <a:rPr lang="zh-CN" altLang="en-US">
                      <a:noFill/>
                    </a:rPr>
                    <a:t> </a:t>
                  </a:r>
                </a:p>
              </p:txBody>
            </p:sp>
          </mc:Fallback>
        </mc:AlternateContent>
        <p:sp>
          <p:nvSpPr>
            <p:cNvPr id="80" name="椭圆 79"/>
            <p:cNvSpPr/>
            <p:nvPr/>
          </p:nvSpPr>
          <p:spPr>
            <a:xfrm>
              <a:off x="5865577" y="4038223"/>
              <a:ext cx="95250" cy="95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1" name="TextBox 80"/>
                <p:cNvSpPr txBox="1"/>
                <p:nvPr/>
              </p:nvSpPr>
              <p:spPr>
                <a:xfrm>
                  <a:off x="6339930" y="371441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𝑟</m:t>
                        </m:r>
                      </m:oMath>
                    </m:oMathPara>
                  </a14:m>
                  <a:endParaRPr lang="zh-CN" altLang="en-US" dirty="0"/>
                </a:p>
              </p:txBody>
            </p:sp>
          </mc:Choice>
          <mc:Fallback xmlns="">
            <p:sp>
              <p:nvSpPr>
                <p:cNvPr id="81" name="TextBox 80"/>
                <p:cNvSpPr txBox="1">
                  <a:spLocks noRot="1" noChangeAspect="1" noMove="1" noResize="1" noEditPoints="1" noAdjustHandles="1" noChangeArrowheads="1" noChangeShapeType="1" noTextEdit="1"/>
                </p:cNvSpPr>
                <p:nvPr/>
              </p:nvSpPr>
              <p:spPr>
                <a:xfrm>
                  <a:off x="6339930" y="3714411"/>
                  <a:ext cx="360040" cy="369332"/>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5722891" y="430253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𝑠</m:t>
                        </m:r>
                      </m:oMath>
                    </m:oMathPara>
                  </a14:m>
                  <a:endParaRPr lang="zh-CN" altLang="en-US" dirty="0"/>
                </a:p>
              </p:txBody>
            </p:sp>
          </mc:Choice>
          <mc:Fallback xmlns="">
            <p:sp>
              <p:nvSpPr>
                <p:cNvPr id="82" name="TextBox 81"/>
                <p:cNvSpPr txBox="1">
                  <a:spLocks noRot="1" noChangeAspect="1" noMove="1" noResize="1" noEditPoints="1" noAdjustHandles="1" noChangeArrowheads="1" noChangeShapeType="1" noTextEdit="1"/>
                </p:cNvSpPr>
                <p:nvPr/>
              </p:nvSpPr>
              <p:spPr>
                <a:xfrm>
                  <a:off x="5722891" y="4302533"/>
                  <a:ext cx="360040" cy="369332"/>
                </a:xfrm>
                <a:prstGeom prst="rect">
                  <a:avLst/>
                </a:prstGeom>
                <a:blipFill rotWithShape="1">
                  <a:blip r:embed="rId9"/>
                  <a:stretch>
                    <a:fillRect/>
                  </a:stretch>
                </a:blipFill>
              </p:spPr>
              <p:txBody>
                <a:bodyPr/>
                <a:lstStyle/>
                <a:p>
                  <a:r>
                    <a:rPr lang="zh-CN" altLang="en-US">
                      <a:noFill/>
                    </a:rPr>
                    <a:t> </a:t>
                  </a:r>
                </a:p>
              </p:txBody>
            </p:sp>
          </mc:Fallback>
        </mc:AlternateContent>
        <p:cxnSp>
          <p:nvCxnSpPr>
            <p:cNvPr id="83" name="直接连接符 82"/>
            <p:cNvCxnSpPr>
              <a:stCxn id="80" idx="6"/>
              <a:endCxn id="76" idx="2"/>
            </p:cNvCxnSpPr>
            <p:nvPr/>
          </p:nvCxnSpPr>
          <p:spPr>
            <a:xfrm>
              <a:off x="5960827" y="4085848"/>
              <a:ext cx="1151555" cy="0"/>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TextBox 85"/>
                <p:cNvSpPr txBox="1"/>
                <p:nvPr/>
              </p:nvSpPr>
              <p:spPr>
                <a:xfrm>
                  <a:off x="6621769" y="439082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𝑑</m:t>
                        </m:r>
                      </m:oMath>
                    </m:oMathPara>
                  </a14:m>
                  <a:endParaRPr lang="zh-CN" altLang="en-US" dirty="0"/>
                </a:p>
              </p:txBody>
            </p:sp>
          </mc:Choice>
          <mc:Fallback xmlns="">
            <p:sp>
              <p:nvSpPr>
                <p:cNvPr id="86" name="TextBox 85"/>
                <p:cNvSpPr txBox="1">
                  <a:spLocks noRot="1" noChangeAspect="1" noMove="1" noResize="1" noEditPoints="1" noAdjustHandles="1" noChangeArrowheads="1" noChangeShapeType="1" noTextEdit="1"/>
                </p:cNvSpPr>
                <p:nvPr/>
              </p:nvSpPr>
              <p:spPr>
                <a:xfrm>
                  <a:off x="6621769" y="4390827"/>
                  <a:ext cx="360040" cy="369332"/>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6356297" y="513978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𝑖</m:t>
                        </m:r>
                        <m:r>
                          <a:rPr lang="en-US" altLang="zh-CN" b="0" i="1" smtClean="0">
                            <a:latin typeface="Cambria Math"/>
                          </a:rPr>
                          <m:t>′</m:t>
                        </m:r>
                      </m:oMath>
                    </m:oMathPara>
                  </a14:m>
                  <a:endParaRPr lang="zh-CN" alt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6356297" y="5139783"/>
                  <a:ext cx="360040" cy="369332"/>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7112382" y="40677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𝑖</m:t>
                            </m:r>
                          </m:e>
                          <m:sub>
                            <m:r>
                              <a:rPr lang="en-US" altLang="zh-CN" b="0" i="1" smtClean="0">
                                <a:latin typeface="Cambria Math"/>
                              </a:rPr>
                              <m:t>2</m:t>
                            </m:r>
                          </m:sub>
                        </m:sSub>
                      </m:oMath>
                    </m:oMathPara>
                  </a14:m>
                  <a:endParaRPr lang="zh-CN" altLang="en-US" dirty="0"/>
                </a:p>
              </p:txBody>
            </p:sp>
          </mc:Choice>
          <mc:Fallback xmlns="">
            <p:sp>
              <p:nvSpPr>
                <p:cNvPr id="88" name="TextBox 87"/>
                <p:cNvSpPr txBox="1">
                  <a:spLocks noRot="1" noChangeAspect="1" noMove="1" noResize="1" noEditPoints="1" noAdjustHandles="1" noChangeArrowheads="1" noChangeShapeType="1" noTextEdit="1"/>
                </p:cNvSpPr>
                <p:nvPr/>
              </p:nvSpPr>
              <p:spPr>
                <a:xfrm>
                  <a:off x="7112382" y="4067725"/>
                  <a:ext cx="360040" cy="369332"/>
                </a:xfrm>
                <a:prstGeom prst="rect">
                  <a:avLst/>
                </a:prstGeom>
                <a:blipFill rotWithShape="1">
                  <a:blip r:embed="rId12"/>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0" name="TextBox 89"/>
              <p:cNvSpPr txBox="1"/>
              <p:nvPr/>
            </p:nvSpPr>
            <p:spPr>
              <a:xfrm>
                <a:off x="2876242" y="3171241"/>
                <a:ext cx="3563262" cy="4377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𝑑</m:t>
                      </m:r>
                      <m:r>
                        <a:rPr lang="en-US" altLang="zh-CN" b="0" i="1" smtClean="0">
                          <a:latin typeface="Cambria Math"/>
                        </a:rPr>
                        <m:t>=</m:t>
                      </m:r>
                      <m:rad>
                        <m:radPr>
                          <m:degHide m:val="on"/>
                          <m:ctrlPr>
                            <a:rPr lang="en-US" altLang="zh-CN" b="0" i="1" smtClean="0">
                              <a:latin typeface="Cambria Math"/>
                            </a:rPr>
                          </m:ctrlPr>
                        </m:radPr>
                        <m:deg/>
                        <m:e>
                          <m:sSup>
                            <m:sSupPr>
                              <m:ctrlPr>
                                <a:rPr lang="en-US" altLang="zh-CN" b="0" i="1" smtClean="0">
                                  <a:latin typeface="Cambria Math"/>
                                </a:rPr>
                              </m:ctrlPr>
                            </m:sSupPr>
                            <m:e>
                              <m:r>
                                <a:rPr lang="en-US" altLang="zh-CN" b="0" i="1" smtClean="0">
                                  <a:latin typeface="Cambria Math"/>
                                </a:rPr>
                                <m:t>𝑠</m:t>
                              </m:r>
                            </m:e>
                            <m:sup>
                              <m:r>
                                <a:rPr lang="en-US" altLang="zh-CN" b="0" i="1" smtClean="0">
                                  <a:latin typeface="Cambria Math"/>
                                </a:rPr>
                                <m:t>2</m:t>
                              </m:r>
                            </m:sup>
                          </m:sSup>
                          <m:r>
                            <a:rPr lang="en-US" altLang="zh-CN" i="1">
                              <a:latin typeface="Cambria Math"/>
                            </a:rPr>
                            <m:t>+</m:t>
                          </m:r>
                          <m:sSup>
                            <m:sSupPr>
                              <m:ctrlPr>
                                <a:rPr lang="en-US" altLang="zh-CN" i="1">
                                  <a:latin typeface="Cambria Math"/>
                                </a:rPr>
                              </m:ctrlPr>
                            </m:sSupPr>
                            <m:e>
                              <m:r>
                                <a:rPr lang="en-US" altLang="zh-CN" i="1">
                                  <a:latin typeface="Cambria Math"/>
                                </a:rPr>
                                <m:t>𝑟</m:t>
                              </m:r>
                            </m:e>
                            <m:sup>
                              <m:r>
                                <a:rPr lang="en-US" altLang="zh-CN" i="1">
                                  <a:latin typeface="Cambria Math"/>
                                </a:rPr>
                                <m:t>2</m:t>
                              </m:r>
                            </m:sup>
                          </m:sSup>
                          <m:r>
                            <a:rPr lang="en-US" altLang="zh-CN" i="1">
                              <a:latin typeface="Cambria Math"/>
                            </a:rPr>
                            <m:t>−2</m:t>
                          </m:r>
                          <m:r>
                            <a:rPr lang="en-US" altLang="zh-CN" i="1">
                              <a:latin typeface="Cambria Math"/>
                            </a:rPr>
                            <m:t>𝑠𝑟</m:t>
                          </m:r>
                          <m:r>
                            <a:rPr lang="en-US" altLang="zh-CN" i="1">
                              <a:latin typeface="Cambria Math"/>
                            </a:rPr>
                            <m:t>(</m:t>
                          </m:r>
                          <m:sSup>
                            <m:sSupPr>
                              <m:ctrlPr>
                                <a:rPr lang="en-US" altLang="zh-CN" i="1">
                                  <a:latin typeface="Cambria Math"/>
                                </a:rPr>
                              </m:ctrlPr>
                            </m:sSupPr>
                            <m:e>
                              <m:r>
                                <a:rPr lang="en-US" altLang="zh-CN" i="1">
                                  <a:latin typeface="Cambria Math"/>
                                </a:rPr>
                                <m:t>𝑖</m:t>
                              </m:r>
                            </m:e>
                            <m:sup>
                              <m:r>
                                <a:rPr lang="en-US" altLang="zh-CN" i="1">
                                  <a:latin typeface="Cambria Math"/>
                                </a:rPr>
                                <m:t>′</m:t>
                              </m:r>
                            </m:sup>
                          </m:sSup>
                          <m:r>
                            <a:rPr lang="en-US" altLang="zh-CN" i="1">
                              <a:latin typeface="Cambria Math"/>
                            </a:rPr>
                            <m:t>⋅</m:t>
                          </m:r>
                          <m:sSub>
                            <m:sSubPr>
                              <m:ctrlPr>
                                <a:rPr lang="en-US" altLang="zh-CN" i="1">
                                  <a:latin typeface="Cambria Math"/>
                                </a:rPr>
                              </m:ctrlPr>
                            </m:sSubPr>
                            <m:e>
                              <m:r>
                                <a:rPr lang="en-US" altLang="zh-CN" i="1">
                                  <a:latin typeface="Cambria Math"/>
                                </a:rPr>
                                <m:t>𝑖</m:t>
                              </m:r>
                            </m:e>
                            <m:sub>
                              <m:r>
                                <a:rPr lang="en-US" altLang="zh-CN" i="1">
                                  <a:latin typeface="Cambria Math"/>
                                </a:rPr>
                                <m:t>2</m:t>
                              </m:r>
                            </m:sub>
                          </m:sSub>
                          <m:r>
                            <a:rPr lang="en-US" altLang="zh-CN" i="1">
                              <a:latin typeface="Cambria Math"/>
                            </a:rPr>
                            <m:t>)</m:t>
                          </m:r>
                        </m:e>
                      </m:rad>
                    </m:oMath>
                  </m:oMathPara>
                </a14:m>
                <a:endParaRPr lang="zh-CN" alt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2876242" y="3171241"/>
                <a:ext cx="3563262" cy="437749"/>
              </a:xfrm>
              <a:prstGeom prst="rect">
                <a:avLst/>
              </a:prstGeom>
              <a:blipFill rotWithShape="1">
                <a:blip r:embed="rId13"/>
                <a:stretch>
                  <a:fillRect b="-8333"/>
                </a:stretch>
              </a:blipFill>
            </p:spPr>
            <p:txBody>
              <a:bodyPr/>
              <a:lstStyle/>
              <a:p>
                <a:r>
                  <a:rPr lang="zh-CN" altLang="en-US">
                    <a:noFill/>
                  </a:rPr>
                  <a:t> </a:t>
                </a:r>
              </a:p>
            </p:txBody>
          </p:sp>
        </mc:Fallback>
      </mc:AlternateContent>
      <p:sp>
        <p:nvSpPr>
          <p:cNvPr id="93" name="TextBox 92"/>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94" name="矩形 93"/>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5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796136" y="2348880"/>
            <a:ext cx="216024" cy="3997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矩形 14"/>
          <p:cNvSpPr/>
          <p:nvPr/>
        </p:nvSpPr>
        <p:spPr>
          <a:xfrm>
            <a:off x="4716016" y="2348880"/>
            <a:ext cx="216024" cy="3997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TextBox 10"/>
              <p:cNvSpPr txBox="1"/>
              <p:nvPr/>
            </p:nvSpPr>
            <p:spPr>
              <a:xfrm>
                <a:off x="0" y="2348880"/>
                <a:ext cx="9144000" cy="39972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𝐷</m:t>
                          </m:r>
                        </m:sup>
                      </m:sSup>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r>
                            <a:rPr lang="en-US" altLang="zh-CN" i="1">
                              <a:latin typeface="Cambria Math"/>
                            </a:rPr>
                            <m:t>,</m:t>
                          </m:r>
                          <m:r>
                            <a:rPr lang="en-US" altLang="zh-CN" i="1">
                              <a:latin typeface="Cambria Math"/>
                            </a:rPr>
                            <m:t>𝑜</m:t>
                          </m:r>
                        </m:e>
                      </m:d>
                      <m:r>
                        <a:rPr lang="en-US" altLang="zh-CN" b="0" i="1" smtClean="0">
                          <a:latin typeface="Cambria Math"/>
                        </a:rPr>
                        <m:t>=</m:t>
                      </m:r>
                      <m:r>
                        <a:rPr lang="en-US" altLang="zh-CN" b="0" i="1" smtClean="0">
                          <a:latin typeface="Cambria Math"/>
                        </a:rPr>
                        <m:t>𝐹</m:t>
                      </m:r>
                      <m:sSub>
                        <m:sSubPr>
                          <m:ctrlPr>
                            <a:rPr lang="en-US" altLang="zh-CN" b="0" i="1" smtClean="0">
                              <a:latin typeface="Cambria Math"/>
                            </a:rPr>
                          </m:ctrlPr>
                        </m:sSubPr>
                        <m:e>
                          <m:r>
                            <a:rPr lang="en-US" altLang="zh-CN" b="0" i="1" smtClean="0">
                              <a:latin typeface="Cambria Math"/>
                            </a:rPr>
                            <m:t>𝐶</m:t>
                          </m:r>
                        </m:e>
                        <m:sub>
                          <m:r>
                            <a:rPr lang="en-US" altLang="zh-CN" b="0" i="1" smtClean="0">
                              <a:latin typeface="Cambria Math"/>
                            </a:rPr>
                            <m:t>𝜙</m:t>
                          </m:r>
                        </m:sub>
                      </m:sSub>
                      <m:sSub>
                        <m:sSubPr>
                          <m:ctrlPr>
                            <a:rPr lang="en-US" altLang="zh-CN" b="0" i="1" smtClean="0">
                              <a:latin typeface="Cambria Math"/>
                            </a:rPr>
                          </m:ctrlPr>
                        </m:sSubPr>
                        <m:e>
                          <m:r>
                            <a:rPr lang="en-US" altLang="zh-CN" b="0" i="1" smtClean="0">
                              <a:latin typeface="Cambria Math"/>
                            </a:rPr>
                            <m:t>𝐿</m:t>
                          </m:r>
                        </m:e>
                        <m:sub>
                          <m:r>
                            <a:rPr lang="en-US" altLang="zh-CN" b="0" i="1" smtClean="0">
                              <a:latin typeface="Cambria Math"/>
                            </a:rPr>
                            <m:t>𝜙</m:t>
                          </m:r>
                        </m:sub>
                      </m:sSub>
                      <m:r>
                        <a:rPr lang="en-US" altLang="zh-CN" b="0" i="1" smtClean="0">
                          <a:latin typeface="Cambria Math"/>
                        </a:rPr>
                        <m:t>+</m:t>
                      </m:r>
                      <m:r>
                        <a:rPr lang="en-US" altLang="zh-CN" b="0" i="1" smtClean="0">
                          <a:latin typeface="Cambria Math"/>
                        </a:rPr>
                        <m:t>𝐹𝐷</m:t>
                      </m:r>
                      <m:sSub>
                        <m:sSubPr>
                          <m:ctrlPr>
                            <a:rPr lang="en-US" altLang="zh-CN" b="0" i="1" smtClean="0">
                              <a:latin typeface="Cambria Math"/>
                            </a:rPr>
                          </m:ctrlPr>
                        </m:sSubPr>
                        <m:e>
                          <m:r>
                            <a:rPr lang="en-US" altLang="zh-CN" b="0" i="1" smtClean="0">
                              <a:latin typeface="Cambria Math"/>
                            </a:rPr>
                            <m:t>𝐶</m:t>
                          </m:r>
                        </m:e>
                        <m:sub>
                          <m:r>
                            <a:rPr lang="en-US" altLang="zh-CN" b="0" i="1" smtClean="0">
                              <a:latin typeface="Cambria Math"/>
                            </a:rPr>
                            <m:t>𝐸</m:t>
                          </m:r>
                        </m:sub>
                      </m:sSub>
                      <m:sSub>
                        <m:sSubPr>
                          <m:ctrlPr>
                            <a:rPr lang="en-US" altLang="zh-CN" b="0" i="1" smtClean="0">
                              <a:latin typeface="Cambria Math"/>
                            </a:rPr>
                          </m:ctrlPr>
                        </m:sSubPr>
                        <m:e>
                          <m:r>
                            <a:rPr lang="en-US" altLang="zh-CN" b="0" i="1" smtClean="0">
                              <a:latin typeface="Cambria Math"/>
                            </a:rPr>
                            <m:t>𝐿</m:t>
                          </m:r>
                        </m:e>
                        <m:sub>
                          <m:r>
                            <a:rPr lang="en-US" altLang="zh-CN" b="0" i="1" smtClean="0">
                              <a:latin typeface="Cambria Math"/>
                            </a:rPr>
                            <m:t>𝐸</m:t>
                          </m:r>
                        </m:sub>
                      </m:sSub>
                    </m:oMath>
                  </m:oMathPara>
                </a14:m>
                <a:endParaRPr lang="zh-CN"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0" y="2348880"/>
                <a:ext cx="9144000" cy="399725"/>
              </a:xfrm>
              <a:prstGeom prst="rect">
                <a:avLst/>
              </a:prstGeom>
              <a:blipFill rotWithShape="1">
                <a:blip r:embed="rId3"/>
                <a:stretch>
                  <a:fillRect b="-9091"/>
                </a:stretch>
              </a:blipFill>
            </p:spPr>
            <p:txBody>
              <a:bodyPr/>
              <a:lstStyle/>
              <a:p>
                <a:r>
                  <a:rPr lang="zh-CN" altLang="en-US">
                    <a:noFill/>
                  </a:rPr>
                  <a:t> </a:t>
                </a:r>
              </a:p>
            </p:txBody>
          </p:sp>
        </mc:Fallback>
      </mc:AlternateContent>
      <p:sp>
        <p:nvSpPr>
          <p:cNvPr id="2" name="內容版面配置區 1"/>
          <p:cNvSpPr>
            <a:spLocks noGrp="1"/>
          </p:cNvSpPr>
          <p:nvPr>
            <p:ph idx="1"/>
          </p:nvPr>
        </p:nvSpPr>
        <p:spPr>
          <a:xfrm>
            <a:off x="0" y="1700808"/>
            <a:ext cx="9144000" cy="648072"/>
          </a:xfrm>
        </p:spPr>
        <p:txBody>
          <a:bodyPr/>
          <a:lstStyle/>
          <a:p>
            <a:pPr marL="857250" lvl="1" indent="-457200">
              <a:buFont typeface="Arial" pitchFamily="34" charset="0"/>
              <a:buChar char="•"/>
            </a:pPr>
            <a:r>
              <a:rPr lang="en-US" altLang="zh-TW" dirty="0" smtClean="0"/>
              <a:t>Multiple Scattering</a:t>
            </a:r>
            <a:endParaRPr lang="zh-TW" altLang="en-US" dirty="0"/>
          </a:p>
        </p:txBody>
      </p:sp>
      <p:sp>
        <p:nvSpPr>
          <p:cNvPr id="3" name="標題 2"/>
          <p:cNvSpPr>
            <a:spLocks noGrp="1"/>
          </p:cNvSpPr>
          <p:nvPr>
            <p:ph type="title"/>
          </p:nvPr>
        </p:nvSpPr>
        <p:spPr/>
        <p:txBody>
          <a:bodyPr>
            <a:normAutofit fontScale="90000"/>
          </a:bodyPr>
          <a:lstStyle/>
          <a:p>
            <a:r>
              <a:rPr lang="en-US" altLang="zh-TW" dirty="0"/>
              <a:t>Approximating </a:t>
            </a:r>
            <a:r>
              <a:rPr lang="en-US" altLang="zh-TW" dirty="0" smtClean="0"/>
              <a:t>Multiple Scattering</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12" name="TextBox 11"/>
              <p:cNvSpPr txBox="1"/>
              <p:nvPr/>
            </p:nvSpPr>
            <p:spPr>
              <a:xfrm>
                <a:off x="34280" y="3573016"/>
                <a:ext cx="9126240" cy="69166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b="0" i="1" smtClean="0">
                              <a:latin typeface="Cambria Math"/>
                            </a:rPr>
                          </m:ctrlPr>
                        </m:sSubPr>
                        <m:e>
                          <m:r>
                            <a:rPr lang="en-US" altLang="zh-CN" b="0" i="1" smtClean="0">
                              <a:latin typeface="Cambria Math"/>
                            </a:rPr>
                            <m:t>𝐿</m:t>
                          </m:r>
                        </m:e>
                        <m:sub>
                          <m:r>
                            <a:rPr lang="en-US" altLang="zh-CN" b="0" i="1" smtClean="0">
                              <a:latin typeface="Cambria Math"/>
                            </a:rPr>
                            <m:t>𝜙</m:t>
                          </m:r>
                        </m:sub>
                      </m:sSub>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𝜙</m:t>
                              </m:r>
                              <m:d>
                                <m:dPr>
                                  <m:ctrlPr>
                                    <a:rPr lang="en-US" altLang="zh-CN" b="0" i="1" smtClean="0">
                                      <a:latin typeface="Cambria Math"/>
                                    </a:rPr>
                                  </m:ctrlPr>
                                </m:dPr>
                                <m:e>
                                  <m:r>
                                    <a:rPr lang="en-US" altLang="zh-CN" b="0" i="1" smtClean="0">
                                      <a:latin typeface="Cambria Math"/>
                                    </a:rPr>
                                    <m:t>𝑑</m:t>
                                  </m:r>
                                </m:e>
                              </m:d>
                            </m:e>
                          </m:nary>
                          <m:r>
                            <a:rPr lang="en-US" altLang="zh-CN" b="0" i="1" smtClean="0">
                              <a:latin typeface="Cambria Math"/>
                            </a:rPr>
                            <m:t>𝑑𝑠</m:t>
                          </m:r>
                        </m:e>
                      </m:nary>
                      <m:r>
                        <a:rPr lang="en-US" altLang="zh-CN" b="0" i="1" smtClean="0">
                          <a:latin typeface="Cambria Math"/>
                        </a:rPr>
                        <m:t>𝑑𝑖</m:t>
                      </m:r>
                      <m:r>
                        <a:rPr lang="en-US" altLang="zh-CN" b="0" i="1" smtClean="0">
                          <a:latin typeface="Cambria Math"/>
                        </a:rPr>
                        <m:t>′</m:t>
                      </m:r>
                    </m:oMath>
                  </m:oMathPara>
                </a14:m>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4280" y="3573016"/>
                <a:ext cx="9126240" cy="691664"/>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400" y="4912752"/>
                <a:ext cx="9126240" cy="69166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b="0" i="1" smtClean="0">
                              <a:latin typeface="Cambria Math"/>
                            </a:rPr>
                          </m:ctrlPr>
                        </m:sSubPr>
                        <m:e>
                          <m:r>
                            <a:rPr lang="en-US" altLang="zh-CN" b="0" i="1" smtClean="0">
                              <a:latin typeface="Cambria Math"/>
                            </a:rPr>
                            <m:t>𝐿</m:t>
                          </m:r>
                        </m:e>
                        <m:sub>
                          <m:r>
                            <a:rPr lang="en-US" altLang="zh-CN" b="0" i="1" smtClean="0">
                              <a:latin typeface="Cambria Math"/>
                            </a:rPr>
                            <m:t>𝐸</m:t>
                          </m:r>
                        </m:sub>
                      </m:sSub>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m:t>
                              </m:r>
                              <m:r>
                                <a:rPr lang="en-US" altLang="zh-CN" b="0" i="1" smtClean="0">
                                  <a:latin typeface="Cambria Math"/>
                                </a:rPr>
                                <m:t>𝑛</m:t>
                              </m:r>
                              <m:r>
                                <a:rPr lang="en-US" altLang="zh-CN" b="0" i="1" smtClean="0">
                                  <a:latin typeface="Cambria Math"/>
                                </a:rPr>
                                <m:t>⋅</m:t>
                              </m:r>
                              <m:r>
                                <a:rPr lang="en-US" altLang="zh-CN" b="0" i="1" smtClean="0">
                                  <a:latin typeface="Cambria Math"/>
                                </a:rPr>
                                <m:t>𝛻𝜙</m:t>
                              </m:r>
                              <m:r>
                                <a:rPr lang="en-US" altLang="zh-CN" b="0" i="1" smtClean="0">
                                  <a:latin typeface="Cambria Math"/>
                                </a:rPr>
                                <m:t>) </m:t>
                              </m:r>
                              <m:d>
                                <m:dPr>
                                  <m:ctrlPr>
                                    <a:rPr lang="en-US" altLang="zh-CN" b="0" i="1" smtClean="0">
                                      <a:latin typeface="Cambria Math"/>
                                    </a:rPr>
                                  </m:ctrlPr>
                                </m:dPr>
                                <m:e>
                                  <m:r>
                                    <a:rPr lang="en-US" altLang="zh-CN" b="0" i="1" smtClean="0">
                                      <a:latin typeface="Cambria Math"/>
                                    </a:rPr>
                                    <m:t>𝑑</m:t>
                                  </m:r>
                                </m:e>
                              </m:d>
                            </m:e>
                          </m:nary>
                          <m:r>
                            <a:rPr lang="en-US" altLang="zh-CN" b="0" i="1" smtClean="0">
                              <a:latin typeface="Cambria Math"/>
                            </a:rPr>
                            <m:t>𝑑𝑠</m:t>
                          </m:r>
                        </m:e>
                      </m:nary>
                      <m:r>
                        <a:rPr lang="en-US" altLang="zh-CN" b="0" i="1" smtClean="0">
                          <a:latin typeface="Cambria Math"/>
                        </a:rPr>
                        <m:t>𝑑𝑖</m:t>
                      </m:r>
                      <m:r>
                        <a:rPr lang="en-US" altLang="zh-CN" b="0" i="1" smtClean="0">
                          <a:latin typeface="Cambria Math"/>
                        </a:rPr>
                        <m:t>′</m:t>
                      </m:r>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5400" y="4912752"/>
                <a:ext cx="9126240" cy="691664"/>
              </a:xfrm>
              <a:prstGeom prst="rect">
                <a:avLst/>
              </a:prstGeom>
              <a:blipFill rotWithShape="1">
                <a:blip r:embed="rId5"/>
                <a:stretch>
                  <a:fillRect/>
                </a:stretch>
              </a:blipFill>
            </p:spPr>
            <p:txBody>
              <a:bodyPr/>
              <a:lstStyle/>
              <a:p>
                <a:r>
                  <a:rPr lang="zh-CN" altLang="en-US">
                    <a:noFill/>
                  </a:rPr>
                  <a:t> </a:t>
                </a:r>
              </a:p>
            </p:txBody>
          </p:sp>
        </mc:Fallback>
      </mc:AlternateContent>
      <p:sp>
        <p:nvSpPr>
          <p:cNvPr id="10" name="內容版面配置區 1"/>
          <p:cNvSpPr txBox="1">
            <a:spLocks/>
          </p:cNvSpPr>
          <p:nvPr/>
        </p:nvSpPr>
        <p:spPr>
          <a:xfrm>
            <a:off x="0" y="2954660"/>
            <a:ext cx="91440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err="1" smtClean="0"/>
              <a:t>Fluence</a:t>
            </a:r>
            <a:r>
              <a:rPr lang="en-US" altLang="zh-TW" dirty="0" smtClean="0"/>
              <a:t> Integral</a:t>
            </a:r>
            <a:endParaRPr lang="zh-TW" altLang="en-US" dirty="0"/>
          </a:p>
        </p:txBody>
      </p:sp>
      <p:sp>
        <p:nvSpPr>
          <p:cNvPr id="14" name="內容版面配置區 1"/>
          <p:cNvSpPr txBox="1">
            <a:spLocks/>
          </p:cNvSpPr>
          <p:nvPr/>
        </p:nvSpPr>
        <p:spPr>
          <a:xfrm>
            <a:off x="0" y="4275232"/>
            <a:ext cx="91440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t>Flux Integral</a:t>
            </a:r>
            <a:endParaRPr lang="zh-TW" altLang="en-US" dirty="0"/>
          </a:p>
        </p:txBody>
      </p:sp>
      <p:sp>
        <p:nvSpPr>
          <p:cNvPr id="17" name="TextBox 16"/>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8" name="矩形 17"/>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370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p:bldP spid="12" grpId="0"/>
      <p:bldP spid="13" grpId="0"/>
      <p:bldP spid="10"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12" name="TextBox 11"/>
              <p:cNvSpPr txBox="1"/>
              <p:nvPr/>
            </p:nvSpPr>
            <p:spPr>
              <a:xfrm>
                <a:off x="0" y="2190169"/>
                <a:ext cx="9144000" cy="758349"/>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𝐿</m:t>
                          </m:r>
                        </m:e>
                        <m:sub>
                          <m:r>
                            <a:rPr lang="en-US" altLang="zh-CN" sz="2000" b="0" i="1" smtClean="0">
                              <a:latin typeface="Cambria Math"/>
                            </a:rPr>
                            <m:t>𝜙</m:t>
                          </m:r>
                        </m:sub>
                      </m:sSub>
                      <m:r>
                        <a:rPr lang="en-US" altLang="zh-CN" sz="2000" b="0" i="1" smtClean="0">
                          <a:latin typeface="Cambria Math"/>
                        </a:rPr>
                        <m:t>=</m:t>
                      </m:r>
                      <m:nary>
                        <m:naryPr>
                          <m:supHide m:val="on"/>
                          <m:ctrlPr>
                            <a:rPr lang="en-US" altLang="zh-CN" sz="2000" b="0" i="1" smtClean="0">
                              <a:latin typeface="Cambria Math"/>
                            </a:rPr>
                          </m:ctrlPr>
                        </m:naryPr>
                        <m:sub>
                          <m:r>
                            <m:rPr>
                              <m:sty m:val="p"/>
                            </m:rPr>
                            <a:rPr lang="en-US" altLang="zh-CN" sz="2000" b="0" i="0" smtClean="0">
                              <a:latin typeface="Cambria Math"/>
                            </a:rPr>
                            <m:t>Ω</m:t>
                          </m:r>
                        </m:sub>
                        <m:sup/>
                        <m:e>
                          <m:nary>
                            <m:naryPr>
                              <m:ctrlPr>
                                <a:rPr lang="en-US" altLang="zh-CN" sz="2000" b="0" i="1" smtClean="0">
                                  <a:latin typeface="Cambria Math"/>
                                </a:rPr>
                              </m:ctrlPr>
                            </m:naryPr>
                            <m:sub>
                              <m:r>
                                <m:rPr>
                                  <m:brk m:alnAt="23"/>
                                </m:rPr>
                                <a:rPr lang="en-US" altLang="zh-CN" sz="2000" b="0" i="1" smtClean="0">
                                  <a:latin typeface="Cambria Math"/>
                                </a:rPr>
                                <m:t>0</m:t>
                              </m:r>
                            </m:sub>
                            <m:sup>
                              <m:r>
                                <a:rPr lang="en-US" altLang="zh-CN" sz="2000" b="0" i="1" smtClean="0">
                                  <a:latin typeface="Cambria Math"/>
                                </a:rPr>
                                <m:t>∞</m:t>
                              </m:r>
                            </m:sup>
                            <m:e>
                              <m:r>
                                <a:rPr lang="en-US" altLang="zh-CN" sz="2000" b="0" i="1" smtClean="0">
                                  <a:latin typeface="Cambria Math"/>
                                </a:rPr>
                                <m:t>𝐺</m:t>
                              </m:r>
                              <m:d>
                                <m:dPr>
                                  <m:ctrlPr>
                                    <a:rPr lang="en-US" altLang="zh-CN" sz="2000" b="0" i="1" smtClean="0">
                                      <a:latin typeface="Cambria Math"/>
                                    </a:rPr>
                                  </m:ctrlPr>
                                </m:dPr>
                                <m:e>
                                  <m:sSup>
                                    <m:sSupPr>
                                      <m:ctrlPr>
                                        <a:rPr lang="en-US" altLang="zh-CN" sz="2000" b="0" i="1" smtClean="0">
                                          <a:latin typeface="Cambria Math"/>
                                        </a:rPr>
                                      </m:ctrlPr>
                                    </m:sSupPr>
                                    <m:e>
                                      <m:r>
                                        <a:rPr lang="en-US" altLang="zh-CN" sz="2000" b="0" i="1" smtClean="0">
                                          <a:latin typeface="Cambria Math"/>
                                        </a:rPr>
                                        <m:t>𝑖</m:t>
                                      </m:r>
                                    </m:e>
                                    <m:sup>
                                      <m:r>
                                        <a:rPr lang="en-US" altLang="zh-CN" sz="2000" b="0" i="1" smtClean="0">
                                          <a:latin typeface="Cambria Math"/>
                                        </a:rPr>
                                        <m:t>′</m:t>
                                      </m:r>
                                    </m:sup>
                                  </m:sSup>
                                  <m:r>
                                    <a:rPr lang="en-US" altLang="zh-CN" sz="2000" b="0" i="1" smtClean="0">
                                      <a:latin typeface="Cambria Math"/>
                                    </a:rPr>
                                    <m:t>;</m:t>
                                  </m:r>
                                  <m:sSubSup>
                                    <m:sSubSupPr>
                                      <m:ctrlPr>
                                        <a:rPr lang="en-US" altLang="zh-CN" sz="2000" b="0" i="1" smtClean="0">
                                          <a:latin typeface="Cambria Math"/>
                                        </a:rPr>
                                      </m:ctrlPr>
                                    </m:sSubSupPr>
                                    <m:e>
                                      <m:r>
                                        <a:rPr lang="en-US" altLang="zh-CN" sz="2000" b="0" i="1" smtClean="0">
                                          <a:latin typeface="Cambria Math"/>
                                        </a:rPr>
                                        <m:t>𝑖</m:t>
                                      </m:r>
                                    </m:e>
                                    <m:sub>
                                      <m:r>
                                        <a:rPr lang="en-US" altLang="zh-CN" sz="2000" b="0" i="1" smtClean="0">
                                          <a:latin typeface="Cambria Math"/>
                                        </a:rPr>
                                        <m:t>𝑗</m:t>
                                      </m:r>
                                    </m:sub>
                                    <m:sup>
                                      <m:r>
                                        <a:rPr lang="en-US" altLang="zh-CN" sz="2000" b="0" i="1" smtClean="0">
                                          <a:latin typeface="Cambria Math"/>
                                        </a:rPr>
                                        <m:t>′</m:t>
                                      </m:r>
                                    </m:sup>
                                  </m:sSubSup>
                                  <m:r>
                                    <a:rPr lang="en-US" altLang="zh-CN" sz="2000" b="0" i="1" smtClean="0">
                                      <a:latin typeface="Cambria Math"/>
                                    </a:rPr>
                                    <m:t>,</m:t>
                                  </m:r>
                                  <m:sSubSup>
                                    <m:sSubSupPr>
                                      <m:ctrlPr>
                                        <a:rPr lang="en-US" altLang="zh-CN" sz="2000" b="0" i="1" smtClean="0">
                                          <a:latin typeface="Cambria Math"/>
                                        </a:rPr>
                                      </m:ctrlPr>
                                    </m:sSubSupPr>
                                    <m:e>
                                      <m:r>
                                        <a:rPr lang="en-US" altLang="zh-CN" sz="2000" b="0" i="1" smtClean="0">
                                          <a:latin typeface="Cambria Math"/>
                                        </a:rPr>
                                        <m:t>𝜆</m:t>
                                      </m:r>
                                    </m:e>
                                    <m:sub>
                                      <m:r>
                                        <a:rPr lang="en-US" altLang="zh-CN" sz="2000" b="0" i="1" smtClean="0">
                                          <a:latin typeface="Cambria Math"/>
                                        </a:rPr>
                                        <m:t>𝑗</m:t>
                                      </m:r>
                                    </m:sub>
                                    <m:sup>
                                      <m:r>
                                        <a:rPr lang="en-US" altLang="zh-CN" sz="2000" b="0" i="1" smtClean="0">
                                          <a:latin typeface="Cambria Math"/>
                                        </a:rPr>
                                        <m:t>′</m:t>
                                      </m:r>
                                    </m:sup>
                                  </m:sSubSup>
                                </m:e>
                              </m:d>
                              <m:r>
                                <a:rPr lang="en-US" altLang="zh-CN" sz="2000" b="0" i="1" smtClean="0">
                                  <a:latin typeface="Cambria Math"/>
                                </a:rPr>
                                <m:t>𝑄</m:t>
                              </m:r>
                              <m:d>
                                <m:dPr>
                                  <m:ctrlPr>
                                    <a:rPr lang="en-US" altLang="zh-CN" sz="2000" b="0" i="1" smtClean="0">
                                      <a:latin typeface="Cambria Math"/>
                                    </a:rPr>
                                  </m:ctrlPr>
                                </m:dPr>
                                <m:e>
                                  <m:r>
                                    <a:rPr lang="en-US" altLang="zh-CN" sz="2000" b="0" i="1" smtClean="0">
                                      <a:latin typeface="Cambria Math"/>
                                    </a:rPr>
                                    <m:t>𝑠</m:t>
                                  </m:r>
                                </m:e>
                              </m:d>
                              <m:r>
                                <a:rPr lang="en-US" altLang="zh-CN" sz="2000" b="0" i="1" smtClean="0">
                                  <a:latin typeface="Cambria Math"/>
                                </a:rPr>
                                <m:t>𝜙</m:t>
                              </m:r>
                              <m:d>
                                <m:dPr>
                                  <m:ctrlPr>
                                    <a:rPr lang="en-US" altLang="zh-CN" sz="2000" b="0" i="1" smtClean="0">
                                      <a:latin typeface="Cambria Math"/>
                                    </a:rPr>
                                  </m:ctrlPr>
                                </m:dPr>
                                <m:e>
                                  <m:r>
                                    <a:rPr lang="en-US" altLang="zh-CN" sz="2000" b="0" i="1" smtClean="0">
                                      <a:latin typeface="Cambria Math"/>
                                    </a:rPr>
                                    <m:t>𝑑</m:t>
                                  </m:r>
                                </m:e>
                              </m:d>
                            </m:e>
                          </m:nary>
                          <m:r>
                            <a:rPr lang="en-US" altLang="zh-CN" sz="2000" b="0" i="1" smtClean="0">
                              <a:latin typeface="Cambria Math"/>
                            </a:rPr>
                            <m:t>𝑑𝑠</m:t>
                          </m:r>
                        </m:e>
                      </m:nary>
                      <m:r>
                        <a:rPr lang="en-US" altLang="zh-CN" sz="2000" b="0" i="1" smtClean="0">
                          <a:latin typeface="Cambria Math"/>
                        </a:rPr>
                        <m:t>𝑑𝑖</m:t>
                      </m:r>
                      <m:r>
                        <a:rPr lang="en-US" altLang="zh-CN" sz="2000" b="0" i="1" smtClean="0">
                          <a:latin typeface="Cambria Math"/>
                        </a:rPr>
                        <m:t>′</m:t>
                      </m:r>
                    </m:oMath>
                  </m:oMathPara>
                </a14:m>
                <a:endParaRPr lang="zh-CN" alt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0" y="2190169"/>
                <a:ext cx="9144000" cy="758349"/>
              </a:xfrm>
              <a:prstGeom prst="rect">
                <a:avLst/>
              </a:prstGeom>
              <a:blipFill rotWithShape="1">
                <a:blip r:embed="rId3"/>
                <a:stretch>
                  <a:fillRect/>
                </a:stretch>
              </a:blipFill>
            </p:spPr>
            <p:txBody>
              <a:bodyPr/>
              <a:lstStyle/>
              <a:p>
                <a:r>
                  <a:rPr lang="zh-CN" altLang="en-US">
                    <a:noFill/>
                  </a:rPr>
                  <a:t> </a:t>
                </a:r>
              </a:p>
            </p:txBody>
          </p:sp>
        </mc:Fallback>
      </mc:AlternateContent>
      <p:sp>
        <p:nvSpPr>
          <p:cNvPr id="10"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err="1" smtClean="0"/>
              <a:t>Fluence</a:t>
            </a:r>
            <a:r>
              <a:rPr lang="en-US" altLang="zh-TW" dirty="0" smtClean="0"/>
              <a:t> Integral</a:t>
            </a:r>
            <a:endParaRPr lang="zh-TW" altLang="en-US" dirty="0"/>
          </a:p>
        </p:txBody>
      </p:sp>
      <p:sp>
        <p:nvSpPr>
          <p:cNvPr id="15" name="標題 2"/>
          <p:cNvSpPr>
            <a:spLocks noGrp="1"/>
          </p:cNvSpPr>
          <p:nvPr>
            <p:ph type="title"/>
          </p:nvPr>
        </p:nvSpPr>
        <p:spPr>
          <a:xfrm>
            <a:off x="457200" y="260648"/>
            <a:ext cx="6419056" cy="1143000"/>
          </a:xfrm>
        </p:spPr>
        <p:txBody>
          <a:bodyPr>
            <a:normAutofit fontScale="90000"/>
          </a:bodyPr>
          <a:lstStyle/>
          <a:p>
            <a:r>
              <a:rPr lang="en-US" altLang="zh-TW" dirty="0"/>
              <a:t>Approximating </a:t>
            </a:r>
            <a:r>
              <a:rPr lang="en-US" altLang="zh-TW" dirty="0" smtClean="0"/>
              <a:t>Multiple Scattering</a:t>
            </a:r>
            <a:endParaRPr lang="zh-TW" altLang="en-US" dirty="0"/>
          </a:p>
        </p:txBody>
      </p:sp>
      <mc:AlternateContent xmlns:mc="http://schemas.openxmlformats.org/markup-compatibility/2006" xmlns:a14="http://schemas.microsoft.com/office/drawing/2010/main">
        <mc:Choice Requires="a14">
          <p:sp>
            <p:nvSpPr>
              <p:cNvPr id="2" name="TextBox 1"/>
              <p:cNvSpPr txBox="1"/>
              <p:nvPr/>
            </p:nvSpPr>
            <p:spPr>
              <a:xfrm>
                <a:off x="2728412" y="2948518"/>
                <a:ext cx="4536504"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a:rPr>
                        <m:t>=</m:t>
                      </m:r>
                      <m:nary>
                        <m:naryPr>
                          <m:ctrlPr>
                            <a:rPr lang="en-US" altLang="zh-CN" sz="2000" i="1">
                              <a:latin typeface="Cambria Math"/>
                            </a:rPr>
                          </m:ctrlPr>
                        </m:naryPr>
                        <m:sub>
                          <m:r>
                            <m:rPr>
                              <m:brk m:alnAt="23"/>
                            </m:rPr>
                            <a:rPr lang="en-US" altLang="zh-CN" sz="2000" i="1">
                              <a:latin typeface="Cambria Math"/>
                            </a:rPr>
                            <m:t>0</m:t>
                          </m:r>
                        </m:sub>
                        <m:sup>
                          <m:r>
                            <a:rPr lang="en-US" altLang="zh-CN" sz="2000" i="1">
                              <a:latin typeface="Cambria Math"/>
                            </a:rPr>
                            <m:t>∞</m:t>
                          </m:r>
                        </m:sup>
                        <m:e>
                          <m:r>
                            <a:rPr lang="en-US" altLang="zh-CN" sz="2000" i="1">
                              <a:latin typeface="Cambria Math"/>
                            </a:rPr>
                            <m:t>𝑄</m:t>
                          </m:r>
                          <m:d>
                            <m:dPr>
                              <m:ctrlPr>
                                <a:rPr lang="en-US" altLang="zh-CN" sz="2000" i="1">
                                  <a:latin typeface="Cambria Math"/>
                                </a:rPr>
                              </m:ctrlPr>
                            </m:dPr>
                            <m:e>
                              <m:r>
                                <a:rPr lang="en-US" altLang="zh-CN" sz="2000" i="1">
                                  <a:latin typeface="Cambria Math"/>
                                </a:rPr>
                                <m:t>𝑠</m:t>
                              </m:r>
                            </m:e>
                          </m:d>
                          <m:d>
                            <m:dPr>
                              <m:ctrlPr>
                                <a:rPr lang="en-US" altLang="zh-CN" sz="2000" i="1" smtClean="0">
                                  <a:latin typeface="Cambria Math"/>
                                </a:rPr>
                              </m:ctrlPr>
                            </m:dPr>
                            <m:e>
                              <m:nary>
                                <m:naryPr>
                                  <m:supHide m:val="on"/>
                                  <m:ctrlPr>
                                    <a:rPr lang="en-US" altLang="zh-CN" sz="2000" i="1">
                                      <a:latin typeface="Cambria Math"/>
                                    </a:rPr>
                                  </m:ctrlPr>
                                </m:naryPr>
                                <m:sub>
                                  <m:r>
                                    <m:rPr>
                                      <m:sty m:val="p"/>
                                    </m:rPr>
                                    <a:rPr lang="en-US" altLang="zh-CN" sz="2000">
                                      <a:latin typeface="Cambria Math"/>
                                    </a:rPr>
                                    <m:t>Ω</m:t>
                                  </m:r>
                                </m:sub>
                                <m:sup/>
                                <m:e>
                                  <m:r>
                                    <a:rPr lang="en-US" altLang="zh-CN" sz="2000" i="1">
                                      <a:latin typeface="Cambria Math"/>
                                    </a:rPr>
                                    <m:t>𝐺</m:t>
                                  </m:r>
                                  <m:d>
                                    <m:dPr>
                                      <m:ctrlPr>
                                        <a:rPr lang="en-US" altLang="zh-CN" sz="2000" i="1">
                                          <a:latin typeface="Cambria Math"/>
                                        </a:rPr>
                                      </m:ctrlPr>
                                    </m:dPr>
                                    <m:e>
                                      <m:sSup>
                                        <m:sSupPr>
                                          <m:ctrlPr>
                                            <a:rPr lang="en-US" altLang="zh-CN" sz="2000" i="1">
                                              <a:latin typeface="Cambria Math"/>
                                            </a:rPr>
                                          </m:ctrlPr>
                                        </m:sSupPr>
                                        <m:e>
                                          <m:r>
                                            <a:rPr lang="en-US" altLang="zh-CN" sz="2000" i="1">
                                              <a:latin typeface="Cambria Math"/>
                                            </a:rPr>
                                            <m:t>𝑖</m:t>
                                          </m:r>
                                        </m:e>
                                        <m:sup>
                                          <m:r>
                                            <a:rPr lang="en-US" altLang="zh-CN" sz="2000" i="1">
                                              <a:latin typeface="Cambria Math"/>
                                            </a:rPr>
                                            <m:t>′</m:t>
                                          </m:r>
                                        </m:sup>
                                      </m:sSup>
                                      <m:r>
                                        <a:rPr lang="en-US" altLang="zh-CN" sz="2000" i="1">
                                          <a:latin typeface="Cambria Math"/>
                                        </a:rPr>
                                        <m:t>;</m:t>
                                      </m:r>
                                      <m:sSubSup>
                                        <m:sSubSupPr>
                                          <m:ctrlPr>
                                            <a:rPr lang="en-US" altLang="zh-CN" sz="2000" i="1">
                                              <a:latin typeface="Cambria Math"/>
                                            </a:rPr>
                                          </m:ctrlPr>
                                        </m:sSubSupPr>
                                        <m:e>
                                          <m:r>
                                            <a:rPr lang="en-US" altLang="zh-CN" sz="2000" i="1">
                                              <a:latin typeface="Cambria Math"/>
                                            </a:rPr>
                                            <m:t>𝑖</m:t>
                                          </m:r>
                                        </m:e>
                                        <m:sub>
                                          <m:r>
                                            <a:rPr lang="en-US" altLang="zh-CN" sz="2000" i="1">
                                              <a:latin typeface="Cambria Math"/>
                                            </a:rPr>
                                            <m:t>𝑗</m:t>
                                          </m:r>
                                        </m:sub>
                                        <m:sup>
                                          <m:r>
                                            <a:rPr lang="en-US" altLang="zh-CN" sz="2000" i="1">
                                              <a:latin typeface="Cambria Math"/>
                                            </a:rPr>
                                            <m:t>′</m:t>
                                          </m:r>
                                        </m:sup>
                                      </m:sSubSup>
                                      <m:r>
                                        <a:rPr lang="en-US" altLang="zh-CN" sz="2000" i="1">
                                          <a:latin typeface="Cambria Math"/>
                                        </a:rPr>
                                        <m:t>,</m:t>
                                      </m:r>
                                      <m:sSubSup>
                                        <m:sSubSupPr>
                                          <m:ctrlPr>
                                            <a:rPr lang="en-US" altLang="zh-CN" sz="2000" i="1">
                                              <a:latin typeface="Cambria Math"/>
                                            </a:rPr>
                                          </m:ctrlPr>
                                        </m:sSubSupPr>
                                        <m:e>
                                          <m:r>
                                            <a:rPr lang="en-US" altLang="zh-CN" sz="2000" i="1">
                                              <a:latin typeface="Cambria Math"/>
                                            </a:rPr>
                                            <m:t>𝜆</m:t>
                                          </m:r>
                                        </m:e>
                                        <m:sub>
                                          <m:r>
                                            <a:rPr lang="en-US" altLang="zh-CN" sz="2000" i="1">
                                              <a:latin typeface="Cambria Math"/>
                                            </a:rPr>
                                            <m:t>𝑗</m:t>
                                          </m:r>
                                        </m:sub>
                                        <m:sup>
                                          <m:r>
                                            <a:rPr lang="en-US" altLang="zh-CN" sz="2000" i="1">
                                              <a:latin typeface="Cambria Math"/>
                                            </a:rPr>
                                            <m:t>′</m:t>
                                          </m:r>
                                        </m:sup>
                                      </m:sSubSup>
                                    </m:e>
                                  </m:d>
                                  <m:r>
                                    <a:rPr lang="en-US" altLang="zh-CN" sz="2000" b="0" i="1" smtClean="0">
                                      <a:latin typeface="Cambria Math"/>
                                    </a:rPr>
                                    <m:t>⋅</m:t>
                                  </m:r>
                                  <m:r>
                                    <a:rPr lang="en-US" altLang="zh-CN" sz="2000" i="1">
                                      <a:latin typeface="Cambria Math"/>
                                    </a:rPr>
                                    <m:t>𝜙</m:t>
                                  </m:r>
                                  <m:d>
                                    <m:dPr>
                                      <m:ctrlPr>
                                        <a:rPr lang="en-US" altLang="zh-CN" sz="2000" i="1">
                                          <a:latin typeface="Cambria Math"/>
                                        </a:rPr>
                                      </m:ctrlPr>
                                    </m:dPr>
                                    <m:e>
                                      <m:r>
                                        <a:rPr lang="en-US" altLang="zh-CN" sz="2000" i="1">
                                          <a:latin typeface="Cambria Math"/>
                                        </a:rPr>
                                        <m:t>𝑑</m:t>
                                      </m:r>
                                    </m:e>
                                  </m:d>
                                </m:e>
                              </m:nary>
                              <m:r>
                                <a:rPr lang="en-US" altLang="zh-CN" sz="2000" i="1">
                                  <a:latin typeface="Cambria Math"/>
                                </a:rPr>
                                <m:t>𝑑𝑖</m:t>
                              </m:r>
                              <m:r>
                                <a:rPr lang="en-US" altLang="zh-CN" sz="2000" b="0" i="1" smtClean="0">
                                  <a:latin typeface="Cambria Math"/>
                                </a:rPr>
                                <m:t>′</m:t>
                              </m:r>
                            </m:e>
                          </m:d>
                        </m:e>
                      </m:nary>
                      <m:r>
                        <a:rPr lang="en-US" altLang="zh-CN" sz="2000" i="1">
                          <a:latin typeface="Cambria Math"/>
                        </a:rPr>
                        <m:t>𝑑𝑠</m:t>
                      </m:r>
                    </m:oMath>
                  </m:oMathPara>
                </a14:m>
                <a:endParaRPr lang="zh-CN" alt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728412" y="2948518"/>
                <a:ext cx="4536504" cy="783869"/>
              </a:xfrm>
              <a:prstGeom prst="rect">
                <a:avLst/>
              </a:prstGeom>
              <a:blipFill rotWithShape="1">
                <a:blip r:embed="rId4"/>
                <a:stretch>
                  <a:fillRect/>
                </a:stretch>
              </a:blipFill>
            </p:spPr>
            <p:txBody>
              <a:bodyPr/>
              <a:lstStyle/>
              <a:p>
                <a:r>
                  <a:rPr lang="zh-CN" altLang="en-US">
                    <a:noFill/>
                  </a:rPr>
                  <a:t> </a:t>
                </a:r>
              </a:p>
            </p:txBody>
          </p:sp>
        </mc:Fallback>
      </mc:AlternateContent>
      <p:sp>
        <p:nvSpPr>
          <p:cNvPr id="8" name="內容版面配置區 1"/>
          <p:cNvSpPr txBox="1">
            <a:spLocks/>
          </p:cNvSpPr>
          <p:nvPr/>
        </p:nvSpPr>
        <p:spPr>
          <a:xfrm>
            <a:off x="319986" y="3933056"/>
            <a:ext cx="8215967"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solidFill>
                  <a:schemeClr val="tx1"/>
                </a:solidFill>
              </a:rPr>
              <a:t>Change integral order so that</a:t>
            </a:r>
          </a:p>
          <a:p>
            <a:pPr marL="1257300" lvl="2" indent="-457200">
              <a:buFont typeface="Arial" pitchFamily="34" charset="0"/>
              <a:buChar char="•"/>
            </a:pPr>
            <a:r>
              <a:rPr lang="en-US" altLang="zh-TW" b="0" dirty="0" smtClean="0"/>
              <a:t>Inner integral: </a:t>
            </a:r>
            <a:r>
              <a:rPr lang="en-US" altLang="zh-TW" dirty="0" smtClean="0"/>
              <a:t>Spherical</a:t>
            </a:r>
          </a:p>
          <a:p>
            <a:pPr marL="1257300" lvl="2" indent="-457200">
              <a:buFont typeface="Arial" pitchFamily="34" charset="0"/>
              <a:buChar char="•"/>
            </a:pPr>
            <a:r>
              <a:rPr lang="en-US" altLang="zh-TW" b="0" dirty="0" smtClean="0"/>
              <a:t>Outer integral:</a:t>
            </a:r>
            <a:r>
              <a:rPr lang="en-US" altLang="zh-TW" dirty="0" smtClean="0"/>
              <a:t> Linear</a:t>
            </a:r>
            <a:endParaRPr lang="zh-TW" altLang="en-US" dirty="0">
              <a:solidFill>
                <a:schemeClr val="tx1"/>
              </a:solidFill>
            </a:endParaRPr>
          </a:p>
        </p:txBody>
      </p:sp>
      <p:sp>
        <p:nvSpPr>
          <p:cNvPr id="13" name="TextBox 12"/>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4" name="矩形 13"/>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824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796136" y="2988658"/>
            <a:ext cx="576065"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12" name="TextBox 11"/>
              <p:cNvSpPr txBox="1"/>
              <p:nvPr/>
            </p:nvSpPr>
            <p:spPr>
              <a:xfrm>
                <a:off x="0" y="2190169"/>
                <a:ext cx="9144000" cy="758349"/>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𝐿</m:t>
                          </m:r>
                        </m:e>
                        <m:sub>
                          <m:r>
                            <a:rPr lang="en-US" altLang="zh-CN" sz="2000" b="0" i="1" smtClean="0">
                              <a:latin typeface="Cambria Math"/>
                            </a:rPr>
                            <m:t>𝜙</m:t>
                          </m:r>
                        </m:sub>
                      </m:sSub>
                      <m:r>
                        <a:rPr lang="en-US" altLang="zh-CN" sz="2000" b="0" i="1" smtClean="0">
                          <a:latin typeface="Cambria Math"/>
                        </a:rPr>
                        <m:t>=</m:t>
                      </m:r>
                      <m:nary>
                        <m:naryPr>
                          <m:supHide m:val="on"/>
                          <m:ctrlPr>
                            <a:rPr lang="en-US" altLang="zh-CN" sz="2000" b="0" i="1" smtClean="0">
                              <a:latin typeface="Cambria Math"/>
                            </a:rPr>
                          </m:ctrlPr>
                        </m:naryPr>
                        <m:sub>
                          <m:r>
                            <m:rPr>
                              <m:sty m:val="p"/>
                            </m:rPr>
                            <a:rPr lang="en-US" altLang="zh-CN" sz="2000" b="0" i="0" smtClean="0">
                              <a:latin typeface="Cambria Math"/>
                            </a:rPr>
                            <m:t>Ω</m:t>
                          </m:r>
                        </m:sub>
                        <m:sup/>
                        <m:e>
                          <m:nary>
                            <m:naryPr>
                              <m:ctrlPr>
                                <a:rPr lang="en-US" altLang="zh-CN" sz="2000" b="0" i="1" smtClean="0">
                                  <a:latin typeface="Cambria Math"/>
                                </a:rPr>
                              </m:ctrlPr>
                            </m:naryPr>
                            <m:sub>
                              <m:r>
                                <m:rPr>
                                  <m:brk m:alnAt="23"/>
                                </m:rPr>
                                <a:rPr lang="en-US" altLang="zh-CN" sz="2000" b="0" i="1" smtClean="0">
                                  <a:latin typeface="Cambria Math"/>
                                </a:rPr>
                                <m:t>0</m:t>
                              </m:r>
                            </m:sub>
                            <m:sup>
                              <m:r>
                                <a:rPr lang="en-US" altLang="zh-CN" sz="2000" b="0" i="1" smtClean="0">
                                  <a:latin typeface="Cambria Math"/>
                                </a:rPr>
                                <m:t>∞</m:t>
                              </m:r>
                            </m:sup>
                            <m:e>
                              <m:r>
                                <a:rPr lang="en-US" altLang="zh-CN" sz="2000" b="0" i="1" smtClean="0">
                                  <a:latin typeface="Cambria Math"/>
                                </a:rPr>
                                <m:t>𝐺</m:t>
                              </m:r>
                              <m:d>
                                <m:dPr>
                                  <m:ctrlPr>
                                    <a:rPr lang="en-US" altLang="zh-CN" sz="2000" b="0" i="1" smtClean="0">
                                      <a:latin typeface="Cambria Math"/>
                                    </a:rPr>
                                  </m:ctrlPr>
                                </m:dPr>
                                <m:e>
                                  <m:sSup>
                                    <m:sSupPr>
                                      <m:ctrlPr>
                                        <a:rPr lang="en-US" altLang="zh-CN" sz="2000" b="0" i="1" smtClean="0">
                                          <a:latin typeface="Cambria Math"/>
                                        </a:rPr>
                                      </m:ctrlPr>
                                    </m:sSupPr>
                                    <m:e>
                                      <m:r>
                                        <a:rPr lang="en-US" altLang="zh-CN" sz="2000" b="0" i="1" smtClean="0">
                                          <a:latin typeface="Cambria Math"/>
                                        </a:rPr>
                                        <m:t>𝑖</m:t>
                                      </m:r>
                                    </m:e>
                                    <m:sup>
                                      <m:r>
                                        <a:rPr lang="en-US" altLang="zh-CN" sz="2000" b="0" i="1" smtClean="0">
                                          <a:latin typeface="Cambria Math"/>
                                        </a:rPr>
                                        <m:t>′</m:t>
                                      </m:r>
                                    </m:sup>
                                  </m:sSup>
                                  <m:r>
                                    <a:rPr lang="en-US" altLang="zh-CN" sz="2000" b="0" i="1" smtClean="0">
                                      <a:latin typeface="Cambria Math"/>
                                    </a:rPr>
                                    <m:t>;</m:t>
                                  </m:r>
                                  <m:sSubSup>
                                    <m:sSubSupPr>
                                      <m:ctrlPr>
                                        <a:rPr lang="en-US" altLang="zh-CN" sz="2000" b="0" i="1" smtClean="0">
                                          <a:latin typeface="Cambria Math"/>
                                        </a:rPr>
                                      </m:ctrlPr>
                                    </m:sSubSupPr>
                                    <m:e>
                                      <m:r>
                                        <a:rPr lang="en-US" altLang="zh-CN" sz="2000" b="0" i="1" smtClean="0">
                                          <a:latin typeface="Cambria Math"/>
                                        </a:rPr>
                                        <m:t>𝑖</m:t>
                                      </m:r>
                                    </m:e>
                                    <m:sub>
                                      <m:r>
                                        <a:rPr lang="en-US" altLang="zh-CN" sz="2000" b="0" i="1" smtClean="0">
                                          <a:latin typeface="Cambria Math"/>
                                        </a:rPr>
                                        <m:t>𝑗</m:t>
                                      </m:r>
                                    </m:sub>
                                    <m:sup>
                                      <m:r>
                                        <a:rPr lang="en-US" altLang="zh-CN" sz="2000" b="0" i="1" smtClean="0">
                                          <a:latin typeface="Cambria Math"/>
                                        </a:rPr>
                                        <m:t>′</m:t>
                                      </m:r>
                                    </m:sup>
                                  </m:sSubSup>
                                  <m:r>
                                    <a:rPr lang="en-US" altLang="zh-CN" sz="2000" b="0" i="1" smtClean="0">
                                      <a:latin typeface="Cambria Math"/>
                                    </a:rPr>
                                    <m:t>,</m:t>
                                  </m:r>
                                  <m:sSubSup>
                                    <m:sSubSupPr>
                                      <m:ctrlPr>
                                        <a:rPr lang="en-US" altLang="zh-CN" sz="2000" b="0" i="1" smtClean="0">
                                          <a:latin typeface="Cambria Math"/>
                                        </a:rPr>
                                      </m:ctrlPr>
                                    </m:sSubSupPr>
                                    <m:e>
                                      <m:r>
                                        <a:rPr lang="en-US" altLang="zh-CN" sz="2000" b="0" i="1" smtClean="0">
                                          <a:latin typeface="Cambria Math"/>
                                        </a:rPr>
                                        <m:t>𝜆</m:t>
                                      </m:r>
                                    </m:e>
                                    <m:sub>
                                      <m:r>
                                        <a:rPr lang="en-US" altLang="zh-CN" sz="2000" b="0" i="1" smtClean="0">
                                          <a:latin typeface="Cambria Math"/>
                                        </a:rPr>
                                        <m:t>𝑗</m:t>
                                      </m:r>
                                    </m:sub>
                                    <m:sup>
                                      <m:r>
                                        <a:rPr lang="en-US" altLang="zh-CN" sz="2000" b="0" i="1" smtClean="0">
                                          <a:latin typeface="Cambria Math"/>
                                        </a:rPr>
                                        <m:t>′</m:t>
                                      </m:r>
                                    </m:sup>
                                  </m:sSubSup>
                                </m:e>
                              </m:d>
                              <m:r>
                                <a:rPr lang="en-US" altLang="zh-CN" sz="2000" b="0" i="1" smtClean="0">
                                  <a:latin typeface="Cambria Math"/>
                                </a:rPr>
                                <m:t>𝑄</m:t>
                              </m:r>
                              <m:d>
                                <m:dPr>
                                  <m:ctrlPr>
                                    <a:rPr lang="en-US" altLang="zh-CN" sz="2000" b="0" i="1" smtClean="0">
                                      <a:latin typeface="Cambria Math"/>
                                    </a:rPr>
                                  </m:ctrlPr>
                                </m:dPr>
                                <m:e>
                                  <m:r>
                                    <a:rPr lang="en-US" altLang="zh-CN" sz="2000" b="0" i="1" smtClean="0">
                                      <a:latin typeface="Cambria Math"/>
                                    </a:rPr>
                                    <m:t>𝑠</m:t>
                                  </m:r>
                                </m:e>
                              </m:d>
                              <m:r>
                                <a:rPr lang="en-US" altLang="zh-CN" sz="2000" b="0" i="1" smtClean="0">
                                  <a:latin typeface="Cambria Math"/>
                                </a:rPr>
                                <m:t>𝜙</m:t>
                              </m:r>
                              <m:d>
                                <m:dPr>
                                  <m:ctrlPr>
                                    <a:rPr lang="en-US" altLang="zh-CN" sz="2000" b="0" i="1" smtClean="0">
                                      <a:latin typeface="Cambria Math"/>
                                    </a:rPr>
                                  </m:ctrlPr>
                                </m:dPr>
                                <m:e>
                                  <m:r>
                                    <a:rPr lang="en-US" altLang="zh-CN" sz="2000" b="0" i="1" smtClean="0">
                                      <a:latin typeface="Cambria Math"/>
                                    </a:rPr>
                                    <m:t>𝑑</m:t>
                                  </m:r>
                                </m:e>
                              </m:d>
                            </m:e>
                          </m:nary>
                          <m:r>
                            <a:rPr lang="en-US" altLang="zh-CN" sz="2000" b="0" i="1" smtClean="0">
                              <a:latin typeface="Cambria Math"/>
                            </a:rPr>
                            <m:t>𝑑𝑠</m:t>
                          </m:r>
                        </m:e>
                      </m:nary>
                      <m:r>
                        <a:rPr lang="en-US" altLang="zh-CN" sz="2000" b="0" i="1" smtClean="0">
                          <a:latin typeface="Cambria Math"/>
                        </a:rPr>
                        <m:t>𝑑𝑖</m:t>
                      </m:r>
                      <m:r>
                        <a:rPr lang="en-US" altLang="zh-CN" sz="2000" b="0" i="1" smtClean="0">
                          <a:latin typeface="Cambria Math"/>
                        </a:rPr>
                        <m:t>′</m:t>
                      </m:r>
                    </m:oMath>
                  </m:oMathPara>
                </a14:m>
                <a:endParaRPr lang="zh-CN" alt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0" y="2190169"/>
                <a:ext cx="9144000" cy="758349"/>
              </a:xfrm>
              <a:prstGeom prst="rect">
                <a:avLst/>
              </a:prstGeom>
              <a:blipFill rotWithShape="1">
                <a:blip r:embed="rId3"/>
                <a:stretch>
                  <a:fillRect/>
                </a:stretch>
              </a:blipFill>
            </p:spPr>
            <p:txBody>
              <a:bodyPr/>
              <a:lstStyle/>
              <a:p>
                <a:r>
                  <a:rPr lang="zh-CN" altLang="en-US">
                    <a:noFill/>
                  </a:rPr>
                  <a:t> </a:t>
                </a:r>
              </a:p>
            </p:txBody>
          </p:sp>
        </mc:Fallback>
      </mc:AlternateContent>
      <p:sp>
        <p:nvSpPr>
          <p:cNvPr id="10"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err="1" smtClean="0"/>
              <a:t>Fluence</a:t>
            </a:r>
            <a:r>
              <a:rPr lang="en-US" altLang="zh-TW" dirty="0" smtClean="0"/>
              <a:t> Integral</a:t>
            </a:r>
            <a:endParaRPr lang="zh-TW" altLang="en-US" dirty="0"/>
          </a:p>
        </p:txBody>
      </p:sp>
      <p:sp>
        <p:nvSpPr>
          <p:cNvPr id="15" name="標題 2"/>
          <p:cNvSpPr>
            <a:spLocks noGrp="1"/>
          </p:cNvSpPr>
          <p:nvPr>
            <p:ph type="title"/>
          </p:nvPr>
        </p:nvSpPr>
        <p:spPr>
          <a:xfrm>
            <a:off x="457200" y="260648"/>
            <a:ext cx="6419056" cy="1143000"/>
          </a:xfrm>
        </p:spPr>
        <p:txBody>
          <a:bodyPr>
            <a:normAutofit fontScale="90000"/>
          </a:bodyPr>
          <a:lstStyle/>
          <a:p>
            <a:r>
              <a:rPr lang="en-US" altLang="zh-TW" dirty="0"/>
              <a:t>Approximating </a:t>
            </a:r>
            <a:r>
              <a:rPr lang="en-US" altLang="zh-TW" dirty="0" smtClean="0"/>
              <a:t>Multiple Scattering</a:t>
            </a:r>
            <a:endParaRPr lang="zh-TW" altLang="en-US" dirty="0"/>
          </a:p>
        </p:txBody>
      </p:sp>
      <mc:AlternateContent xmlns:mc="http://schemas.openxmlformats.org/markup-compatibility/2006" xmlns:a14="http://schemas.microsoft.com/office/drawing/2010/main">
        <mc:Choice Requires="a14">
          <p:sp>
            <p:nvSpPr>
              <p:cNvPr id="2" name="TextBox 1"/>
              <p:cNvSpPr txBox="1"/>
              <p:nvPr/>
            </p:nvSpPr>
            <p:spPr>
              <a:xfrm>
                <a:off x="2728412" y="2948518"/>
                <a:ext cx="4536504"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a:rPr>
                        <m:t>=</m:t>
                      </m:r>
                      <m:nary>
                        <m:naryPr>
                          <m:ctrlPr>
                            <a:rPr lang="en-US" altLang="zh-CN" sz="2000" i="1">
                              <a:latin typeface="Cambria Math"/>
                            </a:rPr>
                          </m:ctrlPr>
                        </m:naryPr>
                        <m:sub>
                          <m:r>
                            <m:rPr>
                              <m:brk m:alnAt="23"/>
                            </m:rPr>
                            <a:rPr lang="en-US" altLang="zh-CN" sz="2000" i="1">
                              <a:latin typeface="Cambria Math"/>
                            </a:rPr>
                            <m:t>0</m:t>
                          </m:r>
                        </m:sub>
                        <m:sup>
                          <m:r>
                            <a:rPr lang="en-US" altLang="zh-CN" sz="2000" i="1">
                              <a:latin typeface="Cambria Math"/>
                            </a:rPr>
                            <m:t>∞</m:t>
                          </m:r>
                        </m:sup>
                        <m:e>
                          <m:r>
                            <a:rPr lang="en-US" altLang="zh-CN" sz="2000" i="1">
                              <a:latin typeface="Cambria Math"/>
                            </a:rPr>
                            <m:t>𝑄</m:t>
                          </m:r>
                          <m:d>
                            <m:dPr>
                              <m:ctrlPr>
                                <a:rPr lang="en-US" altLang="zh-CN" sz="2000" i="1">
                                  <a:latin typeface="Cambria Math"/>
                                </a:rPr>
                              </m:ctrlPr>
                            </m:dPr>
                            <m:e>
                              <m:r>
                                <a:rPr lang="en-US" altLang="zh-CN" sz="2000" i="1">
                                  <a:latin typeface="Cambria Math"/>
                                </a:rPr>
                                <m:t>𝑠</m:t>
                              </m:r>
                            </m:e>
                          </m:d>
                          <m:d>
                            <m:dPr>
                              <m:ctrlPr>
                                <a:rPr lang="en-US" altLang="zh-CN" sz="2000" i="1" smtClean="0">
                                  <a:latin typeface="Cambria Math"/>
                                </a:rPr>
                              </m:ctrlPr>
                            </m:dPr>
                            <m:e>
                              <m:nary>
                                <m:naryPr>
                                  <m:supHide m:val="on"/>
                                  <m:ctrlPr>
                                    <a:rPr lang="en-US" altLang="zh-CN" sz="2000" i="1">
                                      <a:latin typeface="Cambria Math"/>
                                    </a:rPr>
                                  </m:ctrlPr>
                                </m:naryPr>
                                <m:sub>
                                  <m:r>
                                    <m:rPr>
                                      <m:sty m:val="p"/>
                                    </m:rPr>
                                    <a:rPr lang="en-US" altLang="zh-CN" sz="2000">
                                      <a:latin typeface="Cambria Math"/>
                                    </a:rPr>
                                    <m:t>Ω</m:t>
                                  </m:r>
                                </m:sub>
                                <m:sup/>
                                <m:e>
                                  <m:r>
                                    <a:rPr lang="en-US" altLang="zh-CN" sz="2000" i="1">
                                      <a:latin typeface="Cambria Math"/>
                                    </a:rPr>
                                    <m:t>𝐺</m:t>
                                  </m:r>
                                  <m:d>
                                    <m:dPr>
                                      <m:ctrlPr>
                                        <a:rPr lang="en-US" altLang="zh-CN" sz="2000" i="1">
                                          <a:latin typeface="Cambria Math"/>
                                        </a:rPr>
                                      </m:ctrlPr>
                                    </m:dPr>
                                    <m:e>
                                      <m:sSup>
                                        <m:sSupPr>
                                          <m:ctrlPr>
                                            <a:rPr lang="en-US" altLang="zh-CN" sz="2000" i="1">
                                              <a:latin typeface="Cambria Math"/>
                                            </a:rPr>
                                          </m:ctrlPr>
                                        </m:sSupPr>
                                        <m:e>
                                          <m:r>
                                            <a:rPr lang="en-US" altLang="zh-CN" sz="2000" i="1">
                                              <a:latin typeface="Cambria Math"/>
                                            </a:rPr>
                                            <m:t>𝑖</m:t>
                                          </m:r>
                                        </m:e>
                                        <m:sup>
                                          <m:r>
                                            <a:rPr lang="en-US" altLang="zh-CN" sz="2000" i="1">
                                              <a:latin typeface="Cambria Math"/>
                                            </a:rPr>
                                            <m:t>′</m:t>
                                          </m:r>
                                        </m:sup>
                                      </m:sSup>
                                      <m:r>
                                        <a:rPr lang="en-US" altLang="zh-CN" sz="2000" i="1">
                                          <a:latin typeface="Cambria Math"/>
                                        </a:rPr>
                                        <m:t>;</m:t>
                                      </m:r>
                                      <m:sSubSup>
                                        <m:sSubSupPr>
                                          <m:ctrlPr>
                                            <a:rPr lang="en-US" altLang="zh-CN" sz="2000" i="1">
                                              <a:latin typeface="Cambria Math"/>
                                            </a:rPr>
                                          </m:ctrlPr>
                                        </m:sSubSupPr>
                                        <m:e>
                                          <m:r>
                                            <a:rPr lang="en-US" altLang="zh-CN" sz="2000" i="1">
                                              <a:latin typeface="Cambria Math"/>
                                            </a:rPr>
                                            <m:t>𝑖</m:t>
                                          </m:r>
                                        </m:e>
                                        <m:sub>
                                          <m:r>
                                            <a:rPr lang="en-US" altLang="zh-CN" sz="2000" i="1">
                                              <a:latin typeface="Cambria Math"/>
                                            </a:rPr>
                                            <m:t>𝑗</m:t>
                                          </m:r>
                                        </m:sub>
                                        <m:sup>
                                          <m:r>
                                            <a:rPr lang="en-US" altLang="zh-CN" sz="2000" i="1">
                                              <a:latin typeface="Cambria Math"/>
                                            </a:rPr>
                                            <m:t>′</m:t>
                                          </m:r>
                                        </m:sup>
                                      </m:sSubSup>
                                      <m:r>
                                        <a:rPr lang="en-US" altLang="zh-CN" sz="2000" i="1">
                                          <a:latin typeface="Cambria Math"/>
                                        </a:rPr>
                                        <m:t>,</m:t>
                                      </m:r>
                                      <m:sSubSup>
                                        <m:sSubSupPr>
                                          <m:ctrlPr>
                                            <a:rPr lang="en-US" altLang="zh-CN" sz="2000" i="1">
                                              <a:latin typeface="Cambria Math"/>
                                            </a:rPr>
                                          </m:ctrlPr>
                                        </m:sSubSupPr>
                                        <m:e>
                                          <m:r>
                                            <a:rPr lang="en-US" altLang="zh-CN" sz="2000" i="1">
                                              <a:latin typeface="Cambria Math"/>
                                            </a:rPr>
                                            <m:t>𝜆</m:t>
                                          </m:r>
                                        </m:e>
                                        <m:sub>
                                          <m:r>
                                            <a:rPr lang="en-US" altLang="zh-CN" sz="2000" i="1">
                                              <a:latin typeface="Cambria Math"/>
                                            </a:rPr>
                                            <m:t>𝑗</m:t>
                                          </m:r>
                                        </m:sub>
                                        <m:sup>
                                          <m:r>
                                            <a:rPr lang="en-US" altLang="zh-CN" sz="2000" i="1">
                                              <a:latin typeface="Cambria Math"/>
                                            </a:rPr>
                                            <m:t>′</m:t>
                                          </m:r>
                                        </m:sup>
                                      </m:sSubSup>
                                    </m:e>
                                  </m:d>
                                  <m:r>
                                    <a:rPr lang="en-US" altLang="zh-CN" sz="2000" b="0" i="1" smtClean="0">
                                      <a:latin typeface="Cambria Math"/>
                                    </a:rPr>
                                    <m:t>⋅</m:t>
                                  </m:r>
                                  <m:r>
                                    <a:rPr lang="en-US" altLang="zh-CN" sz="2000" i="1">
                                      <a:latin typeface="Cambria Math"/>
                                    </a:rPr>
                                    <m:t>𝜙</m:t>
                                  </m:r>
                                  <m:d>
                                    <m:dPr>
                                      <m:ctrlPr>
                                        <a:rPr lang="en-US" altLang="zh-CN" sz="2000" i="1">
                                          <a:latin typeface="Cambria Math"/>
                                        </a:rPr>
                                      </m:ctrlPr>
                                    </m:dPr>
                                    <m:e>
                                      <m:r>
                                        <a:rPr lang="en-US" altLang="zh-CN" sz="2000" i="1">
                                          <a:latin typeface="Cambria Math"/>
                                        </a:rPr>
                                        <m:t>𝑑</m:t>
                                      </m:r>
                                    </m:e>
                                  </m:d>
                                </m:e>
                              </m:nary>
                              <m:r>
                                <a:rPr lang="en-US" altLang="zh-CN" sz="2000" i="1">
                                  <a:latin typeface="Cambria Math"/>
                                </a:rPr>
                                <m:t>𝑑𝑖</m:t>
                              </m:r>
                              <m:r>
                                <a:rPr lang="en-US" altLang="zh-CN" sz="2000" b="0" i="1" smtClean="0">
                                  <a:latin typeface="Cambria Math"/>
                                </a:rPr>
                                <m:t>′</m:t>
                              </m:r>
                            </m:e>
                          </m:d>
                        </m:e>
                      </m:nary>
                      <m:r>
                        <a:rPr lang="en-US" altLang="zh-CN" sz="2000" i="1">
                          <a:latin typeface="Cambria Math"/>
                        </a:rPr>
                        <m:t>𝑑𝑠</m:t>
                      </m:r>
                    </m:oMath>
                  </m:oMathPara>
                </a14:m>
                <a:endParaRPr lang="zh-CN" alt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728412" y="2948518"/>
                <a:ext cx="4536504" cy="783869"/>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內容版面配置區 1"/>
              <p:cNvSpPr txBox="1">
                <a:spLocks/>
              </p:cNvSpPr>
              <p:nvPr/>
            </p:nvSpPr>
            <p:spPr>
              <a:xfrm>
                <a:off x="319984" y="3933056"/>
                <a:ext cx="8215967"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solidFill>
                      <a:schemeClr val="tx1"/>
                    </a:solidFill>
                  </a:rPr>
                  <a:t>Our key insight</a:t>
                </a:r>
              </a:p>
              <a:p>
                <a:pPr marL="1257300" lvl="2" indent="-457200">
                  <a:buFont typeface="Arial" pitchFamily="34" charset="0"/>
                  <a:buChar char="•"/>
                </a:pPr>
                <a:r>
                  <a:rPr lang="en-US" altLang="zh-TW" b="0" dirty="0" smtClean="0"/>
                  <a:t>Can </a:t>
                </a:r>
                <a14:m>
                  <m:oMath xmlns:m="http://schemas.openxmlformats.org/officeDocument/2006/math">
                    <m:r>
                      <a:rPr lang="en-US" altLang="zh-TW" b="0" i="1" smtClean="0">
                        <a:latin typeface="Cambria Math"/>
                      </a:rPr>
                      <m:t>𝜙</m:t>
                    </m:r>
                    <m:d>
                      <m:dPr>
                        <m:ctrlPr>
                          <a:rPr lang="en-US" altLang="zh-TW" b="0" i="1" smtClean="0">
                            <a:latin typeface="Cambria Math"/>
                          </a:rPr>
                        </m:ctrlPr>
                      </m:dPr>
                      <m:e>
                        <m:r>
                          <a:rPr lang="en-US" altLang="zh-TW" b="0" i="1" smtClean="0">
                            <a:latin typeface="Cambria Math"/>
                          </a:rPr>
                          <m:t>𝑑</m:t>
                        </m:r>
                      </m:e>
                    </m:d>
                  </m:oMath>
                </a14:m>
                <a:r>
                  <a:rPr lang="en-US" altLang="zh-TW" b="0" dirty="0" smtClean="0"/>
                  <a:t> be represented by </a:t>
                </a:r>
                <a:r>
                  <a:rPr lang="en-US" altLang="zh-TW" dirty="0" smtClean="0">
                    <a:solidFill>
                      <a:srgbClr val="FF0000"/>
                    </a:solidFill>
                  </a:rPr>
                  <a:t>spherical</a:t>
                </a:r>
                <a:r>
                  <a:rPr lang="en-US" altLang="zh-TW" b="0" dirty="0" smtClean="0">
                    <a:solidFill>
                      <a:srgbClr val="FF0000"/>
                    </a:solidFill>
                  </a:rPr>
                  <a:t> </a:t>
                </a:r>
                <a:r>
                  <a:rPr lang="en-US" altLang="zh-TW" b="0" dirty="0" smtClean="0"/>
                  <a:t>functions?</a:t>
                </a:r>
              </a:p>
              <a:p>
                <a:pPr marL="1257300" lvl="2" indent="-457200">
                  <a:buFont typeface="Arial" pitchFamily="34" charset="0"/>
                  <a:buChar char="•"/>
                </a:pPr>
                <a:r>
                  <a:rPr lang="en-US" altLang="zh-TW" b="0" dirty="0" smtClean="0">
                    <a:solidFill>
                      <a:schemeClr val="tx1"/>
                    </a:solidFill>
                  </a:rPr>
                  <a:t>YES</a:t>
                </a:r>
                <a:endParaRPr lang="zh-TW" altLang="en-US" dirty="0">
                  <a:solidFill>
                    <a:schemeClr val="tx1"/>
                  </a:solidFill>
                </a:endParaRPr>
              </a:p>
            </p:txBody>
          </p:sp>
        </mc:Choice>
        <mc:Fallback xmlns="">
          <p:sp>
            <p:nvSpPr>
              <p:cNvPr id="8" name="內容版面配置區 1"/>
              <p:cNvSpPr txBox="1">
                <a:spLocks noRot="1" noChangeAspect="1" noMove="1" noResize="1" noEditPoints="1" noAdjustHandles="1" noChangeArrowheads="1" noChangeShapeType="1" noTextEdit="1"/>
              </p:cNvSpPr>
              <p:nvPr/>
            </p:nvSpPr>
            <p:spPr>
              <a:xfrm>
                <a:off x="319984" y="3933056"/>
                <a:ext cx="8215967" cy="1728192"/>
              </a:xfrm>
              <a:prstGeom prst="rect">
                <a:avLst/>
              </a:prstGeom>
              <a:blipFill rotWithShape="1">
                <a:blip r:embed="rId5"/>
                <a:stretch>
                  <a:fillRect t="-3521"/>
                </a:stretch>
              </a:blipFill>
            </p:spPr>
            <p:txBody>
              <a:bodyPr/>
              <a:lstStyle/>
              <a:p>
                <a:r>
                  <a:rPr lang="zh-CN" altLang="en-US">
                    <a:noFill/>
                  </a:rPr>
                  <a:t> </a:t>
                </a:r>
              </a:p>
            </p:txBody>
          </p:sp>
        </mc:Fallback>
      </mc:AlternateContent>
      <p:sp>
        <p:nvSpPr>
          <p:cNvPr id="9" name="TextBox 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1" name="矩形 10"/>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356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687239"/>
            <a:ext cx="2507937" cy="25079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361223"/>
            <a:ext cx="2507937" cy="25079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內容版面配置區 1"/>
          <p:cNvSpPr>
            <a:spLocks noGrp="1"/>
          </p:cNvSpPr>
          <p:nvPr>
            <p:ph idx="1"/>
          </p:nvPr>
        </p:nvSpPr>
        <p:spPr>
          <a:xfrm>
            <a:off x="0" y="1556792"/>
            <a:ext cx="8496944" cy="4752528"/>
          </a:xfrm>
        </p:spPr>
        <p:txBody>
          <a:bodyPr/>
          <a:lstStyle/>
          <a:p>
            <a:pPr marL="857250" lvl="1" indent="-457200">
              <a:lnSpc>
                <a:spcPct val="150000"/>
              </a:lnSpc>
              <a:buFont typeface="Arial" pitchFamily="34" charset="0"/>
              <a:buChar char="•"/>
            </a:pPr>
            <a:r>
              <a:rPr lang="en-US" altLang="zh-TW" dirty="0" smtClean="0"/>
              <a:t>Motivation</a:t>
            </a:r>
          </a:p>
          <a:p>
            <a:pPr marL="1257300" lvl="2" indent="-457200">
              <a:buFont typeface="Arial" pitchFamily="34" charset="0"/>
              <a:buChar char="•"/>
            </a:pPr>
            <a:r>
              <a:rPr lang="en-US" altLang="zh-TW" b="0" dirty="0" smtClean="0"/>
              <a:t>Natural illumination</a:t>
            </a:r>
          </a:p>
          <a:p>
            <a:pPr marL="1257300" lvl="2" indent="-457200">
              <a:buFont typeface="Arial" pitchFamily="34" charset="0"/>
              <a:buChar char="•"/>
            </a:pPr>
            <a:r>
              <a:rPr lang="en-US" altLang="zh-TW" b="0" dirty="0" smtClean="0"/>
              <a:t>Accurate rendering</a:t>
            </a:r>
          </a:p>
          <a:p>
            <a:pPr marL="857250" lvl="1" indent="-457200">
              <a:lnSpc>
                <a:spcPct val="150000"/>
              </a:lnSpc>
              <a:buFont typeface="Arial" pitchFamily="34" charset="0"/>
              <a:buChar char="•"/>
            </a:pPr>
            <a:r>
              <a:rPr lang="en-US" altLang="zh-TW" dirty="0" smtClean="0"/>
              <a:t>Goal</a:t>
            </a:r>
            <a:endParaRPr lang="en-US" altLang="zh-TW" b="0" dirty="0"/>
          </a:p>
          <a:p>
            <a:pPr marL="1257300" lvl="2" indent="-457200">
              <a:buFont typeface="Arial" pitchFamily="34" charset="0"/>
              <a:buChar char="•"/>
            </a:pPr>
            <a:r>
              <a:rPr lang="en-US" altLang="zh-TW" b="0" dirty="0" smtClean="0"/>
              <a:t>Analytic solution</a:t>
            </a:r>
          </a:p>
          <a:p>
            <a:pPr marL="857250" lvl="1" indent="-457200">
              <a:lnSpc>
                <a:spcPct val="150000"/>
              </a:lnSpc>
              <a:buFont typeface="Arial" pitchFamily="34" charset="0"/>
              <a:buChar char="•"/>
            </a:pPr>
            <a:r>
              <a:rPr lang="en-US" altLang="zh-TW" dirty="0" smtClean="0"/>
              <a:t>Challenge</a:t>
            </a:r>
          </a:p>
          <a:p>
            <a:pPr marL="1257300" lvl="2" indent="-457200">
              <a:buFont typeface="Arial" pitchFamily="34" charset="0"/>
              <a:buChar char="•"/>
            </a:pPr>
            <a:r>
              <a:rPr lang="en-US" altLang="zh-TW" b="0" dirty="0" smtClean="0"/>
              <a:t>Light integration complexity</a:t>
            </a:r>
          </a:p>
          <a:p>
            <a:pPr marL="857250" lvl="1" indent="-457200">
              <a:lnSpc>
                <a:spcPct val="150000"/>
              </a:lnSpc>
              <a:buFont typeface="Arial" pitchFamily="34" charset="0"/>
              <a:buChar char="•"/>
            </a:pPr>
            <a:endParaRPr lang="en-US" altLang="zh-TW" dirty="0" smtClean="0"/>
          </a:p>
          <a:p>
            <a:pPr>
              <a:lnSpc>
                <a:spcPct val="150000"/>
              </a:lnSpc>
            </a:pPr>
            <a:endParaRPr lang="zh-TW" altLang="en-US" dirty="0"/>
          </a:p>
        </p:txBody>
      </p:sp>
      <p:sp>
        <p:nvSpPr>
          <p:cNvPr id="3" name="標題 2"/>
          <p:cNvSpPr>
            <a:spLocks noGrp="1"/>
          </p:cNvSpPr>
          <p:nvPr>
            <p:ph type="title"/>
          </p:nvPr>
        </p:nvSpPr>
        <p:spPr/>
        <p:txBody>
          <a:bodyPr>
            <a:normAutofit/>
          </a:bodyPr>
          <a:lstStyle/>
          <a:p>
            <a:r>
              <a:rPr lang="en-US" altLang="zh-TW" smtClean="0"/>
              <a:t>Introduction</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smtClean="0"/>
              <a:t>Accurate Translucent Material Rendering under Spherical Gaussian Lights</a:t>
            </a:r>
            <a:endParaRPr lang="zh-TW" altLang="en-US" dirty="0"/>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099311"/>
            <a:ext cx="2507937" cy="25079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TextBox 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49"/>
          <p:cNvSpPr/>
          <p:nvPr/>
        </p:nvSpPr>
        <p:spPr>
          <a:xfrm>
            <a:off x="5727655" y="3294772"/>
            <a:ext cx="2713704" cy="2020529"/>
          </a:xfrm>
          <a:custGeom>
            <a:avLst/>
            <a:gdLst>
              <a:gd name="connsiteX0" fmla="*/ 0 w 2713704"/>
              <a:gd name="connsiteY0" fmla="*/ 0 h 2020529"/>
              <a:gd name="connsiteX1" fmla="*/ 486697 w 2713704"/>
              <a:gd name="connsiteY1" fmla="*/ 1607575 h 2020529"/>
              <a:gd name="connsiteX2" fmla="*/ 2713704 w 2713704"/>
              <a:gd name="connsiteY2" fmla="*/ 2020529 h 2020529"/>
            </a:gdLst>
            <a:ahLst/>
            <a:cxnLst>
              <a:cxn ang="0">
                <a:pos x="connsiteX0" y="connsiteY0"/>
              </a:cxn>
              <a:cxn ang="0">
                <a:pos x="connsiteX1" y="connsiteY1"/>
              </a:cxn>
              <a:cxn ang="0">
                <a:pos x="connsiteX2" y="connsiteY2"/>
              </a:cxn>
            </a:cxnLst>
            <a:rect l="l" t="t" r="r" b="b"/>
            <a:pathLst>
              <a:path w="2713704" h="2020529">
                <a:moveTo>
                  <a:pt x="0" y="0"/>
                </a:moveTo>
                <a:cubicBezTo>
                  <a:pt x="17206" y="635410"/>
                  <a:pt x="34413" y="1270820"/>
                  <a:pt x="486697" y="1607575"/>
                </a:cubicBezTo>
                <a:cubicBezTo>
                  <a:pt x="938981" y="1944330"/>
                  <a:pt x="1826342" y="1982429"/>
                  <a:pt x="2713704" y="2020529"/>
                </a:cubicBez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內容版面配置區 1"/>
          <p:cNvSpPr>
            <a:spLocks noGrp="1"/>
          </p:cNvSpPr>
          <p:nvPr>
            <p:ph idx="1"/>
          </p:nvPr>
        </p:nvSpPr>
        <p:spPr>
          <a:xfrm>
            <a:off x="0" y="1700808"/>
            <a:ext cx="9144000" cy="648072"/>
          </a:xfrm>
        </p:spPr>
        <p:txBody>
          <a:bodyPr/>
          <a:lstStyle/>
          <a:p>
            <a:pPr marL="857250" lvl="1" indent="-457200">
              <a:buFont typeface="Arial" pitchFamily="34" charset="0"/>
              <a:buChar char="•"/>
            </a:pPr>
            <a:r>
              <a:rPr lang="en-US" altLang="zh-TW" dirty="0" smtClean="0"/>
              <a:t>Diffusion Function</a:t>
            </a:r>
            <a:endParaRPr lang="zh-TW" altLang="en-US" dirty="0"/>
          </a:p>
        </p:txBody>
      </p:sp>
      <p:sp>
        <p:nvSpPr>
          <p:cNvPr id="3" name="標題 2"/>
          <p:cNvSpPr>
            <a:spLocks noGrp="1"/>
          </p:cNvSpPr>
          <p:nvPr>
            <p:ph type="title"/>
          </p:nvPr>
        </p:nvSpPr>
        <p:spPr/>
        <p:txBody>
          <a:bodyPr>
            <a:normAutofit fontScale="90000"/>
          </a:bodyPr>
          <a:lstStyle/>
          <a:p>
            <a:r>
              <a:rPr lang="en-US" altLang="zh-TW" dirty="0"/>
              <a:t>Approximating </a:t>
            </a:r>
            <a:r>
              <a:rPr lang="en-US" altLang="zh-TW" dirty="0" smtClean="0"/>
              <a:t>Multiple Scattering</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2627784" y="2199344"/>
                <a:ext cx="3960440" cy="709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𝜙</m:t>
                      </m:r>
                      <m:d>
                        <m:dPr>
                          <m:ctrlPr>
                            <a:rPr lang="en-US" altLang="zh-CN" b="0" i="1" smtClean="0">
                              <a:latin typeface="Cambria Math"/>
                            </a:rPr>
                          </m:ctrlPr>
                        </m:dPr>
                        <m:e>
                          <m:r>
                            <a:rPr lang="en-US" altLang="zh-CN" b="0" i="1" smtClean="0">
                              <a:latin typeface="Cambria Math"/>
                            </a:rPr>
                            <m:t>𝑑</m:t>
                          </m:r>
                        </m:e>
                      </m:d>
                      <m:r>
                        <a:rPr lang="en-US" altLang="zh-CN" b="0" i="1" smtClean="0">
                          <a:latin typeface="Cambria Math"/>
                        </a:rPr>
                        <m:t>=</m:t>
                      </m:r>
                      <m:f>
                        <m:fPr>
                          <m:ctrlPr>
                            <a:rPr lang="en-US" altLang="zh-CN" b="0" i="1" smtClean="0">
                              <a:latin typeface="Cambria Math"/>
                            </a:rPr>
                          </m:ctrlPr>
                        </m:fPr>
                        <m:num>
                          <m:r>
                            <a:rPr lang="en-US" altLang="zh-CN" b="0" i="1" smtClean="0">
                              <a:latin typeface="Cambria Math"/>
                            </a:rPr>
                            <m:t>1</m:t>
                          </m:r>
                        </m:num>
                        <m:den>
                          <m:r>
                            <a:rPr lang="en-US" altLang="zh-CN" b="0" i="1" smtClean="0">
                              <a:latin typeface="Cambria Math"/>
                            </a:rPr>
                            <m:t>4</m:t>
                          </m:r>
                          <m:r>
                            <a:rPr lang="en-US" altLang="zh-CN" b="0" i="1" smtClean="0">
                              <a:latin typeface="Cambria Math"/>
                            </a:rPr>
                            <m:t>𝜋</m:t>
                          </m:r>
                          <m:r>
                            <a:rPr lang="en-US" altLang="zh-CN" b="0" i="1" smtClean="0">
                              <a:latin typeface="Cambria Math"/>
                            </a:rPr>
                            <m:t>𝐷</m:t>
                          </m:r>
                        </m:den>
                      </m:f>
                      <m:r>
                        <a:rPr lang="en-US" altLang="zh-CN" b="0" i="1" smtClean="0">
                          <a:latin typeface="Cambria Math"/>
                        </a:rPr>
                        <m:t>⋅</m:t>
                      </m:r>
                      <m:f>
                        <m:fPr>
                          <m:ctrlPr>
                            <a:rPr lang="en-US" altLang="zh-CN" b="0" i="1" smtClean="0">
                              <a:latin typeface="Cambria Math"/>
                            </a:rPr>
                          </m:ctrlPr>
                        </m:fPr>
                        <m:num>
                          <m:sSup>
                            <m:sSupPr>
                              <m:ctrlPr>
                                <a:rPr lang="en-US" altLang="zh-CN" b="0" i="1" smtClean="0">
                                  <a:latin typeface="Cambria Math"/>
                                </a:rPr>
                              </m:ctrlPr>
                            </m:sSupPr>
                            <m:e>
                              <m:r>
                                <a:rPr lang="en-US" altLang="zh-CN" b="0" i="1" smtClean="0">
                                  <a:latin typeface="Cambria Math"/>
                                </a:rPr>
                                <m:t>𝑒</m:t>
                              </m:r>
                            </m:e>
                            <m:sup>
                              <m:r>
                                <a:rPr lang="en-US" altLang="zh-CN" b="0" i="1" smtClean="0">
                                  <a:latin typeface="Cambria Math"/>
                                </a:rPr>
                                <m:t>−</m:t>
                              </m:r>
                              <m:rad>
                                <m:radPr>
                                  <m:degHide m:val="on"/>
                                  <m:ctrlPr>
                                    <a:rPr lang="en-US" altLang="zh-CN" b="0" i="1" smtClean="0">
                                      <a:latin typeface="Cambria Math"/>
                                    </a:rPr>
                                  </m:ctrlPr>
                                </m:radPr>
                                <m:deg/>
                                <m:e>
                                  <m:sSub>
                                    <m:sSubPr>
                                      <m:ctrlPr>
                                        <a:rPr lang="en-US" altLang="zh-CN" b="0" i="1" smtClean="0">
                                          <a:latin typeface="Cambria Math"/>
                                        </a:rPr>
                                      </m:ctrlPr>
                                    </m:sSubPr>
                                    <m:e>
                                      <m:r>
                                        <a:rPr lang="en-US" altLang="zh-CN" b="0" i="1" smtClean="0">
                                          <a:latin typeface="Cambria Math"/>
                                        </a:rPr>
                                        <m:t>𝜎</m:t>
                                      </m:r>
                                    </m:e>
                                    <m:sub>
                                      <m:r>
                                        <a:rPr lang="en-US" altLang="zh-CN" b="0" i="1" smtClean="0">
                                          <a:latin typeface="Cambria Math"/>
                                        </a:rPr>
                                        <m:t>𝑎</m:t>
                                      </m:r>
                                    </m:sub>
                                  </m:sSub>
                                  <m:r>
                                    <a:rPr lang="en-US" altLang="zh-CN" i="1">
                                      <a:latin typeface="Cambria Math"/>
                                    </a:rPr>
                                    <m:t>/</m:t>
                                  </m:r>
                                  <m:r>
                                    <a:rPr lang="en-US" altLang="zh-CN" i="1">
                                      <a:latin typeface="Cambria Math"/>
                                    </a:rPr>
                                    <m:t>𝐷</m:t>
                                  </m:r>
                                </m:e>
                              </m:rad>
                              <m:r>
                                <a:rPr lang="en-US" altLang="zh-CN" b="0" i="1" smtClean="0">
                                  <a:latin typeface="Cambria Math"/>
                                </a:rPr>
                                <m:t>𝑑</m:t>
                              </m:r>
                            </m:sup>
                          </m:sSup>
                        </m:num>
                        <m:den>
                          <m:r>
                            <a:rPr lang="en-US" altLang="zh-CN" b="0" i="1" smtClean="0">
                              <a:latin typeface="Cambria Math"/>
                            </a:rPr>
                            <m:t>𝑑</m:t>
                          </m:r>
                        </m:den>
                      </m:f>
                    </m:oMath>
                  </m:oMathPara>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627784" y="2199344"/>
                <a:ext cx="3960440" cy="70904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內容版面配置區 1"/>
              <p:cNvSpPr txBox="1">
                <a:spLocks/>
              </p:cNvSpPr>
              <p:nvPr/>
            </p:nvSpPr>
            <p:spPr>
              <a:xfrm>
                <a:off x="107504" y="3582707"/>
                <a:ext cx="5472608"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solidFill>
                      <a:schemeClr val="tx1"/>
                    </a:solidFill>
                  </a:rPr>
                  <a:t>Approximate </a:t>
                </a:r>
                <a14:m>
                  <m:oMath xmlns:m="http://schemas.openxmlformats.org/officeDocument/2006/math">
                    <m:r>
                      <a:rPr lang="en-US" altLang="zh-TW" b="0" i="1" smtClean="0">
                        <a:solidFill>
                          <a:schemeClr val="tx1"/>
                        </a:solidFill>
                        <a:latin typeface="Cambria Math"/>
                      </a:rPr>
                      <m:t>𝜙</m:t>
                    </m:r>
                    <m:d>
                      <m:dPr>
                        <m:ctrlPr>
                          <a:rPr lang="en-US" altLang="zh-TW" i="1" smtClean="0">
                            <a:solidFill>
                              <a:schemeClr val="tx1"/>
                            </a:solidFill>
                            <a:latin typeface="Cambria Math"/>
                          </a:rPr>
                        </m:ctrlPr>
                      </m:dPr>
                      <m:e>
                        <m:r>
                          <a:rPr lang="en-US" altLang="zh-TW" b="0" i="1" smtClean="0">
                            <a:solidFill>
                              <a:schemeClr val="tx1"/>
                            </a:solidFill>
                            <a:latin typeface="Cambria Math"/>
                          </a:rPr>
                          <m:t>𝑑</m:t>
                        </m:r>
                      </m:e>
                    </m:d>
                  </m:oMath>
                </a14:m>
                <a:r>
                  <a:rPr lang="en-US" altLang="zh-TW" dirty="0" smtClean="0">
                    <a:solidFill>
                      <a:schemeClr val="tx1"/>
                    </a:solidFill>
                  </a:rPr>
                  <a:t> with</a:t>
                </a:r>
                <a:br>
                  <a:rPr lang="en-US" altLang="zh-TW" dirty="0" smtClean="0">
                    <a:solidFill>
                      <a:schemeClr val="tx1"/>
                    </a:solidFill>
                  </a:rPr>
                </a:br>
                <a:r>
                  <a:rPr lang="en-US" altLang="zh-TW" dirty="0" smtClean="0">
                    <a:solidFill>
                      <a:schemeClr val="tx1"/>
                    </a:solidFill>
                  </a:rPr>
                  <a:t>sum of Gaussians</a:t>
                </a:r>
                <a:endParaRPr lang="en-US" altLang="zh-TW" dirty="0" smtClean="0"/>
              </a:p>
            </p:txBody>
          </p:sp>
        </mc:Choice>
        <mc:Fallback xmlns="">
          <p:sp>
            <p:nvSpPr>
              <p:cNvPr id="43" name="內容版面配置區 1"/>
              <p:cNvSpPr txBox="1">
                <a:spLocks noRot="1" noChangeAspect="1" noMove="1" noResize="1" noEditPoints="1" noAdjustHandles="1" noChangeArrowheads="1" noChangeShapeType="1" noTextEdit="1"/>
              </p:cNvSpPr>
              <p:nvPr/>
            </p:nvSpPr>
            <p:spPr>
              <a:xfrm>
                <a:off x="107504" y="3582707"/>
                <a:ext cx="5472608" cy="1080120"/>
              </a:xfrm>
              <a:prstGeom prst="rect">
                <a:avLst/>
              </a:prstGeom>
              <a:blipFill rotWithShape="1">
                <a:blip r:embed="rId4"/>
                <a:stretch>
                  <a:fillRect t="-6780" b="-33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63588" y="4662827"/>
                <a:ext cx="3744416"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a:rPr>
                        <m:t>𝜙</m:t>
                      </m:r>
                      <m:d>
                        <m:dPr>
                          <m:ctrlPr>
                            <a:rPr lang="en-US" altLang="zh-TW" i="1">
                              <a:latin typeface="Cambria Math"/>
                            </a:rPr>
                          </m:ctrlPr>
                        </m:dPr>
                        <m:e>
                          <m:r>
                            <a:rPr lang="en-US" altLang="zh-TW" i="1">
                              <a:latin typeface="Cambria Math"/>
                            </a:rPr>
                            <m:t>𝑑</m:t>
                          </m:r>
                        </m:e>
                      </m:d>
                      <m:r>
                        <a:rPr lang="en-US" altLang="zh-TW" i="1">
                          <a:latin typeface="Cambria Math"/>
                        </a:rPr>
                        <m:t>≈</m:t>
                      </m:r>
                      <m:nary>
                        <m:naryPr>
                          <m:chr m:val="∑"/>
                          <m:supHide m:val="on"/>
                          <m:ctrlPr>
                            <a:rPr lang="en-US" altLang="zh-TW" i="1">
                              <a:latin typeface="Cambria Math"/>
                            </a:rPr>
                          </m:ctrlPr>
                        </m:naryPr>
                        <m:sub>
                          <m:r>
                            <a:rPr lang="en-US" altLang="zh-TW" i="1">
                              <a:latin typeface="Cambria Math"/>
                            </a:rPr>
                            <m:t>𝑘</m:t>
                          </m:r>
                        </m:sub>
                        <m:sup/>
                        <m:e>
                          <m:sSub>
                            <m:sSubPr>
                              <m:ctrlPr>
                                <a:rPr lang="en-US" altLang="zh-TW" i="1">
                                  <a:solidFill>
                                    <a:srgbClr val="FF0000"/>
                                  </a:solidFill>
                                  <a:latin typeface="Cambria Math"/>
                                </a:rPr>
                              </m:ctrlPr>
                            </m:sSubPr>
                            <m:e>
                              <m:r>
                                <a:rPr lang="en-US" altLang="zh-TW" i="1">
                                  <a:solidFill>
                                    <a:srgbClr val="FF0000"/>
                                  </a:solidFill>
                                  <a:latin typeface="Cambria Math"/>
                                </a:rPr>
                                <m:t>𝑎</m:t>
                              </m:r>
                            </m:e>
                            <m:sub>
                              <m:r>
                                <a:rPr lang="en-US" altLang="zh-TW" i="1">
                                  <a:solidFill>
                                    <a:srgbClr val="FF0000"/>
                                  </a:solidFill>
                                  <a:latin typeface="Cambria Math"/>
                                </a:rPr>
                                <m:t>𝑘</m:t>
                              </m:r>
                            </m:sub>
                          </m:sSub>
                          <m:r>
                            <a:rPr lang="en-US" altLang="zh-TW" i="1">
                              <a:latin typeface="Cambria Math"/>
                            </a:rPr>
                            <m:t>𝑔</m:t>
                          </m:r>
                          <m:d>
                            <m:dPr>
                              <m:ctrlPr>
                                <a:rPr lang="en-US" altLang="zh-TW" i="1">
                                  <a:latin typeface="Cambria Math"/>
                                </a:rPr>
                              </m:ctrlPr>
                            </m:dPr>
                            <m:e>
                              <m:r>
                                <a:rPr lang="en-US" altLang="zh-TW" i="1">
                                  <a:latin typeface="Cambria Math"/>
                                </a:rPr>
                                <m:t>𝑑</m:t>
                              </m:r>
                              <m:r>
                                <a:rPr lang="en-US" altLang="zh-TW" i="1">
                                  <a:latin typeface="Cambria Math"/>
                                </a:rPr>
                                <m:t>;0,</m:t>
                              </m:r>
                              <m:sSub>
                                <m:sSubPr>
                                  <m:ctrlPr>
                                    <a:rPr lang="en-US" altLang="zh-TW" i="1">
                                      <a:solidFill>
                                        <a:srgbClr val="FF0000"/>
                                      </a:solidFill>
                                      <a:latin typeface="Cambria Math"/>
                                    </a:rPr>
                                  </m:ctrlPr>
                                </m:sSubPr>
                                <m:e>
                                  <m:r>
                                    <a:rPr lang="en-US" altLang="zh-TW" i="1">
                                      <a:solidFill>
                                        <a:srgbClr val="FF0000"/>
                                      </a:solidFill>
                                      <a:latin typeface="Cambria Math"/>
                                    </a:rPr>
                                    <m:t>𝜆</m:t>
                                  </m:r>
                                </m:e>
                                <m:sub>
                                  <m:r>
                                    <a:rPr lang="en-US" altLang="zh-TW" i="1">
                                      <a:solidFill>
                                        <a:srgbClr val="FF0000"/>
                                      </a:solidFill>
                                      <a:latin typeface="Cambria Math"/>
                                    </a:rPr>
                                    <m:t>𝑘</m:t>
                                  </m:r>
                                </m:sub>
                              </m:sSub>
                            </m:e>
                          </m:d>
                        </m:e>
                      </m:nary>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63588" y="4662827"/>
                <a:ext cx="3744416" cy="764505"/>
              </a:xfrm>
              <a:prstGeom prst="rect">
                <a:avLst/>
              </a:prstGeom>
              <a:blipFill rotWithShape="1">
                <a:blip r:embed="rId5"/>
                <a:stretch>
                  <a:fillRect/>
                </a:stretch>
              </a:blipFill>
            </p:spPr>
            <p:txBody>
              <a:bodyPr/>
              <a:lstStyle/>
              <a:p>
                <a:r>
                  <a:rPr lang="zh-CN" altLang="en-US">
                    <a:noFill/>
                  </a:rPr>
                  <a:t> </a:t>
                </a:r>
              </a:p>
            </p:txBody>
          </p:sp>
        </mc:Fallback>
      </mc:AlternateContent>
      <p:grpSp>
        <p:nvGrpSpPr>
          <p:cNvPr id="8" name="组合 7"/>
          <p:cNvGrpSpPr/>
          <p:nvPr/>
        </p:nvGrpSpPr>
        <p:grpSpPr>
          <a:xfrm>
            <a:off x="4932040" y="3294772"/>
            <a:ext cx="3672408" cy="2488922"/>
            <a:chOff x="4932040" y="3294772"/>
            <a:chExt cx="3672408" cy="2488922"/>
          </a:xfrm>
        </p:grpSpPr>
        <p:cxnSp>
          <p:nvCxnSpPr>
            <p:cNvPr id="45" name="直接连接符 44"/>
            <p:cNvCxnSpPr/>
            <p:nvPr/>
          </p:nvCxnSpPr>
          <p:spPr>
            <a:xfrm>
              <a:off x="5652120" y="3294772"/>
              <a:ext cx="0" cy="2088232"/>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652120" y="5383004"/>
              <a:ext cx="2952328"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任意多边形 46"/>
            <p:cNvSpPr/>
            <p:nvPr/>
          </p:nvSpPr>
          <p:spPr>
            <a:xfrm>
              <a:off x="5727655" y="3298678"/>
              <a:ext cx="2713704" cy="2020529"/>
            </a:xfrm>
            <a:custGeom>
              <a:avLst/>
              <a:gdLst>
                <a:gd name="connsiteX0" fmla="*/ 0 w 2713704"/>
                <a:gd name="connsiteY0" fmla="*/ 0 h 2020529"/>
                <a:gd name="connsiteX1" fmla="*/ 486697 w 2713704"/>
                <a:gd name="connsiteY1" fmla="*/ 1607575 h 2020529"/>
                <a:gd name="connsiteX2" fmla="*/ 2713704 w 2713704"/>
                <a:gd name="connsiteY2" fmla="*/ 2020529 h 2020529"/>
              </a:gdLst>
              <a:ahLst/>
              <a:cxnLst>
                <a:cxn ang="0">
                  <a:pos x="connsiteX0" y="connsiteY0"/>
                </a:cxn>
                <a:cxn ang="0">
                  <a:pos x="connsiteX1" y="connsiteY1"/>
                </a:cxn>
                <a:cxn ang="0">
                  <a:pos x="connsiteX2" y="connsiteY2"/>
                </a:cxn>
              </a:cxnLst>
              <a:rect l="l" t="t" r="r" b="b"/>
              <a:pathLst>
                <a:path w="2713704" h="2020529">
                  <a:moveTo>
                    <a:pt x="0" y="0"/>
                  </a:moveTo>
                  <a:cubicBezTo>
                    <a:pt x="17206" y="635410"/>
                    <a:pt x="34413" y="1270820"/>
                    <a:pt x="486697" y="1607575"/>
                  </a:cubicBezTo>
                  <a:cubicBezTo>
                    <a:pt x="938981" y="1944330"/>
                    <a:pt x="1826342" y="1982429"/>
                    <a:pt x="2713704" y="202052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TextBox 47"/>
                <p:cNvSpPr txBox="1"/>
                <p:nvPr/>
              </p:nvSpPr>
              <p:spPr>
                <a:xfrm>
                  <a:off x="6948264" y="541436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𝑑</m:t>
                        </m:r>
                      </m:oMath>
                    </m:oMathPara>
                  </a14:m>
                  <a:endParaRPr lang="zh-CN" alt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6948264" y="5414362"/>
                  <a:ext cx="360040" cy="369332"/>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932040" y="3981275"/>
                  <a:ext cx="7200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𝜙</m:t>
                        </m:r>
                        <m:r>
                          <a:rPr lang="en-US" altLang="zh-CN" b="0" i="1" smtClean="0">
                            <a:latin typeface="Cambria Math"/>
                          </a:rPr>
                          <m:t>(</m:t>
                        </m:r>
                        <m:r>
                          <a:rPr lang="en-US" altLang="zh-CN" b="0" i="1" smtClean="0">
                            <a:latin typeface="Cambria Math"/>
                          </a:rPr>
                          <m:t>𝑑</m:t>
                        </m:r>
                        <m:r>
                          <a:rPr lang="en-US" altLang="zh-CN" b="0" i="1" smtClean="0">
                            <a:latin typeface="Cambria Math"/>
                          </a:rPr>
                          <m:t>)</m:t>
                        </m:r>
                      </m:oMath>
                    </m:oMathPara>
                  </a14:m>
                  <a:endParaRPr lang="zh-CN" alt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4932040" y="3981275"/>
                  <a:ext cx="720080" cy="369332"/>
                </a:xfrm>
                <a:prstGeom prst="rect">
                  <a:avLst/>
                </a:prstGeom>
                <a:blipFill rotWithShape="1">
                  <a:blip r:embed="rId7"/>
                  <a:stretch>
                    <a:fillRect r="-847" b="-11475"/>
                  </a:stretch>
                </a:blipFill>
              </p:spPr>
              <p:txBody>
                <a:bodyPr/>
                <a:lstStyle/>
                <a:p>
                  <a:r>
                    <a:rPr lang="zh-CN" altLang="en-US">
                      <a:noFill/>
                    </a:rPr>
                    <a:t> </a:t>
                  </a:r>
                </a:p>
              </p:txBody>
            </p:sp>
          </mc:Fallback>
        </mc:AlternateContent>
      </p:grpSp>
      <p:sp>
        <p:nvSpPr>
          <p:cNvPr id="51" name="TextBox 50"/>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52" name="矩形 51"/>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animEffect transition="in" filter="fade">
                                      <p:cBhvr>
                                        <p:cTn id="15" dur="500"/>
                                        <p:tgtEl>
                                          <p:spTgt spid="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81837" y="3225867"/>
            <a:ext cx="3816424"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2" name="矩形 21"/>
          <p:cNvSpPr/>
          <p:nvPr/>
        </p:nvSpPr>
        <p:spPr>
          <a:xfrm>
            <a:off x="5364088" y="3252249"/>
            <a:ext cx="1656184"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7" name="矩形 16"/>
          <p:cNvSpPr/>
          <p:nvPr/>
        </p:nvSpPr>
        <p:spPr>
          <a:xfrm>
            <a:off x="5364089" y="3225867"/>
            <a:ext cx="1546266"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6" name="矩形 15"/>
          <p:cNvSpPr/>
          <p:nvPr/>
        </p:nvSpPr>
        <p:spPr>
          <a:xfrm>
            <a:off x="2627784" y="3225867"/>
            <a:ext cx="1114219"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sp>
        <p:nvSpPr>
          <p:cNvPr id="10"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err="1" smtClean="0"/>
              <a:t>Fluence</a:t>
            </a:r>
            <a:r>
              <a:rPr lang="en-US" altLang="zh-TW" dirty="0" smtClean="0"/>
              <a:t> Integral</a:t>
            </a:r>
            <a:endParaRPr lang="zh-TW" altLang="en-US" dirty="0"/>
          </a:p>
        </p:txBody>
      </p:sp>
      <p:sp>
        <p:nvSpPr>
          <p:cNvPr id="15" name="標題 2"/>
          <p:cNvSpPr>
            <a:spLocks noGrp="1"/>
          </p:cNvSpPr>
          <p:nvPr>
            <p:ph type="title"/>
          </p:nvPr>
        </p:nvSpPr>
        <p:spPr>
          <a:xfrm>
            <a:off x="457200" y="260648"/>
            <a:ext cx="6419056" cy="1143000"/>
          </a:xfrm>
        </p:spPr>
        <p:txBody>
          <a:bodyPr>
            <a:normAutofit fontScale="90000"/>
          </a:bodyPr>
          <a:lstStyle/>
          <a:p>
            <a:r>
              <a:rPr lang="en-US" altLang="zh-TW" dirty="0"/>
              <a:t>Approximating </a:t>
            </a:r>
            <a:r>
              <a:rPr lang="en-US" altLang="zh-TW" dirty="0" smtClean="0"/>
              <a:t>Multiple Scattering</a:t>
            </a:r>
            <a:endParaRPr lang="zh-TW" altLang="en-US" dirty="0"/>
          </a:p>
        </p:txBody>
      </p:sp>
      <mc:AlternateContent xmlns:mc="http://schemas.openxmlformats.org/markup-compatibility/2006" xmlns:a14="http://schemas.microsoft.com/office/drawing/2010/main">
        <mc:Choice Requires="a14">
          <p:sp>
            <p:nvSpPr>
              <p:cNvPr id="2" name="TextBox 1"/>
              <p:cNvSpPr txBox="1"/>
              <p:nvPr/>
            </p:nvSpPr>
            <p:spPr>
              <a:xfrm>
                <a:off x="0" y="2248091"/>
                <a:ext cx="9144000"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𝐿</m:t>
                          </m:r>
                        </m:e>
                        <m:sub>
                          <m:r>
                            <a:rPr lang="en-US" altLang="zh-CN" sz="2000" b="0" i="1" smtClean="0">
                              <a:latin typeface="Cambria Math"/>
                            </a:rPr>
                            <m:t>𝜙</m:t>
                          </m:r>
                        </m:sub>
                      </m:sSub>
                      <m:r>
                        <a:rPr lang="en-US" altLang="zh-CN" sz="2000" i="1" smtClean="0">
                          <a:latin typeface="Cambria Math"/>
                        </a:rPr>
                        <m:t>=</m:t>
                      </m:r>
                      <m:nary>
                        <m:naryPr>
                          <m:ctrlPr>
                            <a:rPr lang="en-US" altLang="zh-CN" sz="2000" i="1">
                              <a:latin typeface="Cambria Math"/>
                            </a:rPr>
                          </m:ctrlPr>
                        </m:naryPr>
                        <m:sub>
                          <m:r>
                            <m:rPr>
                              <m:brk m:alnAt="23"/>
                            </m:rPr>
                            <a:rPr lang="en-US" altLang="zh-CN" sz="2000" i="1">
                              <a:latin typeface="Cambria Math"/>
                            </a:rPr>
                            <m:t>0</m:t>
                          </m:r>
                        </m:sub>
                        <m:sup>
                          <m:r>
                            <a:rPr lang="en-US" altLang="zh-CN" sz="2000" i="1">
                              <a:latin typeface="Cambria Math"/>
                            </a:rPr>
                            <m:t>∞</m:t>
                          </m:r>
                        </m:sup>
                        <m:e>
                          <m:r>
                            <a:rPr lang="en-US" altLang="zh-CN" sz="2000" i="1">
                              <a:latin typeface="Cambria Math"/>
                            </a:rPr>
                            <m:t>𝑄</m:t>
                          </m:r>
                          <m:d>
                            <m:dPr>
                              <m:ctrlPr>
                                <a:rPr lang="en-US" altLang="zh-CN" sz="2000" i="1">
                                  <a:latin typeface="Cambria Math"/>
                                </a:rPr>
                              </m:ctrlPr>
                            </m:dPr>
                            <m:e>
                              <m:r>
                                <a:rPr lang="en-US" altLang="zh-CN" sz="2000" i="1">
                                  <a:latin typeface="Cambria Math"/>
                                </a:rPr>
                                <m:t>𝑠</m:t>
                              </m:r>
                            </m:e>
                          </m:d>
                          <m:d>
                            <m:dPr>
                              <m:ctrlPr>
                                <a:rPr lang="en-US" altLang="zh-CN" sz="2000" i="1" smtClean="0">
                                  <a:latin typeface="Cambria Math"/>
                                </a:rPr>
                              </m:ctrlPr>
                            </m:dPr>
                            <m:e>
                              <m:nary>
                                <m:naryPr>
                                  <m:supHide m:val="on"/>
                                  <m:ctrlPr>
                                    <a:rPr lang="en-US" altLang="zh-CN" sz="2000" i="1">
                                      <a:latin typeface="Cambria Math"/>
                                    </a:rPr>
                                  </m:ctrlPr>
                                </m:naryPr>
                                <m:sub>
                                  <m:r>
                                    <m:rPr>
                                      <m:sty m:val="p"/>
                                    </m:rPr>
                                    <a:rPr lang="en-US" altLang="zh-CN" sz="2000">
                                      <a:latin typeface="Cambria Math"/>
                                    </a:rPr>
                                    <m:t>Ω</m:t>
                                  </m:r>
                                </m:sub>
                                <m:sup/>
                                <m:e>
                                  <m:r>
                                    <a:rPr lang="en-US" altLang="zh-CN" sz="2000" i="1">
                                      <a:latin typeface="Cambria Math"/>
                                    </a:rPr>
                                    <m:t>𝐺</m:t>
                                  </m:r>
                                  <m:d>
                                    <m:dPr>
                                      <m:ctrlPr>
                                        <a:rPr lang="en-US" altLang="zh-CN" sz="2000" i="1">
                                          <a:latin typeface="Cambria Math"/>
                                        </a:rPr>
                                      </m:ctrlPr>
                                    </m:dPr>
                                    <m:e>
                                      <m:sSup>
                                        <m:sSupPr>
                                          <m:ctrlPr>
                                            <a:rPr lang="en-US" altLang="zh-CN" sz="2000" i="1">
                                              <a:latin typeface="Cambria Math"/>
                                            </a:rPr>
                                          </m:ctrlPr>
                                        </m:sSupPr>
                                        <m:e>
                                          <m:r>
                                            <a:rPr lang="en-US" altLang="zh-CN" sz="2000" i="1">
                                              <a:latin typeface="Cambria Math"/>
                                            </a:rPr>
                                            <m:t>𝑖</m:t>
                                          </m:r>
                                        </m:e>
                                        <m:sup>
                                          <m:r>
                                            <a:rPr lang="en-US" altLang="zh-CN" sz="2000" i="1">
                                              <a:latin typeface="Cambria Math"/>
                                            </a:rPr>
                                            <m:t>′</m:t>
                                          </m:r>
                                        </m:sup>
                                      </m:sSup>
                                      <m:r>
                                        <a:rPr lang="en-US" altLang="zh-CN" sz="2000" i="1">
                                          <a:latin typeface="Cambria Math"/>
                                        </a:rPr>
                                        <m:t>;</m:t>
                                      </m:r>
                                      <m:sSubSup>
                                        <m:sSubSupPr>
                                          <m:ctrlPr>
                                            <a:rPr lang="en-US" altLang="zh-CN" sz="2000" i="1">
                                              <a:latin typeface="Cambria Math"/>
                                            </a:rPr>
                                          </m:ctrlPr>
                                        </m:sSubSupPr>
                                        <m:e>
                                          <m:r>
                                            <a:rPr lang="en-US" altLang="zh-CN" sz="2000" i="1">
                                              <a:latin typeface="Cambria Math"/>
                                            </a:rPr>
                                            <m:t>𝑖</m:t>
                                          </m:r>
                                        </m:e>
                                        <m:sub>
                                          <m:r>
                                            <a:rPr lang="en-US" altLang="zh-CN" sz="2000" i="1">
                                              <a:latin typeface="Cambria Math"/>
                                            </a:rPr>
                                            <m:t>𝑗</m:t>
                                          </m:r>
                                        </m:sub>
                                        <m:sup>
                                          <m:r>
                                            <a:rPr lang="en-US" altLang="zh-CN" sz="2000" i="1">
                                              <a:latin typeface="Cambria Math"/>
                                            </a:rPr>
                                            <m:t>′</m:t>
                                          </m:r>
                                        </m:sup>
                                      </m:sSubSup>
                                      <m:r>
                                        <a:rPr lang="en-US" altLang="zh-CN" sz="2000" i="1">
                                          <a:latin typeface="Cambria Math"/>
                                        </a:rPr>
                                        <m:t>,</m:t>
                                      </m:r>
                                      <m:sSubSup>
                                        <m:sSubSupPr>
                                          <m:ctrlPr>
                                            <a:rPr lang="en-US" altLang="zh-CN" sz="2000" i="1">
                                              <a:latin typeface="Cambria Math"/>
                                            </a:rPr>
                                          </m:ctrlPr>
                                        </m:sSubSupPr>
                                        <m:e>
                                          <m:r>
                                            <a:rPr lang="en-US" altLang="zh-CN" sz="2000" i="1">
                                              <a:latin typeface="Cambria Math"/>
                                            </a:rPr>
                                            <m:t>𝜆</m:t>
                                          </m:r>
                                        </m:e>
                                        <m:sub>
                                          <m:r>
                                            <a:rPr lang="en-US" altLang="zh-CN" sz="2000" i="1">
                                              <a:latin typeface="Cambria Math"/>
                                            </a:rPr>
                                            <m:t>𝑗</m:t>
                                          </m:r>
                                        </m:sub>
                                        <m:sup>
                                          <m:r>
                                            <a:rPr lang="en-US" altLang="zh-CN" sz="2000" i="1">
                                              <a:latin typeface="Cambria Math"/>
                                            </a:rPr>
                                            <m:t>′</m:t>
                                          </m:r>
                                        </m:sup>
                                      </m:sSubSup>
                                    </m:e>
                                  </m:d>
                                  <m:r>
                                    <a:rPr lang="en-US" altLang="zh-CN" sz="2000" b="0" i="1" smtClean="0">
                                      <a:latin typeface="Cambria Math"/>
                                    </a:rPr>
                                    <m:t>⋅</m:t>
                                  </m:r>
                                  <m:sSup>
                                    <m:sSupPr>
                                      <m:ctrlPr>
                                        <a:rPr lang="en-US" altLang="zh-CN" sz="2000" b="0" i="1" smtClean="0">
                                          <a:latin typeface="Cambria Math"/>
                                        </a:rPr>
                                      </m:ctrlPr>
                                    </m:sSupPr>
                                    <m:e>
                                      <m:r>
                                        <a:rPr lang="en-US" altLang="zh-CN" sz="2000" b="0" i="1" smtClean="0">
                                          <a:latin typeface="Cambria Math"/>
                                        </a:rPr>
                                        <m:t>𝑒</m:t>
                                      </m:r>
                                    </m:e>
                                    <m:sup>
                                      <m:sSub>
                                        <m:sSubPr>
                                          <m:ctrlPr>
                                            <a:rPr lang="en-US" altLang="zh-CN" sz="2000" b="0" i="1" smtClean="0">
                                              <a:latin typeface="Cambria Math"/>
                                            </a:rPr>
                                          </m:ctrlPr>
                                        </m:sSubPr>
                                        <m:e>
                                          <m:r>
                                            <a:rPr lang="en-US" altLang="zh-CN" sz="2000" b="0" i="1" smtClean="0">
                                              <a:latin typeface="Cambria Math"/>
                                            </a:rPr>
                                            <m:t>𝜆</m:t>
                                          </m:r>
                                        </m:e>
                                        <m:sub>
                                          <m:r>
                                            <a:rPr lang="en-US" altLang="zh-CN" sz="2000" b="0" i="1" smtClean="0">
                                              <a:latin typeface="Cambria Math"/>
                                            </a:rPr>
                                            <m:t>𝑘</m:t>
                                          </m:r>
                                        </m:sub>
                                      </m:sSub>
                                      <m:sSup>
                                        <m:sSupPr>
                                          <m:ctrlPr>
                                            <a:rPr lang="en-US" altLang="zh-CN" sz="2000" b="0" i="1" smtClean="0">
                                              <a:latin typeface="Cambria Math"/>
                                            </a:rPr>
                                          </m:ctrlPr>
                                        </m:sSupPr>
                                        <m:e>
                                          <m:r>
                                            <a:rPr lang="en-US" altLang="zh-CN" sz="2000" b="0" i="1" smtClean="0">
                                              <a:latin typeface="Cambria Math"/>
                                            </a:rPr>
                                            <m:t>𝑑</m:t>
                                          </m:r>
                                        </m:e>
                                        <m:sup>
                                          <m:r>
                                            <a:rPr lang="en-US" altLang="zh-CN" sz="2000" b="0" i="1" smtClean="0">
                                              <a:latin typeface="Cambria Math"/>
                                            </a:rPr>
                                            <m:t>2</m:t>
                                          </m:r>
                                        </m:sup>
                                      </m:sSup>
                                    </m:sup>
                                  </m:sSup>
                                </m:e>
                              </m:nary>
                              <m:r>
                                <a:rPr lang="en-US" altLang="zh-CN" sz="2000" i="1">
                                  <a:latin typeface="Cambria Math"/>
                                </a:rPr>
                                <m:t>𝑑𝑖</m:t>
                              </m:r>
                              <m:r>
                                <a:rPr lang="en-US" altLang="zh-CN" sz="2000" b="0" i="1" smtClean="0">
                                  <a:latin typeface="Cambria Math"/>
                                </a:rPr>
                                <m:t>′</m:t>
                              </m:r>
                            </m:e>
                          </m:d>
                        </m:e>
                      </m:nary>
                      <m:r>
                        <a:rPr lang="en-US" altLang="zh-CN" sz="2000" i="1">
                          <a:latin typeface="Cambria Math"/>
                        </a:rPr>
                        <m:t>𝑑𝑠</m:t>
                      </m:r>
                    </m:oMath>
                  </m:oMathPara>
                </a14:m>
                <a:endParaRPr lang="zh-CN" alt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0" y="2248091"/>
                <a:ext cx="9144000" cy="783869"/>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32040" y="1702959"/>
                <a:ext cx="3242158" cy="4277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a:rPr>
                        <m:t>𝑑</m:t>
                      </m:r>
                      <m:r>
                        <a:rPr lang="en-US" altLang="zh-CN" i="1" smtClean="0">
                          <a:solidFill>
                            <a:schemeClr val="tx1"/>
                          </a:solidFill>
                          <a:latin typeface="Cambria Math"/>
                        </a:rPr>
                        <m:t>=</m:t>
                      </m:r>
                      <m:rad>
                        <m:radPr>
                          <m:degHide m:val="on"/>
                          <m:ctrlPr>
                            <a:rPr lang="en-US" altLang="zh-CN" i="1">
                              <a:solidFill>
                                <a:schemeClr val="tx1"/>
                              </a:solidFill>
                              <a:latin typeface="Cambria Math"/>
                            </a:rPr>
                          </m:ctrlPr>
                        </m:radPr>
                        <m:deg/>
                        <m:e>
                          <m:sSup>
                            <m:sSupPr>
                              <m:ctrlPr>
                                <a:rPr lang="en-US" altLang="zh-CN" i="1">
                                  <a:solidFill>
                                    <a:schemeClr val="tx1"/>
                                  </a:solidFill>
                                  <a:latin typeface="Cambria Math"/>
                                </a:rPr>
                              </m:ctrlPr>
                            </m:sSupPr>
                            <m:e>
                              <m:r>
                                <a:rPr lang="en-US" altLang="zh-CN" i="1">
                                  <a:solidFill>
                                    <a:schemeClr val="tx1"/>
                                  </a:solidFill>
                                  <a:latin typeface="Cambria Math"/>
                                </a:rPr>
                                <m:t>𝑠</m:t>
                              </m:r>
                            </m:e>
                            <m:sup>
                              <m:r>
                                <a:rPr lang="en-US" altLang="zh-CN" i="1">
                                  <a:solidFill>
                                    <a:schemeClr val="tx1"/>
                                  </a:solidFill>
                                  <a:latin typeface="Cambria Math"/>
                                </a:rPr>
                                <m:t>2</m:t>
                              </m:r>
                            </m:sup>
                          </m:sSup>
                          <m:r>
                            <a:rPr lang="en-US" altLang="zh-CN" i="1">
                              <a:solidFill>
                                <a:schemeClr val="tx1"/>
                              </a:solidFill>
                              <a:latin typeface="Cambria Math"/>
                            </a:rPr>
                            <m:t>+</m:t>
                          </m:r>
                          <m:sSup>
                            <m:sSupPr>
                              <m:ctrlPr>
                                <a:rPr lang="en-US" altLang="zh-CN" i="1">
                                  <a:solidFill>
                                    <a:schemeClr val="tx1"/>
                                  </a:solidFill>
                                  <a:latin typeface="Cambria Math"/>
                                </a:rPr>
                              </m:ctrlPr>
                            </m:sSupPr>
                            <m:e>
                              <m:r>
                                <a:rPr lang="en-US" altLang="zh-CN" i="1">
                                  <a:solidFill>
                                    <a:schemeClr val="tx1"/>
                                  </a:solidFill>
                                  <a:latin typeface="Cambria Math"/>
                                </a:rPr>
                                <m:t>𝑟</m:t>
                              </m:r>
                            </m:e>
                            <m:sup>
                              <m:r>
                                <a:rPr lang="en-US" altLang="zh-CN" i="1">
                                  <a:solidFill>
                                    <a:schemeClr val="tx1"/>
                                  </a:solidFill>
                                  <a:latin typeface="Cambria Math"/>
                                </a:rPr>
                                <m:t>2</m:t>
                              </m:r>
                            </m:sup>
                          </m:sSup>
                          <m:r>
                            <a:rPr lang="en-US" altLang="zh-CN" i="1">
                              <a:solidFill>
                                <a:schemeClr val="tx1"/>
                              </a:solidFill>
                              <a:latin typeface="Cambria Math"/>
                            </a:rPr>
                            <m:t>−2</m:t>
                          </m:r>
                          <m:r>
                            <a:rPr lang="en-US" altLang="zh-CN" i="1">
                              <a:solidFill>
                                <a:schemeClr val="tx1"/>
                              </a:solidFill>
                              <a:latin typeface="Cambria Math"/>
                            </a:rPr>
                            <m:t>𝑠𝑟</m:t>
                          </m:r>
                          <m:r>
                            <a:rPr lang="en-US" altLang="zh-CN" i="1">
                              <a:solidFill>
                                <a:schemeClr val="tx1"/>
                              </a:solidFill>
                              <a:latin typeface="Cambria Math"/>
                            </a:rPr>
                            <m:t>(</m:t>
                          </m:r>
                          <m:sSup>
                            <m:sSupPr>
                              <m:ctrlPr>
                                <a:rPr lang="en-US" altLang="zh-CN" i="1">
                                  <a:solidFill>
                                    <a:schemeClr val="tx1"/>
                                  </a:solidFill>
                                  <a:latin typeface="Cambria Math"/>
                                </a:rPr>
                              </m:ctrlPr>
                            </m:sSupPr>
                            <m:e>
                              <m:r>
                                <a:rPr lang="en-US" altLang="zh-CN" i="1">
                                  <a:solidFill>
                                    <a:schemeClr val="tx1"/>
                                  </a:solidFill>
                                  <a:latin typeface="Cambria Math"/>
                                </a:rPr>
                                <m:t>𝑖</m:t>
                              </m:r>
                            </m:e>
                            <m:sup>
                              <m:r>
                                <a:rPr lang="en-US" altLang="zh-CN" i="1">
                                  <a:solidFill>
                                    <a:schemeClr val="tx1"/>
                                  </a:solidFill>
                                  <a:latin typeface="Cambria Math"/>
                                </a:rPr>
                                <m:t>′</m:t>
                              </m:r>
                            </m:sup>
                          </m:sSup>
                          <m:r>
                            <a:rPr lang="en-US" altLang="zh-CN" i="1">
                              <a:solidFill>
                                <a:schemeClr val="tx1"/>
                              </a:solidFill>
                              <a:latin typeface="Cambria Math"/>
                            </a:rPr>
                            <m:t>⋅</m:t>
                          </m:r>
                          <m:sSub>
                            <m:sSubPr>
                              <m:ctrlPr>
                                <a:rPr lang="en-US" altLang="zh-CN" i="1">
                                  <a:solidFill>
                                    <a:schemeClr val="tx1"/>
                                  </a:solidFill>
                                  <a:latin typeface="Cambria Math"/>
                                </a:rPr>
                              </m:ctrlPr>
                            </m:sSubPr>
                            <m:e>
                              <m:r>
                                <a:rPr lang="en-US" altLang="zh-CN" i="1">
                                  <a:solidFill>
                                    <a:schemeClr val="tx1"/>
                                  </a:solidFill>
                                  <a:latin typeface="Cambria Math"/>
                                </a:rPr>
                                <m:t>𝑖</m:t>
                              </m:r>
                            </m:e>
                            <m:sub>
                              <m:r>
                                <a:rPr lang="en-US" altLang="zh-CN" i="1">
                                  <a:solidFill>
                                    <a:schemeClr val="tx1"/>
                                  </a:solidFill>
                                  <a:latin typeface="Cambria Math"/>
                                </a:rPr>
                                <m:t>2</m:t>
                              </m:r>
                            </m:sub>
                          </m:sSub>
                          <m:r>
                            <a:rPr lang="en-US" altLang="zh-CN" i="1">
                              <a:solidFill>
                                <a:schemeClr val="tx1"/>
                              </a:solidFill>
                              <a:latin typeface="Cambria Math"/>
                            </a:rPr>
                            <m:t>)</m:t>
                          </m:r>
                        </m:e>
                      </m:rad>
                    </m:oMath>
                  </m:oMathPara>
                </a14:m>
                <a:endParaRPr lang="zh-CN" altLang="en-US"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932040" y="1702959"/>
                <a:ext cx="3242158" cy="427746"/>
              </a:xfrm>
              <a:prstGeom prst="rect">
                <a:avLst/>
              </a:prstGeom>
              <a:blipFill rotWithShape="1">
                <a:blip r:embed="rId4"/>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0" y="3212976"/>
                <a:ext cx="9144000"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a:rPr>
                        <m:t>=</m:t>
                      </m:r>
                      <m:nary>
                        <m:naryPr>
                          <m:ctrlPr>
                            <a:rPr lang="en-US" altLang="zh-CN" sz="2000" i="1">
                              <a:latin typeface="Cambria Math"/>
                            </a:rPr>
                          </m:ctrlPr>
                        </m:naryPr>
                        <m:sub>
                          <m:r>
                            <m:rPr>
                              <m:brk m:alnAt="23"/>
                            </m:rPr>
                            <a:rPr lang="en-US" altLang="zh-CN" sz="2000" i="1">
                              <a:latin typeface="Cambria Math"/>
                            </a:rPr>
                            <m:t>0</m:t>
                          </m:r>
                        </m:sub>
                        <m:sup>
                          <m:r>
                            <a:rPr lang="en-US" altLang="zh-CN" sz="2000" i="1">
                              <a:latin typeface="Cambria Math"/>
                            </a:rPr>
                            <m:t>∞</m:t>
                          </m:r>
                        </m:sup>
                        <m:e>
                          <m:r>
                            <a:rPr lang="en-US" altLang="zh-CN" sz="2000" i="1">
                              <a:latin typeface="Cambria Math"/>
                            </a:rPr>
                            <m:t>𝑄</m:t>
                          </m:r>
                          <m:d>
                            <m:dPr>
                              <m:ctrlPr>
                                <a:rPr lang="en-US" altLang="zh-CN" sz="2000" i="1">
                                  <a:latin typeface="Cambria Math"/>
                                </a:rPr>
                              </m:ctrlPr>
                            </m:dPr>
                            <m:e>
                              <m:r>
                                <a:rPr lang="en-US" altLang="zh-CN" sz="2000" i="1">
                                  <a:latin typeface="Cambria Math"/>
                                </a:rPr>
                                <m:t>𝑠</m:t>
                              </m:r>
                            </m:e>
                          </m:d>
                          <m:sSup>
                            <m:sSupPr>
                              <m:ctrlPr>
                                <a:rPr lang="en-US" altLang="zh-CN" sz="2000" i="1">
                                  <a:latin typeface="Cambria Math"/>
                                </a:rPr>
                              </m:ctrlPr>
                            </m:sSupPr>
                            <m:e>
                              <m:r>
                                <a:rPr lang="en-US" altLang="zh-CN" sz="2000" i="1">
                                  <a:latin typeface="Cambria Math"/>
                                </a:rPr>
                                <m:t>𝑒</m:t>
                              </m:r>
                            </m:e>
                            <m:sup>
                              <m:r>
                                <a:rPr lang="en-US" altLang="zh-CN" sz="2000" b="0" i="1" smtClean="0">
                                  <a:latin typeface="Cambria Math"/>
                                </a:rPr>
                                <m:t>−</m:t>
                              </m:r>
                              <m:sSub>
                                <m:sSubPr>
                                  <m:ctrlPr>
                                    <a:rPr lang="en-US" altLang="zh-CN" sz="2000" i="1">
                                      <a:latin typeface="Cambria Math"/>
                                    </a:rPr>
                                  </m:ctrlPr>
                                </m:sSubPr>
                                <m:e>
                                  <m:r>
                                    <a:rPr lang="en-US" altLang="zh-CN" sz="2000" i="1">
                                      <a:latin typeface="Cambria Math"/>
                                    </a:rPr>
                                    <m:t>𝜆</m:t>
                                  </m:r>
                                </m:e>
                                <m:sub>
                                  <m:r>
                                    <a:rPr lang="en-US" altLang="zh-CN" sz="2000" i="1">
                                      <a:latin typeface="Cambria Math"/>
                                    </a:rPr>
                                    <m:t>𝑘</m:t>
                                  </m:r>
                                </m:sub>
                              </m:sSub>
                              <m:sSup>
                                <m:sSupPr>
                                  <m:ctrlPr>
                                    <a:rPr lang="en-US" altLang="zh-CN" sz="2000" b="0" i="1" smtClean="0">
                                      <a:latin typeface="Cambria Math"/>
                                    </a:rPr>
                                  </m:ctrlPr>
                                </m:sSupPr>
                                <m:e>
                                  <m:d>
                                    <m:dPr>
                                      <m:ctrlPr>
                                        <a:rPr lang="en-US" altLang="zh-CN" sz="2000" i="1">
                                          <a:latin typeface="Cambria Math"/>
                                        </a:rPr>
                                      </m:ctrlPr>
                                    </m:dPr>
                                    <m:e>
                                      <m:r>
                                        <a:rPr lang="en-US" altLang="zh-CN" sz="2000" b="0" i="1" smtClean="0">
                                          <a:latin typeface="Cambria Math"/>
                                        </a:rPr>
                                        <m:t>𝑠</m:t>
                                      </m:r>
                                      <m:r>
                                        <a:rPr lang="en-US" altLang="zh-CN" sz="2000" b="0" i="1" smtClean="0">
                                          <a:latin typeface="Cambria Math"/>
                                        </a:rPr>
                                        <m:t>−</m:t>
                                      </m:r>
                                      <m:r>
                                        <a:rPr lang="en-US" altLang="zh-CN" sz="2000" b="0" i="1" smtClean="0">
                                          <a:latin typeface="Cambria Math"/>
                                        </a:rPr>
                                        <m:t>𝑟</m:t>
                                      </m:r>
                                    </m:e>
                                  </m:d>
                                </m:e>
                                <m:sup>
                                  <m:r>
                                    <a:rPr lang="en-US" altLang="zh-CN" sz="2000" b="0" i="1" smtClean="0">
                                      <a:latin typeface="Cambria Math"/>
                                    </a:rPr>
                                    <m:t>2</m:t>
                                  </m:r>
                                </m:sup>
                              </m:sSup>
                            </m:sup>
                          </m:sSup>
                          <m:d>
                            <m:dPr>
                              <m:ctrlPr>
                                <a:rPr lang="en-US" altLang="zh-CN" sz="2000" i="1" smtClean="0">
                                  <a:latin typeface="Cambria Math"/>
                                </a:rPr>
                              </m:ctrlPr>
                            </m:dPr>
                            <m:e>
                              <m:nary>
                                <m:naryPr>
                                  <m:supHide m:val="on"/>
                                  <m:ctrlPr>
                                    <a:rPr lang="en-US" altLang="zh-CN" sz="2000" i="1">
                                      <a:latin typeface="Cambria Math"/>
                                    </a:rPr>
                                  </m:ctrlPr>
                                </m:naryPr>
                                <m:sub>
                                  <m:r>
                                    <m:rPr>
                                      <m:sty m:val="p"/>
                                    </m:rPr>
                                    <a:rPr lang="en-US" altLang="zh-CN" sz="2000">
                                      <a:latin typeface="Cambria Math"/>
                                    </a:rPr>
                                    <m:t>Ω</m:t>
                                  </m:r>
                                </m:sub>
                                <m:sup/>
                                <m:e>
                                  <m:r>
                                    <a:rPr lang="en-US" altLang="zh-CN" sz="2000" i="1">
                                      <a:latin typeface="Cambria Math"/>
                                    </a:rPr>
                                    <m:t>𝐺</m:t>
                                  </m:r>
                                  <m:d>
                                    <m:dPr>
                                      <m:ctrlPr>
                                        <a:rPr lang="en-US" altLang="zh-CN" sz="2000" i="1">
                                          <a:latin typeface="Cambria Math"/>
                                        </a:rPr>
                                      </m:ctrlPr>
                                    </m:dPr>
                                    <m:e>
                                      <m:sSup>
                                        <m:sSupPr>
                                          <m:ctrlPr>
                                            <a:rPr lang="en-US" altLang="zh-CN" sz="2000" i="1">
                                              <a:latin typeface="Cambria Math"/>
                                            </a:rPr>
                                          </m:ctrlPr>
                                        </m:sSupPr>
                                        <m:e>
                                          <m:r>
                                            <a:rPr lang="en-US" altLang="zh-CN" sz="2000" i="1">
                                              <a:latin typeface="Cambria Math"/>
                                            </a:rPr>
                                            <m:t>𝑖</m:t>
                                          </m:r>
                                        </m:e>
                                        <m:sup>
                                          <m:r>
                                            <a:rPr lang="en-US" altLang="zh-CN" sz="2000" i="1">
                                              <a:latin typeface="Cambria Math"/>
                                            </a:rPr>
                                            <m:t>′</m:t>
                                          </m:r>
                                        </m:sup>
                                      </m:sSup>
                                      <m:r>
                                        <a:rPr lang="en-US" altLang="zh-CN" sz="2000" i="1">
                                          <a:latin typeface="Cambria Math"/>
                                        </a:rPr>
                                        <m:t>;</m:t>
                                      </m:r>
                                      <m:sSubSup>
                                        <m:sSubSupPr>
                                          <m:ctrlPr>
                                            <a:rPr lang="en-US" altLang="zh-CN" sz="2000" i="1">
                                              <a:latin typeface="Cambria Math"/>
                                            </a:rPr>
                                          </m:ctrlPr>
                                        </m:sSubSupPr>
                                        <m:e>
                                          <m:r>
                                            <a:rPr lang="en-US" altLang="zh-CN" sz="2000" i="1">
                                              <a:latin typeface="Cambria Math"/>
                                            </a:rPr>
                                            <m:t>𝑖</m:t>
                                          </m:r>
                                        </m:e>
                                        <m:sub>
                                          <m:r>
                                            <a:rPr lang="en-US" altLang="zh-CN" sz="2000" i="1">
                                              <a:latin typeface="Cambria Math"/>
                                            </a:rPr>
                                            <m:t>𝑗</m:t>
                                          </m:r>
                                        </m:sub>
                                        <m:sup>
                                          <m:r>
                                            <a:rPr lang="en-US" altLang="zh-CN" sz="2000" i="1">
                                              <a:latin typeface="Cambria Math"/>
                                            </a:rPr>
                                            <m:t>′</m:t>
                                          </m:r>
                                        </m:sup>
                                      </m:sSubSup>
                                      <m:r>
                                        <a:rPr lang="en-US" altLang="zh-CN" sz="2000" i="1">
                                          <a:latin typeface="Cambria Math"/>
                                        </a:rPr>
                                        <m:t>,</m:t>
                                      </m:r>
                                      <m:sSubSup>
                                        <m:sSubSupPr>
                                          <m:ctrlPr>
                                            <a:rPr lang="en-US" altLang="zh-CN" sz="2000" i="1">
                                              <a:latin typeface="Cambria Math"/>
                                            </a:rPr>
                                          </m:ctrlPr>
                                        </m:sSubSupPr>
                                        <m:e>
                                          <m:r>
                                            <a:rPr lang="en-US" altLang="zh-CN" sz="2000" i="1">
                                              <a:latin typeface="Cambria Math"/>
                                            </a:rPr>
                                            <m:t>𝜆</m:t>
                                          </m:r>
                                        </m:e>
                                        <m:sub>
                                          <m:r>
                                            <a:rPr lang="en-US" altLang="zh-CN" sz="2000" i="1">
                                              <a:latin typeface="Cambria Math"/>
                                            </a:rPr>
                                            <m:t>𝑗</m:t>
                                          </m:r>
                                        </m:sub>
                                        <m:sup>
                                          <m:r>
                                            <a:rPr lang="en-US" altLang="zh-CN" sz="2000" i="1">
                                              <a:latin typeface="Cambria Math"/>
                                            </a:rPr>
                                            <m:t>′</m:t>
                                          </m:r>
                                        </m:sup>
                                      </m:sSubSup>
                                    </m:e>
                                  </m:d>
                                  <m:r>
                                    <a:rPr lang="en-US" altLang="zh-CN" sz="2000" b="0" i="1" smtClean="0">
                                      <a:latin typeface="Cambria Math"/>
                                    </a:rPr>
                                    <m:t>⋅</m:t>
                                  </m:r>
                                  <m:sSup>
                                    <m:sSupPr>
                                      <m:ctrlPr>
                                        <a:rPr lang="en-US" altLang="zh-CN" sz="2000" b="0" i="1" smtClean="0">
                                          <a:latin typeface="Cambria Math"/>
                                        </a:rPr>
                                      </m:ctrlPr>
                                    </m:sSupPr>
                                    <m:e>
                                      <m:r>
                                        <a:rPr lang="en-US" altLang="zh-CN" sz="2000" b="0" i="1" smtClean="0">
                                          <a:latin typeface="Cambria Math"/>
                                        </a:rPr>
                                        <m:t>𝑒</m:t>
                                      </m:r>
                                    </m:e>
                                    <m:sup>
                                      <m:r>
                                        <a:rPr lang="en-US" altLang="zh-CN" sz="2000" b="0" i="1" smtClean="0">
                                          <a:latin typeface="Cambria Math"/>
                                        </a:rPr>
                                        <m:t>2</m:t>
                                      </m:r>
                                      <m:r>
                                        <a:rPr lang="en-US" altLang="zh-CN" sz="2000" b="0" i="1" smtClean="0">
                                          <a:latin typeface="Cambria Math"/>
                                        </a:rPr>
                                        <m:t>𝑠𝑟</m:t>
                                      </m:r>
                                      <m:sSub>
                                        <m:sSubPr>
                                          <m:ctrlPr>
                                            <a:rPr lang="en-US" altLang="zh-CN" sz="2000" i="1">
                                              <a:latin typeface="Cambria Math"/>
                                            </a:rPr>
                                          </m:ctrlPr>
                                        </m:sSubPr>
                                        <m:e>
                                          <m:r>
                                            <a:rPr lang="en-US" altLang="zh-CN" sz="2000" i="1">
                                              <a:latin typeface="Cambria Math"/>
                                            </a:rPr>
                                            <m:t>𝜆</m:t>
                                          </m:r>
                                        </m:e>
                                        <m:sub>
                                          <m:r>
                                            <a:rPr lang="en-US" altLang="zh-CN" sz="2000" i="1">
                                              <a:latin typeface="Cambria Math"/>
                                            </a:rPr>
                                            <m:t>𝑘</m:t>
                                          </m:r>
                                        </m:sub>
                                      </m:sSub>
                                      <m:r>
                                        <a:rPr lang="en-US" altLang="zh-CN" sz="2000" b="0" i="1" smtClean="0">
                                          <a:latin typeface="Cambria Math"/>
                                        </a:rPr>
                                        <m:t>(</m:t>
                                      </m:r>
                                      <m:sSup>
                                        <m:sSupPr>
                                          <m:ctrlPr>
                                            <a:rPr lang="en-US" altLang="zh-CN" sz="2000" b="0" i="1" smtClean="0">
                                              <a:latin typeface="Cambria Math"/>
                                            </a:rPr>
                                          </m:ctrlPr>
                                        </m:sSupPr>
                                        <m:e>
                                          <m:r>
                                            <a:rPr lang="en-US" altLang="zh-CN" sz="2000" b="0" i="1" smtClean="0">
                                              <a:latin typeface="Cambria Math"/>
                                            </a:rPr>
                                            <m:t>𝑖</m:t>
                                          </m:r>
                                        </m:e>
                                        <m:sup>
                                          <m:r>
                                            <a:rPr lang="en-US" altLang="zh-CN" sz="2000" b="0" i="1" smtClean="0">
                                              <a:latin typeface="Cambria Math"/>
                                            </a:rPr>
                                            <m:t>′</m:t>
                                          </m:r>
                                        </m:sup>
                                      </m:sSup>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𝑖</m:t>
                                          </m:r>
                                        </m:e>
                                        <m:sub>
                                          <m:r>
                                            <a:rPr lang="en-US" altLang="zh-CN" sz="2000" b="0" i="1" smtClean="0">
                                              <a:latin typeface="Cambria Math"/>
                                            </a:rPr>
                                            <m:t>2</m:t>
                                          </m:r>
                                        </m:sub>
                                      </m:sSub>
                                      <m:r>
                                        <a:rPr lang="en-US" altLang="zh-CN" sz="2000" b="0" i="1" smtClean="0">
                                          <a:latin typeface="Cambria Math"/>
                                        </a:rPr>
                                        <m:t>−1)</m:t>
                                      </m:r>
                                    </m:sup>
                                  </m:sSup>
                                </m:e>
                              </m:nary>
                              <m:r>
                                <a:rPr lang="en-US" altLang="zh-CN" sz="2000" i="1">
                                  <a:latin typeface="Cambria Math"/>
                                </a:rPr>
                                <m:t>𝑑𝑖</m:t>
                              </m:r>
                              <m:r>
                                <a:rPr lang="en-US" altLang="zh-CN" sz="2000" b="0" i="1" smtClean="0">
                                  <a:latin typeface="Cambria Math"/>
                                </a:rPr>
                                <m:t>′</m:t>
                              </m:r>
                            </m:e>
                          </m:d>
                        </m:e>
                      </m:nary>
                      <m:r>
                        <a:rPr lang="en-US" altLang="zh-CN" sz="2000" i="1">
                          <a:latin typeface="Cambria Math"/>
                        </a:rPr>
                        <m:t>𝑑𝑠</m:t>
                      </m:r>
                    </m:oMath>
                  </m:oMathPara>
                </a14:m>
                <a:endParaRPr lang="zh-CN" alt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0" y="3212976"/>
                <a:ext cx="9144000" cy="783869"/>
              </a:xfrm>
              <a:prstGeom prst="rect">
                <a:avLst/>
              </a:prstGeom>
              <a:blipFill rotWithShape="1">
                <a:blip r:embed="rId5"/>
                <a:stretch>
                  <a:fillRect/>
                </a:stretch>
              </a:blipFill>
            </p:spPr>
            <p:txBody>
              <a:bodyPr/>
              <a:lstStyle/>
              <a:p>
                <a:r>
                  <a:rPr lang="zh-CN" altLang="en-US">
                    <a:noFill/>
                  </a:rPr>
                  <a:t> </a:t>
                </a:r>
              </a:p>
            </p:txBody>
          </p:sp>
        </mc:Fallback>
      </mc:AlternateContent>
      <p:sp>
        <p:nvSpPr>
          <p:cNvPr id="18" name="TextBox 17"/>
          <p:cNvSpPr txBox="1"/>
          <p:nvPr/>
        </p:nvSpPr>
        <p:spPr>
          <a:xfrm>
            <a:off x="1907704" y="4221088"/>
            <a:ext cx="266429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Linear Integration Part</a:t>
            </a:r>
            <a:endParaRPr lang="zh-CN" altLang="en-US" dirty="0">
              <a:solidFill>
                <a:schemeClr val="tx1"/>
              </a:solidFill>
            </a:endParaRPr>
          </a:p>
        </p:txBody>
      </p:sp>
      <p:sp>
        <p:nvSpPr>
          <p:cNvPr id="19" name="TextBox 18"/>
          <p:cNvSpPr txBox="1"/>
          <p:nvPr/>
        </p:nvSpPr>
        <p:spPr>
          <a:xfrm>
            <a:off x="4827268" y="4221088"/>
            <a:ext cx="272982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Spherical Integration Part</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0" y="3225867"/>
                <a:ext cx="9144000"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a:rPr>
                        <m:t>=</m:t>
                      </m:r>
                      <m:nary>
                        <m:naryPr>
                          <m:ctrlPr>
                            <a:rPr lang="en-US" altLang="zh-CN" sz="2000" i="1">
                              <a:latin typeface="Cambria Math"/>
                            </a:rPr>
                          </m:ctrlPr>
                        </m:naryPr>
                        <m:sub>
                          <m:r>
                            <m:rPr>
                              <m:brk m:alnAt="23"/>
                            </m:rPr>
                            <a:rPr lang="en-US" altLang="zh-CN" sz="2000" i="1">
                              <a:latin typeface="Cambria Math"/>
                            </a:rPr>
                            <m:t>0</m:t>
                          </m:r>
                        </m:sub>
                        <m:sup>
                          <m:r>
                            <a:rPr lang="en-US" altLang="zh-CN" sz="2000" i="1">
                              <a:latin typeface="Cambria Math"/>
                            </a:rPr>
                            <m:t>∞</m:t>
                          </m:r>
                        </m:sup>
                        <m:e>
                          <m:r>
                            <a:rPr lang="en-US" altLang="zh-CN" sz="2000" i="1">
                              <a:latin typeface="Cambria Math"/>
                            </a:rPr>
                            <m:t>𝑄</m:t>
                          </m:r>
                          <m:d>
                            <m:dPr>
                              <m:ctrlPr>
                                <a:rPr lang="en-US" altLang="zh-CN" sz="2000" i="1">
                                  <a:latin typeface="Cambria Math"/>
                                </a:rPr>
                              </m:ctrlPr>
                            </m:dPr>
                            <m:e>
                              <m:r>
                                <a:rPr lang="en-US" altLang="zh-CN" sz="2000" i="1">
                                  <a:latin typeface="Cambria Math"/>
                                </a:rPr>
                                <m:t>𝑠</m:t>
                              </m:r>
                            </m:e>
                          </m:d>
                          <m:sSup>
                            <m:sSupPr>
                              <m:ctrlPr>
                                <a:rPr lang="en-US" altLang="zh-CN" sz="2000" i="1">
                                  <a:latin typeface="Cambria Math"/>
                                </a:rPr>
                              </m:ctrlPr>
                            </m:sSupPr>
                            <m:e>
                              <m:r>
                                <a:rPr lang="en-US" altLang="zh-CN" sz="2000" i="1">
                                  <a:latin typeface="Cambria Math"/>
                                </a:rPr>
                                <m:t>𝑒</m:t>
                              </m:r>
                            </m:e>
                            <m:sup>
                              <m:r>
                                <a:rPr lang="en-US" altLang="zh-CN" sz="2000" b="0" i="1" smtClean="0">
                                  <a:latin typeface="Cambria Math"/>
                                </a:rPr>
                                <m:t>−</m:t>
                              </m:r>
                              <m:sSub>
                                <m:sSubPr>
                                  <m:ctrlPr>
                                    <a:rPr lang="en-US" altLang="zh-CN" sz="2000" i="1">
                                      <a:latin typeface="Cambria Math"/>
                                    </a:rPr>
                                  </m:ctrlPr>
                                </m:sSubPr>
                                <m:e>
                                  <m:r>
                                    <a:rPr lang="en-US" altLang="zh-CN" sz="2000" i="1">
                                      <a:latin typeface="Cambria Math"/>
                                    </a:rPr>
                                    <m:t>𝜆</m:t>
                                  </m:r>
                                </m:e>
                                <m:sub>
                                  <m:r>
                                    <a:rPr lang="en-US" altLang="zh-CN" sz="2000" i="1">
                                      <a:latin typeface="Cambria Math"/>
                                    </a:rPr>
                                    <m:t>𝑘</m:t>
                                  </m:r>
                                </m:sub>
                              </m:sSub>
                              <m:sSup>
                                <m:sSupPr>
                                  <m:ctrlPr>
                                    <a:rPr lang="en-US" altLang="zh-CN" sz="2000" b="0" i="1" smtClean="0">
                                      <a:latin typeface="Cambria Math"/>
                                    </a:rPr>
                                  </m:ctrlPr>
                                </m:sSupPr>
                                <m:e>
                                  <m:d>
                                    <m:dPr>
                                      <m:ctrlPr>
                                        <a:rPr lang="en-US" altLang="zh-CN" sz="2000" i="1">
                                          <a:latin typeface="Cambria Math"/>
                                        </a:rPr>
                                      </m:ctrlPr>
                                    </m:dPr>
                                    <m:e>
                                      <m:r>
                                        <a:rPr lang="en-US" altLang="zh-CN" sz="2000" b="0" i="1" smtClean="0">
                                          <a:latin typeface="Cambria Math"/>
                                        </a:rPr>
                                        <m:t>𝑠</m:t>
                                      </m:r>
                                      <m:r>
                                        <a:rPr lang="en-US" altLang="zh-CN" sz="2000" b="0" i="1" smtClean="0">
                                          <a:latin typeface="Cambria Math"/>
                                        </a:rPr>
                                        <m:t>−</m:t>
                                      </m:r>
                                      <m:r>
                                        <a:rPr lang="en-US" altLang="zh-CN" sz="2000" b="0" i="1" smtClean="0">
                                          <a:latin typeface="Cambria Math"/>
                                        </a:rPr>
                                        <m:t>𝑟</m:t>
                                      </m:r>
                                    </m:e>
                                  </m:d>
                                </m:e>
                                <m:sup>
                                  <m:r>
                                    <a:rPr lang="en-US" altLang="zh-CN" sz="2000" b="0" i="1" smtClean="0">
                                      <a:latin typeface="Cambria Math"/>
                                    </a:rPr>
                                    <m:t>2</m:t>
                                  </m:r>
                                </m:sup>
                              </m:sSup>
                            </m:sup>
                          </m:sSup>
                          <m:d>
                            <m:dPr>
                              <m:ctrlPr>
                                <a:rPr lang="en-US" altLang="zh-CN" sz="2000" i="1" smtClean="0">
                                  <a:latin typeface="Cambria Math"/>
                                </a:rPr>
                              </m:ctrlPr>
                            </m:dPr>
                            <m:e>
                              <m:nary>
                                <m:naryPr>
                                  <m:supHide m:val="on"/>
                                  <m:ctrlPr>
                                    <a:rPr lang="en-US" altLang="zh-CN" sz="2000" i="1">
                                      <a:latin typeface="Cambria Math"/>
                                    </a:rPr>
                                  </m:ctrlPr>
                                </m:naryPr>
                                <m:sub>
                                  <m:r>
                                    <m:rPr>
                                      <m:sty m:val="p"/>
                                    </m:rPr>
                                    <a:rPr lang="en-US" altLang="zh-CN" sz="2000">
                                      <a:latin typeface="Cambria Math"/>
                                    </a:rPr>
                                    <m:t>Ω</m:t>
                                  </m:r>
                                </m:sub>
                                <m:sup/>
                                <m:e>
                                  <m:r>
                                    <a:rPr lang="en-US" altLang="zh-CN" sz="2000" i="1">
                                      <a:latin typeface="Cambria Math"/>
                                    </a:rPr>
                                    <m:t>𝐺</m:t>
                                  </m:r>
                                  <m:d>
                                    <m:dPr>
                                      <m:ctrlPr>
                                        <a:rPr lang="en-US" altLang="zh-CN" sz="2000" i="1">
                                          <a:latin typeface="Cambria Math"/>
                                        </a:rPr>
                                      </m:ctrlPr>
                                    </m:dPr>
                                    <m:e>
                                      <m:sSup>
                                        <m:sSupPr>
                                          <m:ctrlPr>
                                            <a:rPr lang="en-US" altLang="zh-CN" sz="2000" i="1">
                                              <a:latin typeface="Cambria Math"/>
                                            </a:rPr>
                                          </m:ctrlPr>
                                        </m:sSupPr>
                                        <m:e>
                                          <m:r>
                                            <a:rPr lang="en-US" altLang="zh-CN" sz="2000" i="1">
                                              <a:latin typeface="Cambria Math"/>
                                            </a:rPr>
                                            <m:t>𝑖</m:t>
                                          </m:r>
                                        </m:e>
                                        <m:sup>
                                          <m:r>
                                            <a:rPr lang="en-US" altLang="zh-CN" sz="2000" i="1">
                                              <a:latin typeface="Cambria Math"/>
                                            </a:rPr>
                                            <m:t>′</m:t>
                                          </m:r>
                                        </m:sup>
                                      </m:sSup>
                                      <m:r>
                                        <a:rPr lang="en-US" altLang="zh-CN" sz="2000" i="1">
                                          <a:latin typeface="Cambria Math"/>
                                        </a:rPr>
                                        <m:t>;</m:t>
                                      </m:r>
                                      <m:sSubSup>
                                        <m:sSubSupPr>
                                          <m:ctrlPr>
                                            <a:rPr lang="en-US" altLang="zh-CN" sz="2000" i="1">
                                              <a:latin typeface="Cambria Math"/>
                                            </a:rPr>
                                          </m:ctrlPr>
                                        </m:sSubSupPr>
                                        <m:e>
                                          <m:r>
                                            <a:rPr lang="en-US" altLang="zh-CN" sz="2000" i="1">
                                              <a:latin typeface="Cambria Math"/>
                                            </a:rPr>
                                            <m:t>𝑖</m:t>
                                          </m:r>
                                        </m:e>
                                        <m:sub>
                                          <m:r>
                                            <a:rPr lang="en-US" altLang="zh-CN" sz="2000" i="1">
                                              <a:latin typeface="Cambria Math"/>
                                            </a:rPr>
                                            <m:t>𝑗</m:t>
                                          </m:r>
                                        </m:sub>
                                        <m:sup>
                                          <m:r>
                                            <a:rPr lang="en-US" altLang="zh-CN" sz="2000" i="1">
                                              <a:latin typeface="Cambria Math"/>
                                            </a:rPr>
                                            <m:t>′</m:t>
                                          </m:r>
                                        </m:sup>
                                      </m:sSubSup>
                                      <m:r>
                                        <a:rPr lang="en-US" altLang="zh-CN" sz="2000" i="1">
                                          <a:latin typeface="Cambria Math"/>
                                        </a:rPr>
                                        <m:t>,</m:t>
                                      </m:r>
                                      <m:sSubSup>
                                        <m:sSubSupPr>
                                          <m:ctrlPr>
                                            <a:rPr lang="en-US" altLang="zh-CN" sz="2000" i="1">
                                              <a:latin typeface="Cambria Math"/>
                                            </a:rPr>
                                          </m:ctrlPr>
                                        </m:sSubSupPr>
                                        <m:e>
                                          <m:r>
                                            <a:rPr lang="en-US" altLang="zh-CN" sz="2000" i="1">
                                              <a:latin typeface="Cambria Math"/>
                                            </a:rPr>
                                            <m:t>𝜆</m:t>
                                          </m:r>
                                        </m:e>
                                        <m:sub>
                                          <m:r>
                                            <a:rPr lang="en-US" altLang="zh-CN" sz="2000" i="1">
                                              <a:latin typeface="Cambria Math"/>
                                            </a:rPr>
                                            <m:t>𝑗</m:t>
                                          </m:r>
                                        </m:sub>
                                        <m:sup>
                                          <m:r>
                                            <a:rPr lang="en-US" altLang="zh-CN" sz="2000" i="1">
                                              <a:latin typeface="Cambria Math"/>
                                            </a:rPr>
                                            <m:t>′</m:t>
                                          </m:r>
                                        </m:sup>
                                      </m:sSubSup>
                                    </m:e>
                                  </m:d>
                                  <m:r>
                                    <a:rPr lang="en-US" altLang="zh-CN" sz="2000" b="0" i="1" smtClean="0">
                                      <a:latin typeface="Cambria Math"/>
                                    </a:rPr>
                                    <m:t>⋅</m:t>
                                  </m:r>
                                  <m:r>
                                    <a:rPr lang="en-US" altLang="zh-CN" sz="2000" i="1">
                                      <a:latin typeface="Cambria Math"/>
                                    </a:rPr>
                                    <m:t>𝐺</m:t>
                                  </m:r>
                                  <m:r>
                                    <a:rPr lang="en-US" altLang="zh-CN" sz="2000" i="1">
                                      <a:latin typeface="Cambria Math"/>
                                    </a:rPr>
                                    <m:t>(</m:t>
                                  </m:r>
                                  <m:sSup>
                                    <m:sSupPr>
                                      <m:ctrlPr>
                                        <a:rPr lang="en-US" altLang="zh-CN" sz="2000" i="1">
                                          <a:latin typeface="Cambria Math"/>
                                        </a:rPr>
                                      </m:ctrlPr>
                                    </m:sSupPr>
                                    <m:e>
                                      <m:r>
                                        <a:rPr lang="en-US" altLang="zh-CN" sz="2000" i="1">
                                          <a:latin typeface="Cambria Math"/>
                                        </a:rPr>
                                        <m:t>𝑖</m:t>
                                      </m:r>
                                    </m:e>
                                    <m:sup>
                                      <m:r>
                                        <a:rPr lang="en-US" altLang="zh-CN" sz="2000" i="1">
                                          <a:latin typeface="Cambria Math"/>
                                        </a:rPr>
                                        <m:t>′</m:t>
                                      </m:r>
                                    </m:sup>
                                  </m:sSup>
                                  <m:r>
                                    <a:rPr lang="en-US" altLang="zh-CN" sz="2000" i="1">
                                      <a:latin typeface="Cambria Math"/>
                                    </a:rPr>
                                    <m:t>;</m:t>
                                  </m:r>
                                  <m:sSub>
                                    <m:sSubPr>
                                      <m:ctrlPr>
                                        <a:rPr lang="en-US" altLang="zh-CN" sz="2000" i="1">
                                          <a:latin typeface="Cambria Math"/>
                                        </a:rPr>
                                      </m:ctrlPr>
                                    </m:sSubPr>
                                    <m:e>
                                      <m:r>
                                        <a:rPr lang="en-US" altLang="zh-CN" sz="2000" i="1">
                                          <a:latin typeface="Cambria Math"/>
                                        </a:rPr>
                                        <m:t>𝑖</m:t>
                                      </m:r>
                                    </m:e>
                                    <m:sub>
                                      <m:r>
                                        <a:rPr lang="en-US" altLang="zh-CN" sz="2000" i="1">
                                          <a:latin typeface="Cambria Math"/>
                                        </a:rPr>
                                        <m:t>2</m:t>
                                      </m:r>
                                    </m:sub>
                                  </m:sSub>
                                  <m:r>
                                    <a:rPr lang="en-US" altLang="zh-CN" sz="2000" i="1">
                                      <a:latin typeface="Cambria Math"/>
                                    </a:rPr>
                                    <m:t>,</m:t>
                                  </m:r>
                                  <m:sSub>
                                    <m:sSubPr>
                                      <m:ctrlPr>
                                        <a:rPr lang="en-US" altLang="zh-CN" sz="2000" i="1">
                                          <a:latin typeface="Cambria Math"/>
                                        </a:rPr>
                                      </m:ctrlPr>
                                    </m:sSubPr>
                                    <m:e>
                                      <m:r>
                                        <a:rPr lang="en-US" altLang="zh-CN" sz="2000" i="1">
                                          <a:latin typeface="Cambria Math"/>
                                        </a:rPr>
                                        <m:t>2</m:t>
                                      </m:r>
                                      <m:r>
                                        <a:rPr lang="en-US" altLang="zh-CN" sz="2000" i="1">
                                          <a:latin typeface="Cambria Math"/>
                                        </a:rPr>
                                        <m:t>𝑠𝑟</m:t>
                                      </m:r>
                                      <m:r>
                                        <a:rPr lang="en-US" altLang="zh-CN" sz="2000" i="1">
                                          <a:latin typeface="Cambria Math"/>
                                        </a:rPr>
                                        <m:t>𝜆</m:t>
                                      </m:r>
                                    </m:e>
                                    <m:sub>
                                      <m:r>
                                        <a:rPr lang="en-US" altLang="zh-CN" sz="2000" i="1">
                                          <a:latin typeface="Cambria Math"/>
                                        </a:rPr>
                                        <m:t>𝑘</m:t>
                                      </m:r>
                                    </m:sub>
                                  </m:sSub>
                                  <m:r>
                                    <a:rPr lang="en-US" altLang="zh-CN" sz="2000" i="1">
                                      <a:latin typeface="Cambria Math"/>
                                    </a:rPr>
                                    <m:t>)</m:t>
                                  </m:r>
                                </m:e>
                              </m:nary>
                              <m:r>
                                <a:rPr lang="en-US" altLang="zh-CN" sz="2000" i="1">
                                  <a:latin typeface="Cambria Math"/>
                                </a:rPr>
                                <m:t>𝑑𝑖</m:t>
                              </m:r>
                              <m:r>
                                <a:rPr lang="en-US" altLang="zh-CN" sz="2000" b="0" i="1" smtClean="0">
                                  <a:latin typeface="Cambria Math"/>
                                </a:rPr>
                                <m:t>′</m:t>
                              </m:r>
                            </m:e>
                          </m:d>
                        </m:e>
                      </m:nary>
                      <m:r>
                        <a:rPr lang="en-US" altLang="zh-CN" sz="2000" i="1">
                          <a:latin typeface="Cambria Math"/>
                        </a:rPr>
                        <m:t>𝑑𝑠</m:t>
                      </m:r>
                    </m:oMath>
                  </m:oMathPara>
                </a14:m>
                <a:endParaRPr lang="zh-CN" alt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0" y="3225867"/>
                <a:ext cx="9144000" cy="783869"/>
              </a:xfrm>
              <a:prstGeom prst="rect">
                <a:avLst/>
              </a:prstGeom>
              <a:blipFill rotWithShape="1">
                <a:blip r:embed="rId6"/>
                <a:stretch>
                  <a:fillRect/>
                </a:stretch>
              </a:blipFill>
            </p:spPr>
            <p:txBody>
              <a:bodyPr/>
              <a:lstStyle/>
              <a:p>
                <a:r>
                  <a:rPr lang="zh-CN" altLang="en-US">
                    <a:noFill/>
                  </a:rPr>
                  <a:t> </a:t>
                </a:r>
              </a:p>
            </p:txBody>
          </p:sp>
        </mc:Fallback>
      </mc:AlternateContent>
      <p:sp>
        <p:nvSpPr>
          <p:cNvPr id="24" name="TextBox 7"/>
          <p:cNvSpPr txBox="1"/>
          <p:nvPr/>
        </p:nvSpPr>
        <p:spPr>
          <a:xfrm>
            <a:off x="853773" y="4221088"/>
            <a:ext cx="7436454"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dirty="0" smtClean="0"/>
              <a:t>Product-integral of two SGs!</a:t>
            </a:r>
            <a:endParaRPr lang="zh-CN" altLang="en-US" sz="4000" dirty="0"/>
          </a:p>
        </p:txBody>
      </p:sp>
      <p:sp>
        <p:nvSpPr>
          <p:cNvPr id="27" name="TextBox 26"/>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28" name="矩形 27"/>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5549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xit" presetSubtype="0" fill="hold" grpId="1"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xit" presetSubtype="0" fill="hold" grpId="1" nodeType="with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2" grpId="1" animBg="1"/>
      <p:bldP spid="17" grpId="0" animBg="1"/>
      <p:bldP spid="17" grpId="1" animBg="1"/>
      <p:bldP spid="16" grpId="0" animBg="1"/>
      <p:bldP spid="16" grpId="1" animBg="1"/>
      <p:bldP spid="2" grpId="0"/>
      <p:bldP spid="13" grpId="0" animBg="1"/>
      <p:bldP spid="14" grpId="0"/>
      <p:bldP spid="14" grpId="1"/>
      <p:bldP spid="18" grpId="0" animBg="1"/>
      <p:bldP spid="18" grpId="1" animBg="1"/>
      <p:bldP spid="19" grpId="0" animBg="1"/>
      <p:bldP spid="19" grpId="1" animBg="1"/>
      <p:bldP spid="21"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12" name="TextBox 11"/>
              <p:cNvSpPr txBox="1"/>
              <p:nvPr/>
            </p:nvSpPr>
            <p:spPr>
              <a:xfrm>
                <a:off x="0" y="2204864"/>
                <a:ext cx="9144000" cy="758349"/>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𝐿</m:t>
                          </m:r>
                        </m:e>
                        <m:sub>
                          <m:r>
                            <a:rPr lang="en-US" altLang="zh-CN" sz="2000" b="0" i="1" smtClean="0">
                              <a:latin typeface="Cambria Math"/>
                            </a:rPr>
                            <m:t>𝜙</m:t>
                          </m:r>
                        </m:sub>
                      </m:sSub>
                      <m:r>
                        <a:rPr lang="en-US" altLang="zh-CN" sz="2000" b="0" i="1" smtClean="0">
                          <a:latin typeface="Cambria Math"/>
                        </a:rPr>
                        <m:t>≈</m:t>
                      </m:r>
                      <m:nary>
                        <m:naryPr>
                          <m:ctrlPr>
                            <a:rPr lang="en-US" altLang="zh-CN" sz="2000" i="1">
                              <a:latin typeface="Cambria Math"/>
                            </a:rPr>
                          </m:ctrlPr>
                        </m:naryPr>
                        <m:sub>
                          <m:r>
                            <m:rPr>
                              <m:brk m:alnAt="23"/>
                            </m:rPr>
                            <a:rPr lang="en-US" altLang="zh-CN" sz="2000" i="1">
                              <a:latin typeface="Cambria Math"/>
                            </a:rPr>
                            <m:t>0</m:t>
                          </m:r>
                        </m:sub>
                        <m:sup>
                          <m:r>
                            <a:rPr lang="en-US" altLang="zh-CN" sz="2000" i="1">
                              <a:latin typeface="Cambria Math"/>
                            </a:rPr>
                            <m:t>∞</m:t>
                          </m:r>
                        </m:sup>
                        <m:e>
                          <m:r>
                            <a:rPr lang="en-US" altLang="zh-CN" sz="2000" i="1">
                              <a:latin typeface="Cambria Math"/>
                            </a:rPr>
                            <m:t>𝑄</m:t>
                          </m:r>
                          <m:d>
                            <m:dPr>
                              <m:ctrlPr>
                                <a:rPr lang="en-US" altLang="zh-CN" sz="2000" i="1">
                                  <a:latin typeface="Cambria Math"/>
                                </a:rPr>
                              </m:ctrlPr>
                            </m:dPr>
                            <m:e>
                              <m:r>
                                <a:rPr lang="en-US" altLang="zh-CN" sz="2000" i="1">
                                  <a:latin typeface="Cambria Math"/>
                                </a:rPr>
                                <m:t>𝑠</m:t>
                              </m:r>
                            </m:e>
                          </m:d>
                          <m:sSup>
                            <m:sSupPr>
                              <m:ctrlPr>
                                <a:rPr lang="en-US" altLang="zh-CN" sz="2000" b="0" i="1" smtClean="0">
                                  <a:latin typeface="Cambria Math"/>
                                </a:rPr>
                              </m:ctrlPr>
                            </m:sSupPr>
                            <m:e>
                              <m:r>
                                <a:rPr lang="en-US" altLang="zh-CN" sz="2000" b="0" i="1" smtClean="0">
                                  <a:latin typeface="Cambria Math"/>
                                </a:rPr>
                                <m:t>𝑒</m:t>
                              </m:r>
                            </m:e>
                            <m:sup>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𝜆</m:t>
                                  </m:r>
                                </m:e>
                                <m:sub>
                                  <m:r>
                                    <a:rPr lang="en-US" altLang="zh-CN" sz="2000" b="0" i="1" smtClean="0">
                                      <a:latin typeface="Cambria Math"/>
                                    </a:rPr>
                                    <m:t>𝑘</m:t>
                                  </m:r>
                                </m:sub>
                              </m:sSub>
                              <m:sSup>
                                <m:sSupPr>
                                  <m:ctrlPr>
                                    <a:rPr lang="en-US" altLang="zh-CN" sz="2000" b="0" i="1" smtClean="0">
                                      <a:latin typeface="Cambria Math"/>
                                    </a:rPr>
                                  </m:ctrlPr>
                                </m:sSupPr>
                                <m:e>
                                  <m:d>
                                    <m:dPr>
                                      <m:ctrlPr>
                                        <a:rPr lang="en-US" altLang="zh-CN" sz="2000" b="0" i="1" smtClean="0">
                                          <a:latin typeface="Cambria Math"/>
                                        </a:rPr>
                                      </m:ctrlPr>
                                    </m:dPr>
                                    <m:e>
                                      <m:r>
                                        <a:rPr lang="en-US" altLang="zh-CN" sz="2000" b="0" i="1" smtClean="0">
                                          <a:latin typeface="Cambria Math"/>
                                        </a:rPr>
                                        <m:t>𝑠</m:t>
                                      </m:r>
                                      <m:r>
                                        <a:rPr lang="en-US" altLang="zh-CN" sz="2000" b="0" i="1" smtClean="0">
                                          <a:latin typeface="Cambria Math"/>
                                        </a:rPr>
                                        <m:t>−</m:t>
                                      </m:r>
                                      <m:r>
                                        <a:rPr lang="en-US" altLang="zh-CN" sz="2000" b="0" i="1" smtClean="0">
                                          <a:latin typeface="Cambria Math"/>
                                        </a:rPr>
                                        <m:t>𝑟</m:t>
                                      </m:r>
                                    </m:e>
                                  </m:d>
                                </m:e>
                                <m:sup>
                                  <m:r>
                                    <a:rPr lang="en-US" altLang="zh-CN" sz="2000" b="0" i="1" smtClean="0">
                                      <a:latin typeface="Cambria Math"/>
                                    </a:rPr>
                                    <m:t>2</m:t>
                                  </m:r>
                                </m:sup>
                              </m:sSup>
                            </m:sup>
                          </m:sSup>
                          <m:r>
                            <a:rPr lang="en-US" altLang="zh-CN" sz="2000" b="0" i="1" smtClean="0">
                              <a:latin typeface="Cambria Math"/>
                            </a:rPr>
                            <m:t>𝑁</m:t>
                          </m:r>
                        </m:e>
                      </m:nary>
                      <m:r>
                        <a:rPr lang="en-US" altLang="zh-CN" sz="2000" b="0" i="1" smtClean="0">
                          <a:latin typeface="Cambria Math"/>
                        </a:rPr>
                        <m:t>𝑑𝑠</m:t>
                      </m:r>
                    </m:oMath>
                  </m:oMathPara>
                </a14:m>
                <a:endParaRPr lang="zh-CN" alt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0" y="2204864"/>
                <a:ext cx="9144000" cy="758349"/>
              </a:xfrm>
              <a:prstGeom prst="rect">
                <a:avLst/>
              </a:prstGeom>
              <a:blipFill rotWithShape="1">
                <a:blip r:embed="rId3"/>
                <a:stretch>
                  <a:fillRect/>
                </a:stretch>
              </a:blipFill>
            </p:spPr>
            <p:txBody>
              <a:bodyPr/>
              <a:lstStyle/>
              <a:p>
                <a:r>
                  <a:rPr lang="zh-CN" altLang="en-US">
                    <a:noFill/>
                  </a:rPr>
                  <a:t> </a:t>
                </a:r>
              </a:p>
            </p:txBody>
          </p:sp>
        </mc:Fallback>
      </mc:AlternateContent>
      <p:sp>
        <p:nvSpPr>
          <p:cNvPr id="10"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err="1" smtClean="0"/>
              <a:t>Fluence</a:t>
            </a:r>
            <a:r>
              <a:rPr lang="en-US" altLang="zh-TW" dirty="0" smtClean="0"/>
              <a:t> Integral</a:t>
            </a:r>
            <a:endParaRPr lang="zh-TW" altLang="en-US" dirty="0"/>
          </a:p>
        </p:txBody>
      </p:sp>
      <p:sp>
        <p:nvSpPr>
          <p:cNvPr id="15" name="標題 2"/>
          <p:cNvSpPr>
            <a:spLocks noGrp="1"/>
          </p:cNvSpPr>
          <p:nvPr>
            <p:ph type="title"/>
          </p:nvPr>
        </p:nvSpPr>
        <p:spPr>
          <a:xfrm>
            <a:off x="457200" y="260648"/>
            <a:ext cx="6419056" cy="1143000"/>
          </a:xfrm>
        </p:spPr>
        <p:txBody>
          <a:bodyPr>
            <a:normAutofit fontScale="90000"/>
          </a:bodyPr>
          <a:lstStyle/>
          <a:p>
            <a:r>
              <a:rPr lang="en-US" altLang="zh-TW" dirty="0"/>
              <a:t>Approximating </a:t>
            </a:r>
            <a:r>
              <a:rPr lang="en-US" altLang="zh-TW" dirty="0" smtClean="0"/>
              <a:t>Multiple Scattering</a:t>
            </a:r>
            <a:endParaRPr lang="zh-TW" altLang="en-US" dirty="0"/>
          </a:p>
        </p:txBody>
      </p:sp>
      <p:sp>
        <p:nvSpPr>
          <p:cNvPr id="6" name="內容版面配置區 1"/>
          <p:cNvSpPr txBox="1">
            <a:spLocks/>
          </p:cNvSpPr>
          <p:nvPr/>
        </p:nvSpPr>
        <p:spPr>
          <a:xfrm>
            <a:off x="319987" y="3212976"/>
            <a:ext cx="8215967"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endParaRPr lang="en-US" altLang="zh-TW" b="0" dirty="0" smtClean="0"/>
          </a:p>
        </p:txBody>
      </p:sp>
      <mc:AlternateContent xmlns:mc="http://schemas.openxmlformats.org/markup-compatibility/2006" xmlns:a14="http://schemas.microsoft.com/office/drawing/2010/main">
        <mc:Choice Requires="a14">
          <p:sp>
            <p:nvSpPr>
              <p:cNvPr id="7" name="內容版面配置區 1"/>
              <p:cNvSpPr txBox="1">
                <a:spLocks/>
              </p:cNvSpPr>
              <p:nvPr/>
            </p:nvSpPr>
            <p:spPr>
              <a:xfrm>
                <a:off x="464016" y="2868059"/>
                <a:ext cx="8215967" cy="6329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solidFill>
                      <a:schemeClr val="tx1"/>
                    </a:solidFill>
                  </a:rPr>
                  <a:t>inner integral </a:t>
                </a:r>
                <a14:m>
                  <m:oMath xmlns:m="http://schemas.openxmlformats.org/officeDocument/2006/math">
                    <m:r>
                      <a:rPr lang="en-US" altLang="zh-TW" b="0" i="1" smtClean="0">
                        <a:solidFill>
                          <a:schemeClr val="tx1"/>
                        </a:solidFill>
                        <a:latin typeface="Cambria Math"/>
                      </a:rPr>
                      <m:t>𝑁</m:t>
                    </m:r>
                    <m:r>
                      <a:rPr lang="en-US" altLang="zh-TW" sz="2000" b="0" i="1" smtClean="0">
                        <a:solidFill>
                          <a:schemeClr val="tx1"/>
                        </a:solidFill>
                        <a:latin typeface="Cambria Math"/>
                      </a:rPr>
                      <m:t>  </m:t>
                    </m:r>
                  </m:oMath>
                </a14:m>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1257300" lvl="2" indent="-457200">
                  <a:buFont typeface="Arial" pitchFamily="34" charset="0"/>
                  <a:buChar char="•"/>
                </a:pPr>
                <a:endParaRPr lang="en-US" altLang="zh-TW" b="0" dirty="0" smtClean="0"/>
              </a:p>
            </p:txBody>
          </p:sp>
        </mc:Choice>
        <mc:Fallback xmlns="">
          <p:sp>
            <p:nvSpPr>
              <p:cNvPr id="7" name="內容版面配置區 1"/>
              <p:cNvSpPr txBox="1">
                <a:spLocks noRot="1" noChangeAspect="1" noMove="1" noResize="1" noEditPoints="1" noAdjustHandles="1" noChangeArrowheads="1" noChangeShapeType="1" noTextEdit="1"/>
              </p:cNvSpPr>
              <p:nvPr/>
            </p:nvSpPr>
            <p:spPr>
              <a:xfrm>
                <a:off x="464016" y="2868059"/>
                <a:ext cx="8215967" cy="632949"/>
              </a:xfrm>
              <a:prstGeom prst="rect">
                <a:avLst/>
              </a:prstGeom>
              <a:blipFill rotWithShape="1">
                <a:blip r:embed="rId4"/>
                <a:stretch>
                  <a:fillRect t="-11538" b="-6731"/>
                </a:stretch>
              </a:blipFill>
            </p:spPr>
            <p:txBody>
              <a:bodyPr/>
              <a:lstStyle/>
              <a:p>
                <a:r>
                  <a:rPr lang="zh-CN" altLang="en-US">
                    <a:noFill/>
                  </a:rPr>
                  <a:t> </a:t>
                </a:r>
              </a:p>
            </p:txBody>
          </p:sp>
        </mc:Fallback>
      </mc:AlternateContent>
      <p:sp>
        <p:nvSpPr>
          <p:cNvPr id="22" name="TextBox 21"/>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23" name="矩形 22"/>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內容版面配置區 1"/>
              <p:cNvSpPr txBox="1">
                <a:spLocks/>
              </p:cNvSpPr>
              <p:nvPr/>
            </p:nvSpPr>
            <p:spPr>
              <a:xfrm>
                <a:off x="464015" y="3501008"/>
                <a:ext cx="8215967" cy="22687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a:rPr>
                        <m:t>𝑁</m:t>
                      </m:r>
                      <m:r>
                        <a:rPr lang="en-US" altLang="zh-TW" sz="2000" b="0" i="1" smtClean="0">
                          <a:solidFill>
                            <a:schemeClr val="tx1"/>
                          </a:solidFill>
                          <a:latin typeface="Cambria Math"/>
                        </a:rPr>
                        <m:t>(</m:t>
                      </m:r>
                      <m:r>
                        <a:rPr lang="en-US" altLang="zh-TW" sz="2000" b="0" i="1" smtClean="0">
                          <a:solidFill>
                            <a:schemeClr val="tx1"/>
                          </a:solidFill>
                          <a:latin typeface="Cambria Math"/>
                        </a:rPr>
                        <m:t>𝑠</m:t>
                      </m:r>
                      <m:r>
                        <a:rPr lang="en-US" altLang="zh-TW" sz="2000" b="0" i="1" smtClean="0">
                          <a:solidFill>
                            <a:schemeClr val="tx1"/>
                          </a:solidFill>
                          <a:latin typeface="Cambria Math"/>
                        </a:rPr>
                        <m:t>)=</m:t>
                      </m:r>
                      <m:nary>
                        <m:naryPr>
                          <m:supHide m:val="on"/>
                          <m:ctrlPr>
                            <a:rPr lang="en-US" altLang="zh-TW" sz="2000" b="0" i="1" smtClean="0">
                              <a:solidFill>
                                <a:schemeClr val="tx1"/>
                              </a:solidFill>
                              <a:latin typeface="Cambria Math"/>
                            </a:rPr>
                          </m:ctrlPr>
                        </m:naryPr>
                        <m:sub>
                          <m:r>
                            <m:rPr>
                              <m:sty m:val="p"/>
                            </m:rPr>
                            <a:rPr lang="en-US" altLang="zh-TW" sz="2000" b="0" i="0" smtClean="0">
                              <a:solidFill>
                                <a:schemeClr val="tx1"/>
                              </a:solidFill>
                              <a:latin typeface="Cambria Math"/>
                            </a:rPr>
                            <m:t>Ω</m:t>
                          </m:r>
                        </m:sub>
                        <m:sup/>
                        <m:e>
                          <m:r>
                            <a:rPr lang="en-US" altLang="zh-TW" sz="2000" b="0" i="1" smtClean="0">
                              <a:solidFill>
                                <a:schemeClr val="tx1"/>
                              </a:solidFill>
                              <a:latin typeface="Cambria Math"/>
                            </a:rPr>
                            <m:t>𝐺</m:t>
                          </m:r>
                          <m:d>
                            <m:dPr>
                              <m:ctrlPr>
                                <a:rPr lang="en-US" altLang="zh-TW" sz="2000" b="0" i="1" smtClean="0">
                                  <a:solidFill>
                                    <a:schemeClr val="tx1"/>
                                  </a:solidFill>
                                  <a:latin typeface="Cambria Math"/>
                                </a:rPr>
                              </m:ctrlPr>
                            </m:dPr>
                            <m:e>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𝑖</m:t>
                                  </m:r>
                                </m:e>
                                <m:sup>
                                  <m:r>
                                    <a:rPr lang="en-US" altLang="zh-TW" sz="2000" b="0" i="1" smtClean="0">
                                      <a:solidFill>
                                        <a:schemeClr val="tx1"/>
                                      </a:solidFill>
                                      <a:latin typeface="Cambria Math"/>
                                    </a:rPr>
                                    <m:t>′</m:t>
                                  </m:r>
                                </m:sup>
                              </m:s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𝑖</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e>
                          </m:d>
                          <m:r>
                            <a:rPr lang="en-US" altLang="zh-TW" sz="2000" b="0" i="1" smtClean="0">
                              <a:solidFill>
                                <a:schemeClr val="tx1"/>
                              </a:solidFill>
                              <a:latin typeface="Cambria Math"/>
                            </a:rPr>
                            <m:t>𝐺</m:t>
                          </m:r>
                          <m:d>
                            <m:dPr>
                              <m:ctrlPr>
                                <a:rPr lang="en-US" altLang="zh-TW" sz="2000" b="0" i="1" smtClean="0">
                                  <a:solidFill>
                                    <a:schemeClr val="tx1"/>
                                  </a:solidFill>
                                  <a:latin typeface="Cambria Math"/>
                                </a:rPr>
                              </m:ctrlPr>
                            </m:dPr>
                            <m:e>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𝑖</m:t>
                                  </m:r>
                                </m:e>
                                <m:sup>
                                  <m:r>
                                    <a:rPr lang="en-US" altLang="zh-TW" sz="2000" b="0" i="1" smtClean="0">
                                      <a:solidFill>
                                        <a:schemeClr val="tx1"/>
                                      </a:solidFill>
                                      <a:latin typeface="Cambria Math"/>
                                    </a:rPr>
                                    <m:t>′</m:t>
                                  </m:r>
                                </m:sup>
                              </m:sSup>
                              <m:r>
                                <a:rPr lang="en-US" altLang="zh-TW" sz="2000" b="0" i="1" smtClean="0">
                                  <a:solidFill>
                                    <a:schemeClr val="tx1"/>
                                  </a:solidFill>
                                  <a:latin typeface="Cambria Math"/>
                                </a:rPr>
                                <m:t>;</m:t>
                              </m:r>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𝑖</m:t>
                                  </m:r>
                                </m:e>
                                <m:sub>
                                  <m:r>
                                    <a:rPr lang="en-US" altLang="zh-TW" sz="2000" b="0" i="1" smtClean="0">
                                      <a:solidFill>
                                        <a:schemeClr val="tx1"/>
                                      </a:solidFill>
                                      <a:latin typeface="Cambria Math"/>
                                    </a:rPr>
                                    <m:t>2</m:t>
                                  </m:r>
                                </m:sub>
                              </m:sSub>
                              <m:r>
                                <a:rPr lang="en-US" altLang="zh-TW" sz="2000" b="0" i="1" smtClean="0">
                                  <a:solidFill>
                                    <a:schemeClr val="tx1"/>
                                  </a:solidFill>
                                  <a:latin typeface="Cambria Math"/>
                                </a:rPr>
                                <m:t>,2</m:t>
                              </m:r>
                              <m:r>
                                <a:rPr lang="en-US" altLang="zh-TW" sz="2000" b="0" i="1" smtClean="0">
                                  <a:solidFill>
                                    <a:schemeClr val="tx1"/>
                                  </a:solidFill>
                                  <a:latin typeface="Cambria Math"/>
                                </a:rPr>
                                <m:t>𝑠𝑟</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𝑘</m:t>
                                  </m:r>
                                </m:sub>
                                <m:sup/>
                              </m:sSubSup>
                            </m:e>
                          </m:d>
                        </m:e>
                      </m:nary>
                      <m:r>
                        <a:rPr lang="en-US" altLang="zh-TW" sz="2000" b="0" i="1" smtClean="0">
                          <a:solidFill>
                            <a:schemeClr val="tx1"/>
                          </a:solidFill>
                          <a:latin typeface="Cambria Math"/>
                        </a:rPr>
                        <m:t>𝑑𝑖</m:t>
                      </m:r>
                    </m:oMath>
                  </m:oMathPara>
                </a14:m>
                <a:endParaRPr lang="en-US" altLang="zh-TW" sz="2000" b="0" i="1" dirty="0" smtClean="0">
                  <a:solidFill>
                    <a:schemeClr val="tx1"/>
                  </a:solidFill>
                  <a:latin typeface="Cambria Math"/>
                </a:endParaRPr>
              </a:p>
              <a:p>
                <a:pPr marL="400050" lvl="1" indent="0"/>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a:rPr>
                        <m:t> =2</m:t>
                      </m:r>
                      <m:r>
                        <a:rPr lang="en-US" altLang="zh-TW" sz="2000" b="0" i="1" smtClean="0">
                          <a:solidFill>
                            <a:schemeClr val="tx1"/>
                          </a:solidFill>
                          <a:latin typeface="Cambria Math"/>
                        </a:rPr>
                        <m:t>𝜋</m:t>
                      </m:r>
                      <m:f>
                        <m:fPr>
                          <m:ctrlPr>
                            <a:rPr lang="en-US" altLang="zh-TW" sz="2000" b="0" i="1" smtClean="0">
                              <a:solidFill>
                                <a:schemeClr val="tx1"/>
                              </a:solidFill>
                              <a:latin typeface="Cambria Math"/>
                            </a:rPr>
                          </m:ctrlPr>
                        </m:fPr>
                        <m:num>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𝑒</m:t>
                              </m:r>
                            </m:e>
                            <m:sup>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𝜆</m:t>
                                  </m:r>
                                </m:e>
                                <m:sub>
                                  <m:r>
                                    <a:rPr lang="en-US" altLang="zh-TW" sz="2000" b="0" i="1" smtClean="0">
                                      <a:solidFill>
                                        <a:schemeClr val="tx1"/>
                                      </a:solidFill>
                                      <a:latin typeface="Cambria Math"/>
                                    </a:rPr>
                                    <m:t>3</m:t>
                                  </m:r>
                                </m:sub>
                              </m:sSub>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2</m:t>
                                  </m:r>
                                  <m:r>
                                    <a:rPr lang="en-US" altLang="zh-TW" sz="2000" b="0" i="1" smtClean="0">
                                      <a:solidFill>
                                        <a:schemeClr val="tx1"/>
                                      </a:solidFill>
                                      <a:latin typeface="Cambria Math"/>
                                    </a:rPr>
                                    <m:t>𝑠𝑟</m:t>
                                  </m:r>
                                  <m:r>
                                    <a:rPr lang="en-US" altLang="zh-TW" sz="2000" b="0" i="1" smtClean="0">
                                      <a:solidFill>
                                        <a:schemeClr val="tx1"/>
                                      </a:solidFill>
                                      <a:latin typeface="Cambria Math"/>
                                    </a:rPr>
                                    <m:t>𝜆</m:t>
                                  </m:r>
                                </m:e>
                                <m:sub>
                                  <m:r>
                                    <a:rPr lang="en-US" altLang="zh-TW" sz="2000" b="0" i="1" smtClean="0">
                                      <a:solidFill>
                                        <a:schemeClr val="tx1"/>
                                      </a:solidFill>
                                      <a:latin typeface="Cambria Math"/>
                                    </a:rPr>
                                    <m:t>𝑘</m:t>
                                  </m:r>
                                </m:sub>
                                <m:sup/>
                              </m:sSubSup>
                            </m:sup>
                          </m:sSup>
                        </m:num>
                        <m:den>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𝜆</m:t>
                              </m:r>
                            </m:e>
                            <m:sub>
                              <m:r>
                                <a:rPr lang="en-US" altLang="zh-TW" sz="2000" b="0" i="1" smtClean="0">
                                  <a:solidFill>
                                    <a:schemeClr val="tx1"/>
                                  </a:solidFill>
                                  <a:latin typeface="Cambria Math"/>
                                </a:rPr>
                                <m:t>3</m:t>
                              </m:r>
                            </m:sub>
                          </m:sSub>
                        </m:den>
                      </m:f>
                      <m:d>
                        <m:dPr>
                          <m:ctrlPr>
                            <a:rPr lang="en-US" altLang="zh-TW" sz="2000" b="0" i="1" smtClean="0">
                              <a:solidFill>
                                <a:schemeClr val="tx1"/>
                              </a:solidFill>
                              <a:latin typeface="Cambria Math"/>
                            </a:rPr>
                          </m:ctrlPr>
                        </m:dPr>
                        <m:e>
                          <m:r>
                            <a:rPr lang="en-US" altLang="zh-TW" sz="2000" b="0" i="1" smtClean="0">
                              <a:solidFill>
                                <a:schemeClr val="tx1"/>
                              </a:solidFill>
                              <a:latin typeface="Cambria Math"/>
                            </a:rPr>
                            <m:t>1−</m:t>
                          </m:r>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𝑒</m:t>
                              </m:r>
                            </m:e>
                            <m:sup>
                              <m:r>
                                <a:rPr lang="en-US" altLang="zh-TW" sz="2000" b="0" i="1" smtClean="0">
                                  <a:solidFill>
                                    <a:schemeClr val="tx1"/>
                                  </a:solidFill>
                                  <a:latin typeface="Cambria Math"/>
                                </a:rPr>
                                <m:t>−2</m:t>
                              </m:r>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𝜆</m:t>
                                  </m:r>
                                </m:e>
                                <m:sub>
                                  <m:r>
                                    <a:rPr lang="en-US" altLang="zh-TW" sz="2000" b="0" i="1" smtClean="0">
                                      <a:solidFill>
                                        <a:schemeClr val="tx1"/>
                                      </a:solidFill>
                                      <a:latin typeface="Cambria Math"/>
                                    </a:rPr>
                                    <m:t>3</m:t>
                                  </m:r>
                                </m:sub>
                              </m:sSub>
                            </m:sup>
                          </m:sSup>
                        </m:e>
                      </m:d>
                    </m:oMath>
                  </m:oMathPara>
                </a14:m>
                <a:endParaRPr lang="en-US" altLang="zh-TW" sz="2000" b="0" i="1" dirty="0" smtClean="0">
                  <a:solidFill>
                    <a:schemeClr val="tx1"/>
                  </a:solidFill>
                  <a:latin typeface="Cambria Math"/>
                </a:endParaRPr>
              </a:p>
              <a:p>
                <a:pPr marL="400050" lvl="1" indent="0" algn="ctr"/>
                <a:r>
                  <a:rPr lang="en-US" altLang="zh-CN" sz="2000" dirty="0" smtClean="0">
                    <a:solidFill>
                      <a:schemeClr val="tx1"/>
                    </a:solidFill>
                    <a:latin typeface="Times New Roman" pitchFamily="18" charset="0"/>
                    <a:cs typeface="Times New Roman" pitchFamily="18" charset="0"/>
                  </a:rPr>
                  <a:t>where   </a:t>
                </a:r>
                <a14:m>
                  <m:oMath xmlns:m="http://schemas.openxmlformats.org/officeDocument/2006/math">
                    <m:sSub>
                      <m:sSubPr>
                        <m:ctrlPr>
                          <a:rPr lang="en-US" altLang="zh-CN" sz="2000" i="1">
                            <a:solidFill>
                              <a:schemeClr val="tx1"/>
                            </a:solidFill>
                            <a:latin typeface="Cambria Math"/>
                          </a:rPr>
                        </m:ctrlPr>
                      </m:sSubPr>
                      <m:e>
                        <m:r>
                          <a:rPr lang="en-US" altLang="zh-CN" sz="2000" i="1">
                            <a:solidFill>
                              <a:schemeClr val="tx1"/>
                            </a:solidFill>
                            <a:latin typeface="Cambria Math"/>
                          </a:rPr>
                          <m:t>𝜆</m:t>
                        </m:r>
                      </m:e>
                      <m:sub>
                        <m:r>
                          <a:rPr lang="en-US" altLang="zh-CN" sz="2000" i="1">
                            <a:solidFill>
                              <a:schemeClr val="tx1"/>
                            </a:solidFill>
                            <a:latin typeface="Cambria Math"/>
                          </a:rPr>
                          <m:t>3</m:t>
                        </m:r>
                      </m:sub>
                    </m:sSub>
                    <m:r>
                      <a:rPr lang="en-US" altLang="zh-CN" sz="2000" i="1">
                        <a:solidFill>
                          <a:schemeClr val="tx1"/>
                        </a:solidFill>
                        <a:latin typeface="Cambria Math"/>
                      </a:rPr>
                      <m:t>=</m:t>
                    </m:r>
                    <m:rad>
                      <m:radPr>
                        <m:degHide m:val="on"/>
                        <m:ctrlPr>
                          <a:rPr lang="en-US" altLang="zh-CN" sz="2000" i="1">
                            <a:solidFill>
                              <a:schemeClr val="tx1"/>
                            </a:solidFill>
                            <a:latin typeface="Cambria Math"/>
                          </a:rPr>
                        </m:ctrlPr>
                      </m:radPr>
                      <m:deg/>
                      <m:e>
                        <m:sSubSup>
                          <m:sSubSupPr>
                            <m:ctrlPr>
                              <a:rPr lang="en-US" altLang="zh-CN" sz="2000" i="1">
                                <a:solidFill>
                                  <a:schemeClr val="tx1"/>
                                </a:solidFill>
                                <a:latin typeface="Cambria Math"/>
                              </a:rPr>
                            </m:ctrlPr>
                          </m:sSubSupPr>
                          <m:e>
                            <m:r>
                              <a:rPr lang="en-US" altLang="zh-CN" sz="2000" i="1">
                                <a:solidFill>
                                  <a:schemeClr val="tx1"/>
                                </a:solidFill>
                                <a:latin typeface="Cambria Math"/>
                              </a:rPr>
                              <m:t>𝜆</m:t>
                            </m:r>
                          </m:e>
                          <m:sub>
                            <m:r>
                              <a:rPr lang="en-US" altLang="zh-CN" sz="2000" i="1">
                                <a:solidFill>
                                  <a:schemeClr val="tx1"/>
                                </a:solidFill>
                                <a:latin typeface="Cambria Math"/>
                              </a:rPr>
                              <m:t>𝑗</m:t>
                            </m:r>
                          </m:sub>
                          <m:sup>
                            <m:r>
                              <a:rPr lang="en-US" altLang="zh-CN" sz="2000" i="1">
                                <a:solidFill>
                                  <a:schemeClr val="tx1"/>
                                </a:solidFill>
                                <a:latin typeface="Cambria Math"/>
                              </a:rPr>
                              <m:t>′2</m:t>
                            </m:r>
                          </m:sup>
                        </m:sSubSup>
                        <m:r>
                          <a:rPr lang="en-US" altLang="zh-CN" sz="2000" i="1">
                            <a:solidFill>
                              <a:schemeClr val="tx1"/>
                            </a:solidFill>
                            <a:latin typeface="Cambria Math"/>
                          </a:rPr>
                          <m:t>+</m:t>
                        </m:r>
                        <m:sSup>
                          <m:sSupPr>
                            <m:ctrlPr>
                              <a:rPr lang="en-US" altLang="zh-CN" sz="2000" i="1">
                                <a:solidFill>
                                  <a:schemeClr val="tx1"/>
                                </a:solidFill>
                                <a:latin typeface="Cambria Math"/>
                              </a:rPr>
                            </m:ctrlPr>
                          </m:sSupPr>
                          <m:e>
                            <m:d>
                              <m:dPr>
                                <m:ctrlPr>
                                  <a:rPr lang="en-US" altLang="zh-CN" sz="2000" i="1">
                                    <a:solidFill>
                                      <a:schemeClr val="tx1"/>
                                    </a:solidFill>
                                    <a:latin typeface="Cambria Math"/>
                                  </a:rPr>
                                </m:ctrlPr>
                              </m:dPr>
                              <m:e>
                                <m:r>
                                  <a:rPr lang="en-US" altLang="zh-CN" sz="2000" i="1">
                                    <a:solidFill>
                                      <a:schemeClr val="tx1"/>
                                    </a:solidFill>
                                    <a:latin typeface="Cambria Math"/>
                                  </a:rPr>
                                  <m:t>2</m:t>
                                </m:r>
                                <m:r>
                                  <a:rPr lang="en-US" altLang="zh-CN" sz="2000" i="1">
                                    <a:solidFill>
                                      <a:schemeClr val="tx1"/>
                                    </a:solidFill>
                                    <a:latin typeface="Cambria Math"/>
                                  </a:rPr>
                                  <m:t>𝑠𝑟</m:t>
                                </m:r>
                                <m:sSub>
                                  <m:sSubPr>
                                    <m:ctrlPr>
                                      <a:rPr lang="en-US" altLang="zh-CN" sz="2000" i="1">
                                        <a:solidFill>
                                          <a:schemeClr val="tx1"/>
                                        </a:solidFill>
                                        <a:latin typeface="Cambria Math"/>
                                      </a:rPr>
                                    </m:ctrlPr>
                                  </m:sSubPr>
                                  <m:e>
                                    <m:r>
                                      <a:rPr lang="en-US" altLang="zh-CN" sz="2000" i="1">
                                        <a:solidFill>
                                          <a:schemeClr val="tx1"/>
                                        </a:solidFill>
                                        <a:latin typeface="Cambria Math"/>
                                      </a:rPr>
                                      <m:t>𝜆</m:t>
                                    </m:r>
                                  </m:e>
                                  <m:sub>
                                    <m:r>
                                      <a:rPr lang="en-US" altLang="zh-CN" sz="2000" i="1">
                                        <a:solidFill>
                                          <a:schemeClr val="tx1"/>
                                        </a:solidFill>
                                        <a:latin typeface="Cambria Math"/>
                                      </a:rPr>
                                      <m:t>𝑘</m:t>
                                    </m:r>
                                  </m:sub>
                                </m:sSub>
                              </m:e>
                            </m:d>
                          </m:e>
                          <m:sup>
                            <m:r>
                              <a:rPr lang="en-US" altLang="zh-CN" sz="2000" i="1">
                                <a:solidFill>
                                  <a:schemeClr val="tx1"/>
                                </a:solidFill>
                                <a:latin typeface="Cambria Math"/>
                              </a:rPr>
                              <m:t>2</m:t>
                            </m:r>
                          </m:sup>
                        </m:sSup>
                        <m:r>
                          <a:rPr lang="en-US" altLang="zh-CN" sz="2000" i="1">
                            <a:solidFill>
                              <a:schemeClr val="tx1"/>
                            </a:solidFill>
                            <a:latin typeface="Cambria Math"/>
                          </a:rPr>
                          <m:t>+2</m:t>
                        </m:r>
                        <m:sSub>
                          <m:sSubPr>
                            <m:ctrlPr>
                              <a:rPr lang="en-US" altLang="zh-CN" sz="2000" i="1">
                                <a:solidFill>
                                  <a:schemeClr val="tx1"/>
                                </a:solidFill>
                                <a:latin typeface="Cambria Math"/>
                              </a:rPr>
                            </m:ctrlPr>
                          </m:sSubPr>
                          <m:e>
                            <m:r>
                              <a:rPr lang="en-US" altLang="zh-CN" sz="2000" i="1">
                                <a:solidFill>
                                  <a:schemeClr val="tx1"/>
                                </a:solidFill>
                                <a:latin typeface="Cambria Math"/>
                              </a:rPr>
                              <m:t>𝜆</m:t>
                            </m:r>
                          </m:e>
                          <m:sub>
                            <m:r>
                              <a:rPr lang="en-US" altLang="zh-CN" sz="2000" i="1">
                                <a:solidFill>
                                  <a:schemeClr val="tx1"/>
                                </a:solidFill>
                                <a:latin typeface="Cambria Math"/>
                              </a:rPr>
                              <m:t>𝑗</m:t>
                            </m:r>
                          </m:sub>
                        </m:sSub>
                        <m:r>
                          <a:rPr lang="en-US" altLang="zh-CN" sz="2000" i="1">
                            <a:solidFill>
                              <a:schemeClr val="tx1"/>
                            </a:solidFill>
                            <a:latin typeface="Cambria Math"/>
                          </a:rPr>
                          <m:t>′(2</m:t>
                        </m:r>
                        <m:r>
                          <a:rPr lang="en-US" altLang="zh-CN" sz="2000" i="1">
                            <a:solidFill>
                              <a:schemeClr val="tx1"/>
                            </a:solidFill>
                            <a:latin typeface="Cambria Math"/>
                          </a:rPr>
                          <m:t>𝑠𝑟</m:t>
                        </m:r>
                        <m:sSub>
                          <m:sSubPr>
                            <m:ctrlPr>
                              <a:rPr lang="en-US" altLang="zh-CN" sz="2000" i="1">
                                <a:solidFill>
                                  <a:schemeClr val="tx1"/>
                                </a:solidFill>
                                <a:latin typeface="Cambria Math"/>
                              </a:rPr>
                            </m:ctrlPr>
                          </m:sSubPr>
                          <m:e>
                            <m:r>
                              <a:rPr lang="en-US" altLang="zh-CN" sz="2000" i="1">
                                <a:solidFill>
                                  <a:schemeClr val="tx1"/>
                                </a:solidFill>
                                <a:latin typeface="Cambria Math"/>
                              </a:rPr>
                              <m:t>𝜆</m:t>
                            </m:r>
                          </m:e>
                          <m:sub>
                            <m:r>
                              <a:rPr lang="en-US" altLang="zh-CN" sz="2000" i="1">
                                <a:solidFill>
                                  <a:schemeClr val="tx1"/>
                                </a:solidFill>
                                <a:latin typeface="Cambria Math"/>
                              </a:rPr>
                              <m:t>𝑘</m:t>
                            </m:r>
                          </m:sub>
                        </m:sSub>
                        <m:r>
                          <a:rPr lang="en-US" altLang="zh-CN" sz="2000" i="1">
                            <a:solidFill>
                              <a:schemeClr val="tx1"/>
                            </a:solidFill>
                            <a:latin typeface="Cambria Math"/>
                          </a:rPr>
                          <m:t>)(</m:t>
                        </m:r>
                        <m:sSubSup>
                          <m:sSubSupPr>
                            <m:ctrlPr>
                              <a:rPr lang="en-US" altLang="zh-CN" sz="2000" i="1">
                                <a:solidFill>
                                  <a:schemeClr val="tx1"/>
                                </a:solidFill>
                                <a:latin typeface="Cambria Math"/>
                              </a:rPr>
                            </m:ctrlPr>
                          </m:sSubSupPr>
                          <m:e>
                            <m:r>
                              <a:rPr lang="en-US" altLang="zh-CN" sz="2000" i="1">
                                <a:solidFill>
                                  <a:schemeClr val="tx1"/>
                                </a:solidFill>
                                <a:latin typeface="Cambria Math"/>
                              </a:rPr>
                              <m:t>𝑖</m:t>
                            </m:r>
                          </m:e>
                          <m:sub>
                            <m:r>
                              <a:rPr lang="en-US" altLang="zh-CN" sz="2000" i="1">
                                <a:solidFill>
                                  <a:schemeClr val="tx1"/>
                                </a:solidFill>
                                <a:latin typeface="Cambria Math"/>
                              </a:rPr>
                              <m:t>𝑗</m:t>
                            </m:r>
                          </m:sub>
                          <m:sup>
                            <m:r>
                              <a:rPr lang="en-US" altLang="zh-CN" sz="2000" i="1">
                                <a:solidFill>
                                  <a:schemeClr val="tx1"/>
                                </a:solidFill>
                                <a:latin typeface="Cambria Math"/>
                              </a:rPr>
                              <m:t>′</m:t>
                            </m:r>
                          </m:sup>
                        </m:sSubSup>
                        <m:r>
                          <a:rPr lang="en-US" altLang="zh-CN" sz="2000" i="1">
                            <a:solidFill>
                              <a:schemeClr val="tx1"/>
                            </a:solidFill>
                            <a:latin typeface="Cambria Math"/>
                          </a:rPr>
                          <m:t>⋅</m:t>
                        </m:r>
                        <m:sSub>
                          <m:sSubPr>
                            <m:ctrlPr>
                              <a:rPr lang="en-US" altLang="zh-CN" sz="2000" i="1">
                                <a:solidFill>
                                  <a:schemeClr val="tx1"/>
                                </a:solidFill>
                                <a:latin typeface="Cambria Math"/>
                              </a:rPr>
                            </m:ctrlPr>
                          </m:sSubPr>
                          <m:e>
                            <m:r>
                              <a:rPr lang="en-US" altLang="zh-CN" sz="2000" i="1">
                                <a:solidFill>
                                  <a:schemeClr val="tx1"/>
                                </a:solidFill>
                                <a:latin typeface="Cambria Math"/>
                              </a:rPr>
                              <m:t>𝑖</m:t>
                            </m:r>
                          </m:e>
                          <m:sub>
                            <m:r>
                              <a:rPr lang="en-US" altLang="zh-CN" sz="2000" i="1">
                                <a:solidFill>
                                  <a:schemeClr val="tx1"/>
                                </a:solidFill>
                                <a:latin typeface="Cambria Math"/>
                              </a:rPr>
                              <m:t>2</m:t>
                            </m:r>
                          </m:sub>
                        </m:sSub>
                        <m:r>
                          <a:rPr lang="en-US" altLang="zh-CN" sz="2000" i="1">
                            <a:solidFill>
                              <a:schemeClr val="tx1"/>
                            </a:solidFill>
                            <a:latin typeface="Cambria Math"/>
                          </a:rPr>
                          <m:t>)</m:t>
                        </m:r>
                        <m:r>
                          <m:rPr>
                            <m:nor/>
                          </m:rPr>
                          <a:rPr lang="zh-CN" altLang="en-US" sz="2000" dirty="0">
                            <a:solidFill>
                              <a:schemeClr val="tx1"/>
                            </a:solidFill>
                            <a:latin typeface="Times New Roman" pitchFamily="18" charset="0"/>
                            <a:cs typeface="Times New Roman" pitchFamily="18" charset="0"/>
                          </a:rPr>
                          <m:t> </m:t>
                        </m:r>
                      </m:e>
                    </m:rad>
                  </m:oMath>
                </a14:m>
                <a:endParaRPr lang="zh-CN" altLang="en-US" sz="2000" dirty="0">
                  <a:solidFill>
                    <a:schemeClr val="tx1"/>
                  </a:solidFill>
                  <a:latin typeface="Times New Roman" pitchFamily="18" charset="0"/>
                  <a:cs typeface="Times New Roman" pitchFamily="18" charset="0"/>
                </a:endParaRPr>
              </a:p>
              <a:p>
                <a:pPr marL="400050" lvl="1" indent="0"/>
                <a:endParaRPr lang="en-US" altLang="zh-TW" sz="2000" b="0" i="1" dirty="0" smtClean="0">
                  <a:solidFill>
                    <a:schemeClr val="tx1"/>
                  </a:solidFill>
                  <a:latin typeface="Cambria Math"/>
                </a:endParaRPr>
              </a:p>
              <a:p>
                <a:pPr marL="400050" lvl="1" indent="0"/>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a:rPr>
                        <m:t>   </m:t>
                      </m:r>
                    </m:oMath>
                  </m:oMathPara>
                </a14:m>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1257300" lvl="2" indent="-457200">
                  <a:buFont typeface="Arial" pitchFamily="34" charset="0"/>
                  <a:buChar char="•"/>
                </a:pPr>
                <a:endParaRPr lang="en-US" altLang="zh-TW" b="0" dirty="0" smtClean="0"/>
              </a:p>
            </p:txBody>
          </p:sp>
        </mc:Choice>
        <mc:Fallback xmlns="">
          <p:sp>
            <p:nvSpPr>
              <p:cNvPr id="25" name="內容版面配置區 1"/>
              <p:cNvSpPr txBox="1">
                <a:spLocks noRot="1" noChangeAspect="1" noMove="1" noResize="1" noEditPoints="1" noAdjustHandles="1" noChangeArrowheads="1" noChangeShapeType="1" noTextEdit="1"/>
              </p:cNvSpPr>
              <p:nvPr/>
            </p:nvSpPr>
            <p:spPr>
              <a:xfrm>
                <a:off x="464015" y="3501008"/>
                <a:ext cx="8215967" cy="2268730"/>
              </a:xfrm>
              <a:prstGeom prst="rect">
                <a:avLst/>
              </a:prstGeom>
              <a:blipFill rotWithShape="1">
                <a:blip r:embed="rId5"/>
                <a:stretch>
                  <a:fillRect b="-225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內容版面配置區 1"/>
              <p:cNvSpPr txBox="1">
                <a:spLocks/>
              </p:cNvSpPr>
              <p:nvPr/>
            </p:nvSpPr>
            <p:spPr>
              <a:xfrm>
                <a:off x="755576" y="3627466"/>
                <a:ext cx="8215967" cy="32305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7300" lvl="2" indent="-457200">
                  <a:buFont typeface="Arial" pitchFamily="34" charset="0"/>
                  <a:buChar char="•"/>
                </a:pPr>
                <a:r>
                  <a:rPr lang="en-US" altLang="zh-TW" b="0" dirty="0" smtClean="0">
                    <a:solidFill>
                      <a:srgbClr val="C00000"/>
                    </a:solidFill>
                  </a:rPr>
                  <a:t>Variable: </a:t>
                </a:r>
              </a:p>
              <a:p>
                <a:pPr marL="400050" lvl="1" indent="0"/>
                <a14:m>
                  <m:oMathPara xmlns:m="http://schemas.openxmlformats.org/officeDocument/2006/math">
                    <m:oMathParaPr>
                      <m:jc m:val="centerGroup"/>
                    </m:oMathParaPr>
                    <m:oMath xmlns:m="http://schemas.openxmlformats.org/officeDocument/2006/math">
                      <m:r>
                        <a:rPr lang="en-US" altLang="zh-TW" b="0" i="1" smtClean="0">
                          <a:solidFill>
                            <a:schemeClr val="tx1"/>
                          </a:solidFill>
                          <a:latin typeface="Cambria Math"/>
                        </a:rPr>
                        <m:t>𝑠</m:t>
                      </m:r>
                    </m:oMath>
                  </m:oMathPara>
                </a14:m>
                <a:endParaRPr lang="en-US" altLang="zh-TW" sz="2000" b="0" dirty="0" smtClean="0">
                  <a:solidFill>
                    <a:schemeClr val="tx1"/>
                  </a:solidFill>
                </a:endParaRPr>
              </a:p>
              <a:p>
                <a:pPr marL="1257300" lvl="2" indent="-457200">
                  <a:spcBef>
                    <a:spcPts val="0"/>
                  </a:spcBef>
                  <a:buClrTx/>
                  <a:buFont typeface="Arial" pitchFamily="34" charset="0"/>
                  <a:buChar char="•"/>
                </a:pPr>
                <a:r>
                  <a:rPr lang="en-US" altLang="zh-TW" b="0" dirty="0" smtClean="0">
                    <a:solidFill>
                      <a:srgbClr val="C00000"/>
                    </a:solidFill>
                    <a:latin typeface="Calibri"/>
                    <a:ea typeface="新細明體"/>
                    <a:cs typeface="+mn-cs"/>
                  </a:rPr>
                  <a:t>Parameters: </a:t>
                </a:r>
              </a:p>
              <a:p>
                <a:pPr marL="800100" lvl="2" indent="0" algn="ctr">
                  <a:spcBef>
                    <a:spcPts val="0"/>
                  </a:spcBef>
                  <a:buClrTx/>
                  <a:buNone/>
                </a:pPr>
                <a14:m>
                  <m:oMathPara xmlns:m="http://schemas.openxmlformats.org/officeDocument/2006/math">
                    <m:oMathParaPr>
                      <m:jc m:val="centerGroup"/>
                    </m:oMathParaPr>
                    <m:oMath xmlns:m="http://schemas.openxmlformats.org/officeDocument/2006/math">
                      <m:sSubSup>
                        <m:sSubSupPr>
                          <m:ctrlPr>
                            <a:rPr lang="en-US" altLang="zh-TW" b="0" i="1" smtClean="0">
                              <a:solidFill>
                                <a:prstClr val="black"/>
                              </a:solidFill>
                              <a:latin typeface="Cambria Math"/>
                              <a:ea typeface="新細明體"/>
                              <a:cs typeface="+mn-cs"/>
                            </a:rPr>
                          </m:ctrlPr>
                        </m:sSubSupPr>
                        <m:e>
                          <m:r>
                            <a:rPr lang="en-US" altLang="zh-TW" b="0" i="1" smtClean="0">
                              <a:solidFill>
                                <a:prstClr val="black"/>
                              </a:solidFill>
                              <a:latin typeface="Cambria Math"/>
                              <a:ea typeface="新細明體"/>
                              <a:cs typeface="+mn-cs"/>
                            </a:rPr>
                            <m:t>𝜆</m:t>
                          </m:r>
                        </m:e>
                        <m:sub>
                          <m:r>
                            <a:rPr lang="en-US" altLang="zh-TW" b="0" i="1" smtClean="0">
                              <a:solidFill>
                                <a:prstClr val="black"/>
                              </a:solidFill>
                              <a:latin typeface="Cambria Math"/>
                              <a:ea typeface="新細明體"/>
                              <a:cs typeface="+mn-cs"/>
                            </a:rPr>
                            <m:t>𝑗</m:t>
                          </m:r>
                        </m:sub>
                        <m:sup>
                          <m:r>
                            <a:rPr lang="en-US" altLang="zh-TW" b="0" i="1" smtClean="0">
                              <a:solidFill>
                                <a:prstClr val="black"/>
                              </a:solidFill>
                              <a:latin typeface="Cambria Math"/>
                              <a:ea typeface="新細明體"/>
                              <a:cs typeface="+mn-cs"/>
                            </a:rPr>
                            <m:t>′</m:t>
                          </m:r>
                        </m:sup>
                      </m:sSubSup>
                      <m:r>
                        <a:rPr lang="en-US" altLang="zh-TW" b="0" i="1" smtClean="0">
                          <a:solidFill>
                            <a:prstClr val="black"/>
                          </a:solidFill>
                          <a:latin typeface="Cambria Math"/>
                          <a:ea typeface="新細明體"/>
                          <a:cs typeface="+mn-cs"/>
                        </a:rPr>
                        <m:t>  </m:t>
                      </m:r>
                      <m:r>
                        <a:rPr lang="en-US" altLang="zh-TW" b="0" i="1" smtClean="0">
                          <a:solidFill>
                            <a:prstClr val="black"/>
                          </a:solidFill>
                          <a:latin typeface="Cambria Math"/>
                          <a:ea typeface="新細明體"/>
                          <a:cs typeface="+mn-cs"/>
                        </a:rPr>
                        <m:t>𝑎𝑛𝑑</m:t>
                      </m:r>
                      <m:r>
                        <a:rPr lang="en-US" altLang="zh-TW" b="0" i="1" smtClean="0">
                          <a:solidFill>
                            <a:prstClr val="black"/>
                          </a:solidFill>
                          <a:latin typeface="Cambria Math"/>
                          <a:ea typeface="新細明體"/>
                          <a:cs typeface="+mn-cs"/>
                        </a:rPr>
                        <m:t>  </m:t>
                      </m:r>
                      <m:sSubSup>
                        <m:sSubSupPr>
                          <m:ctrlPr>
                            <a:rPr lang="en-US" altLang="zh-TW" b="0" i="1" smtClean="0">
                              <a:solidFill>
                                <a:prstClr val="black"/>
                              </a:solidFill>
                              <a:latin typeface="Cambria Math"/>
                              <a:ea typeface="新細明體"/>
                              <a:cs typeface="+mn-cs"/>
                            </a:rPr>
                          </m:ctrlPr>
                        </m:sSubSupPr>
                        <m:e>
                          <m:r>
                            <a:rPr lang="en-US" altLang="zh-TW" b="0" i="1" smtClean="0">
                              <a:solidFill>
                                <a:prstClr val="black"/>
                              </a:solidFill>
                              <a:latin typeface="Cambria Math"/>
                              <a:ea typeface="新細明體"/>
                              <a:cs typeface="+mn-cs"/>
                            </a:rPr>
                            <m:t>𝑖</m:t>
                          </m:r>
                        </m:e>
                        <m:sub>
                          <m:r>
                            <a:rPr lang="en-US" altLang="zh-TW" b="0" i="1" smtClean="0">
                              <a:solidFill>
                                <a:prstClr val="black"/>
                              </a:solidFill>
                              <a:latin typeface="Cambria Math"/>
                              <a:ea typeface="新細明體"/>
                              <a:cs typeface="+mn-cs"/>
                            </a:rPr>
                            <m:t>𝑗</m:t>
                          </m:r>
                        </m:sub>
                        <m:sup>
                          <m:r>
                            <a:rPr lang="en-US" altLang="zh-TW" b="0" i="1" smtClean="0">
                              <a:solidFill>
                                <a:prstClr val="black"/>
                              </a:solidFill>
                              <a:latin typeface="Cambria Math"/>
                              <a:ea typeface="新細明體"/>
                              <a:cs typeface="+mn-cs"/>
                            </a:rPr>
                            <m:t>′</m:t>
                          </m:r>
                        </m:sup>
                      </m:sSubSup>
                      <m:r>
                        <a:rPr lang="en-US" altLang="zh-TW" b="0" i="1" smtClean="0">
                          <a:solidFill>
                            <a:prstClr val="black"/>
                          </a:solidFill>
                          <a:latin typeface="Cambria Math"/>
                          <a:ea typeface="新細明體"/>
                          <a:cs typeface="+mn-cs"/>
                        </a:rPr>
                        <m:t>⋅</m:t>
                      </m:r>
                      <m:sSub>
                        <m:sSubPr>
                          <m:ctrlPr>
                            <a:rPr lang="en-US" altLang="zh-TW" b="0" i="1" smtClean="0">
                              <a:solidFill>
                                <a:prstClr val="black"/>
                              </a:solidFill>
                              <a:latin typeface="Cambria Math"/>
                              <a:ea typeface="新細明體"/>
                              <a:cs typeface="+mn-cs"/>
                            </a:rPr>
                          </m:ctrlPr>
                        </m:sSubPr>
                        <m:e>
                          <m:r>
                            <a:rPr lang="en-US" altLang="zh-TW" b="0" i="1" smtClean="0">
                              <a:solidFill>
                                <a:prstClr val="black"/>
                              </a:solidFill>
                              <a:latin typeface="Cambria Math"/>
                              <a:ea typeface="新細明體"/>
                              <a:cs typeface="+mn-cs"/>
                            </a:rPr>
                            <m:t>𝑖</m:t>
                          </m:r>
                        </m:e>
                        <m:sub>
                          <m:r>
                            <a:rPr lang="en-US" altLang="zh-TW" b="0" i="1" smtClean="0">
                              <a:solidFill>
                                <a:prstClr val="black"/>
                              </a:solidFill>
                              <a:latin typeface="Cambria Math"/>
                              <a:ea typeface="新細明體"/>
                              <a:cs typeface="+mn-cs"/>
                            </a:rPr>
                            <m:t>2</m:t>
                          </m:r>
                        </m:sub>
                      </m:sSub>
                    </m:oMath>
                  </m:oMathPara>
                </a14:m>
                <a:endParaRPr lang="en-US" altLang="zh-TW" b="0" dirty="0">
                  <a:solidFill>
                    <a:prstClr val="black"/>
                  </a:solidFill>
                  <a:latin typeface="Calibri"/>
                  <a:ea typeface="新細明體"/>
                  <a:cs typeface="+mn-cs"/>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1257300" lvl="2" indent="-457200">
                  <a:buFont typeface="Arial" pitchFamily="34" charset="0"/>
                  <a:buChar char="•"/>
                </a:pPr>
                <a:endParaRPr lang="en-US" altLang="zh-TW" b="0" dirty="0" smtClean="0"/>
              </a:p>
            </p:txBody>
          </p:sp>
        </mc:Choice>
        <mc:Fallback xmlns="">
          <p:sp>
            <p:nvSpPr>
              <p:cNvPr id="28" name="內容版面配置區 1"/>
              <p:cNvSpPr txBox="1">
                <a:spLocks noRot="1" noChangeAspect="1" noMove="1" noResize="1" noEditPoints="1" noAdjustHandles="1" noChangeArrowheads="1" noChangeShapeType="1" noTextEdit="1"/>
              </p:cNvSpPr>
              <p:nvPr/>
            </p:nvSpPr>
            <p:spPr>
              <a:xfrm>
                <a:off x="755576" y="3627466"/>
                <a:ext cx="8215967" cy="3230534"/>
              </a:xfrm>
              <a:prstGeom prst="rect">
                <a:avLst/>
              </a:prstGeom>
              <a:blipFill rotWithShape="1">
                <a:blip r:embed="rId6"/>
                <a:stretch>
                  <a:fillRect t="-15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71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5">
                                            <p:txEl>
                                              <p:pRg st="0" end="0"/>
                                            </p:txEl>
                                          </p:spTgt>
                                        </p:tgtEl>
                                      </p:cBhvr>
                                    </p:animEffect>
                                    <p:set>
                                      <p:cBhvr>
                                        <p:cTn id="26" dur="1" fill="hold">
                                          <p:stCondLst>
                                            <p:cond delay="499"/>
                                          </p:stCondLst>
                                        </p:cTn>
                                        <p:tgtEl>
                                          <p:spTgt spid="25">
                                            <p:txEl>
                                              <p:pRg st="0" end="0"/>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5">
                                            <p:txEl>
                                              <p:pRg st="1" end="1"/>
                                            </p:txEl>
                                          </p:spTgt>
                                        </p:tgtEl>
                                      </p:cBhvr>
                                    </p:animEffect>
                                    <p:set>
                                      <p:cBhvr>
                                        <p:cTn id="29" dur="1" fill="hold">
                                          <p:stCondLst>
                                            <p:cond delay="499"/>
                                          </p:stCondLst>
                                        </p:cTn>
                                        <p:tgtEl>
                                          <p:spTgt spid="25">
                                            <p:txEl>
                                              <p:pRg st="1" end="1"/>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5">
                                            <p:txEl>
                                              <p:pRg st="2" end="2"/>
                                            </p:txEl>
                                          </p:spTgt>
                                        </p:tgtEl>
                                      </p:cBhvr>
                                    </p:animEffect>
                                    <p:set>
                                      <p:cBhvr>
                                        <p:cTn id="32" dur="1" fill="hold">
                                          <p:stCondLst>
                                            <p:cond delay="499"/>
                                          </p:stCondLst>
                                        </p:cTn>
                                        <p:tgtEl>
                                          <p:spTgt spid="25">
                                            <p:txEl>
                                              <p:pRg st="2" end="2"/>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5">
                                            <p:txEl>
                                              <p:pRg st="4" end="4"/>
                                            </p:txEl>
                                          </p:spTgt>
                                        </p:tgtEl>
                                      </p:cBhvr>
                                    </p:animEffect>
                                    <p:set>
                                      <p:cBhvr>
                                        <p:cTn id="35" dur="1" fill="hold">
                                          <p:stCondLst>
                                            <p:cond delay="499"/>
                                          </p:stCondLst>
                                        </p:cTn>
                                        <p:tgtEl>
                                          <p:spTgt spid="25">
                                            <p:txEl>
                                              <p:pRg st="4" end="4"/>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
                                            <p:txEl>
                                              <p:pRg st="0" end="0"/>
                                            </p:txEl>
                                          </p:spTgt>
                                        </p:tgtEl>
                                        <p:attrNameLst>
                                          <p:attrName>style.visibility</p:attrName>
                                        </p:attrNameLst>
                                      </p:cBhvr>
                                      <p:to>
                                        <p:strVal val="visible"/>
                                      </p:to>
                                    </p:set>
                                    <p:animEffect transition="in" filter="fade">
                                      <p:cBhvr>
                                        <p:cTn id="40" dur="500"/>
                                        <p:tgtEl>
                                          <p:spTgt spid="2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xEl>
                                              <p:pRg st="1" end="1"/>
                                            </p:txEl>
                                          </p:spTgt>
                                        </p:tgtEl>
                                        <p:attrNameLst>
                                          <p:attrName>style.visibility</p:attrName>
                                        </p:attrNameLst>
                                      </p:cBhvr>
                                      <p:to>
                                        <p:strVal val="visible"/>
                                      </p:to>
                                    </p:set>
                                    <p:animEffect transition="in" filter="fade">
                                      <p:cBhvr>
                                        <p:cTn id="45" dur="500"/>
                                        <p:tgtEl>
                                          <p:spTgt spid="2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xEl>
                                              <p:pRg st="2" end="2"/>
                                            </p:txEl>
                                          </p:spTgt>
                                        </p:tgtEl>
                                        <p:attrNameLst>
                                          <p:attrName>style.visibility</p:attrName>
                                        </p:attrNameLst>
                                      </p:cBhvr>
                                      <p:to>
                                        <p:strVal val="visible"/>
                                      </p:to>
                                    </p:set>
                                    <p:animEffect transition="in" filter="fade">
                                      <p:cBhvr>
                                        <p:cTn id="50" dur="500"/>
                                        <p:tgtEl>
                                          <p:spTgt spid="2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xEl>
                                              <p:pRg st="3" end="3"/>
                                            </p:txEl>
                                          </p:spTgt>
                                        </p:tgtEl>
                                        <p:attrNameLst>
                                          <p:attrName>style.visibility</p:attrName>
                                        </p:attrNameLst>
                                      </p:cBhvr>
                                      <p:to>
                                        <p:strVal val="visible"/>
                                      </p:to>
                                    </p:set>
                                    <p:animEffect transition="in" filter="fade">
                                      <p:cBhvr>
                                        <p:cTn id="55"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569051" y="2204864"/>
            <a:ext cx="227085"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3" name="矩形 22"/>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499993" y="2204864"/>
            <a:ext cx="1080120"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5" name="矩形 24"/>
          <p:cNvSpPr/>
          <p:nvPr/>
        </p:nvSpPr>
        <p:spPr>
          <a:xfrm>
            <a:off x="4014891" y="2204864"/>
            <a:ext cx="485102"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12" name="TextBox 11"/>
              <p:cNvSpPr txBox="1"/>
              <p:nvPr/>
            </p:nvSpPr>
            <p:spPr>
              <a:xfrm>
                <a:off x="0" y="2204864"/>
                <a:ext cx="9144000" cy="758349"/>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sz="2000" b="0" i="1" smtClean="0">
                              <a:latin typeface="Cambria Math"/>
                            </a:rPr>
                          </m:ctrlPr>
                        </m:sSubPr>
                        <m:e>
                          <m:r>
                            <a:rPr lang="en-US" altLang="zh-CN" sz="2000" b="0" i="1" smtClean="0">
                              <a:latin typeface="Cambria Math"/>
                            </a:rPr>
                            <m:t>𝐿</m:t>
                          </m:r>
                        </m:e>
                        <m:sub>
                          <m:r>
                            <a:rPr lang="en-US" altLang="zh-CN" sz="2000" b="0" i="1" smtClean="0">
                              <a:latin typeface="Cambria Math"/>
                            </a:rPr>
                            <m:t>𝜙</m:t>
                          </m:r>
                        </m:sub>
                      </m:sSub>
                      <m:r>
                        <a:rPr lang="en-US" altLang="zh-CN" sz="2000" b="0" i="1" smtClean="0">
                          <a:latin typeface="Cambria Math"/>
                        </a:rPr>
                        <m:t>≈</m:t>
                      </m:r>
                      <m:nary>
                        <m:naryPr>
                          <m:ctrlPr>
                            <a:rPr lang="en-US" altLang="zh-CN" sz="2000" i="1">
                              <a:latin typeface="Cambria Math"/>
                            </a:rPr>
                          </m:ctrlPr>
                        </m:naryPr>
                        <m:sub>
                          <m:r>
                            <m:rPr>
                              <m:brk m:alnAt="23"/>
                            </m:rPr>
                            <a:rPr lang="en-US" altLang="zh-CN" sz="2000" i="1">
                              <a:latin typeface="Cambria Math"/>
                            </a:rPr>
                            <m:t>0</m:t>
                          </m:r>
                        </m:sub>
                        <m:sup>
                          <m:r>
                            <a:rPr lang="en-US" altLang="zh-CN" sz="2000" i="1">
                              <a:latin typeface="Cambria Math"/>
                            </a:rPr>
                            <m:t>∞</m:t>
                          </m:r>
                        </m:sup>
                        <m:e>
                          <m:r>
                            <a:rPr lang="en-US" altLang="zh-CN" sz="2000" i="1">
                              <a:latin typeface="Cambria Math"/>
                            </a:rPr>
                            <m:t>𝑄</m:t>
                          </m:r>
                          <m:d>
                            <m:dPr>
                              <m:ctrlPr>
                                <a:rPr lang="en-US" altLang="zh-CN" sz="2000" i="1">
                                  <a:latin typeface="Cambria Math"/>
                                </a:rPr>
                              </m:ctrlPr>
                            </m:dPr>
                            <m:e>
                              <m:r>
                                <a:rPr lang="en-US" altLang="zh-CN" sz="2000" i="1">
                                  <a:latin typeface="Cambria Math"/>
                                </a:rPr>
                                <m:t>𝑠</m:t>
                              </m:r>
                            </m:e>
                          </m:d>
                          <m:sSup>
                            <m:sSupPr>
                              <m:ctrlPr>
                                <a:rPr lang="en-US" altLang="zh-CN" sz="2000" b="0" i="1" smtClean="0">
                                  <a:latin typeface="Cambria Math"/>
                                </a:rPr>
                              </m:ctrlPr>
                            </m:sSupPr>
                            <m:e>
                              <m:r>
                                <a:rPr lang="en-US" altLang="zh-CN" sz="2000" b="0" i="1" smtClean="0">
                                  <a:latin typeface="Cambria Math"/>
                                </a:rPr>
                                <m:t>𝑒</m:t>
                              </m:r>
                            </m:e>
                            <m:sup>
                              <m:r>
                                <a:rPr lang="en-US" altLang="zh-CN" sz="2000" b="0" i="1" smtClean="0">
                                  <a:latin typeface="Cambria Math"/>
                                </a:rPr>
                                <m:t>−</m:t>
                              </m:r>
                              <m:sSub>
                                <m:sSubPr>
                                  <m:ctrlPr>
                                    <a:rPr lang="en-US" altLang="zh-CN" sz="2000" b="0" i="1" smtClean="0">
                                      <a:latin typeface="Cambria Math"/>
                                    </a:rPr>
                                  </m:ctrlPr>
                                </m:sSubPr>
                                <m:e>
                                  <m:r>
                                    <a:rPr lang="en-US" altLang="zh-CN" sz="2000" b="0" i="1" smtClean="0">
                                      <a:latin typeface="Cambria Math"/>
                                    </a:rPr>
                                    <m:t>𝜆</m:t>
                                  </m:r>
                                </m:e>
                                <m:sub>
                                  <m:r>
                                    <a:rPr lang="en-US" altLang="zh-CN" sz="2000" b="0" i="1" smtClean="0">
                                      <a:latin typeface="Cambria Math"/>
                                    </a:rPr>
                                    <m:t>𝑘</m:t>
                                  </m:r>
                                </m:sub>
                              </m:sSub>
                              <m:sSup>
                                <m:sSupPr>
                                  <m:ctrlPr>
                                    <a:rPr lang="en-US" altLang="zh-CN" sz="2000" b="0" i="1" smtClean="0">
                                      <a:latin typeface="Cambria Math"/>
                                    </a:rPr>
                                  </m:ctrlPr>
                                </m:sSupPr>
                                <m:e>
                                  <m:d>
                                    <m:dPr>
                                      <m:ctrlPr>
                                        <a:rPr lang="en-US" altLang="zh-CN" sz="2000" b="0" i="1" smtClean="0">
                                          <a:latin typeface="Cambria Math"/>
                                        </a:rPr>
                                      </m:ctrlPr>
                                    </m:dPr>
                                    <m:e>
                                      <m:r>
                                        <a:rPr lang="en-US" altLang="zh-CN" sz="2000" b="0" i="1" smtClean="0">
                                          <a:latin typeface="Cambria Math"/>
                                        </a:rPr>
                                        <m:t>𝑠</m:t>
                                      </m:r>
                                      <m:r>
                                        <a:rPr lang="en-US" altLang="zh-CN" sz="2000" b="0" i="1" smtClean="0">
                                          <a:latin typeface="Cambria Math"/>
                                        </a:rPr>
                                        <m:t>−</m:t>
                                      </m:r>
                                      <m:r>
                                        <a:rPr lang="en-US" altLang="zh-CN" sz="2000" b="0" i="1" smtClean="0">
                                          <a:latin typeface="Cambria Math"/>
                                        </a:rPr>
                                        <m:t>𝑟</m:t>
                                      </m:r>
                                    </m:e>
                                  </m:d>
                                </m:e>
                                <m:sup>
                                  <m:r>
                                    <a:rPr lang="en-US" altLang="zh-CN" sz="2000" b="0" i="1" smtClean="0">
                                      <a:latin typeface="Cambria Math"/>
                                    </a:rPr>
                                    <m:t>2</m:t>
                                  </m:r>
                                </m:sup>
                              </m:sSup>
                            </m:sup>
                          </m:sSup>
                          <m:r>
                            <a:rPr lang="en-US" altLang="zh-CN" sz="2000" b="0" i="1" smtClean="0">
                              <a:latin typeface="Cambria Math"/>
                            </a:rPr>
                            <m:t>𝑁</m:t>
                          </m:r>
                        </m:e>
                      </m:nary>
                      <m:r>
                        <a:rPr lang="en-US" altLang="zh-CN" sz="2000" b="0" i="1" smtClean="0">
                          <a:latin typeface="Cambria Math"/>
                        </a:rPr>
                        <m:t>𝑑𝑠</m:t>
                      </m:r>
                    </m:oMath>
                  </m:oMathPara>
                </a14:m>
                <a:endParaRPr lang="zh-CN" alt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0" y="2204864"/>
                <a:ext cx="9144000" cy="758349"/>
              </a:xfrm>
              <a:prstGeom prst="rect">
                <a:avLst/>
              </a:prstGeom>
              <a:blipFill rotWithShape="1">
                <a:blip r:embed="rId3"/>
                <a:stretch>
                  <a:fillRect/>
                </a:stretch>
              </a:blipFill>
            </p:spPr>
            <p:txBody>
              <a:bodyPr/>
              <a:lstStyle/>
              <a:p>
                <a:r>
                  <a:rPr lang="zh-CN" altLang="en-US">
                    <a:noFill/>
                  </a:rPr>
                  <a:t> </a:t>
                </a:r>
              </a:p>
            </p:txBody>
          </p:sp>
        </mc:Fallback>
      </mc:AlternateContent>
      <p:sp>
        <p:nvSpPr>
          <p:cNvPr id="10"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err="1" smtClean="0"/>
              <a:t>Fluence</a:t>
            </a:r>
            <a:r>
              <a:rPr lang="en-US" altLang="zh-TW" dirty="0" smtClean="0"/>
              <a:t> Integral</a:t>
            </a:r>
            <a:endParaRPr lang="zh-TW" altLang="en-US" dirty="0"/>
          </a:p>
        </p:txBody>
      </p:sp>
      <p:sp>
        <p:nvSpPr>
          <p:cNvPr id="15" name="標題 2"/>
          <p:cNvSpPr>
            <a:spLocks noGrp="1"/>
          </p:cNvSpPr>
          <p:nvPr>
            <p:ph type="title"/>
          </p:nvPr>
        </p:nvSpPr>
        <p:spPr>
          <a:xfrm>
            <a:off x="457200" y="260648"/>
            <a:ext cx="6419056" cy="1143000"/>
          </a:xfrm>
        </p:spPr>
        <p:txBody>
          <a:bodyPr>
            <a:normAutofit fontScale="90000"/>
          </a:bodyPr>
          <a:lstStyle/>
          <a:p>
            <a:r>
              <a:rPr lang="en-US" altLang="zh-TW" dirty="0"/>
              <a:t>Approximating </a:t>
            </a:r>
            <a:r>
              <a:rPr lang="en-US" altLang="zh-TW" dirty="0" smtClean="0"/>
              <a:t>Multiple Scattering</a:t>
            </a:r>
            <a:endParaRPr lang="zh-TW" altLang="en-US" dirty="0"/>
          </a:p>
        </p:txBody>
      </p:sp>
      <p:sp>
        <p:nvSpPr>
          <p:cNvPr id="6" name="內容版面配置區 1"/>
          <p:cNvSpPr txBox="1">
            <a:spLocks/>
          </p:cNvSpPr>
          <p:nvPr/>
        </p:nvSpPr>
        <p:spPr>
          <a:xfrm>
            <a:off x="319987" y="3212976"/>
            <a:ext cx="8215967"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endParaRPr lang="en-US" altLang="zh-TW" b="0" dirty="0" smtClean="0"/>
          </a:p>
        </p:txBody>
      </p:sp>
      <mc:AlternateContent xmlns:mc="http://schemas.openxmlformats.org/markup-compatibility/2006" xmlns:a14="http://schemas.microsoft.com/office/drawing/2010/main">
        <mc:Choice Requires="a14">
          <p:sp>
            <p:nvSpPr>
              <p:cNvPr id="7" name="內容版面配置區 1"/>
              <p:cNvSpPr txBox="1">
                <a:spLocks/>
              </p:cNvSpPr>
              <p:nvPr/>
            </p:nvSpPr>
            <p:spPr>
              <a:xfrm>
                <a:off x="589969" y="3040517"/>
                <a:ext cx="8215967" cy="27211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solidFill>
                      <a:schemeClr val="tx1"/>
                    </a:solidFill>
                  </a:rPr>
                  <a:t>inner integral </a:t>
                </a:r>
                <a14:m>
                  <m:oMath xmlns:m="http://schemas.openxmlformats.org/officeDocument/2006/math">
                    <m:r>
                      <a:rPr lang="en-US" altLang="zh-TW" b="0" i="1" smtClean="0">
                        <a:solidFill>
                          <a:schemeClr val="tx1"/>
                        </a:solidFill>
                        <a:latin typeface="Cambria Math"/>
                      </a:rPr>
                      <m:t>𝑁</m:t>
                    </m:r>
                  </m:oMath>
                </a14:m>
                <a:endParaRPr lang="en-US" altLang="zh-TW" dirty="0" smtClean="0">
                  <a:solidFill>
                    <a:schemeClr val="tx1"/>
                  </a:solidFill>
                </a:endParaRPr>
              </a:p>
              <a:p>
                <a:pPr marL="400050" lvl="1" indent="0"/>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a:rPr>
                        <m:t>𝑁</m:t>
                      </m:r>
                      <m:r>
                        <a:rPr lang="en-US" altLang="zh-TW" sz="2000" b="0" i="1" smtClean="0">
                          <a:solidFill>
                            <a:schemeClr val="tx1"/>
                          </a:solidFill>
                          <a:latin typeface="Cambria Math"/>
                        </a:rPr>
                        <m:t>(</m:t>
                      </m:r>
                      <m:r>
                        <a:rPr lang="en-US" altLang="zh-TW" sz="2000" b="0" i="1" smtClean="0">
                          <a:solidFill>
                            <a:schemeClr val="tx1"/>
                          </a:solidFill>
                          <a:latin typeface="Cambria Math"/>
                        </a:rPr>
                        <m:t>𝑠</m:t>
                      </m:r>
                      <m:r>
                        <a:rPr lang="en-US" altLang="zh-TW" sz="2000" b="0" i="1" smtClean="0">
                          <a:solidFill>
                            <a:schemeClr val="tx1"/>
                          </a:solidFill>
                          <a:latin typeface="Cambria Math"/>
                        </a:rPr>
                        <m:t>)=</m:t>
                      </m:r>
                      <m:nary>
                        <m:naryPr>
                          <m:supHide m:val="on"/>
                          <m:ctrlPr>
                            <a:rPr lang="en-US" altLang="zh-TW" sz="2000" b="0" i="1" smtClean="0">
                              <a:solidFill>
                                <a:schemeClr val="tx1"/>
                              </a:solidFill>
                              <a:latin typeface="Cambria Math"/>
                            </a:rPr>
                          </m:ctrlPr>
                        </m:naryPr>
                        <m:sub>
                          <m:r>
                            <m:rPr>
                              <m:sty m:val="p"/>
                            </m:rPr>
                            <a:rPr lang="en-US" altLang="zh-TW" sz="2000" b="0" i="0" smtClean="0">
                              <a:solidFill>
                                <a:schemeClr val="tx1"/>
                              </a:solidFill>
                              <a:latin typeface="Cambria Math"/>
                            </a:rPr>
                            <m:t>Ω</m:t>
                          </m:r>
                        </m:sub>
                        <m:sup/>
                        <m:e>
                          <m:r>
                            <a:rPr lang="en-US" altLang="zh-TW" sz="2000" b="0" i="1" smtClean="0">
                              <a:solidFill>
                                <a:schemeClr val="tx1"/>
                              </a:solidFill>
                              <a:latin typeface="Cambria Math"/>
                            </a:rPr>
                            <m:t>𝐺</m:t>
                          </m:r>
                          <m:d>
                            <m:dPr>
                              <m:ctrlPr>
                                <a:rPr lang="en-US" altLang="zh-TW" sz="2000" b="0" i="1" smtClean="0">
                                  <a:solidFill>
                                    <a:schemeClr val="tx1"/>
                                  </a:solidFill>
                                  <a:latin typeface="Cambria Math"/>
                                </a:rPr>
                              </m:ctrlPr>
                            </m:dPr>
                            <m:e>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𝑖</m:t>
                                  </m:r>
                                </m:e>
                                <m:sup>
                                  <m:r>
                                    <a:rPr lang="en-US" altLang="zh-TW" sz="2000" b="0" i="1" smtClean="0">
                                      <a:solidFill>
                                        <a:schemeClr val="tx1"/>
                                      </a:solidFill>
                                      <a:latin typeface="Cambria Math"/>
                                    </a:rPr>
                                    <m:t>′</m:t>
                                  </m:r>
                                </m:sup>
                              </m:s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𝑖</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e>
                          </m:d>
                          <m:r>
                            <a:rPr lang="en-US" altLang="zh-TW" sz="2000" b="0" i="1" smtClean="0">
                              <a:solidFill>
                                <a:schemeClr val="tx1"/>
                              </a:solidFill>
                              <a:latin typeface="Cambria Math"/>
                            </a:rPr>
                            <m:t>𝐺</m:t>
                          </m:r>
                          <m:d>
                            <m:dPr>
                              <m:ctrlPr>
                                <a:rPr lang="en-US" altLang="zh-TW" sz="2000" b="0" i="1" smtClean="0">
                                  <a:solidFill>
                                    <a:schemeClr val="tx1"/>
                                  </a:solidFill>
                                  <a:latin typeface="Cambria Math"/>
                                </a:rPr>
                              </m:ctrlPr>
                            </m:dPr>
                            <m:e>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𝑖</m:t>
                                  </m:r>
                                </m:e>
                                <m:sup>
                                  <m:r>
                                    <a:rPr lang="en-US" altLang="zh-TW" sz="2000" b="0" i="1" smtClean="0">
                                      <a:solidFill>
                                        <a:schemeClr val="tx1"/>
                                      </a:solidFill>
                                      <a:latin typeface="Cambria Math"/>
                                    </a:rPr>
                                    <m:t>′</m:t>
                                  </m:r>
                                </m:sup>
                              </m:sSup>
                              <m:r>
                                <a:rPr lang="en-US" altLang="zh-TW" sz="2000" b="0" i="1" smtClean="0">
                                  <a:solidFill>
                                    <a:schemeClr val="tx1"/>
                                  </a:solidFill>
                                  <a:latin typeface="Cambria Math"/>
                                </a:rPr>
                                <m:t>;</m:t>
                              </m:r>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𝑖</m:t>
                                  </m:r>
                                </m:e>
                                <m:sub>
                                  <m:r>
                                    <a:rPr lang="en-US" altLang="zh-TW" sz="2000" b="0" i="1" smtClean="0">
                                      <a:solidFill>
                                        <a:schemeClr val="tx1"/>
                                      </a:solidFill>
                                      <a:latin typeface="Cambria Math"/>
                                    </a:rPr>
                                    <m:t>2</m:t>
                                  </m:r>
                                </m:sub>
                              </m:sSub>
                              <m:r>
                                <a:rPr lang="en-US" altLang="zh-TW" sz="2000" b="0" i="1" smtClean="0">
                                  <a:solidFill>
                                    <a:schemeClr val="tx1"/>
                                  </a:solidFill>
                                  <a:latin typeface="Cambria Math"/>
                                </a:rPr>
                                <m:t>,2</m:t>
                              </m:r>
                              <m:r>
                                <a:rPr lang="en-US" altLang="zh-TW" sz="2000" b="0" i="1" smtClean="0">
                                  <a:solidFill>
                                    <a:schemeClr val="tx1"/>
                                  </a:solidFill>
                                  <a:latin typeface="Cambria Math"/>
                                </a:rPr>
                                <m:t>𝑠𝑟</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𝑘</m:t>
                                  </m:r>
                                </m:sub>
                                <m:sup/>
                              </m:sSubSup>
                            </m:e>
                          </m:d>
                        </m:e>
                      </m:nary>
                      <m:r>
                        <a:rPr lang="en-US" altLang="zh-TW" sz="2000" b="0" i="1" smtClean="0">
                          <a:solidFill>
                            <a:schemeClr val="tx1"/>
                          </a:solidFill>
                          <a:latin typeface="Cambria Math"/>
                        </a:rPr>
                        <m:t>𝑑𝑖</m:t>
                      </m:r>
                    </m:oMath>
                  </m:oMathPara>
                </a14:m>
                <a:endParaRPr lang="en-US" altLang="zh-TW" sz="2000" b="0" i="1" dirty="0" smtClean="0">
                  <a:solidFill>
                    <a:schemeClr val="tx1"/>
                  </a:solidFill>
                  <a:latin typeface="Cambria Math"/>
                </a:endParaRPr>
              </a:p>
              <a:p>
                <a:pPr marL="400050" lvl="1" indent="0"/>
                <a:r>
                  <a:rPr lang="en-US" altLang="zh-TW" sz="2000" b="0" dirty="0" smtClean="0">
                    <a:solidFill>
                      <a:schemeClr val="tx1"/>
                    </a:solidFill>
                  </a:rPr>
                  <a:t>                        </a:t>
                </a:r>
                <a14:m>
                  <m:oMath xmlns:m="http://schemas.openxmlformats.org/officeDocument/2006/math">
                    <m:r>
                      <a:rPr lang="en-US" altLang="zh-TW" sz="2000" b="0" i="1" smtClean="0">
                        <a:solidFill>
                          <a:schemeClr val="tx1"/>
                        </a:solidFill>
                        <a:latin typeface="Cambria Math"/>
                      </a:rPr>
                      <m:t> =</m:t>
                    </m:r>
                    <m:r>
                      <a:rPr lang="en-US" altLang="zh-TW" sz="2000" b="0" i="1" smtClean="0">
                        <a:solidFill>
                          <a:schemeClr val="tx1"/>
                        </a:solidFill>
                        <a:latin typeface="Cambria Math"/>
                      </a:rPr>
                      <m:t>𝑓</m:t>
                    </m:r>
                    <m:r>
                      <a:rPr lang="en-US" altLang="zh-TW" sz="2000" b="0" i="1" smtClean="0">
                        <a:solidFill>
                          <a:schemeClr val="tx1"/>
                        </a:solidFill>
                        <a:latin typeface="Cambria Math"/>
                      </a:rPr>
                      <m:t>(</m:t>
                    </m:r>
                    <m:r>
                      <a:rPr lang="en-US" altLang="zh-TW" sz="2000" b="0" i="1" smtClean="0">
                        <a:solidFill>
                          <a:schemeClr val="tx1"/>
                        </a:solidFill>
                        <a:latin typeface="Cambria Math"/>
                      </a:rPr>
                      <m:t>𝑠</m:t>
                    </m:r>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𝑖</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r>
                      <a:rPr lang="en-US" altLang="zh-TW" sz="2000" b="0" i="1" smtClean="0">
                        <a:solidFill>
                          <a:schemeClr val="tx1"/>
                        </a:solidFill>
                        <a:latin typeface="Cambria Math"/>
                      </a:rPr>
                      <m:t>⋅</m:t>
                    </m:r>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𝑖</m:t>
                        </m:r>
                      </m:e>
                      <m:sub>
                        <m:r>
                          <a:rPr lang="en-US" altLang="zh-TW" sz="2000" b="0" i="1" smtClean="0">
                            <a:solidFill>
                              <a:schemeClr val="tx1"/>
                            </a:solidFill>
                            <a:latin typeface="Cambria Math"/>
                          </a:rPr>
                          <m:t>2</m:t>
                        </m:r>
                      </m:sub>
                    </m:sSub>
                    <m:r>
                      <a:rPr lang="en-US" altLang="zh-TW" sz="2000" b="0" i="1" smtClean="0">
                        <a:solidFill>
                          <a:schemeClr val="tx1"/>
                        </a:solidFill>
                        <a:latin typeface="Cambria Math"/>
                      </a:rPr>
                      <m:t>)</m:t>
                    </m:r>
                  </m:oMath>
                </a14:m>
                <a:endParaRPr lang="en-US" altLang="zh-TW" sz="2000" b="0" i="1" dirty="0" smtClean="0">
                  <a:solidFill>
                    <a:schemeClr val="tx1"/>
                  </a:solidFill>
                  <a:latin typeface="Cambria Math"/>
                </a:endParaRPr>
              </a:p>
              <a:p>
                <a:pPr marL="400050" lvl="1" indent="0"/>
                <a14:m>
                  <m:oMathPara xmlns:m="http://schemas.openxmlformats.org/officeDocument/2006/math">
                    <m:oMathParaPr>
                      <m:jc m:val="left"/>
                    </m:oMathParaPr>
                    <m:oMath xmlns:m="http://schemas.openxmlformats.org/officeDocument/2006/math">
                      <m:r>
                        <a:rPr lang="en-US" altLang="zh-TW" sz="2000" b="0" i="1" smtClean="0">
                          <a:solidFill>
                            <a:schemeClr val="tx1"/>
                          </a:solidFill>
                          <a:latin typeface="Cambria Math"/>
                        </a:rPr>
                        <m:t>                                  ≈</m:t>
                      </m:r>
                      <m:nary>
                        <m:naryPr>
                          <m:chr m:val="∑"/>
                          <m:supHide m:val="on"/>
                          <m:ctrlPr>
                            <a:rPr lang="en-US" altLang="zh-TW" sz="2000" b="0" i="1" smtClean="0">
                              <a:solidFill>
                                <a:schemeClr val="tx1"/>
                              </a:solidFill>
                              <a:latin typeface="Cambria Math"/>
                            </a:rPr>
                          </m:ctrlPr>
                        </m:naryPr>
                        <m:sub>
                          <m:r>
                            <a:rPr lang="en-US" altLang="zh-TW" sz="2000" b="0" i="1" smtClean="0">
                              <a:solidFill>
                                <a:schemeClr val="tx1"/>
                              </a:solidFill>
                              <a:latin typeface="Cambria Math"/>
                            </a:rPr>
                            <m:t>𝑚</m:t>
                          </m:r>
                        </m:sub>
                        <m:sup/>
                        <m:e>
                          <m:sSubSup>
                            <m:sSubSupPr>
                              <m:ctrlPr>
                                <a:rPr lang="en-US" altLang="zh-TW" sz="2000" b="0" i="1" smtClean="0">
                                  <a:solidFill>
                                    <a:srgbClr val="FF0000"/>
                                  </a:solidFill>
                                  <a:latin typeface="Cambria Math"/>
                                </a:rPr>
                              </m:ctrlPr>
                            </m:sSubSupPr>
                            <m:e>
                              <m:r>
                                <a:rPr lang="en-US" altLang="zh-TW" sz="2000" b="0" i="1" smtClean="0">
                                  <a:solidFill>
                                    <a:srgbClr val="FF0000"/>
                                  </a:solidFill>
                                  <a:latin typeface="Cambria Math"/>
                                </a:rPr>
                                <m:t>𝑝</m:t>
                              </m:r>
                            </m:e>
                            <m:sub>
                              <m:r>
                                <a:rPr lang="en-US" altLang="zh-TW" sz="2000" b="0" i="1" smtClean="0">
                                  <a:solidFill>
                                    <a:srgbClr val="FF0000"/>
                                  </a:solidFill>
                                  <a:latin typeface="Cambria Math"/>
                                </a:rPr>
                                <m:t>𝑚</m:t>
                              </m:r>
                            </m:sub>
                            <m:sup>
                              <m:r>
                                <a:rPr lang="en-US" altLang="zh-TW" sz="2000" b="0" i="1" smtClean="0">
                                  <a:solidFill>
                                    <a:srgbClr val="FF0000"/>
                                  </a:solidFill>
                                  <a:latin typeface="Cambria Math"/>
                                </a:rPr>
                                <m:t>𝜙</m:t>
                              </m:r>
                            </m:sup>
                          </m:sSubSup>
                          <m:func>
                            <m:funcPr>
                              <m:ctrlPr>
                                <a:rPr lang="en-US" altLang="zh-TW" sz="2000" b="0" i="1" smtClean="0">
                                  <a:solidFill>
                                    <a:schemeClr val="tx1"/>
                                  </a:solidFill>
                                  <a:latin typeface="Cambria Math"/>
                                </a:rPr>
                              </m:ctrlPr>
                            </m:funcPr>
                            <m:fName>
                              <m:r>
                                <m:rPr>
                                  <m:sty m:val="p"/>
                                </m:rPr>
                                <a:rPr lang="en-US" altLang="zh-TW" sz="2000" b="0" i="0" smtClean="0">
                                  <a:solidFill>
                                    <a:schemeClr val="tx1"/>
                                  </a:solidFill>
                                  <a:latin typeface="Cambria Math"/>
                                </a:rPr>
                                <m:t>exp</m:t>
                              </m:r>
                            </m:fName>
                            <m:e>
                              <m:d>
                                <m:dPr>
                                  <m:ctrlPr>
                                    <a:rPr lang="en-US" altLang="zh-TW" sz="2000" b="0" i="1" smtClean="0">
                                      <a:solidFill>
                                        <a:schemeClr val="tx1"/>
                                      </a:solidFill>
                                      <a:latin typeface="Cambria Math"/>
                                    </a:rPr>
                                  </m:ctrlPr>
                                </m:dPr>
                                <m:e>
                                  <m:r>
                                    <a:rPr lang="en-US" altLang="zh-TW" sz="2000" b="0" i="1" smtClean="0">
                                      <a:solidFill>
                                        <a:schemeClr val="tx1"/>
                                      </a:solidFill>
                                      <a:latin typeface="Cambria Math"/>
                                    </a:rPr>
                                    <m:t>−</m:t>
                                  </m:r>
                                  <m:sSubSup>
                                    <m:sSubSupPr>
                                      <m:ctrlPr>
                                        <a:rPr lang="en-US" altLang="zh-TW" sz="2000" b="0" i="1" smtClean="0">
                                          <a:solidFill>
                                            <a:srgbClr val="FF0000"/>
                                          </a:solidFill>
                                          <a:latin typeface="Cambria Math"/>
                                        </a:rPr>
                                      </m:ctrlPr>
                                    </m:sSubSupPr>
                                    <m:e>
                                      <m:r>
                                        <a:rPr lang="en-US" altLang="zh-TW" sz="2000" b="0" i="1" smtClean="0">
                                          <a:solidFill>
                                            <a:srgbClr val="FF0000"/>
                                          </a:solidFill>
                                          <a:latin typeface="Cambria Math"/>
                                        </a:rPr>
                                        <m:t>𝑞</m:t>
                                      </m:r>
                                    </m:e>
                                    <m:sub>
                                      <m:r>
                                        <a:rPr lang="en-US" altLang="zh-TW" sz="2000" b="0" i="1" smtClean="0">
                                          <a:solidFill>
                                            <a:srgbClr val="FF0000"/>
                                          </a:solidFill>
                                          <a:latin typeface="Cambria Math"/>
                                        </a:rPr>
                                        <m:t>𝑚</m:t>
                                      </m:r>
                                    </m:sub>
                                    <m:sup>
                                      <m:r>
                                        <a:rPr lang="en-US" altLang="zh-TW" sz="2000" b="0" i="1" smtClean="0">
                                          <a:solidFill>
                                            <a:srgbClr val="FF0000"/>
                                          </a:solidFill>
                                          <a:latin typeface="Cambria Math"/>
                                        </a:rPr>
                                        <m:t>𝜙</m:t>
                                      </m:r>
                                    </m:sup>
                                  </m:sSubSup>
                                  <m:r>
                                    <a:rPr lang="en-US" altLang="zh-TW" sz="2000" b="0" i="1" smtClean="0">
                                      <a:solidFill>
                                        <a:schemeClr val="tx1"/>
                                      </a:solidFill>
                                      <a:latin typeface="Cambria Math"/>
                                    </a:rPr>
                                    <m:t>⋅</m:t>
                                  </m:r>
                                  <m:r>
                                    <a:rPr lang="en-US" altLang="zh-TW" sz="2000" b="0" i="1" smtClean="0">
                                      <a:solidFill>
                                        <a:schemeClr val="tx1"/>
                                      </a:solidFill>
                                      <a:latin typeface="Cambria Math"/>
                                    </a:rPr>
                                    <m:t>𝑠</m:t>
                                  </m:r>
                                </m:e>
                              </m:d>
                            </m:e>
                          </m:func>
                        </m:e>
                      </m:nary>
                      <m:r>
                        <a:rPr lang="en-US" altLang="zh-TW" sz="2000" b="0" i="1" smtClean="0">
                          <a:solidFill>
                            <a:schemeClr val="tx1"/>
                          </a:solidFill>
                          <a:latin typeface="Cambria Math"/>
                        </a:rPr>
                        <m:t>   </m:t>
                      </m:r>
                    </m:oMath>
                  </m:oMathPara>
                </a14:m>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1257300" lvl="2" indent="-457200">
                  <a:buFont typeface="Arial" pitchFamily="34" charset="0"/>
                  <a:buChar char="•"/>
                </a:pPr>
                <a:endParaRPr lang="en-US" altLang="zh-TW" b="0" dirty="0" smtClean="0"/>
              </a:p>
            </p:txBody>
          </p:sp>
        </mc:Choice>
        <mc:Fallback xmlns="">
          <p:sp>
            <p:nvSpPr>
              <p:cNvPr id="7" name="內容版面配置區 1"/>
              <p:cNvSpPr txBox="1">
                <a:spLocks noRot="1" noChangeAspect="1" noMove="1" noResize="1" noEditPoints="1" noAdjustHandles="1" noChangeArrowheads="1" noChangeShapeType="1" noTextEdit="1"/>
              </p:cNvSpPr>
              <p:nvPr/>
            </p:nvSpPr>
            <p:spPr>
              <a:xfrm>
                <a:off x="589969" y="3040517"/>
                <a:ext cx="8215967" cy="2721181"/>
              </a:xfrm>
              <a:prstGeom prst="rect">
                <a:avLst/>
              </a:prstGeom>
              <a:blipFill rotWithShape="1">
                <a:blip r:embed="rId4"/>
                <a:stretch>
                  <a:fillRect t="-26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06430" y="5383140"/>
                <a:ext cx="5858058" cy="5722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800" dirty="0" smtClean="0">
                    <a:solidFill>
                      <a:schemeClr val="tx1"/>
                    </a:solidFill>
                  </a:rPr>
                  <a:t>Pre-fit </a:t>
                </a:r>
                <a14:m>
                  <m:oMath xmlns:m="http://schemas.openxmlformats.org/officeDocument/2006/math">
                    <m:r>
                      <a:rPr lang="en-US" altLang="zh-CN" sz="2800" b="0" i="1" smtClean="0">
                        <a:solidFill>
                          <a:schemeClr val="tx1"/>
                        </a:solidFill>
                        <a:latin typeface="Cambria Math"/>
                      </a:rPr>
                      <m:t>𝑁</m:t>
                    </m:r>
                  </m:oMath>
                </a14:m>
                <a:r>
                  <a:rPr lang="en-US" altLang="zh-CN" sz="2800" dirty="0" smtClean="0">
                    <a:solidFill>
                      <a:schemeClr val="tx1"/>
                    </a:solidFill>
                  </a:rPr>
                  <a:t> into a 2D table of </a:t>
                </a:r>
                <a14:m>
                  <m:oMath xmlns:m="http://schemas.openxmlformats.org/officeDocument/2006/math">
                    <m:sSubSup>
                      <m:sSubSupPr>
                        <m:ctrlPr>
                          <a:rPr lang="en-US" altLang="zh-TW" sz="2800" i="1">
                            <a:solidFill>
                              <a:schemeClr val="tx1"/>
                            </a:solidFill>
                            <a:latin typeface="Cambria Math"/>
                          </a:rPr>
                        </m:ctrlPr>
                      </m:sSubSupPr>
                      <m:e>
                        <m:r>
                          <a:rPr lang="en-US" altLang="zh-TW" sz="2800" i="1">
                            <a:solidFill>
                              <a:schemeClr val="tx1"/>
                            </a:solidFill>
                            <a:latin typeface="Cambria Math"/>
                          </a:rPr>
                          <m:t>𝜆</m:t>
                        </m:r>
                      </m:e>
                      <m:sub>
                        <m:r>
                          <a:rPr lang="en-US" altLang="zh-TW" sz="2800" i="1">
                            <a:solidFill>
                              <a:schemeClr val="tx1"/>
                            </a:solidFill>
                            <a:latin typeface="Cambria Math"/>
                          </a:rPr>
                          <m:t>𝑗</m:t>
                        </m:r>
                      </m:sub>
                      <m:sup>
                        <m:r>
                          <a:rPr lang="en-US" altLang="zh-TW" sz="2800" i="1">
                            <a:solidFill>
                              <a:schemeClr val="tx1"/>
                            </a:solidFill>
                            <a:latin typeface="Cambria Math"/>
                          </a:rPr>
                          <m:t>′</m:t>
                        </m:r>
                      </m:sup>
                    </m:sSubSup>
                  </m:oMath>
                </a14:m>
                <a:r>
                  <a:rPr lang="en-US" altLang="zh-CN" sz="2800" dirty="0" smtClean="0">
                    <a:solidFill>
                      <a:schemeClr val="tx1"/>
                    </a:solidFill>
                  </a:rPr>
                  <a:t> and </a:t>
                </a:r>
                <a14:m>
                  <m:oMath xmlns:m="http://schemas.openxmlformats.org/officeDocument/2006/math">
                    <m:sSubSup>
                      <m:sSubSupPr>
                        <m:ctrlPr>
                          <a:rPr lang="en-US" altLang="zh-TW" sz="2800" i="1">
                            <a:solidFill>
                              <a:schemeClr val="tx1"/>
                            </a:solidFill>
                            <a:latin typeface="Cambria Math"/>
                          </a:rPr>
                        </m:ctrlPr>
                      </m:sSubSupPr>
                      <m:e>
                        <m:r>
                          <a:rPr lang="en-US" altLang="zh-TW" sz="2800" i="1">
                            <a:solidFill>
                              <a:schemeClr val="tx1"/>
                            </a:solidFill>
                            <a:latin typeface="Cambria Math"/>
                          </a:rPr>
                          <m:t>𝑖</m:t>
                        </m:r>
                      </m:e>
                      <m:sub>
                        <m:r>
                          <a:rPr lang="en-US" altLang="zh-TW" sz="2800" i="1">
                            <a:solidFill>
                              <a:schemeClr val="tx1"/>
                            </a:solidFill>
                            <a:latin typeface="Cambria Math"/>
                          </a:rPr>
                          <m:t>𝑗</m:t>
                        </m:r>
                      </m:sub>
                      <m:sup>
                        <m:r>
                          <a:rPr lang="en-US" altLang="zh-TW" sz="2800" i="1">
                            <a:solidFill>
                              <a:schemeClr val="tx1"/>
                            </a:solidFill>
                            <a:latin typeface="Cambria Math"/>
                          </a:rPr>
                          <m:t>′</m:t>
                        </m:r>
                      </m:sup>
                    </m:sSubSup>
                    <m:r>
                      <a:rPr lang="en-US" altLang="zh-TW" sz="2800" i="1">
                        <a:solidFill>
                          <a:schemeClr val="tx1"/>
                        </a:solidFill>
                        <a:latin typeface="Cambria Math"/>
                      </a:rPr>
                      <m:t>⋅</m:t>
                    </m:r>
                    <m:sSub>
                      <m:sSubPr>
                        <m:ctrlPr>
                          <a:rPr lang="en-US" altLang="zh-TW" sz="2800" i="1">
                            <a:solidFill>
                              <a:schemeClr val="tx1"/>
                            </a:solidFill>
                            <a:latin typeface="Cambria Math"/>
                          </a:rPr>
                        </m:ctrlPr>
                      </m:sSubPr>
                      <m:e>
                        <m:r>
                          <a:rPr lang="en-US" altLang="zh-TW" sz="2800" i="1">
                            <a:solidFill>
                              <a:schemeClr val="tx1"/>
                            </a:solidFill>
                            <a:latin typeface="Cambria Math"/>
                          </a:rPr>
                          <m:t>𝑖</m:t>
                        </m:r>
                      </m:e>
                      <m:sub>
                        <m:r>
                          <a:rPr lang="en-US" altLang="zh-TW" sz="2800" i="1">
                            <a:solidFill>
                              <a:schemeClr val="tx1"/>
                            </a:solidFill>
                            <a:latin typeface="Cambria Math"/>
                          </a:rPr>
                          <m:t>2</m:t>
                        </m:r>
                      </m:sub>
                    </m:sSub>
                  </m:oMath>
                </a14:m>
                <a:endParaRPr lang="zh-CN" altLang="en-US" sz="28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106430" y="5383140"/>
                <a:ext cx="5858058" cy="572273"/>
              </a:xfrm>
              <a:prstGeom prst="rect">
                <a:avLst/>
              </a:prstGeom>
              <a:blipFill rotWithShape="1">
                <a:blip r:embed="rId5"/>
                <a:stretch>
                  <a:fillRect l="-1969" t="-7143" b="-18367"/>
                </a:stretch>
              </a:blipFill>
            </p:spPr>
            <p:txBody>
              <a:bodyPr/>
              <a:lstStyle/>
              <a:p>
                <a:r>
                  <a:rPr lang="zh-CN" altLang="en-US">
                    <a:noFill/>
                  </a:rPr>
                  <a:t> </a:t>
                </a:r>
              </a:p>
            </p:txBody>
          </p:sp>
        </mc:Fallback>
      </mc:AlternateContent>
      <p:sp>
        <p:nvSpPr>
          <p:cNvPr id="13" name="TextBox 12"/>
          <p:cNvSpPr txBox="1"/>
          <p:nvPr/>
        </p:nvSpPr>
        <p:spPr>
          <a:xfrm>
            <a:off x="6662467" y="2204864"/>
            <a:ext cx="230202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Now has analytical solution!</a:t>
            </a:r>
            <a:endParaRPr lang="zh-CN" altLang="en-US" dirty="0">
              <a:solidFill>
                <a:schemeClr val="tx1"/>
              </a:solidFill>
            </a:endParaRPr>
          </a:p>
        </p:txBody>
      </p:sp>
      <p:grpSp>
        <p:nvGrpSpPr>
          <p:cNvPr id="21" name="组合 20"/>
          <p:cNvGrpSpPr/>
          <p:nvPr/>
        </p:nvGrpSpPr>
        <p:grpSpPr>
          <a:xfrm>
            <a:off x="246967" y="3720489"/>
            <a:ext cx="2577641" cy="2370923"/>
            <a:chOff x="6403885" y="1879087"/>
            <a:chExt cx="2577641" cy="2370923"/>
          </a:xfrm>
        </p:grpSpPr>
        <p:cxnSp>
          <p:nvCxnSpPr>
            <p:cNvPr id="3" name="直接连接符 2"/>
            <p:cNvCxnSpPr/>
            <p:nvPr/>
          </p:nvCxnSpPr>
          <p:spPr>
            <a:xfrm>
              <a:off x="6821286" y="1879087"/>
              <a:ext cx="0" cy="1944216"/>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821286" y="3823303"/>
              <a:ext cx="216024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6876256" y="1903158"/>
              <a:ext cx="1973943" cy="1872343"/>
            </a:xfrm>
            <a:custGeom>
              <a:avLst/>
              <a:gdLst>
                <a:gd name="connsiteX0" fmla="*/ 0 w 1973943"/>
                <a:gd name="connsiteY0" fmla="*/ 0 h 1872343"/>
                <a:gd name="connsiteX1" fmla="*/ 464457 w 1973943"/>
                <a:gd name="connsiteY1" fmla="*/ 1524000 h 1872343"/>
                <a:gd name="connsiteX2" fmla="*/ 1973943 w 1973943"/>
                <a:gd name="connsiteY2" fmla="*/ 1872343 h 1872343"/>
              </a:gdLst>
              <a:ahLst/>
              <a:cxnLst>
                <a:cxn ang="0">
                  <a:pos x="connsiteX0" y="connsiteY0"/>
                </a:cxn>
                <a:cxn ang="0">
                  <a:pos x="connsiteX1" y="connsiteY1"/>
                </a:cxn>
                <a:cxn ang="0">
                  <a:pos x="connsiteX2" y="connsiteY2"/>
                </a:cxn>
              </a:cxnLst>
              <a:rect l="l" t="t" r="r" b="b"/>
              <a:pathLst>
                <a:path w="1973943" h="1872343">
                  <a:moveTo>
                    <a:pt x="0" y="0"/>
                  </a:moveTo>
                  <a:cubicBezTo>
                    <a:pt x="67733" y="605971"/>
                    <a:pt x="135467" y="1211943"/>
                    <a:pt x="464457" y="1524000"/>
                  </a:cubicBezTo>
                  <a:cubicBezTo>
                    <a:pt x="793448" y="1836057"/>
                    <a:pt x="1383695" y="1854200"/>
                    <a:pt x="1973943" y="187234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TextBox 18"/>
                <p:cNvSpPr txBox="1"/>
                <p:nvPr/>
              </p:nvSpPr>
              <p:spPr>
                <a:xfrm>
                  <a:off x="7729905" y="3880678"/>
                  <a:ext cx="3430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𝑠</m:t>
                        </m:r>
                      </m:oMath>
                    </m:oMathPara>
                  </a14:m>
                  <a:endParaRPr lang="zh-CN" alt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729905" y="3880678"/>
                  <a:ext cx="343002" cy="369332"/>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403885" y="2642742"/>
                  <a:ext cx="3430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𝑁</m:t>
                        </m:r>
                      </m:oMath>
                    </m:oMathPara>
                  </a14:m>
                  <a:endParaRPr lang="zh-CN"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6403885" y="2642742"/>
                  <a:ext cx="343002" cy="369332"/>
                </a:xfrm>
                <a:prstGeom prst="rect">
                  <a:avLst/>
                </a:prstGeom>
                <a:blipFill rotWithShape="1">
                  <a:blip r:embed="rId8"/>
                  <a:stretch>
                    <a:fillRect/>
                  </a:stretch>
                </a:blipFill>
              </p:spPr>
              <p:txBody>
                <a:bodyPr/>
                <a:lstStyle/>
                <a:p>
                  <a:r>
                    <a:rPr lang="zh-CN" altLang="en-US">
                      <a:noFill/>
                    </a:rPr>
                    <a:t> </a:t>
                  </a:r>
                </a:p>
              </p:txBody>
            </p:sp>
          </mc:Fallback>
        </mc:AlternateContent>
      </p:grpSp>
      <p:sp>
        <p:nvSpPr>
          <p:cNvPr id="22" name="TextBox 21"/>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Tree>
    <p:extLst>
      <p:ext uri="{BB962C8B-B14F-4D97-AF65-F5344CB8AC3E}">
        <p14:creationId xmlns:p14="http://schemas.microsoft.com/office/powerpoint/2010/main" val="40176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500"/>
                                        <p:tgtEl>
                                          <p:spTgt spid="7">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6" grpId="1" animBg="1"/>
      <p:bldP spid="25" grpId="0" animBg="1"/>
      <p:bldP spid="25" grpId="1"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95733" y="4509120"/>
            <a:ext cx="66835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6" name="內容版面配置區 1"/>
              <p:cNvSpPr txBox="1">
                <a:spLocks/>
              </p:cNvSpPr>
              <p:nvPr/>
            </p:nvSpPr>
            <p:spPr>
              <a:xfrm>
                <a:off x="307298" y="3140968"/>
                <a:ext cx="8215967"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solidFill>
                      <a:schemeClr val="tx1"/>
                    </a:solidFill>
                  </a:rPr>
                  <a:t>directional derivative</a:t>
                </a:r>
                <a:endParaRPr lang="en-US" altLang="zh-TW" dirty="0">
                  <a:solidFill>
                    <a:schemeClr val="tx1"/>
                  </a:solidFill>
                </a:endParaRPr>
              </a:p>
              <a:p>
                <a:pPr marL="400050" lvl="1" indent="0"/>
                <a14:m>
                  <m:oMathPara xmlns:m="http://schemas.openxmlformats.org/officeDocument/2006/math">
                    <m:oMathParaPr>
                      <m:jc m:val="centerGroup"/>
                    </m:oMathParaPr>
                    <m:oMath xmlns:m="http://schemas.openxmlformats.org/officeDocument/2006/math">
                      <m:d>
                        <m:dPr>
                          <m:ctrlPr>
                            <a:rPr lang="en-US" altLang="zh-CN" sz="2000" b="0" i="1" smtClean="0">
                              <a:solidFill>
                                <a:schemeClr val="tx1"/>
                              </a:solidFill>
                              <a:latin typeface="Cambria Math"/>
                            </a:rPr>
                          </m:ctrlPr>
                        </m:dPr>
                        <m:e>
                          <m:r>
                            <a:rPr lang="en-US" altLang="zh-CN" sz="2000" b="0" i="1" smtClean="0">
                              <a:solidFill>
                                <a:schemeClr val="tx1"/>
                              </a:solidFill>
                              <a:latin typeface="Cambria Math"/>
                            </a:rPr>
                            <m:t>𝑛</m:t>
                          </m:r>
                          <m:r>
                            <a:rPr lang="en-US" altLang="zh-CN" sz="2000" b="0" i="1" smtClean="0">
                              <a:solidFill>
                                <a:schemeClr val="tx1"/>
                              </a:solidFill>
                              <a:latin typeface="Cambria Math"/>
                            </a:rPr>
                            <m:t>⋅</m:t>
                          </m:r>
                          <m:r>
                            <a:rPr lang="en-US" altLang="zh-CN" sz="2000" b="0" i="1" smtClean="0">
                              <a:solidFill>
                                <a:schemeClr val="tx1"/>
                              </a:solidFill>
                              <a:latin typeface="Cambria Math"/>
                            </a:rPr>
                            <m:t>𝛻𝜙</m:t>
                          </m:r>
                        </m:e>
                      </m:d>
                      <m:d>
                        <m:dPr>
                          <m:ctrlPr>
                            <a:rPr lang="en-US" altLang="zh-CN" sz="2000" i="1">
                              <a:solidFill>
                                <a:schemeClr val="tx1"/>
                              </a:solidFill>
                              <a:latin typeface="Cambria Math"/>
                            </a:rPr>
                          </m:ctrlPr>
                        </m:dPr>
                        <m:e>
                          <m:r>
                            <a:rPr lang="en-US" altLang="zh-CN" sz="2000" i="1">
                              <a:solidFill>
                                <a:schemeClr val="tx1"/>
                              </a:solidFill>
                              <a:latin typeface="Cambria Math"/>
                            </a:rPr>
                            <m:t>𝑑</m:t>
                          </m:r>
                        </m:e>
                      </m:d>
                      <m:r>
                        <a:rPr lang="en-US" altLang="zh-CN" sz="2000" b="0" i="1" smtClean="0">
                          <a:solidFill>
                            <a:schemeClr val="tx1"/>
                          </a:solidFill>
                          <a:latin typeface="Cambria Math"/>
                        </a:rPr>
                        <m:t>≈</m:t>
                      </m:r>
                      <m:nary>
                        <m:naryPr>
                          <m:chr m:val="∑"/>
                          <m:supHide m:val="on"/>
                          <m:ctrlPr>
                            <a:rPr lang="en-US" altLang="zh-CN" sz="2000" b="0" i="1" smtClean="0">
                              <a:solidFill>
                                <a:schemeClr val="tx1"/>
                              </a:solidFill>
                              <a:latin typeface="Cambria Math"/>
                            </a:rPr>
                          </m:ctrlPr>
                        </m:naryPr>
                        <m:sub>
                          <m:r>
                            <m:rPr>
                              <m:brk m:alnAt="7"/>
                            </m:rPr>
                            <a:rPr lang="en-US" altLang="zh-CN" sz="2000" b="0" i="1" smtClean="0">
                              <a:solidFill>
                                <a:schemeClr val="tx1"/>
                              </a:solidFill>
                              <a:latin typeface="Cambria Math"/>
                            </a:rPr>
                            <m:t>𝑘</m:t>
                          </m:r>
                        </m:sub>
                        <m:sup/>
                        <m:e>
                          <m:sSub>
                            <m:sSubPr>
                              <m:ctrlPr>
                                <a:rPr lang="en-US" altLang="zh-CN" sz="2000" b="0" i="1" smtClean="0">
                                  <a:solidFill>
                                    <a:srgbClr val="FF0000"/>
                                  </a:solidFill>
                                  <a:latin typeface="Cambria Math"/>
                                </a:rPr>
                              </m:ctrlPr>
                            </m:sSubPr>
                            <m:e>
                              <m:r>
                                <a:rPr lang="en-US" altLang="zh-CN" sz="2000" b="0" i="1" smtClean="0">
                                  <a:solidFill>
                                    <a:srgbClr val="FF0000"/>
                                  </a:solidFill>
                                  <a:latin typeface="Cambria Math"/>
                                </a:rPr>
                                <m:t>𝑎</m:t>
                              </m:r>
                            </m:e>
                            <m:sub>
                              <m:r>
                                <a:rPr lang="en-US" altLang="zh-CN" sz="2000" b="0" i="1" smtClean="0">
                                  <a:solidFill>
                                    <a:srgbClr val="FF0000"/>
                                  </a:solidFill>
                                  <a:latin typeface="Cambria Math"/>
                                </a:rPr>
                                <m:t>𝑘</m:t>
                              </m:r>
                            </m:sub>
                          </m:sSub>
                        </m:e>
                      </m:nary>
                      <m:d>
                        <m:dPr>
                          <m:ctrlPr>
                            <a:rPr lang="en-US" altLang="zh-CN" sz="2000" b="0" i="1" smtClean="0">
                              <a:solidFill>
                                <a:schemeClr val="tx1"/>
                              </a:solidFill>
                              <a:latin typeface="Cambria Math"/>
                            </a:rPr>
                          </m:ctrlPr>
                        </m:dPr>
                        <m:e>
                          <m:r>
                            <a:rPr lang="en-US" altLang="zh-CN" sz="2000" b="0" i="1" smtClean="0">
                              <a:solidFill>
                                <a:schemeClr val="tx1"/>
                              </a:solidFill>
                              <a:latin typeface="Cambria Math"/>
                            </a:rPr>
                            <m:t>−</m:t>
                          </m:r>
                          <m:r>
                            <a:rPr lang="en-US" altLang="zh-CN" sz="2000" b="0" i="1" smtClean="0">
                              <a:solidFill>
                                <a:schemeClr val="tx1"/>
                              </a:solidFill>
                              <a:latin typeface="Cambria Math"/>
                            </a:rPr>
                            <m:t>𝑛</m:t>
                          </m:r>
                          <m:r>
                            <a:rPr lang="en-US" altLang="zh-CN" sz="2000" b="0" i="1" smtClean="0">
                              <a:solidFill>
                                <a:schemeClr val="tx1"/>
                              </a:solidFill>
                              <a:latin typeface="Cambria Math"/>
                            </a:rPr>
                            <m:t>⋅</m:t>
                          </m:r>
                          <m:r>
                            <a:rPr lang="en-US" altLang="zh-CN" sz="2000" b="0" i="1" smtClean="0">
                              <a:solidFill>
                                <a:schemeClr val="tx1"/>
                              </a:solidFill>
                              <a:latin typeface="Cambria Math"/>
                            </a:rPr>
                            <m:t>𝛻</m:t>
                          </m:r>
                          <m:r>
                            <a:rPr lang="en-US" altLang="zh-CN" sz="2000" b="0" i="1" smtClean="0">
                              <a:solidFill>
                                <a:schemeClr val="tx1"/>
                              </a:solidFill>
                              <a:latin typeface="Cambria Math"/>
                              <a:ea typeface="Cambria Math"/>
                            </a:rPr>
                            <m:t>𝑔</m:t>
                          </m:r>
                          <m:d>
                            <m:dPr>
                              <m:ctrlPr>
                                <a:rPr lang="en-US" altLang="zh-CN" sz="2000" b="0" i="1" smtClean="0">
                                  <a:solidFill>
                                    <a:schemeClr val="tx1"/>
                                  </a:solidFill>
                                  <a:latin typeface="Cambria Math"/>
                                  <a:ea typeface="Cambria Math"/>
                                </a:rPr>
                              </m:ctrlPr>
                            </m:dPr>
                            <m:e>
                              <m:r>
                                <a:rPr lang="en-US" altLang="zh-CN" sz="2000" b="0" i="1" smtClean="0">
                                  <a:solidFill>
                                    <a:schemeClr val="tx1"/>
                                  </a:solidFill>
                                  <a:latin typeface="Cambria Math"/>
                                  <a:ea typeface="Cambria Math"/>
                                </a:rPr>
                                <m:t>𝑑</m:t>
                              </m:r>
                              <m:r>
                                <a:rPr lang="en-US" altLang="zh-CN" sz="2000" b="0" i="1" smtClean="0">
                                  <a:solidFill>
                                    <a:schemeClr val="tx1"/>
                                  </a:solidFill>
                                  <a:latin typeface="Cambria Math"/>
                                  <a:ea typeface="Cambria Math"/>
                                </a:rPr>
                                <m:t>;0,</m:t>
                              </m:r>
                              <m:sSub>
                                <m:sSubPr>
                                  <m:ctrlPr>
                                    <a:rPr lang="en-US" altLang="zh-CN" sz="2000" b="0" i="1" smtClean="0">
                                      <a:solidFill>
                                        <a:srgbClr val="FF0000"/>
                                      </a:solidFill>
                                      <a:latin typeface="Cambria Math"/>
                                      <a:ea typeface="Cambria Math"/>
                                    </a:rPr>
                                  </m:ctrlPr>
                                </m:sSubPr>
                                <m:e>
                                  <m:r>
                                    <a:rPr lang="en-US" altLang="zh-CN" sz="2000" b="0" i="1" smtClean="0">
                                      <a:solidFill>
                                        <a:srgbClr val="FF0000"/>
                                      </a:solidFill>
                                      <a:latin typeface="Cambria Math"/>
                                      <a:ea typeface="Cambria Math"/>
                                    </a:rPr>
                                    <m:t>𝜆</m:t>
                                  </m:r>
                                </m:e>
                                <m:sub>
                                  <m:r>
                                    <a:rPr lang="en-US" altLang="zh-CN" sz="2000" b="0" i="1" smtClean="0">
                                      <a:solidFill>
                                        <a:srgbClr val="FF0000"/>
                                      </a:solidFill>
                                      <a:latin typeface="Cambria Math"/>
                                      <a:ea typeface="Cambria Math"/>
                                    </a:rPr>
                                    <m:t>𝑘</m:t>
                                  </m:r>
                                </m:sub>
                              </m:sSub>
                            </m:e>
                          </m:d>
                        </m:e>
                      </m:d>
                    </m:oMath>
                  </m:oMathPara>
                </a14:m>
                <a:endParaRPr lang="en-US" altLang="zh-CN" sz="2000" b="0" i="1" dirty="0" smtClean="0">
                  <a:solidFill>
                    <a:schemeClr val="tx1"/>
                  </a:solidFill>
                  <a:latin typeface="Cambria Math"/>
                  <a:ea typeface="Cambria Math"/>
                </a:endParaRPr>
              </a:p>
              <a:p>
                <a:pPr marL="400050" lvl="1" indent="0"/>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a:rPr>
                        <m:t>                          =</m:t>
                      </m:r>
                      <m:nary>
                        <m:naryPr>
                          <m:chr m:val="∑"/>
                          <m:supHide m:val="on"/>
                          <m:ctrlPr>
                            <a:rPr lang="en-US" altLang="zh-CN" sz="2000" b="0" i="1" smtClean="0">
                              <a:solidFill>
                                <a:schemeClr val="tx1"/>
                              </a:solidFill>
                              <a:latin typeface="Cambria Math"/>
                              <a:ea typeface="Cambria Math"/>
                            </a:rPr>
                          </m:ctrlPr>
                        </m:naryPr>
                        <m:sub>
                          <m:r>
                            <a:rPr lang="en-US" altLang="zh-CN" sz="2000" b="0" i="1" smtClean="0">
                              <a:solidFill>
                                <a:schemeClr val="tx1"/>
                              </a:solidFill>
                              <a:latin typeface="Cambria Math"/>
                            </a:rPr>
                            <m:t>𝑘</m:t>
                          </m:r>
                        </m:sub>
                        <m:sup/>
                        <m:e>
                          <m:r>
                            <a:rPr lang="en-US" altLang="zh-CN" sz="2000" b="0" i="1" smtClean="0">
                              <a:solidFill>
                                <a:schemeClr val="tx1"/>
                              </a:solidFill>
                              <a:latin typeface="Cambria Math"/>
                            </a:rPr>
                            <m:t>2</m:t>
                          </m:r>
                          <m:sSub>
                            <m:sSubPr>
                              <m:ctrlPr>
                                <a:rPr lang="en-US" altLang="zh-CN" sz="2000" b="0" i="1" smtClean="0">
                                  <a:solidFill>
                                    <a:srgbClr val="FF0000"/>
                                  </a:solidFill>
                                  <a:latin typeface="Cambria Math"/>
                                </a:rPr>
                              </m:ctrlPr>
                            </m:sSubPr>
                            <m:e>
                              <m:r>
                                <a:rPr lang="en-US" altLang="zh-CN" sz="2000" b="0" i="1" smtClean="0">
                                  <a:solidFill>
                                    <a:srgbClr val="FF0000"/>
                                  </a:solidFill>
                                  <a:latin typeface="Cambria Math"/>
                                </a:rPr>
                                <m:t>𝑎</m:t>
                              </m:r>
                            </m:e>
                            <m:sub>
                              <m:r>
                                <a:rPr lang="en-US" altLang="zh-CN" sz="2000" b="0" i="1" smtClean="0">
                                  <a:solidFill>
                                    <a:srgbClr val="FF0000"/>
                                  </a:solidFill>
                                  <a:latin typeface="Cambria Math"/>
                                </a:rPr>
                                <m:t>𝑘</m:t>
                              </m:r>
                            </m:sub>
                          </m:sSub>
                          <m:sSub>
                            <m:sSubPr>
                              <m:ctrlPr>
                                <a:rPr lang="en-US" altLang="zh-CN" sz="2000" b="0" i="1" smtClean="0">
                                  <a:solidFill>
                                    <a:srgbClr val="FF0000"/>
                                  </a:solidFill>
                                  <a:latin typeface="Cambria Math"/>
                                </a:rPr>
                              </m:ctrlPr>
                            </m:sSubPr>
                            <m:e>
                              <m:r>
                                <a:rPr lang="en-US" altLang="zh-CN" sz="2000" b="0" i="1" smtClean="0">
                                  <a:solidFill>
                                    <a:srgbClr val="FF0000"/>
                                  </a:solidFill>
                                  <a:latin typeface="Cambria Math"/>
                                </a:rPr>
                                <m:t>𝜆</m:t>
                              </m:r>
                            </m:e>
                            <m:sub>
                              <m:r>
                                <a:rPr lang="en-US" altLang="zh-CN" sz="2000" b="0" i="1" smtClean="0">
                                  <a:solidFill>
                                    <a:srgbClr val="FF0000"/>
                                  </a:solidFill>
                                  <a:latin typeface="Cambria Math"/>
                                </a:rPr>
                                <m:t>𝑘</m:t>
                              </m:r>
                            </m:sub>
                          </m:sSub>
                          <m:d>
                            <m:dPr>
                              <m:ctrlPr>
                                <a:rPr lang="en-US" altLang="zh-CN" sz="2000" b="0" i="1" smtClean="0">
                                  <a:solidFill>
                                    <a:schemeClr val="tx1"/>
                                  </a:solidFill>
                                  <a:latin typeface="Cambria Math"/>
                                </a:rPr>
                              </m:ctrlPr>
                            </m:dPr>
                            <m:e>
                              <m:sSup>
                                <m:sSupPr>
                                  <m:ctrlPr>
                                    <a:rPr lang="en-US" altLang="zh-CN" sz="2000" b="0" i="1" smtClean="0">
                                      <a:solidFill>
                                        <a:schemeClr val="tx1"/>
                                      </a:solidFill>
                                      <a:latin typeface="Cambria Math"/>
                                    </a:rPr>
                                  </m:ctrlPr>
                                </m:sSupPr>
                                <m:e>
                                  <m:r>
                                    <a:rPr lang="en-US" altLang="zh-CN" sz="2000" b="0" i="1" smtClean="0">
                                      <a:solidFill>
                                        <a:schemeClr val="tx1"/>
                                      </a:solidFill>
                                      <a:latin typeface="Cambria Math"/>
                                    </a:rPr>
                                    <m:t>𝑖</m:t>
                                  </m:r>
                                </m:e>
                                <m:sup>
                                  <m:r>
                                    <a:rPr lang="en-US" altLang="zh-CN" sz="2000" b="0" i="1" smtClean="0">
                                      <a:solidFill>
                                        <a:schemeClr val="tx1"/>
                                      </a:solidFill>
                                      <a:latin typeface="Cambria Math"/>
                                    </a:rPr>
                                    <m:t>′</m:t>
                                  </m:r>
                                </m:sup>
                              </m:sSup>
                              <m:r>
                                <a:rPr lang="en-US" altLang="zh-CN" sz="2000" b="0" i="1" smtClean="0">
                                  <a:solidFill>
                                    <a:schemeClr val="tx1"/>
                                  </a:solidFill>
                                  <a:latin typeface="Cambria Math"/>
                                </a:rPr>
                                <m:t>⋅</m:t>
                              </m:r>
                              <m:r>
                                <a:rPr lang="en-US" altLang="zh-CN" sz="2000" b="0" i="1" smtClean="0">
                                  <a:solidFill>
                                    <a:schemeClr val="tx1"/>
                                  </a:solidFill>
                                  <a:latin typeface="Cambria Math"/>
                                </a:rPr>
                                <m:t>𝑛</m:t>
                              </m:r>
                            </m:e>
                          </m:d>
                          <m:r>
                            <a:rPr lang="en-US" altLang="zh-CN" sz="2000" b="0" i="1" smtClean="0">
                              <a:solidFill>
                                <a:schemeClr val="tx1"/>
                              </a:solidFill>
                              <a:latin typeface="Cambria Math"/>
                            </a:rPr>
                            <m:t>𝑔</m:t>
                          </m:r>
                          <m:r>
                            <a:rPr lang="en-US" altLang="zh-CN" sz="2000" b="0" i="1" smtClean="0">
                              <a:solidFill>
                                <a:schemeClr val="tx1"/>
                              </a:solidFill>
                              <a:latin typeface="Cambria Math"/>
                            </a:rPr>
                            <m:t>(</m:t>
                          </m:r>
                          <m:r>
                            <a:rPr lang="en-US" altLang="zh-CN" sz="2000" b="0" i="1" smtClean="0">
                              <a:solidFill>
                                <a:schemeClr val="tx1"/>
                              </a:solidFill>
                              <a:latin typeface="Cambria Math"/>
                            </a:rPr>
                            <m:t>𝑑</m:t>
                          </m:r>
                          <m:r>
                            <a:rPr lang="en-US" altLang="zh-CN" sz="2000" b="0" i="1" smtClean="0">
                              <a:solidFill>
                                <a:schemeClr val="tx1"/>
                              </a:solidFill>
                              <a:latin typeface="Cambria Math"/>
                            </a:rPr>
                            <m:t>;0,</m:t>
                          </m:r>
                          <m:sSub>
                            <m:sSubPr>
                              <m:ctrlPr>
                                <a:rPr lang="en-US" altLang="zh-CN" sz="2000" b="0" i="1" smtClean="0">
                                  <a:solidFill>
                                    <a:srgbClr val="FF0000"/>
                                  </a:solidFill>
                                  <a:latin typeface="Cambria Math"/>
                                </a:rPr>
                              </m:ctrlPr>
                            </m:sSubPr>
                            <m:e>
                              <m:r>
                                <a:rPr lang="en-US" altLang="zh-CN" sz="2000" b="0" i="1" smtClean="0">
                                  <a:solidFill>
                                    <a:srgbClr val="FF0000"/>
                                  </a:solidFill>
                                  <a:latin typeface="Cambria Math"/>
                                </a:rPr>
                                <m:t>𝜆</m:t>
                              </m:r>
                            </m:e>
                            <m:sub>
                              <m:r>
                                <a:rPr lang="en-US" altLang="zh-CN" sz="2000" b="0" i="1" smtClean="0">
                                  <a:solidFill>
                                    <a:srgbClr val="FF0000"/>
                                  </a:solidFill>
                                  <a:latin typeface="Cambria Math"/>
                                </a:rPr>
                                <m:t>𝑘</m:t>
                              </m:r>
                            </m:sub>
                          </m:sSub>
                          <m:r>
                            <a:rPr lang="en-US" altLang="zh-CN" sz="2000" b="0" i="1" smtClean="0">
                              <a:solidFill>
                                <a:schemeClr val="tx1"/>
                              </a:solidFill>
                              <a:latin typeface="Cambria Math"/>
                            </a:rPr>
                            <m:t>)</m:t>
                          </m:r>
                        </m:e>
                      </m:nary>
                    </m:oMath>
                  </m:oMathPara>
                </a14:m>
                <a:endParaRPr lang="en-US" altLang="zh-CN" sz="2000" dirty="0" smtClean="0">
                  <a:solidFill>
                    <a:schemeClr val="tx1"/>
                  </a:solidFill>
                </a:endParaRPr>
              </a:p>
              <a:p>
                <a:pPr marL="857250" lvl="1" indent="-457200">
                  <a:buFont typeface="Arial" pitchFamily="34" charset="0"/>
                  <a:buChar char="•"/>
                </a:pPr>
                <a:endParaRPr lang="en-US" altLang="zh-TW" sz="2000" b="0" dirty="0" smtClean="0">
                  <a:solidFill>
                    <a:schemeClr val="tx1"/>
                  </a:solidFill>
                </a:endParaRPr>
              </a:p>
            </p:txBody>
          </p:sp>
        </mc:Choice>
        <mc:Fallback xmlns="">
          <p:sp>
            <p:nvSpPr>
              <p:cNvPr id="6" name="內容版面配置區 1"/>
              <p:cNvSpPr txBox="1">
                <a:spLocks noRot="1" noChangeAspect="1" noMove="1" noResize="1" noEditPoints="1" noAdjustHandles="1" noChangeArrowheads="1" noChangeShapeType="1" noTextEdit="1"/>
              </p:cNvSpPr>
              <p:nvPr/>
            </p:nvSpPr>
            <p:spPr>
              <a:xfrm>
                <a:off x="307298" y="3140968"/>
                <a:ext cx="8215967" cy="2376264"/>
              </a:xfrm>
              <a:prstGeom prst="rect">
                <a:avLst/>
              </a:prstGeom>
              <a:blipFill rotWithShape="1">
                <a:blip r:embed="rId3"/>
                <a:stretch>
                  <a:fillRect t="-2564"/>
                </a:stretch>
              </a:blipFill>
            </p:spPr>
            <p:txBody>
              <a:bodyPr/>
              <a:lstStyle/>
              <a:p>
                <a:r>
                  <a:rPr lang="zh-CN" altLang="en-US">
                    <a:noFill/>
                  </a:rPr>
                  <a:t> </a:t>
                </a:r>
              </a:p>
            </p:txBody>
          </p:sp>
        </mc:Fallback>
      </mc:AlternateContent>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13" name="TextBox 12"/>
              <p:cNvSpPr txBox="1"/>
              <p:nvPr/>
            </p:nvSpPr>
            <p:spPr>
              <a:xfrm>
                <a:off x="-14684" y="2276872"/>
                <a:ext cx="9144000" cy="69166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b="0" i="1" smtClean="0">
                              <a:latin typeface="Cambria Math"/>
                            </a:rPr>
                          </m:ctrlPr>
                        </m:sSubPr>
                        <m:e>
                          <m:r>
                            <a:rPr lang="en-US" altLang="zh-CN" b="0" i="1" smtClean="0">
                              <a:latin typeface="Cambria Math"/>
                            </a:rPr>
                            <m:t>𝐿</m:t>
                          </m:r>
                        </m:e>
                        <m:sub>
                          <m:r>
                            <a:rPr lang="en-US" altLang="zh-CN" b="0" i="1" smtClean="0">
                              <a:latin typeface="Cambria Math"/>
                            </a:rPr>
                            <m:t>𝐸</m:t>
                          </m:r>
                        </m:sub>
                      </m:sSub>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m:t>
                              </m:r>
                              <m:r>
                                <a:rPr lang="en-US" altLang="zh-CN" b="0" i="1" smtClean="0">
                                  <a:latin typeface="Cambria Math"/>
                                </a:rPr>
                                <m:t>𝑛</m:t>
                              </m:r>
                              <m:r>
                                <a:rPr lang="en-US" altLang="zh-CN" b="0" i="1" smtClean="0">
                                  <a:latin typeface="Cambria Math"/>
                                </a:rPr>
                                <m:t>⋅</m:t>
                              </m:r>
                              <m:r>
                                <a:rPr lang="en-US" altLang="zh-CN" b="0" i="1" smtClean="0">
                                  <a:latin typeface="Cambria Math"/>
                                </a:rPr>
                                <m:t>𝛻𝜙</m:t>
                              </m:r>
                              <m:r>
                                <a:rPr lang="en-US" altLang="zh-CN" b="0" i="1" smtClean="0">
                                  <a:latin typeface="Cambria Math"/>
                                </a:rPr>
                                <m:t>) </m:t>
                              </m:r>
                              <m:d>
                                <m:dPr>
                                  <m:ctrlPr>
                                    <a:rPr lang="en-US" altLang="zh-CN" b="0" i="1" smtClean="0">
                                      <a:latin typeface="Cambria Math"/>
                                    </a:rPr>
                                  </m:ctrlPr>
                                </m:dPr>
                                <m:e>
                                  <m:r>
                                    <a:rPr lang="en-US" altLang="zh-CN" b="0" i="1" smtClean="0">
                                      <a:latin typeface="Cambria Math"/>
                                    </a:rPr>
                                    <m:t>𝑑</m:t>
                                  </m:r>
                                </m:e>
                              </m:d>
                            </m:e>
                          </m:nary>
                          <m:r>
                            <a:rPr lang="en-US" altLang="zh-CN" b="0" i="1" smtClean="0">
                              <a:latin typeface="Cambria Math"/>
                            </a:rPr>
                            <m:t>𝑑𝑠</m:t>
                          </m:r>
                        </m:e>
                      </m:nary>
                      <m:r>
                        <a:rPr lang="en-US" altLang="zh-CN" b="0" i="1" smtClean="0">
                          <a:latin typeface="Cambria Math"/>
                        </a:rPr>
                        <m:t>𝑑𝑖</m:t>
                      </m:r>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4684" y="2276872"/>
                <a:ext cx="9144000" cy="691664"/>
              </a:xfrm>
              <a:prstGeom prst="rect">
                <a:avLst/>
              </a:prstGeom>
              <a:blipFill rotWithShape="1">
                <a:blip r:embed="rId4"/>
                <a:stretch>
                  <a:fillRect/>
                </a:stretch>
              </a:blipFill>
            </p:spPr>
            <p:txBody>
              <a:bodyPr/>
              <a:lstStyle/>
              <a:p>
                <a:r>
                  <a:rPr lang="zh-CN" altLang="en-US">
                    <a:noFill/>
                  </a:rPr>
                  <a:t> </a:t>
                </a:r>
              </a:p>
            </p:txBody>
          </p:sp>
        </mc:Fallback>
      </mc:AlternateContent>
      <p:sp>
        <p:nvSpPr>
          <p:cNvPr id="10"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t>Flux Integral</a:t>
            </a:r>
            <a:endParaRPr lang="zh-TW" altLang="en-US" dirty="0"/>
          </a:p>
        </p:txBody>
      </p:sp>
      <p:sp>
        <p:nvSpPr>
          <p:cNvPr id="15" name="標題 2"/>
          <p:cNvSpPr>
            <a:spLocks noGrp="1"/>
          </p:cNvSpPr>
          <p:nvPr>
            <p:ph type="title"/>
          </p:nvPr>
        </p:nvSpPr>
        <p:spPr>
          <a:xfrm>
            <a:off x="457200" y="260648"/>
            <a:ext cx="6419056" cy="1143000"/>
          </a:xfrm>
        </p:spPr>
        <p:txBody>
          <a:bodyPr>
            <a:normAutofit fontScale="90000"/>
          </a:bodyPr>
          <a:lstStyle/>
          <a:p>
            <a:r>
              <a:rPr lang="en-US" altLang="zh-TW" dirty="0"/>
              <a:t>Approximating </a:t>
            </a:r>
            <a:r>
              <a:rPr lang="en-US" altLang="zh-TW" dirty="0" smtClean="0"/>
              <a:t>Multiple Scattering</a:t>
            </a:r>
            <a:endParaRPr lang="zh-TW" altLang="en-US" dirty="0"/>
          </a:p>
        </p:txBody>
      </p:sp>
      <p:sp>
        <p:nvSpPr>
          <p:cNvPr id="7" name="TextBox 6"/>
          <p:cNvSpPr txBox="1"/>
          <p:nvPr/>
        </p:nvSpPr>
        <p:spPr>
          <a:xfrm>
            <a:off x="3995936" y="5147900"/>
            <a:ext cx="2143469"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Additional term!</a:t>
            </a:r>
            <a:endParaRPr lang="zh-CN" altLang="en-US" dirty="0">
              <a:solidFill>
                <a:schemeClr val="tx1"/>
              </a:solidFill>
            </a:endParaRPr>
          </a:p>
        </p:txBody>
      </p:sp>
      <p:sp>
        <p:nvSpPr>
          <p:cNvPr id="9" name="TextBox 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1" name="矩形 10"/>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61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131840" y="4057480"/>
            <a:ext cx="2880320" cy="5670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內容版面配置區 1"/>
              <p:cNvSpPr txBox="1">
                <a:spLocks/>
              </p:cNvSpPr>
              <p:nvPr/>
            </p:nvSpPr>
            <p:spPr>
              <a:xfrm>
                <a:off x="319987" y="3012074"/>
                <a:ext cx="8215967" cy="27211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solidFill>
                      <a:schemeClr val="tx1"/>
                    </a:solidFill>
                  </a:rPr>
                  <a:t>inner integral</a:t>
                </a:r>
              </a:p>
              <a:p>
                <a:pPr marL="400050" lvl="1" indent="0"/>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a:rPr>
                        <m:t>𝑀</m:t>
                      </m:r>
                      <m:r>
                        <a:rPr lang="en-US" altLang="zh-TW" sz="2000" b="0" i="1" smtClean="0">
                          <a:solidFill>
                            <a:schemeClr val="tx1"/>
                          </a:solidFill>
                          <a:latin typeface="Cambria Math"/>
                        </a:rPr>
                        <m:t>=</m:t>
                      </m:r>
                      <m:nary>
                        <m:naryPr>
                          <m:supHide m:val="on"/>
                          <m:ctrlPr>
                            <a:rPr lang="en-US" altLang="zh-TW" sz="2000" b="0" i="1" smtClean="0">
                              <a:solidFill>
                                <a:schemeClr val="tx1"/>
                              </a:solidFill>
                              <a:latin typeface="Cambria Math"/>
                            </a:rPr>
                          </m:ctrlPr>
                        </m:naryPr>
                        <m:sub>
                          <m:r>
                            <m:rPr>
                              <m:sty m:val="p"/>
                            </m:rPr>
                            <a:rPr lang="en-US" altLang="zh-TW" sz="2000" b="0" i="0" smtClean="0">
                              <a:solidFill>
                                <a:schemeClr val="tx1"/>
                              </a:solidFill>
                              <a:latin typeface="Cambria Math"/>
                            </a:rPr>
                            <m:t>Ω</m:t>
                          </m:r>
                        </m:sub>
                        <m:sup/>
                        <m:e>
                          <m:r>
                            <a:rPr lang="en-US" altLang="zh-TW" sz="2000" b="0" i="1" smtClean="0">
                              <a:solidFill>
                                <a:schemeClr val="tx1"/>
                              </a:solidFill>
                              <a:latin typeface="Cambria Math"/>
                            </a:rPr>
                            <m:t>𝐺</m:t>
                          </m:r>
                          <m:d>
                            <m:dPr>
                              <m:ctrlPr>
                                <a:rPr lang="en-US" altLang="zh-TW" sz="2000" b="0" i="1" smtClean="0">
                                  <a:solidFill>
                                    <a:schemeClr val="tx1"/>
                                  </a:solidFill>
                                  <a:latin typeface="Cambria Math"/>
                                </a:rPr>
                              </m:ctrlPr>
                            </m:dPr>
                            <m:e>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𝑖</m:t>
                                  </m:r>
                                </m:e>
                                <m:sup>
                                  <m:r>
                                    <a:rPr lang="en-US" altLang="zh-TW" sz="2000" b="0" i="1" smtClean="0">
                                      <a:solidFill>
                                        <a:schemeClr val="tx1"/>
                                      </a:solidFill>
                                      <a:latin typeface="Cambria Math"/>
                                    </a:rPr>
                                    <m:t>′</m:t>
                                  </m:r>
                                </m:sup>
                              </m:s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𝑖</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e>
                          </m:d>
                          <m:r>
                            <a:rPr lang="en-US" altLang="zh-TW" sz="2000" b="0" i="1" smtClean="0">
                              <a:solidFill>
                                <a:schemeClr val="tx1"/>
                              </a:solidFill>
                              <a:latin typeface="Cambria Math"/>
                            </a:rPr>
                            <m:t>𝐺</m:t>
                          </m:r>
                          <m:d>
                            <m:dPr>
                              <m:ctrlPr>
                                <a:rPr lang="en-US" altLang="zh-TW" sz="2000" b="0" i="1" smtClean="0">
                                  <a:solidFill>
                                    <a:schemeClr val="tx1"/>
                                  </a:solidFill>
                                  <a:latin typeface="Cambria Math"/>
                                </a:rPr>
                              </m:ctrlPr>
                            </m:dPr>
                            <m:e>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𝑖</m:t>
                                  </m:r>
                                </m:e>
                                <m:sup>
                                  <m:r>
                                    <a:rPr lang="en-US" altLang="zh-TW" sz="2000" b="0" i="1" smtClean="0">
                                      <a:solidFill>
                                        <a:schemeClr val="tx1"/>
                                      </a:solidFill>
                                      <a:latin typeface="Cambria Math"/>
                                    </a:rPr>
                                    <m:t>′</m:t>
                                  </m:r>
                                </m:sup>
                              </m:sSup>
                              <m:r>
                                <a:rPr lang="en-US" altLang="zh-TW" sz="2000" b="0" i="1" smtClean="0">
                                  <a:solidFill>
                                    <a:schemeClr val="tx1"/>
                                  </a:solidFill>
                                  <a:latin typeface="Cambria Math"/>
                                </a:rPr>
                                <m:t>;</m:t>
                              </m:r>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𝑖</m:t>
                                  </m:r>
                                </m:e>
                                <m:sub>
                                  <m:r>
                                    <a:rPr lang="en-US" altLang="zh-TW" sz="2000" b="0" i="1" smtClean="0">
                                      <a:solidFill>
                                        <a:schemeClr val="tx1"/>
                                      </a:solidFill>
                                      <a:latin typeface="Cambria Math"/>
                                    </a:rPr>
                                    <m:t>2</m:t>
                                  </m:r>
                                </m:sub>
                              </m:sSub>
                              <m:r>
                                <a:rPr lang="en-US" altLang="zh-TW" sz="2000" b="0" i="1" smtClean="0">
                                  <a:solidFill>
                                    <a:schemeClr val="tx1"/>
                                  </a:solidFill>
                                  <a:latin typeface="Cambria Math"/>
                                </a:rPr>
                                <m:t>,2</m:t>
                              </m:r>
                              <m:r>
                                <a:rPr lang="en-US" altLang="zh-TW" sz="2000" b="0" i="1" smtClean="0">
                                  <a:solidFill>
                                    <a:schemeClr val="tx1"/>
                                  </a:solidFill>
                                  <a:latin typeface="Cambria Math"/>
                                </a:rPr>
                                <m:t>𝑠𝑟</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𝑘</m:t>
                                  </m:r>
                                </m:sub>
                                <m:sup/>
                              </m:sSubSup>
                            </m:e>
                          </m:d>
                        </m:e>
                      </m:nary>
                      <m:d>
                        <m:dPr>
                          <m:ctrlPr>
                            <a:rPr lang="en-US" altLang="zh-TW" sz="2000" b="0" i="1" smtClean="0">
                              <a:solidFill>
                                <a:schemeClr val="tx1"/>
                              </a:solidFill>
                              <a:latin typeface="Cambria Math"/>
                            </a:rPr>
                          </m:ctrlPr>
                        </m:dPr>
                        <m:e>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𝑖</m:t>
                              </m:r>
                            </m:e>
                            <m:sup>
                              <m:r>
                                <a:rPr lang="en-US" altLang="zh-TW" sz="2000" b="0" i="1" smtClean="0">
                                  <a:solidFill>
                                    <a:schemeClr val="tx1"/>
                                  </a:solidFill>
                                  <a:latin typeface="Cambria Math"/>
                                </a:rPr>
                                <m:t>′</m:t>
                              </m:r>
                            </m:sup>
                          </m:sSup>
                          <m:r>
                            <a:rPr lang="en-US" altLang="zh-TW" sz="2000" b="0" i="1" smtClean="0">
                              <a:solidFill>
                                <a:schemeClr val="tx1"/>
                              </a:solidFill>
                              <a:latin typeface="Cambria Math"/>
                            </a:rPr>
                            <m:t>⋅</m:t>
                          </m:r>
                          <m:r>
                            <a:rPr lang="en-US" altLang="zh-TW" sz="2000" b="0" i="1" smtClean="0">
                              <a:solidFill>
                                <a:schemeClr val="tx1"/>
                              </a:solidFill>
                              <a:latin typeface="Cambria Math"/>
                            </a:rPr>
                            <m:t>𝑛</m:t>
                          </m:r>
                        </m:e>
                      </m:d>
                      <m:r>
                        <a:rPr lang="en-US" altLang="zh-TW" sz="2000" b="0" i="1" smtClean="0">
                          <a:solidFill>
                            <a:schemeClr val="tx1"/>
                          </a:solidFill>
                          <a:latin typeface="Cambria Math"/>
                        </a:rPr>
                        <m:t>𝑑𝑖</m:t>
                      </m:r>
                      <m:r>
                        <a:rPr lang="en-US" altLang="zh-TW" sz="2000" b="0" i="1" smtClean="0">
                          <a:solidFill>
                            <a:schemeClr val="tx1"/>
                          </a:solidFill>
                          <a:latin typeface="Cambria Math"/>
                        </a:rPr>
                        <m:t>=</m:t>
                      </m:r>
                      <m:d>
                        <m:dPr>
                          <m:ctrlPr>
                            <a:rPr lang="en-US" altLang="zh-TW" sz="2000" i="1">
                              <a:solidFill>
                                <a:schemeClr val="tx1"/>
                              </a:solidFill>
                              <a:latin typeface="Cambria Math"/>
                            </a:rPr>
                          </m:ctrlPr>
                        </m:dPr>
                        <m:e>
                          <m:sSubSup>
                            <m:sSubSupPr>
                              <m:ctrlPr>
                                <a:rPr lang="en-US" altLang="zh-TW" sz="2000" i="1">
                                  <a:solidFill>
                                    <a:schemeClr val="tx1"/>
                                  </a:solidFill>
                                  <a:latin typeface="Cambria Math"/>
                                </a:rPr>
                              </m:ctrlPr>
                            </m:sSubSupPr>
                            <m:e>
                              <m:r>
                                <a:rPr lang="en-US" altLang="zh-TW" sz="2000" i="1">
                                  <a:solidFill>
                                    <a:schemeClr val="tx1"/>
                                  </a:solidFill>
                                  <a:latin typeface="Cambria Math"/>
                                </a:rPr>
                                <m:t>𝜆</m:t>
                              </m:r>
                            </m:e>
                            <m:sub>
                              <m:r>
                                <a:rPr lang="en-US" altLang="zh-TW" sz="2000" i="1">
                                  <a:solidFill>
                                    <a:schemeClr val="tx1"/>
                                  </a:solidFill>
                                  <a:latin typeface="Cambria Math"/>
                                </a:rPr>
                                <m:t>𝑗</m:t>
                              </m:r>
                            </m:sub>
                            <m:sup>
                              <m:r>
                                <a:rPr lang="en-US" altLang="zh-TW" sz="2000" i="1">
                                  <a:solidFill>
                                    <a:schemeClr val="tx1"/>
                                  </a:solidFill>
                                  <a:latin typeface="Cambria Math"/>
                                </a:rPr>
                                <m:t>′</m:t>
                              </m:r>
                            </m:sup>
                          </m:sSubSup>
                          <m:d>
                            <m:dPr>
                              <m:ctrlPr>
                                <a:rPr lang="en-US" altLang="zh-TW" sz="2000" i="1">
                                  <a:solidFill>
                                    <a:schemeClr val="tx1"/>
                                  </a:solidFill>
                                  <a:latin typeface="Cambria Math"/>
                                </a:rPr>
                              </m:ctrlPr>
                            </m:dPr>
                            <m:e>
                              <m:sSubSup>
                                <m:sSubSupPr>
                                  <m:ctrlPr>
                                    <a:rPr lang="en-US" altLang="zh-TW" sz="2000" i="1">
                                      <a:solidFill>
                                        <a:schemeClr val="tx1"/>
                                      </a:solidFill>
                                      <a:latin typeface="Cambria Math"/>
                                    </a:rPr>
                                  </m:ctrlPr>
                                </m:sSubSupPr>
                                <m:e>
                                  <m:r>
                                    <a:rPr lang="en-US" altLang="zh-TW" sz="2000" i="1">
                                      <a:solidFill>
                                        <a:schemeClr val="tx1"/>
                                      </a:solidFill>
                                      <a:latin typeface="Cambria Math"/>
                                    </a:rPr>
                                    <m:t>𝑖</m:t>
                                  </m:r>
                                </m:e>
                                <m:sub>
                                  <m:r>
                                    <a:rPr lang="en-US" altLang="zh-TW" sz="2000" i="1">
                                      <a:solidFill>
                                        <a:schemeClr val="tx1"/>
                                      </a:solidFill>
                                      <a:latin typeface="Cambria Math"/>
                                    </a:rPr>
                                    <m:t>𝑗</m:t>
                                  </m:r>
                                </m:sub>
                                <m:sup>
                                  <m:r>
                                    <a:rPr lang="en-US" altLang="zh-TW" sz="2000" i="1">
                                      <a:solidFill>
                                        <a:schemeClr val="tx1"/>
                                      </a:solidFill>
                                      <a:latin typeface="Cambria Math"/>
                                    </a:rPr>
                                    <m:t>′</m:t>
                                  </m:r>
                                </m:sup>
                              </m:sSubSup>
                              <m:r>
                                <a:rPr lang="en-US" altLang="zh-TW" sz="2000" i="1">
                                  <a:solidFill>
                                    <a:schemeClr val="tx1"/>
                                  </a:solidFill>
                                  <a:latin typeface="Cambria Math"/>
                                </a:rPr>
                                <m:t>⋅</m:t>
                              </m:r>
                              <m:r>
                                <a:rPr lang="en-US" altLang="zh-TW" sz="2000" i="1">
                                  <a:solidFill>
                                    <a:schemeClr val="tx1"/>
                                  </a:solidFill>
                                  <a:latin typeface="Cambria Math"/>
                                </a:rPr>
                                <m:t>𝑛</m:t>
                              </m:r>
                            </m:e>
                          </m:d>
                          <m:r>
                            <a:rPr lang="en-US" altLang="zh-TW" sz="2000" i="1">
                              <a:solidFill>
                                <a:schemeClr val="tx1"/>
                              </a:solidFill>
                              <a:latin typeface="Cambria Math"/>
                            </a:rPr>
                            <m:t>+</m:t>
                          </m:r>
                          <m:r>
                            <a:rPr lang="en-US" altLang="zh-TW" sz="2000" b="0" i="1" smtClean="0">
                              <a:solidFill>
                                <a:schemeClr val="tx1"/>
                              </a:solidFill>
                              <a:latin typeface="Cambria Math"/>
                            </a:rPr>
                            <m:t>2</m:t>
                          </m:r>
                          <m:r>
                            <a:rPr lang="en-US" altLang="zh-TW" sz="2000" b="0" i="1" smtClean="0">
                              <a:solidFill>
                                <a:schemeClr val="tx1"/>
                              </a:solidFill>
                              <a:latin typeface="Cambria Math"/>
                            </a:rPr>
                            <m:t>𝑠𝑟</m:t>
                          </m:r>
                          <m:sSubSup>
                            <m:sSubSupPr>
                              <m:ctrlPr>
                                <a:rPr lang="en-US" altLang="zh-TW" sz="2000" i="1">
                                  <a:solidFill>
                                    <a:schemeClr val="tx1"/>
                                  </a:solidFill>
                                  <a:latin typeface="Cambria Math"/>
                                </a:rPr>
                              </m:ctrlPr>
                            </m:sSubSupPr>
                            <m:e>
                              <m:r>
                                <a:rPr lang="en-US" altLang="zh-TW" sz="2000" i="1">
                                  <a:solidFill>
                                    <a:schemeClr val="tx1"/>
                                  </a:solidFill>
                                  <a:latin typeface="Cambria Math"/>
                                </a:rPr>
                                <m:t>𝜆</m:t>
                              </m:r>
                            </m:e>
                            <m:sub>
                              <m:r>
                                <a:rPr lang="en-US" altLang="zh-TW" sz="2000" i="1">
                                  <a:solidFill>
                                    <a:schemeClr val="tx1"/>
                                  </a:solidFill>
                                  <a:latin typeface="Cambria Math"/>
                                </a:rPr>
                                <m:t>𝑘</m:t>
                              </m:r>
                            </m:sub>
                            <m:sup/>
                          </m:sSubSup>
                          <m:d>
                            <m:dPr>
                              <m:ctrlPr>
                                <a:rPr lang="en-US" altLang="zh-TW" sz="2000" i="1">
                                  <a:solidFill>
                                    <a:schemeClr val="tx1"/>
                                  </a:solidFill>
                                  <a:latin typeface="Cambria Math"/>
                                </a:rPr>
                              </m:ctrlPr>
                            </m:dPr>
                            <m:e>
                              <m:sSub>
                                <m:sSubPr>
                                  <m:ctrlPr>
                                    <a:rPr lang="en-US" altLang="zh-TW" sz="2000" i="1">
                                      <a:solidFill>
                                        <a:schemeClr val="tx1"/>
                                      </a:solidFill>
                                      <a:latin typeface="Cambria Math"/>
                                    </a:rPr>
                                  </m:ctrlPr>
                                </m:sSubPr>
                                <m:e>
                                  <m:r>
                                    <a:rPr lang="en-US" altLang="zh-TW" sz="2000" i="1">
                                      <a:solidFill>
                                        <a:schemeClr val="tx1"/>
                                      </a:solidFill>
                                      <a:latin typeface="Cambria Math"/>
                                    </a:rPr>
                                    <m:t>𝑖</m:t>
                                  </m:r>
                                </m:e>
                                <m:sub>
                                  <m:r>
                                    <a:rPr lang="en-US" altLang="zh-TW" sz="2000" i="1">
                                      <a:solidFill>
                                        <a:schemeClr val="tx1"/>
                                      </a:solidFill>
                                      <a:latin typeface="Cambria Math"/>
                                    </a:rPr>
                                    <m:t>2</m:t>
                                  </m:r>
                                </m:sub>
                              </m:sSub>
                              <m:r>
                                <a:rPr lang="en-US" altLang="zh-TW" sz="2000" i="1">
                                  <a:solidFill>
                                    <a:schemeClr val="tx1"/>
                                  </a:solidFill>
                                  <a:latin typeface="Cambria Math"/>
                                </a:rPr>
                                <m:t>⋅</m:t>
                              </m:r>
                              <m:r>
                                <a:rPr lang="en-US" altLang="zh-TW" sz="2000" i="1">
                                  <a:solidFill>
                                    <a:schemeClr val="tx1"/>
                                  </a:solidFill>
                                  <a:latin typeface="Cambria Math"/>
                                </a:rPr>
                                <m:t>𝑛</m:t>
                              </m:r>
                            </m:e>
                          </m:d>
                        </m:e>
                      </m:d>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𝑀</m:t>
                          </m:r>
                        </m:e>
                        <m:sub>
                          <m:r>
                            <a:rPr lang="en-US" altLang="zh-TW" sz="2000" b="0" i="1" smtClean="0">
                              <a:solidFill>
                                <a:schemeClr val="tx1"/>
                              </a:solidFill>
                              <a:latin typeface="Cambria Math"/>
                            </a:rPr>
                            <m:t>𝑖</m:t>
                          </m:r>
                        </m:sub>
                      </m:sSub>
                    </m:oMath>
                  </m:oMathPara>
                </a14:m>
                <a:endParaRPr lang="en-US" altLang="zh-TW" sz="2000" b="0" i="1" dirty="0" smtClean="0">
                  <a:solidFill>
                    <a:schemeClr val="tx1"/>
                  </a:solidFill>
                  <a:latin typeface="Cambria Math"/>
                </a:endParaRPr>
              </a:p>
              <a:p>
                <a:pPr marL="400050" lvl="1" indent="0"/>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a:rPr>
                        <m:t> </m:t>
                      </m:r>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𝑀</m:t>
                          </m:r>
                        </m:e>
                        <m:sub>
                          <m:r>
                            <a:rPr lang="en-US" altLang="zh-TW" sz="2000" b="0" i="1" smtClean="0">
                              <a:solidFill>
                                <a:schemeClr val="tx1"/>
                              </a:solidFill>
                              <a:latin typeface="Cambria Math"/>
                            </a:rPr>
                            <m:t>𝑖</m:t>
                          </m:r>
                        </m:sub>
                      </m:sSub>
                      <m:r>
                        <a:rPr lang="en-US" altLang="zh-TW" sz="2000" b="0" i="1" smtClean="0">
                          <a:solidFill>
                            <a:schemeClr val="tx1"/>
                          </a:solidFill>
                          <a:latin typeface="Cambria Math"/>
                        </a:rPr>
                        <m:t>(</m:t>
                      </m:r>
                      <m:r>
                        <a:rPr lang="en-US" altLang="zh-TW" sz="2000" b="0" i="1" smtClean="0">
                          <a:solidFill>
                            <a:schemeClr val="tx1"/>
                          </a:solidFill>
                          <a:latin typeface="Cambria Math"/>
                        </a:rPr>
                        <m:t>𝑠</m:t>
                      </m:r>
                      <m:r>
                        <a:rPr lang="en-US" altLang="zh-TW" sz="2000" b="0" i="1" smtClean="0">
                          <a:solidFill>
                            <a:schemeClr val="tx1"/>
                          </a:solidFill>
                          <a:latin typeface="Cambria Math"/>
                        </a:rPr>
                        <m:t>)=2</m:t>
                      </m:r>
                      <m:r>
                        <a:rPr lang="en-US" altLang="zh-TW" sz="2000" b="0" i="1" smtClean="0">
                          <a:solidFill>
                            <a:schemeClr val="tx1"/>
                          </a:solidFill>
                          <a:latin typeface="Cambria Math"/>
                        </a:rPr>
                        <m:t>𝜋</m:t>
                      </m:r>
                      <m:f>
                        <m:fPr>
                          <m:ctrlPr>
                            <a:rPr lang="en-US" altLang="zh-TW" sz="2000" b="0" i="1" smtClean="0">
                              <a:solidFill>
                                <a:schemeClr val="tx1"/>
                              </a:solidFill>
                              <a:latin typeface="Cambria Math"/>
                            </a:rPr>
                          </m:ctrlPr>
                        </m:fPr>
                        <m:num>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𝑒</m:t>
                              </m:r>
                            </m:e>
                            <m:sup>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𝜆</m:t>
                                  </m:r>
                                </m:e>
                                <m:sub>
                                  <m:r>
                                    <a:rPr lang="en-US" altLang="zh-TW" sz="2000" b="0" i="1" smtClean="0">
                                      <a:solidFill>
                                        <a:schemeClr val="tx1"/>
                                      </a:solidFill>
                                      <a:latin typeface="Cambria Math"/>
                                    </a:rPr>
                                    <m:t>3</m:t>
                                  </m:r>
                                </m:sub>
                              </m:sSub>
                              <m:r>
                                <a:rPr lang="en-US" altLang="zh-TW" sz="2000" b="0" i="1" smtClean="0">
                                  <a:solidFill>
                                    <a:schemeClr val="tx1"/>
                                  </a:solidFill>
                                  <a:latin typeface="Cambria Math"/>
                                </a:rPr>
                                <m:t>−</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𝑗</m:t>
                                  </m:r>
                                </m:sub>
                                <m:sup>
                                  <m:r>
                                    <a:rPr lang="en-US" altLang="zh-TW" sz="2000" b="0" i="1" smtClean="0">
                                      <a:solidFill>
                                        <a:schemeClr val="tx1"/>
                                      </a:solidFill>
                                      <a:latin typeface="Cambria Math"/>
                                    </a:rPr>
                                    <m:t>′</m:t>
                                  </m:r>
                                </m:sup>
                              </m:sSubSup>
                              <m:r>
                                <a:rPr lang="en-US" altLang="zh-TW" sz="2000" b="0" i="1" smtClean="0">
                                  <a:solidFill>
                                    <a:schemeClr val="tx1"/>
                                  </a:solidFill>
                                  <a:latin typeface="Cambria Math"/>
                                </a:rPr>
                                <m:t>−2</m:t>
                              </m:r>
                              <m:r>
                                <a:rPr lang="en-US" altLang="zh-TW" sz="2000" b="0" i="1" smtClean="0">
                                  <a:solidFill>
                                    <a:schemeClr val="tx1"/>
                                  </a:solidFill>
                                  <a:latin typeface="Cambria Math"/>
                                </a:rPr>
                                <m:t>𝑠𝑟</m:t>
                              </m:r>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𝑘</m:t>
                                  </m:r>
                                </m:sub>
                                <m:sup/>
                              </m:sSubSup>
                            </m:sup>
                          </m:sSup>
                        </m:num>
                        <m:den>
                          <m:sSubSup>
                            <m:sSubSupPr>
                              <m:ctrlPr>
                                <a:rPr lang="en-US" altLang="zh-TW" sz="2000" b="0" i="1" smtClean="0">
                                  <a:solidFill>
                                    <a:schemeClr val="tx1"/>
                                  </a:solidFill>
                                  <a:latin typeface="Cambria Math"/>
                                </a:rPr>
                              </m:ctrlPr>
                            </m:sSubSupPr>
                            <m:e>
                              <m:r>
                                <a:rPr lang="en-US" altLang="zh-TW" sz="2000" b="0" i="1" smtClean="0">
                                  <a:solidFill>
                                    <a:schemeClr val="tx1"/>
                                  </a:solidFill>
                                  <a:latin typeface="Cambria Math"/>
                                </a:rPr>
                                <m:t>𝜆</m:t>
                              </m:r>
                            </m:e>
                            <m:sub>
                              <m:r>
                                <a:rPr lang="en-US" altLang="zh-TW" sz="2000" b="0" i="1" smtClean="0">
                                  <a:solidFill>
                                    <a:schemeClr val="tx1"/>
                                  </a:solidFill>
                                  <a:latin typeface="Cambria Math"/>
                                </a:rPr>
                                <m:t>3</m:t>
                              </m:r>
                            </m:sub>
                            <m:sup>
                              <m:r>
                                <a:rPr lang="en-US" altLang="zh-TW" sz="2000" b="0" i="1" smtClean="0">
                                  <a:solidFill>
                                    <a:schemeClr val="tx1"/>
                                  </a:solidFill>
                                  <a:latin typeface="Cambria Math"/>
                                </a:rPr>
                                <m:t>2</m:t>
                              </m:r>
                            </m:sup>
                          </m:sSubSup>
                        </m:den>
                      </m:f>
                      <m:d>
                        <m:dPr>
                          <m:ctrlPr>
                            <a:rPr lang="en-US" altLang="zh-TW" sz="2000" b="0" i="1" smtClean="0">
                              <a:solidFill>
                                <a:schemeClr val="tx1"/>
                              </a:solidFill>
                              <a:latin typeface="Cambria Math"/>
                            </a:rPr>
                          </m:ctrlPr>
                        </m:dPr>
                        <m:e>
                          <m:r>
                            <a:rPr lang="en-US" altLang="zh-TW" sz="2000" b="0" i="1" smtClean="0">
                              <a:solidFill>
                                <a:schemeClr val="tx1"/>
                              </a:solidFill>
                              <a:latin typeface="Cambria Math"/>
                            </a:rPr>
                            <m:t>1−</m:t>
                          </m:r>
                          <m:sSup>
                            <m:sSupPr>
                              <m:ctrlPr>
                                <a:rPr lang="en-US" altLang="zh-TW" sz="2000" b="0" i="1" smtClean="0">
                                  <a:solidFill>
                                    <a:schemeClr val="tx1"/>
                                  </a:solidFill>
                                  <a:latin typeface="Cambria Math"/>
                                </a:rPr>
                              </m:ctrlPr>
                            </m:sSupPr>
                            <m:e>
                              <m:r>
                                <a:rPr lang="en-US" altLang="zh-TW" sz="2000" b="0" i="1" smtClean="0">
                                  <a:solidFill>
                                    <a:schemeClr val="tx1"/>
                                  </a:solidFill>
                                  <a:latin typeface="Cambria Math"/>
                                </a:rPr>
                                <m:t>𝑒</m:t>
                              </m:r>
                            </m:e>
                            <m:sup>
                              <m:r>
                                <a:rPr lang="en-US" altLang="zh-TW" sz="2000" b="0" i="1" smtClean="0">
                                  <a:solidFill>
                                    <a:schemeClr val="tx1"/>
                                  </a:solidFill>
                                  <a:latin typeface="Cambria Math"/>
                                </a:rPr>
                                <m:t>−2</m:t>
                              </m:r>
                              <m:sSub>
                                <m:sSubPr>
                                  <m:ctrlPr>
                                    <a:rPr lang="en-US" altLang="zh-TW" sz="2000" b="0" i="1" smtClean="0">
                                      <a:solidFill>
                                        <a:schemeClr val="tx1"/>
                                      </a:solidFill>
                                      <a:latin typeface="Cambria Math"/>
                                    </a:rPr>
                                  </m:ctrlPr>
                                </m:sSubPr>
                                <m:e>
                                  <m:r>
                                    <a:rPr lang="en-US" altLang="zh-TW" sz="2000" b="0" i="1" smtClean="0">
                                      <a:solidFill>
                                        <a:schemeClr val="tx1"/>
                                      </a:solidFill>
                                      <a:latin typeface="Cambria Math"/>
                                    </a:rPr>
                                    <m:t>𝜆</m:t>
                                  </m:r>
                                </m:e>
                                <m:sub>
                                  <m:r>
                                    <a:rPr lang="en-US" altLang="zh-TW" sz="2000" b="0" i="1" smtClean="0">
                                      <a:solidFill>
                                        <a:schemeClr val="tx1"/>
                                      </a:solidFill>
                                      <a:latin typeface="Cambria Math"/>
                                    </a:rPr>
                                    <m:t>3</m:t>
                                  </m:r>
                                </m:sub>
                              </m:sSub>
                            </m:sup>
                          </m:sSup>
                        </m:e>
                      </m:d>
                    </m:oMath>
                  </m:oMathPara>
                </a14:m>
                <a:endParaRPr lang="en-US" altLang="zh-TW" sz="2000" b="0" i="1" dirty="0" smtClean="0">
                  <a:solidFill>
                    <a:schemeClr val="tx1"/>
                  </a:solidFill>
                  <a:latin typeface="Cambria Math"/>
                </a:endParaRPr>
              </a:p>
              <a:p>
                <a:pPr marL="400050" lvl="1" indent="0"/>
                <a14:m>
                  <m:oMathPara xmlns:m="http://schemas.openxmlformats.org/officeDocument/2006/math">
                    <m:oMathParaPr>
                      <m:jc m:val="centerGroup"/>
                    </m:oMathParaPr>
                    <m:oMath xmlns:m="http://schemas.openxmlformats.org/officeDocument/2006/math">
                      <m:r>
                        <a:rPr lang="en-US" altLang="zh-TW" sz="2000" b="0" i="1" smtClean="0">
                          <a:solidFill>
                            <a:schemeClr val="tx1"/>
                          </a:solidFill>
                          <a:latin typeface="Cambria Math"/>
                        </a:rPr>
                        <m:t>≈</m:t>
                      </m:r>
                      <m:nary>
                        <m:naryPr>
                          <m:chr m:val="∑"/>
                          <m:supHide m:val="on"/>
                          <m:ctrlPr>
                            <a:rPr lang="en-US" altLang="zh-TW" sz="2000" b="0" i="1" smtClean="0">
                              <a:solidFill>
                                <a:schemeClr val="tx1"/>
                              </a:solidFill>
                              <a:latin typeface="Cambria Math"/>
                            </a:rPr>
                          </m:ctrlPr>
                        </m:naryPr>
                        <m:sub>
                          <m:r>
                            <a:rPr lang="en-US" altLang="zh-TW" sz="2000" b="0" i="1" smtClean="0">
                              <a:solidFill>
                                <a:schemeClr val="tx1"/>
                              </a:solidFill>
                              <a:latin typeface="Cambria Math"/>
                            </a:rPr>
                            <m:t>𝑚</m:t>
                          </m:r>
                        </m:sub>
                        <m:sup/>
                        <m:e>
                          <m:sSubSup>
                            <m:sSubSupPr>
                              <m:ctrlPr>
                                <a:rPr lang="en-US" altLang="zh-TW" sz="2000" b="0" i="1" smtClean="0">
                                  <a:solidFill>
                                    <a:srgbClr val="FF0000"/>
                                  </a:solidFill>
                                  <a:latin typeface="Cambria Math"/>
                                </a:rPr>
                              </m:ctrlPr>
                            </m:sSubSupPr>
                            <m:e>
                              <m:r>
                                <a:rPr lang="en-US" altLang="zh-TW" sz="2000" b="0" i="1" smtClean="0">
                                  <a:solidFill>
                                    <a:srgbClr val="FF0000"/>
                                  </a:solidFill>
                                  <a:latin typeface="Cambria Math"/>
                                </a:rPr>
                                <m:t>𝑝</m:t>
                              </m:r>
                            </m:e>
                            <m:sub>
                              <m:r>
                                <a:rPr lang="en-US" altLang="zh-TW" sz="2000" b="0" i="1" smtClean="0">
                                  <a:solidFill>
                                    <a:srgbClr val="FF0000"/>
                                  </a:solidFill>
                                  <a:latin typeface="Cambria Math"/>
                                </a:rPr>
                                <m:t>𝑚</m:t>
                              </m:r>
                            </m:sub>
                            <m:sup>
                              <m:r>
                                <a:rPr lang="en-US" altLang="zh-TW" sz="2000" b="0" i="1" smtClean="0">
                                  <a:solidFill>
                                    <a:srgbClr val="FF0000"/>
                                  </a:solidFill>
                                  <a:latin typeface="Cambria Math"/>
                                </a:rPr>
                                <m:t>𝐸</m:t>
                              </m:r>
                            </m:sup>
                          </m:sSubSup>
                          <m:func>
                            <m:funcPr>
                              <m:ctrlPr>
                                <a:rPr lang="en-US" altLang="zh-TW" sz="2000" b="0" i="1" smtClean="0">
                                  <a:solidFill>
                                    <a:schemeClr val="tx1"/>
                                  </a:solidFill>
                                  <a:latin typeface="Cambria Math"/>
                                </a:rPr>
                              </m:ctrlPr>
                            </m:funcPr>
                            <m:fName>
                              <m:r>
                                <m:rPr>
                                  <m:sty m:val="p"/>
                                </m:rPr>
                                <a:rPr lang="en-US" altLang="zh-TW" sz="2000" b="0" i="0" smtClean="0">
                                  <a:solidFill>
                                    <a:schemeClr val="tx1"/>
                                  </a:solidFill>
                                  <a:latin typeface="Cambria Math"/>
                                </a:rPr>
                                <m:t>exp</m:t>
                              </m:r>
                            </m:fName>
                            <m:e>
                              <m:d>
                                <m:dPr>
                                  <m:ctrlPr>
                                    <a:rPr lang="en-US" altLang="zh-TW" sz="2000" b="0" i="1" smtClean="0">
                                      <a:solidFill>
                                        <a:schemeClr val="tx1"/>
                                      </a:solidFill>
                                      <a:latin typeface="Cambria Math"/>
                                    </a:rPr>
                                  </m:ctrlPr>
                                </m:dPr>
                                <m:e>
                                  <m:r>
                                    <a:rPr lang="en-US" altLang="zh-TW" sz="2000" b="0" i="1" smtClean="0">
                                      <a:solidFill>
                                        <a:schemeClr val="tx1"/>
                                      </a:solidFill>
                                      <a:latin typeface="Cambria Math"/>
                                    </a:rPr>
                                    <m:t>−</m:t>
                                  </m:r>
                                  <m:sSubSup>
                                    <m:sSubSupPr>
                                      <m:ctrlPr>
                                        <a:rPr lang="en-US" altLang="zh-TW" sz="2000" b="0" i="1" smtClean="0">
                                          <a:solidFill>
                                            <a:srgbClr val="FF0000"/>
                                          </a:solidFill>
                                          <a:latin typeface="Cambria Math"/>
                                        </a:rPr>
                                      </m:ctrlPr>
                                    </m:sSubSupPr>
                                    <m:e>
                                      <m:r>
                                        <a:rPr lang="en-US" altLang="zh-TW" sz="2000" b="0" i="1" smtClean="0">
                                          <a:solidFill>
                                            <a:srgbClr val="FF0000"/>
                                          </a:solidFill>
                                          <a:latin typeface="Cambria Math"/>
                                        </a:rPr>
                                        <m:t>𝑞</m:t>
                                      </m:r>
                                    </m:e>
                                    <m:sub>
                                      <m:r>
                                        <a:rPr lang="en-US" altLang="zh-TW" sz="2000" b="0" i="1" smtClean="0">
                                          <a:solidFill>
                                            <a:srgbClr val="FF0000"/>
                                          </a:solidFill>
                                          <a:latin typeface="Cambria Math"/>
                                        </a:rPr>
                                        <m:t>𝑚</m:t>
                                      </m:r>
                                    </m:sub>
                                    <m:sup>
                                      <m:r>
                                        <a:rPr lang="en-US" altLang="zh-TW" sz="2000" b="0" i="1" smtClean="0">
                                          <a:solidFill>
                                            <a:srgbClr val="FF0000"/>
                                          </a:solidFill>
                                          <a:latin typeface="Cambria Math"/>
                                        </a:rPr>
                                        <m:t>𝐸</m:t>
                                      </m:r>
                                    </m:sup>
                                  </m:sSubSup>
                                  <m:r>
                                    <a:rPr lang="en-US" altLang="zh-TW" sz="2000" b="0" i="1" smtClean="0">
                                      <a:solidFill>
                                        <a:schemeClr val="tx1"/>
                                      </a:solidFill>
                                      <a:latin typeface="Cambria Math"/>
                                    </a:rPr>
                                    <m:t>⋅</m:t>
                                  </m:r>
                                  <m:r>
                                    <a:rPr lang="en-US" altLang="zh-TW" sz="2000" b="0" i="1" smtClean="0">
                                      <a:solidFill>
                                        <a:schemeClr val="tx1"/>
                                      </a:solidFill>
                                      <a:latin typeface="Cambria Math"/>
                                    </a:rPr>
                                    <m:t>𝑠</m:t>
                                  </m:r>
                                </m:e>
                              </m:d>
                            </m:e>
                          </m:func>
                        </m:e>
                      </m:nary>
                    </m:oMath>
                  </m:oMathPara>
                </a14:m>
                <a:endParaRPr lang="en-US" altLang="zh-TW" sz="2000" b="0" dirty="0" smtClean="0">
                  <a:solidFill>
                    <a:schemeClr val="tx1"/>
                  </a:solidFill>
                </a:endParaRPr>
              </a:p>
              <a:p>
                <a:pPr marL="400050" lvl="1" indent="0"/>
                <a:endParaRPr lang="en-US" altLang="zh-TW" sz="2000" b="0" dirty="0" smtClean="0">
                  <a:solidFill>
                    <a:schemeClr val="tx1"/>
                  </a:solidFill>
                </a:endParaRPr>
              </a:p>
              <a:p>
                <a:pPr marL="400050" lvl="1" indent="0"/>
                <a:endParaRPr lang="en-US" altLang="zh-TW" sz="2000" b="0" dirty="0" smtClean="0">
                  <a:solidFill>
                    <a:schemeClr val="tx1"/>
                  </a:solidFill>
                </a:endParaRPr>
              </a:p>
              <a:p>
                <a:pPr marL="1257300" lvl="2" indent="-457200">
                  <a:buFont typeface="Arial" pitchFamily="34" charset="0"/>
                  <a:buChar char="•"/>
                </a:pPr>
                <a:endParaRPr lang="en-US" altLang="zh-TW" b="0" dirty="0" smtClean="0"/>
              </a:p>
            </p:txBody>
          </p:sp>
        </mc:Choice>
        <mc:Fallback xmlns="">
          <p:sp>
            <p:nvSpPr>
              <p:cNvPr id="9" name="內容版面配置區 1"/>
              <p:cNvSpPr txBox="1">
                <a:spLocks noRot="1" noChangeAspect="1" noMove="1" noResize="1" noEditPoints="1" noAdjustHandles="1" noChangeArrowheads="1" noChangeShapeType="1" noTextEdit="1"/>
              </p:cNvSpPr>
              <p:nvPr/>
            </p:nvSpPr>
            <p:spPr>
              <a:xfrm>
                <a:off x="319987" y="3012074"/>
                <a:ext cx="8215967" cy="2721181"/>
              </a:xfrm>
              <a:prstGeom prst="rect">
                <a:avLst/>
              </a:prstGeom>
              <a:blipFill rotWithShape="1">
                <a:blip r:embed="rId3"/>
                <a:stretch>
                  <a:fillRect t="-2242" b="-12332"/>
                </a:stretch>
              </a:blipFill>
            </p:spPr>
            <p:txBody>
              <a:bodyPr/>
              <a:lstStyle/>
              <a:p>
                <a:r>
                  <a:rPr lang="zh-CN" altLang="en-US">
                    <a:noFill/>
                  </a:rPr>
                  <a:t> </a:t>
                </a:r>
              </a:p>
            </p:txBody>
          </p:sp>
        </mc:Fallback>
      </mc:AlternateContent>
      <p:sp>
        <p:nvSpPr>
          <p:cNvPr id="26" name="矩形 2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13" name="TextBox 12"/>
              <p:cNvSpPr txBox="1"/>
              <p:nvPr/>
            </p:nvSpPr>
            <p:spPr>
              <a:xfrm>
                <a:off x="0" y="2159531"/>
                <a:ext cx="9144000" cy="69166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b="0" i="1" smtClean="0">
                              <a:latin typeface="Cambria Math"/>
                            </a:rPr>
                          </m:ctrlPr>
                        </m:sSubPr>
                        <m:e>
                          <m:r>
                            <a:rPr lang="en-US" altLang="zh-CN" b="0" i="1" smtClean="0">
                              <a:latin typeface="Cambria Math"/>
                            </a:rPr>
                            <m:t>𝐿</m:t>
                          </m:r>
                        </m:e>
                        <m:sub>
                          <m:r>
                            <a:rPr lang="en-US" altLang="zh-CN" b="0" i="1" smtClean="0">
                              <a:latin typeface="Cambria Math"/>
                            </a:rPr>
                            <m:t>𝐸</m:t>
                          </m:r>
                        </m:sub>
                      </m:sSub>
                      <m:r>
                        <a:rPr lang="en-US" altLang="zh-CN" b="0" i="1" smtClean="0">
                          <a:latin typeface="Cambria Math"/>
                        </a:rPr>
                        <m:t>=2</m:t>
                      </m:r>
                      <m:sSub>
                        <m:sSubPr>
                          <m:ctrlPr>
                            <a:rPr lang="en-US" altLang="zh-CN" b="0" i="1" smtClean="0">
                              <a:latin typeface="Cambria Math"/>
                            </a:rPr>
                          </m:ctrlPr>
                        </m:sSubPr>
                        <m:e>
                          <m:r>
                            <a:rPr lang="en-US" altLang="zh-CN" b="0" i="1" smtClean="0">
                              <a:latin typeface="Cambria Math"/>
                            </a:rPr>
                            <m:t>𝜆</m:t>
                          </m:r>
                        </m:e>
                        <m:sub>
                          <m:r>
                            <a:rPr lang="en-US" altLang="zh-CN" b="0" i="1" smtClean="0">
                              <a:latin typeface="Cambria Math"/>
                            </a:rPr>
                            <m:t>𝑘</m:t>
                          </m:r>
                        </m:sub>
                      </m:sSub>
                      <m:nary>
                        <m:naryPr>
                          <m:ctrlPr>
                            <a:rPr lang="en-US" altLang="zh-CN" i="1">
                              <a:latin typeface="Cambria Math"/>
                            </a:rPr>
                          </m:ctrlPr>
                        </m:naryPr>
                        <m:sub>
                          <m:r>
                            <m:rPr>
                              <m:brk m:alnAt="23"/>
                            </m:rPr>
                            <a:rPr lang="en-US" altLang="zh-CN" i="1">
                              <a:latin typeface="Cambria Math"/>
                            </a:rPr>
                            <m:t>0</m:t>
                          </m:r>
                        </m:sub>
                        <m:sup>
                          <m:r>
                            <a:rPr lang="en-US" altLang="zh-CN" i="1">
                              <a:latin typeface="Cambria Math"/>
                            </a:rPr>
                            <m:t>∞</m:t>
                          </m:r>
                        </m:sup>
                        <m:e>
                          <m:r>
                            <a:rPr lang="en-US" altLang="zh-CN" i="1">
                              <a:latin typeface="Cambria Math"/>
                            </a:rPr>
                            <m:t>𝑄</m:t>
                          </m:r>
                          <m:d>
                            <m:dPr>
                              <m:ctrlPr>
                                <a:rPr lang="en-US" altLang="zh-CN" i="1">
                                  <a:latin typeface="Cambria Math"/>
                                </a:rPr>
                              </m:ctrlPr>
                            </m:dPr>
                            <m:e>
                              <m:r>
                                <a:rPr lang="en-US" altLang="zh-CN" i="1">
                                  <a:latin typeface="Cambria Math"/>
                                </a:rPr>
                                <m:t>𝑠</m:t>
                              </m:r>
                            </m:e>
                          </m:d>
                          <m:sSup>
                            <m:sSupPr>
                              <m:ctrlPr>
                                <a:rPr lang="en-US" altLang="zh-CN" i="1">
                                  <a:latin typeface="Cambria Math"/>
                                </a:rPr>
                              </m:ctrlPr>
                            </m:sSupPr>
                            <m:e>
                              <m:r>
                                <a:rPr lang="en-US" altLang="zh-CN" i="1">
                                  <a:latin typeface="Cambria Math"/>
                                </a:rPr>
                                <m:t>𝑒</m:t>
                              </m:r>
                            </m:e>
                            <m:sup>
                              <m:r>
                                <a:rPr lang="en-US" altLang="zh-CN" i="1">
                                  <a:latin typeface="Cambria Math"/>
                                </a:rPr>
                                <m:t>−</m:t>
                              </m:r>
                              <m:sSub>
                                <m:sSubPr>
                                  <m:ctrlPr>
                                    <a:rPr lang="en-US" altLang="zh-CN" i="1">
                                      <a:latin typeface="Cambria Math"/>
                                    </a:rPr>
                                  </m:ctrlPr>
                                </m:sSubPr>
                                <m:e>
                                  <m:r>
                                    <a:rPr lang="en-US" altLang="zh-CN" i="1">
                                      <a:latin typeface="Cambria Math"/>
                                    </a:rPr>
                                    <m:t>𝜆</m:t>
                                  </m:r>
                                </m:e>
                                <m:sub>
                                  <m:r>
                                    <a:rPr lang="en-US" altLang="zh-CN" i="1">
                                      <a:latin typeface="Cambria Math"/>
                                    </a:rPr>
                                    <m:t>𝑘</m:t>
                                  </m:r>
                                </m:sub>
                              </m:sSub>
                              <m:sSup>
                                <m:sSupPr>
                                  <m:ctrlPr>
                                    <a:rPr lang="en-US" altLang="zh-CN" i="1">
                                      <a:latin typeface="Cambria Math"/>
                                    </a:rPr>
                                  </m:ctrlPr>
                                </m:sSupPr>
                                <m:e>
                                  <m:d>
                                    <m:dPr>
                                      <m:ctrlPr>
                                        <a:rPr lang="en-US" altLang="zh-CN" i="1">
                                          <a:latin typeface="Cambria Math"/>
                                        </a:rPr>
                                      </m:ctrlPr>
                                    </m:dPr>
                                    <m:e>
                                      <m:r>
                                        <a:rPr lang="en-US" altLang="zh-CN" i="1">
                                          <a:latin typeface="Cambria Math"/>
                                        </a:rPr>
                                        <m:t>𝑠</m:t>
                                      </m:r>
                                      <m:r>
                                        <a:rPr lang="en-US" altLang="zh-CN" i="1">
                                          <a:latin typeface="Cambria Math"/>
                                        </a:rPr>
                                        <m:t>−</m:t>
                                      </m:r>
                                      <m:r>
                                        <a:rPr lang="en-US" altLang="zh-CN" i="1">
                                          <a:latin typeface="Cambria Math"/>
                                        </a:rPr>
                                        <m:t>𝑟</m:t>
                                      </m:r>
                                    </m:e>
                                  </m:d>
                                </m:e>
                                <m:sup>
                                  <m:r>
                                    <a:rPr lang="en-US" altLang="zh-CN" i="1">
                                      <a:latin typeface="Cambria Math"/>
                                    </a:rPr>
                                    <m:t>2</m:t>
                                  </m:r>
                                </m:sup>
                              </m:sSup>
                            </m:sup>
                          </m:sSup>
                          <m:r>
                            <a:rPr lang="en-US" altLang="zh-CN" b="0" i="1" smtClean="0">
                              <a:latin typeface="Cambria Math"/>
                            </a:rPr>
                            <m:t>𝑀</m:t>
                          </m:r>
                        </m:e>
                      </m:nary>
                      <m:r>
                        <a:rPr lang="en-US" altLang="zh-CN" b="0" i="1" smtClean="0">
                          <a:latin typeface="Cambria Math"/>
                        </a:rPr>
                        <m:t>𝑑𝑠</m:t>
                      </m:r>
                    </m:oMath>
                  </m:oMathPara>
                </a14:m>
                <a:endParaRPr lang="zh-CN"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0" y="2159531"/>
                <a:ext cx="9144000" cy="691664"/>
              </a:xfrm>
              <a:prstGeom prst="rect">
                <a:avLst/>
              </a:prstGeom>
              <a:blipFill rotWithShape="1">
                <a:blip r:embed="rId4"/>
                <a:stretch>
                  <a:fillRect/>
                </a:stretch>
              </a:blipFill>
            </p:spPr>
            <p:txBody>
              <a:bodyPr/>
              <a:lstStyle/>
              <a:p>
                <a:r>
                  <a:rPr lang="zh-CN" altLang="en-US">
                    <a:noFill/>
                  </a:rPr>
                  <a:t> </a:t>
                </a:r>
              </a:p>
            </p:txBody>
          </p:sp>
        </mc:Fallback>
      </mc:AlternateContent>
      <p:sp>
        <p:nvSpPr>
          <p:cNvPr id="10" name="內容版面配置區 1"/>
          <p:cNvSpPr txBox="1">
            <a:spLocks/>
          </p:cNvSpPr>
          <p:nvPr/>
        </p:nvSpPr>
        <p:spPr>
          <a:xfrm>
            <a:off x="0" y="1556792"/>
            <a:ext cx="91440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buFont typeface="Arial" pitchFamily="34" charset="0"/>
              <a:buChar char="•"/>
            </a:pPr>
            <a:r>
              <a:rPr lang="en-US" altLang="zh-TW" dirty="0" smtClean="0"/>
              <a:t>Flux Integral</a:t>
            </a:r>
            <a:endParaRPr lang="zh-TW" altLang="en-US" dirty="0"/>
          </a:p>
        </p:txBody>
      </p:sp>
      <p:sp>
        <p:nvSpPr>
          <p:cNvPr id="15" name="標題 2"/>
          <p:cNvSpPr>
            <a:spLocks noGrp="1"/>
          </p:cNvSpPr>
          <p:nvPr>
            <p:ph type="title"/>
          </p:nvPr>
        </p:nvSpPr>
        <p:spPr>
          <a:xfrm>
            <a:off x="457200" y="260648"/>
            <a:ext cx="6419056" cy="1143000"/>
          </a:xfrm>
        </p:spPr>
        <p:txBody>
          <a:bodyPr>
            <a:normAutofit fontScale="90000"/>
          </a:bodyPr>
          <a:lstStyle/>
          <a:p>
            <a:r>
              <a:rPr lang="en-US" altLang="zh-TW" dirty="0"/>
              <a:t>Approximating </a:t>
            </a:r>
            <a:r>
              <a:rPr lang="en-US" altLang="zh-TW" dirty="0" smtClean="0"/>
              <a:t>Multiple Scattering</a:t>
            </a:r>
            <a:endParaRPr lang="zh-TW" altLang="en-US" dirty="0"/>
          </a:p>
        </p:txBody>
      </p:sp>
      <p:sp>
        <p:nvSpPr>
          <p:cNvPr id="11" name="TextBox 10"/>
          <p:cNvSpPr txBox="1"/>
          <p:nvPr/>
        </p:nvSpPr>
        <p:spPr>
          <a:xfrm>
            <a:off x="6300192" y="4833007"/>
            <a:ext cx="264752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Exponential attenuation!</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p:nvPr/>
            </p:nvSpPr>
            <p:spPr>
              <a:xfrm>
                <a:off x="6300192" y="5498317"/>
                <a:ext cx="264752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Pre-fit </a:t>
                </a:r>
                <a14:m>
                  <m:oMath xmlns:m="http://schemas.openxmlformats.org/officeDocument/2006/math">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𝑀</m:t>
                        </m:r>
                      </m:e>
                      <m:sub>
                        <m:r>
                          <a:rPr lang="en-US" altLang="zh-CN" b="0" i="1" smtClean="0">
                            <a:solidFill>
                              <a:schemeClr val="tx1"/>
                            </a:solidFill>
                            <a:latin typeface="Cambria Math"/>
                          </a:rPr>
                          <m:t>𝑖</m:t>
                        </m:r>
                      </m:sub>
                    </m:sSub>
                  </m:oMath>
                </a14:m>
                <a:r>
                  <a:rPr lang="en-US" altLang="zh-CN" dirty="0" smtClean="0">
                    <a:solidFill>
                      <a:schemeClr val="tx1"/>
                    </a:solidFill>
                  </a:rPr>
                  <a:t> into a 2D table</a:t>
                </a:r>
                <a:endParaRPr lang="zh-CN" altLang="en-US"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300192" y="5498317"/>
                <a:ext cx="2647525" cy="369332"/>
              </a:xfrm>
              <a:prstGeom prst="rect">
                <a:avLst/>
              </a:prstGeom>
              <a:blipFill rotWithShape="1">
                <a:blip r:embed="rId5"/>
                <a:stretch>
                  <a:fillRect t="-4615" b="-20000"/>
                </a:stretch>
              </a:blipFill>
            </p:spPr>
            <p:txBody>
              <a:bodyPr/>
              <a:lstStyle/>
              <a:p>
                <a:r>
                  <a:rPr lang="zh-CN" altLang="en-US">
                    <a:noFill/>
                  </a:rPr>
                  <a:t> </a:t>
                </a:r>
              </a:p>
            </p:txBody>
          </p:sp>
        </mc:Fallback>
      </mc:AlternateContent>
      <p:sp>
        <p:nvSpPr>
          <p:cNvPr id="14" name="TextBox 13"/>
          <p:cNvSpPr txBox="1"/>
          <p:nvPr/>
        </p:nvSpPr>
        <p:spPr>
          <a:xfrm>
            <a:off x="6804248" y="1495588"/>
            <a:ext cx="2143469"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Now has analytical solution!</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19" name="TextBox 18"/>
              <p:cNvSpPr txBox="1"/>
              <p:nvPr/>
            </p:nvSpPr>
            <p:spPr>
              <a:xfrm>
                <a:off x="-14684" y="2276872"/>
                <a:ext cx="9144000" cy="69166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altLang="zh-CN" b="0" i="1" smtClean="0">
                              <a:latin typeface="Cambria Math"/>
                            </a:rPr>
                          </m:ctrlPr>
                        </m:sSubPr>
                        <m:e>
                          <m:r>
                            <a:rPr lang="en-US" altLang="zh-CN" b="0" i="1" smtClean="0">
                              <a:latin typeface="Cambria Math"/>
                            </a:rPr>
                            <m:t>𝐿</m:t>
                          </m:r>
                        </m:e>
                        <m:sub>
                          <m:r>
                            <a:rPr lang="en-US" altLang="zh-CN" b="0" i="1" smtClean="0">
                              <a:latin typeface="Cambria Math"/>
                            </a:rPr>
                            <m:t>𝐸</m:t>
                          </m:r>
                        </m:sub>
                      </m:sSub>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nary>
                            <m:naryPr>
                              <m:ctrlPr>
                                <a:rPr lang="en-US" altLang="zh-CN" b="0" i="1" smtClean="0">
                                  <a:latin typeface="Cambria Math"/>
                                </a:rPr>
                              </m:ctrlPr>
                            </m:naryPr>
                            <m:sub>
                              <m:r>
                                <m:rPr>
                                  <m:brk m:alnAt="23"/>
                                </m:rPr>
                                <a:rPr lang="en-US" altLang="zh-CN" b="0" i="1" smtClean="0">
                                  <a:latin typeface="Cambria Math"/>
                                </a:rPr>
                                <m:t>0</m:t>
                              </m:r>
                            </m:sub>
                            <m:sup>
                              <m:r>
                                <a:rPr lang="en-US" altLang="zh-CN" b="0" i="1" smtClean="0">
                                  <a:latin typeface="Cambria Math"/>
                                </a:rPr>
                                <m:t>∞</m:t>
                              </m:r>
                            </m:sup>
                            <m:e>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b="0" i="1" smtClean="0">
                                  <a:latin typeface="Cambria Math"/>
                                </a:rPr>
                                <m:t>𝑄</m:t>
                              </m:r>
                              <m:d>
                                <m:dPr>
                                  <m:ctrlPr>
                                    <a:rPr lang="en-US" altLang="zh-CN" b="0" i="1" smtClean="0">
                                      <a:latin typeface="Cambria Math"/>
                                    </a:rPr>
                                  </m:ctrlPr>
                                </m:dPr>
                                <m:e>
                                  <m:r>
                                    <a:rPr lang="en-US" altLang="zh-CN" b="0" i="1" smtClean="0">
                                      <a:latin typeface="Cambria Math"/>
                                    </a:rPr>
                                    <m:t>𝑠</m:t>
                                  </m:r>
                                </m:e>
                              </m:d>
                              <m:r>
                                <a:rPr lang="en-US" altLang="zh-CN" b="0" i="1" smtClean="0">
                                  <a:latin typeface="Cambria Math"/>
                                </a:rPr>
                                <m:t>(−</m:t>
                              </m:r>
                              <m:r>
                                <a:rPr lang="en-US" altLang="zh-CN" b="0" i="1" smtClean="0">
                                  <a:latin typeface="Cambria Math"/>
                                </a:rPr>
                                <m:t>𝑛</m:t>
                              </m:r>
                              <m:r>
                                <a:rPr lang="en-US" altLang="zh-CN" b="0" i="1" smtClean="0">
                                  <a:latin typeface="Cambria Math"/>
                                </a:rPr>
                                <m:t>⋅</m:t>
                              </m:r>
                              <m:r>
                                <a:rPr lang="en-US" altLang="zh-CN" b="0" i="1" smtClean="0">
                                  <a:latin typeface="Cambria Math"/>
                                </a:rPr>
                                <m:t>𝛻𝜙</m:t>
                              </m:r>
                              <m:r>
                                <a:rPr lang="en-US" altLang="zh-CN" b="0" i="1" smtClean="0">
                                  <a:latin typeface="Cambria Math"/>
                                </a:rPr>
                                <m:t>) </m:t>
                              </m:r>
                              <m:d>
                                <m:dPr>
                                  <m:ctrlPr>
                                    <a:rPr lang="en-US" altLang="zh-CN" b="0" i="1" smtClean="0">
                                      <a:latin typeface="Cambria Math"/>
                                    </a:rPr>
                                  </m:ctrlPr>
                                </m:dPr>
                                <m:e>
                                  <m:r>
                                    <a:rPr lang="en-US" altLang="zh-CN" b="0" i="1" smtClean="0">
                                      <a:latin typeface="Cambria Math"/>
                                    </a:rPr>
                                    <m:t>𝑑</m:t>
                                  </m:r>
                                </m:e>
                              </m:d>
                            </m:e>
                          </m:nary>
                          <m:r>
                            <a:rPr lang="en-US" altLang="zh-CN" b="0" i="1" smtClean="0">
                              <a:latin typeface="Cambria Math"/>
                            </a:rPr>
                            <m:t>𝑑𝑠</m:t>
                          </m:r>
                        </m:e>
                      </m:nary>
                      <m:r>
                        <a:rPr lang="en-US" altLang="zh-CN" b="0" i="1" smtClean="0">
                          <a:latin typeface="Cambria Math"/>
                        </a:rPr>
                        <m:t>𝑑𝑖</m:t>
                      </m:r>
                    </m:oMath>
                  </m:oMathPara>
                </a14:m>
                <a:endParaRPr lang="zh-CN" alt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4684" y="2276872"/>
                <a:ext cx="9144000" cy="691664"/>
              </a:xfrm>
              <a:prstGeom prst="rect">
                <a:avLst/>
              </a:prstGeom>
              <a:blipFill rotWithShape="1">
                <a:blip r:embed="rId8"/>
                <a:stretch>
                  <a:fillRect/>
                </a:stretch>
              </a:blipFill>
            </p:spPr>
            <p:txBody>
              <a:bodyPr/>
              <a:lstStyle/>
              <a:p>
                <a:r>
                  <a:rPr lang="zh-CN" altLang="en-US">
                    <a:noFill/>
                  </a:rPr>
                  <a:t> </a:t>
                </a:r>
              </a:p>
            </p:txBody>
          </p:sp>
        </mc:Fallback>
      </mc:AlternateContent>
      <p:grpSp>
        <p:nvGrpSpPr>
          <p:cNvPr id="16" name="组合 15"/>
          <p:cNvGrpSpPr/>
          <p:nvPr/>
        </p:nvGrpSpPr>
        <p:grpSpPr>
          <a:xfrm>
            <a:off x="115640" y="3860899"/>
            <a:ext cx="2577641" cy="2314839"/>
            <a:chOff x="6403885" y="1879087"/>
            <a:chExt cx="2577641" cy="2314839"/>
          </a:xfrm>
        </p:grpSpPr>
        <p:cxnSp>
          <p:nvCxnSpPr>
            <p:cNvPr id="20" name="直接连接符 19"/>
            <p:cNvCxnSpPr/>
            <p:nvPr/>
          </p:nvCxnSpPr>
          <p:spPr>
            <a:xfrm>
              <a:off x="6821286" y="1879087"/>
              <a:ext cx="0" cy="1944216"/>
            </a:xfrm>
            <a:prstGeom prst="line">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821286" y="3823303"/>
              <a:ext cx="2160240"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任意多边形 21"/>
            <p:cNvSpPr/>
            <p:nvPr/>
          </p:nvSpPr>
          <p:spPr>
            <a:xfrm>
              <a:off x="6876256" y="1903158"/>
              <a:ext cx="1973943" cy="1872343"/>
            </a:xfrm>
            <a:custGeom>
              <a:avLst/>
              <a:gdLst>
                <a:gd name="connsiteX0" fmla="*/ 0 w 1973943"/>
                <a:gd name="connsiteY0" fmla="*/ 0 h 1872343"/>
                <a:gd name="connsiteX1" fmla="*/ 464457 w 1973943"/>
                <a:gd name="connsiteY1" fmla="*/ 1524000 h 1872343"/>
                <a:gd name="connsiteX2" fmla="*/ 1973943 w 1973943"/>
                <a:gd name="connsiteY2" fmla="*/ 1872343 h 1872343"/>
              </a:gdLst>
              <a:ahLst/>
              <a:cxnLst>
                <a:cxn ang="0">
                  <a:pos x="connsiteX0" y="connsiteY0"/>
                </a:cxn>
                <a:cxn ang="0">
                  <a:pos x="connsiteX1" y="connsiteY1"/>
                </a:cxn>
                <a:cxn ang="0">
                  <a:pos x="connsiteX2" y="connsiteY2"/>
                </a:cxn>
              </a:cxnLst>
              <a:rect l="l" t="t" r="r" b="b"/>
              <a:pathLst>
                <a:path w="1973943" h="1872343">
                  <a:moveTo>
                    <a:pt x="0" y="0"/>
                  </a:moveTo>
                  <a:cubicBezTo>
                    <a:pt x="67733" y="605971"/>
                    <a:pt x="135467" y="1211943"/>
                    <a:pt x="464457" y="1524000"/>
                  </a:cubicBezTo>
                  <a:cubicBezTo>
                    <a:pt x="793448" y="1836057"/>
                    <a:pt x="1383695" y="1854200"/>
                    <a:pt x="1973943" y="187234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3" name="TextBox 22"/>
                <p:cNvSpPr txBox="1"/>
                <p:nvPr/>
              </p:nvSpPr>
              <p:spPr>
                <a:xfrm>
                  <a:off x="7657980" y="3824594"/>
                  <a:ext cx="4868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𝑠</m:t>
                        </m:r>
                      </m:oMath>
                    </m:oMathPara>
                  </a14:m>
                  <a:endParaRPr lang="zh-CN"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7980" y="3824594"/>
                  <a:ext cx="486851" cy="369332"/>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403885" y="2642742"/>
                  <a:ext cx="3430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𝑀</m:t>
                            </m:r>
                          </m:e>
                          <m:sub>
                            <m:r>
                              <a:rPr lang="en-US" altLang="zh-CN" b="0" i="1" smtClean="0">
                                <a:latin typeface="Cambria Math"/>
                              </a:rPr>
                              <m:t>𝑖</m:t>
                            </m:r>
                          </m:sub>
                        </m:sSub>
                      </m:oMath>
                    </m:oMathPara>
                  </a14:m>
                  <a:endParaRPr lang="zh-CN"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6403885" y="2642742"/>
                  <a:ext cx="343002" cy="369332"/>
                </a:xfrm>
                <a:prstGeom prst="rect">
                  <a:avLst/>
                </a:prstGeom>
                <a:blipFill rotWithShape="1">
                  <a:blip r:embed="rId10"/>
                  <a:stretch>
                    <a:fillRect r="-16071" b="-1667"/>
                  </a:stretch>
                </a:blipFill>
              </p:spPr>
              <p:txBody>
                <a:bodyPr/>
                <a:lstStyle/>
                <a:p>
                  <a:r>
                    <a:rPr lang="zh-CN" altLang="en-US">
                      <a:noFill/>
                    </a:rPr>
                    <a:t> </a:t>
                  </a:r>
                </a:p>
              </p:txBody>
            </p:sp>
          </mc:Fallback>
        </mc:AlternateContent>
      </p:grpSp>
      <p:sp>
        <p:nvSpPr>
          <p:cNvPr id="25" name="TextBox 24"/>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Tree>
    <p:extLst>
      <p:ext uri="{BB962C8B-B14F-4D97-AF65-F5344CB8AC3E}">
        <p14:creationId xmlns:p14="http://schemas.microsoft.com/office/powerpoint/2010/main" val="96497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500"/>
                                        <p:tgtEl>
                                          <p:spTgt spid="9">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p:bldP spid="11" grpId="0" animBg="1"/>
      <p:bldP spid="12" grpId="0" animBg="1"/>
      <p:bldP spid="14" grpId="0" animBg="1"/>
      <p:bldP spid="1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26645" y="2964632"/>
            <a:ext cx="3695045" cy="19141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9" name="TextBox 88"/>
          <p:cNvSpPr txBox="1"/>
          <p:nvPr/>
        </p:nvSpPr>
        <p:spPr>
          <a:xfrm>
            <a:off x="1653242" y="4509420"/>
            <a:ext cx="648775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The outer integral: Sample along the refracted outgoing direction</a:t>
            </a:r>
            <a:endParaRPr lang="zh-CN" altLang="en-US" dirty="0">
              <a:solidFill>
                <a:schemeClr val="tx1"/>
              </a:solidFill>
            </a:endParaRPr>
          </a:p>
        </p:txBody>
      </p:sp>
      <p:sp>
        <p:nvSpPr>
          <p:cNvPr id="90" name="TextBox 89"/>
          <p:cNvSpPr txBox="1"/>
          <p:nvPr/>
        </p:nvSpPr>
        <p:spPr>
          <a:xfrm>
            <a:off x="1653242" y="4509420"/>
            <a:ext cx="648775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The inner integral: To be analytically approximated!</a:t>
            </a:r>
            <a:endParaRPr lang="zh-CN" altLang="en-US" dirty="0">
              <a:solidFill>
                <a:schemeClr val="tx1"/>
              </a:solidFill>
            </a:endParaRPr>
          </a:p>
        </p:txBody>
      </p:sp>
      <p:sp>
        <p:nvSpPr>
          <p:cNvPr id="91" name="矩形 90"/>
          <p:cNvSpPr/>
          <p:nvPr/>
        </p:nvSpPr>
        <p:spPr>
          <a:xfrm>
            <a:off x="4452384" y="5013176"/>
            <a:ext cx="2639895"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6" name="矩形 85"/>
          <p:cNvSpPr/>
          <p:nvPr/>
        </p:nvSpPr>
        <p:spPr>
          <a:xfrm>
            <a:off x="7092280" y="5013176"/>
            <a:ext cx="360040"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4" name="矩形 83"/>
          <p:cNvSpPr/>
          <p:nvPr/>
        </p:nvSpPr>
        <p:spPr>
          <a:xfrm>
            <a:off x="3269952" y="5013176"/>
            <a:ext cx="1152128"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3" name="矩形 82"/>
          <p:cNvSpPr/>
          <p:nvPr/>
        </p:nvSpPr>
        <p:spPr>
          <a:xfrm>
            <a:off x="3866642" y="5013176"/>
            <a:ext cx="489334"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2" name="矩形 81"/>
          <p:cNvSpPr/>
          <p:nvPr/>
        </p:nvSpPr>
        <p:spPr>
          <a:xfrm>
            <a:off x="3643901" y="5013176"/>
            <a:ext cx="208019"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 name="內容版面配置區 1"/>
          <p:cNvSpPr>
            <a:spLocks noGrp="1"/>
          </p:cNvSpPr>
          <p:nvPr>
            <p:ph idx="1"/>
          </p:nvPr>
        </p:nvSpPr>
        <p:spPr>
          <a:xfrm>
            <a:off x="0" y="1556792"/>
            <a:ext cx="9144000" cy="720080"/>
          </a:xfrm>
        </p:spPr>
        <p:txBody>
          <a:bodyPr/>
          <a:lstStyle/>
          <a:p>
            <a:pPr marL="857250" lvl="1" indent="-457200">
              <a:buFont typeface="Arial" pitchFamily="34" charset="0"/>
              <a:buChar char="•"/>
            </a:pPr>
            <a:r>
              <a:rPr lang="en-US" altLang="zh-TW" dirty="0" smtClean="0"/>
              <a:t>Single Scattering</a:t>
            </a:r>
            <a:endParaRPr lang="zh-TW" altLang="en-US" dirty="0"/>
          </a:p>
        </p:txBody>
      </p:sp>
      <p:sp>
        <p:nvSpPr>
          <p:cNvPr id="3" name="標題 2"/>
          <p:cNvSpPr>
            <a:spLocks noGrp="1"/>
          </p:cNvSpPr>
          <p:nvPr>
            <p:ph type="title"/>
          </p:nvPr>
        </p:nvSpPr>
        <p:spPr/>
        <p:txBody>
          <a:bodyPr>
            <a:normAutofit/>
          </a:bodyPr>
          <a:lstStyle/>
          <a:p>
            <a:r>
              <a:rPr lang="en-US" altLang="zh-TW" dirty="0"/>
              <a:t>Approximating Single Scattering</a:t>
            </a:r>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4339" y="5013176"/>
                <a:ext cx="9139661" cy="69166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altLang="zh-CN" b="0" i="1" smtClean="0">
                              <a:latin typeface="Cambria Math"/>
                            </a:rPr>
                          </m:ctrlPr>
                        </m:sSupPr>
                        <m:e>
                          <m:r>
                            <a:rPr lang="en-US" altLang="zh-CN" b="0" i="1" smtClean="0">
                              <a:latin typeface="Cambria Math"/>
                            </a:rPr>
                            <m:t>𝐿</m:t>
                          </m:r>
                        </m:e>
                        <m:sup>
                          <m:r>
                            <a:rPr lang="en-US" altLang="zh-CN" b="0" i="1" smtClean="0">
                              <a:latin typeface="Cambria Math"/>
                            </a:rPr>
                            <m:t>(1)</m:t>
                          </m:r>
                        </m:sup>
                      </m:sSup>
                      <m:d>
                        <m:dPr>
                          <m:ctrlPr>
                            <a:rPr lang="en-US" altLang="zh-CN" b="0" i="1" smtClean="0">
                              <a:latin typeface="Cambria Math"/>
                            </a:rPr>
                          </m:ctrlPr>
                        </m:dPr>
                        <m:e>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r>
                            <a:rPr lang="en-US" altLang="zh-CN" b="0" i="1" smtClean="0">
                              <a:latin typeface="Cambria Math"/>
                            </a:rPr>
                            <m:t>,</m:t>
                          </m:r>
                          <m:r>
                            <a:rPr lang="en-US" altLang="zh-CN" b="0" i="1" smtClean="0">
                              <a:latin typeface="Cambria Math"/>
                            </a:rPr>
                            <m:t>𝑜</m:t>
                          </m:r>
                        </m:e>
                      </m:d>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𝜎</m:t>
                          </m:r>
                        </m:e>
                        <m:sub>
                          <m:r>
                            <a:rPr lang="en-US" altLang="zh-CN" b="0" i="1" smtClean="0">
                              <a:latin typeface="Cambria Math"/>
                            </a:rPr>
                            <m:t>𝑠</m:t>
                          </m:r>
                        </m:sub>
                      </m:sSub>
                      <m:nary>
                        <m:naryPr>
                          <m:ctrlPr>
                            <a:rPr lang="en-US" altLang="zh-CN" i="1">
                              <a:latin typeface="Cambria Math"/>
                            </a:rPr>
                          </m:ctrlPr>
                        </m:naryPr>
                        <m:sub>
                          <m:r>
                            <m:rPr>
                              <m:brk m:alnAt="23"/>
                            </m:rPr>
                            <a:rPr lang="en-US" altLang="zh-CN" i="1">
                              <a:latin typeface="Cambria Math"/>
                            </a:rPr>
                            <m:t>0</m:t>
                          </m:r>
                        </m:sub>
                        <m:sup>
                          <m:r>
                            <a:rPr lang="en-US" altLang="zh-CN" i="1">
                              <a:latin typeface="Cambria Math"/>
                            </a:rPr>
                            <m:t>∞</m:t>
                          </m:r>
                        </m:sup>
                        <m:e>
                          <m:sSub>
                            <m:sSubPr>
                              <m:ctrlPr>
                                <a:rPr lang="en-US" altLang="zh-CN" b="0" i="1" smtClean="0">
                                  <a:latin typeface="Cambria Math"/>
                                </a:rPr>
                              </m:ctrlPr>
                            </m:sSubPr>
                            <m:e>
                              <m:r>
                                <a:rPr lang="en-US" altLang="zh-CN" i="1">
                                  <a:latin typeface="Cambria Math"/>
                                </a:rPr>
                                <m:t>𝐹</m:t>
                              </m:r>
                            </m:e>
                            <m:sub>
                              <m:r>
                                <a:rPr lang="en-US" altLang="zh-CN" b="0" i="1" smtClean="0">
                                  <a:latin typeface="Cambria Math"/>
                                </a:rPr>
                                <m:t>𝑡</m:t>
                              </m:r>
                            </m:sub>
                          </m:sSub>
                          <m:r>
                            <a:rPr lang="en-US" altLang="zh-CN" b="0" i="1" smtClean="0">
                              <a:latin typeface="Cambria Math"/>
                            </a:rPr>
                            <m:t>𝐸</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𝑠</m:t>
                              </m:r>
                            </m:e>
                            <m:sup>
                              <m:r>
                                <a:rPr lang="en-US" altLang="zh-CN" b="0" i="1" smtClean="0">
                                  <a:latin typeface="Cambria Math"/>
                                </a:rPr>
                                <m:t>′</m:t>
                              </m:r>
                            </m:sup>
                          </m:sSup>
                          <m:r>
                            <a:rPr lang="en-US" altLang="zh-CN" b="0" i="1" smtClean="0">
                              <a:latin typeface="Cambria Math"/>
                            </a:rPr>
                            <m:t>)</m:t>
                          </m:r>
                          <m:r>
                            <a:rPr lang="en-US" altLang="zh-CN" i="1" smtClean="0">
                              <a:latin typeface="Cambria Math"/>
                            </a:rPr>
                            <m:t> </m:t>
                          </m:r>
                        </m:e>
                      </m:nary>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𝑝𝐺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b="0" i="1" smtClean="0">
                              <a:latin typeface="Cambria Math"/>
                            </a:rPr>
                            <m:t>𝐸</m:t>
                          </m:r>
                          <m:r>
                            <a:rPr lang="en-US" altLang="zh-CN" b="0" i="1" smtClean="0">
                              <a:latin typeface="Cambria Math"/>
                            </a:rPr>
                            <m:t>(</m:t>
                          </m:r>
                          <m:r>
                            <a:rPr lang="en-US" altLang="zh-CN" b="0" i="1" smtClean="0">
                              <a:latin typeface="Cambria Math"/>
                            </a:rPr>
                            <m:t>𝑠</m:t>
                          </m:r>
                          <m:r>
                            <a:rPr lang="en-US" altLang="zh-CN" b="0" i="1" smtClean="0">
                              <a:latin typeface="Cambria Math"/>
                            </a:rPr>
                            <m:t>)</m:t>
                          </m:r>
                          <m:r>
                            <a:rPr lang="en-US" altLang="zh-CN" b="0" i="1" smtClean="0">
                              <a:latin typeface="Cambria Math"/>
                            </a:rPr>
                            <m:t>𝑉</m:t>
                          </m:r>
                          <m:r>
                            <a:rPr lang="en-US" altLang="zh-CN" b="0" i="1" smtClean="0">
                              <a:latin typeface="Cambria Math"/>
                            </a:rPr>
                            <m:t>(</m:t>
                          </m:r>
                          <m:r>
                            <a:rPr lang="en-US" altLang="zh-CN" b="0" i="1" smtClean="0">
                              <a:latin typeface="Cambria Math"/>
                            </a:rPr>
                            <m:t>𝑖</m:t>
                          </m:r>
                          <m:r>
                            <a:rPr lang="en-US" altLang="zh-CN" b="0" i="1" smtClean="0">
                              <a:latin typeface="Cambria Math"/>
                            </a:rPr>
                            <m:t>′)</m:t>
                          </m:r>
                          <m:r>
                            <a:rPr lang="en-US" altLang="zh-CN" i="1">
                              <a:latin typeface="Cambria Math"/>
                            </a:rPr>
                            <m:t>𝑑𝑖</m:t>
                          </m:r>
                          <m:r>
                            <a:rPr lang="en-US" altLang="zh-CN" i="1">
                              <a:latin typeface="Cambria Math"/>
                            </a:rPr>
                            <m:t>′</m:t>
                          </m:r>
                        </m:e>
                      </m:nary>
                      <m:r>
                        <a:rPr lang="en-US" altLang="zh-CN" i="1" smtClean="0">
                          <a:latin typeface="Cambria Math"/>
                        </a:rPr>
                        <m:t>𝑑𝑠</m:t>
                      </m:r>
                      <m:r>
                        <a:rPr lang="en-US" altLang="zh-CN" b="0" i="1" smtClean="0">
                          <a:latin typeface="Cambria Math"/>
                        </a:rPr>
                        <m:t>′</m:t>
                      </m:r>
                    </m:oMath>
                  </m:oMathPara>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339" y="5013176"/>
                <a:ext cx="9139661" cy="691664"/>
              </a:xfrm>
              <a:prstGeom prst="rect">
                <a:avLst/>
              </a:prstGeom>
              <a:blipFill rotWithShape="1">
                <a:blip r:embed="rId3"/>
                <a:stretch>
                  <a:fillRect/>
                </a:stretch>
              </a:blipFill>
            </p:spPr>
            <p:txBody>
              <a:bodyPr/>
              <a:lstStyle/>
              <a:p>
                <a:r>
                  <a:rPr lang="zh-CN" altLang="en-US">
                    <a:noFill/>
                  </a:rPr>
                  <a:t> </a:t>
                </a:r>
              </a:p>
            </p:txBody>
          </p:sp>
        </mc:Fallback>
      </mc:AlternateContent>
      <p:cxnSp>
        <p:nvCxnSpPr>
          <p:cNvPr id="8" name="直接箭头连接符 7"/>
          <p:cNvCxnSpPr/>
          <p:nvPr/>
        </p:nvCxnSpPr>
        <p:spPr>
          <a:xfrm>
            <a:off x="3275856" y="2492896"/>
            <a:ext cx="542604" cy="462854"/>
          </a:xfrm>
          <a:prstGeom prst="straightConnector1">
            <a:avLst/>
          </a:prstGeom>
          <a:ln>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726645" y="2964632"/>
            <a:ext cx="36950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3818460" y="2955750"/>
            <a:ext cx="755708" cy="126915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574169" y="2955750"/>
            <a:ext cx="645903" cy="1269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220072" y="2226285"/>
            <a:ext cx="720080" cy="72946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3367138" y="2964632"/>
            <a:ext cx="1207029" cy="12602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2843808" y="2688319"/>
            <a:ext cx="523330" cy="2674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3275856" y="3356992"/>
            <a:ext cx="1298312" cy="86791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137425" y="4509420"/>
            <a:ext cx="322097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Fresnel transmittance term</a:t>
            </a:r>
            <a:endParaRPr lang="zh-CN" altLang="en-US" dirty="0">
              <a:solidFill>
                <a:schemeClr val="tx1"/>
              </a:solidFill>
            </a:endParaRPr>
          </a:p>
        </p:txBody>
      </p:sp>
      <p:sp>
        <p:nvSpPr>
          <p:cNvPr id="88" name="TextBox 87"/>
          <p:cNvSpPr txBox="1"/>
          <p:nvPr/>
        </p:nvSpPr>
        <p:spPr>
          <a:xfrm>
            <a:off x="2878808" y="4509420"/>
            <a:ext cx="246500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Attenuation term</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93" name="TextBox 92"/>
              <p:cNvSpPr txBox="1"/>
              <p:nvPr/>
            </p:nvSpPr>
            <p:spPr>
              <a:xfrm>
                <a:off x="4339" y="5013176"/>
                <a:ext cx="9139661" cy="65870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b="0" i="1" smtClean="0">
                          <a:latin typeface="Cambria Math"/>
                        </a:rPr>
                        <m:t>𝐽</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𝑠</m:t>
                          </m:r>
                        </m:e>
                        <m:sup>
                          <m:r>
                            <a:rPr lang="en-US" altLang="zh-CN" b="0" i="1" smtClean="0">
                              <a:latin typeface="Cambria Math"/>
                            </a:rPr>
                            <m:t>′</m:t>
                          </m:r>
                        </m:sup>
                      </m:sSup>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𝑝</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𝑜</m:t>
                          </m:r>
                          <m:r>
                            <a:rPr lang="en-US" altLang="zh-CN" b="0" i="1" smtClean="0">
                              <a:latin typeface="Cambria Math"/>
                            </a:rPr>
                            <m:t>′)</m:t>
                          </m:r>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b="0" i="1" smtClean="0">
                              <a:latin typeface="Cambria Math"/>
                            </a:rPr>
                            <m:t>𝐸</m:t>
                          </m:r>
                          <m:r>
                            <a:rPr lang="en-US" altLang="zh-CN" b="0" i="1" smtClean="0">
                              <a:latin typeface="Cambria Math"/>
                            </a:rPr>
                            <m:t>(</m:t>
                          </m:r>
                          <m:r>
                            <a:rPr lang="en-US" altLang="zh-CN" b="0" i="1" smtClean="0">
                              <a:latin typeface="Cambria Math"/>
                            </a:rPr>
                            <m:t>𝑠</m:t>
                          </m:r>
                          <m:r>
                            <a:rPr lang="en-US" altLang="zh-CN" b="0" i="1" smtClean="0">
                              <a:latin typeface="Cambria Math"/>
                            </a:rPr>
                            <m:t>)</m:t>
                          </m:r>
                          <m:r>
                            <a:rPr lang="en-US" altLang="zh-CN" b="0" i="1" smtClean="0">
                              <a:latin typeface="Cambria Math"/>
                            </a:rPr>
                            <m:t>𝑉</m:t>
                          </m:r>
                          <m:r>
                            <a:rPr lang="en-US" altLang="zh-CN" b="0" i="1" smtClean="0">
                              <a:latin typeface="Cambria Math"/>
                            </a:rPr>
                            <m:t>(</m:t>
                          </m:r>
                          <m:r>
                            <a:rPr lang="en-US" altLang="zh-CN" b="0" i="1" smtClean="0">
                              <a:latin typeface="Cambria Math"/>
                            </a:rPr>
                            <m:t>𝑖</m:t>
                          </m:r>
                          <m:r>
                            <a:rPr lang="en-US" altLang="zh-CN" b="0" i="1" smtClean="0">
                              <a:latin typeface="Cambria Math"/>
                            </a:rPr>
                            <m:t>′)</m:t>
                          </m:r>
                          <m:r>
                            <a:rPr lang="en-US" altLang="zh-CN" i="1">
                              <a:latin typeface="Cambria Math"/>
                            </a:rPr>
                            <m:t>𝑑𝑖</m:t>
                          </m:r>
                          <m:r>
                            <a:rPr lang="en-US" altLang="zh-CN" i="1">
                              <a:latin typeface="Cambria Math"/>
                            </a:rPr>
                            <m:t>′</m:t>
                          </m:r>
                        </m:e>
                      </m:nary>
                    </m:oMath>
                  </m:oMathPara>
                </a14:m>
                <a:endParaRPr lang="zh-CN" alt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4339" y="5013176"/>
                <a:ext cx="9139661" cy="658706"/>
              </a:xfrm>
              <a:prstGeom prst="rect">
                <a:avLst/>
              </a:prstGeom>
              <a:blipFill rotWithShape="1">
                <a:blip r:embed="rId4"/>
                <a:stretch>
                  <a:fillRect/>
                </a:stretch>
              </a:blipFill>
            </p:spPr>
            <p:txBody>
              <a:bodyPr/>
              <a:lstStyle/>
              <a:p>
                <a:r>
                  <a:rPr lang="zh-CN" altLang="en-US">
                    <a:noFill/>
                  </a:rPr>
                  <a:t> </a:t>
                </a:r>
              </a:p>
            </p:txBody>
          </p:sp>
        </mc:Fallback>
      </mc:AlternateContent>
      <p:sp>
        <p:nvSpPr>
          <p:cNvPr id="25" name="TextBox 24"/>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mc:AlternateContent xmlns:mc="http://schemas.openxmlformats.org/markup-compatibility/2006" xmlns:a14="http://schemas.microsoft.com/office/drawing/2010/main">
        <mc:Choice Requires="a14">
          <p:sp>
            <p:nvSpPr>
              <p:cNvPr id="6" name="TextBox 5"/>
              <p:cNvSpPr txBox="1"/>
              <p:nvPr/>
            </p:nvSpPr>
            <p:spPr>
              <a:xfrm>
                <a:off x="5178375" y="29876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oMath>
                  </m:oMathPara>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178375" y="2987660"/>
                <a:ext cx="360040" cy="369332"/>
              </a:xfrm>
              <a:prstGeom prst="rect">
                <a:avLst/>
              </a:prstGeom>
              <a:blipFill rotWithShape="1">
                <a:blip r:embed="rId5"/>
                <a:stretch>
                  <a:fillRect/>
                </a:stretch>
              </a:blipFill>
            </p:spPr>
            <p:txBody>
              <a:bodyPr/>
              <a:lstStyle/>
              <a:p>
                <a:r>
                  <a:rPr lang="zh-CN" altLang="en-US">
                    <a:noFill/>
                  </a:rPr>
                  <a:t> </a:t>
                </a:r>
              </a:p>
            </p:txBody>
          </p:sp>
        </mc:Fallback>
      </mc:AlternateContent>
      <p:sp>
        <p:nvSpPr>
          <p:cNvPr id="11" name="椭圆 10"/>
          <p:cNvSpPr/>
          <p:nvPr/>
        </p:nvSpPr>
        <p:spPr>
          <a:xfrm>
            <a:off x="5156944" y="2910843"/>
            <a:ext cx="107578" cy="10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9" name="TextBox 28"/>
              <p:cNvSpPr txBox="1"/>
              <p:nvPr/>
            </p:nvSpPr>
            <p:spPr>
              <a:xfrm>
                <a:off x="5940152" y="197508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𝑜</m:t>
                      </m:r>
                    </m:oMath>
                  </m:oMathPara>
                </a14:m>
                <a:endParaRPr lang="zh-CN" alt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5940152" y="1975085"/>
                <a:ext cx="360040" cy="369332"/>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818335" y="351972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a:rPr>
                        <m:t>𝑠</m:t>
                      </m:r>
                      <m:r>
                        <a:rPr lang="en-US" altLang="zh-CN" b="0" i="1" smtClean="0">
                          <a:latin typeface="Cambria Math"/>
                        </a:rPr>
                        <m:t>′</m:t>
                      </m:r>
                    </m:oMath>
                  </m:oMathPara>
                </a14:m>
                <a:endParaRPr lang="zh-CN" alt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4818335" y="3519727"/>
                <a:ext cx="360040" cy="369332"/>
              </a:xfrm>
              <a:prstGeom prst="rect">
                <a:avLst/>
              </a:prstGeom>
              <a:blipFill rotWithShape="1">
                <a:blip r:embed="rId7"/>
                <a:stretch>
                  <a:fillRect r="-1695"/>
                </a:stretch>
              </a:blipFill>
            </p:spPr>
            <p:txBody>
              <a:bodyPr/>
              <a:lstStyle/>
              <a:p>
                <a:r>
                  <a:rPr lang="zh-CN" altLang="en-US">
                    <a:noFill/>
                  </a:rPr>
                  <a:t> </a:t>
                </a:r>
              </a:p>
            </p:txBody>
          </p:sp>
        </mc:Fallback>
      </mc:AlternateContent>
      <p:sp>
        <p:nvSpPr>
          <p:cNvPr id="12" name="椭圆 11"/>
          <p:cNvSpPr/>
          <p:nvPr/>
        </p:nvSpPr>
        <p:spPr>
          <a:xfrm>
            <a:off x="4540075" y="4182617"/>
            <a:ext cx="68187" cy="68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540174" y="4170866"/>
            <a:ext cx="1800200" cy="338554"/>
          </a:xfrm>
          <a:prstGeom prst="rect">
            <a:avLst/>
          </a:prstGeom>
          <a:noFill/>
        </p:spPr>
        <p:txBody>
          <a:bodyPr wrap="square" rtlCol="0">
            <a:spAutoFit/>
          </a:bodyPr>
          <a:lstStyle/>
          <a:p>
            <a:r>
              <a:rPr lang="en-US" altLang="zh-CN" sz="1600" dirty="0" smtClean="0"/>
              <a:t>scattering point</a:t>
            </a:r>
            <a:endParaRPr lang="zh-CN" altLang="en-US" sz="1600" dirty="0"/>
          </a:p>
        </p:txBody>
      </p:sp>
    </p:spTree>
    <p:extLst>
      <p:ext uri="{BB962C8B-B14F-4D97-AF65-F5344CB8AC3E}">
        <p14:creationId xmlns:p14="http://schemas.microsoft.com/office/powerpoint/2010/main" val="30525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3000" fill="hold" nodeType="clickEffect">
                                  <p:stCondLst>
                                    <p:cond delay="0"/>
                                  </p:stCondLst>
                                  <p:childTnLst>
                                    <p:anim calcmode="discrete" valueType="str">
                                      <p:cBhvr>
                                        <p:cTn id="10" dur="500" fill="hold"/>
                                        <p:tgtEl>
                                          <p:spTgt spid="61"/>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up)">
                                      <p:cBhvr>
                                        <p:cTn id="23" dur="1000"/>
                                        <p:tgtEl>
                                          <p:spTgt spid="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6"/>
                                        </p:tgtEl>
                                      </p:cBhvr>
                                    </p:animEffect>
                                    <p:set>
                                      <p:cBhvr>
                                        <p:cTn id="34" dur="1" fill="hold">
                                          <p:stCondLst>
                                            <p:cond delay="499"/>
                                          </p:stCondLst>
                                        </p:cTn>
                                        <p:tgtEl>
                                          <p:spTgt spid="86"/>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9"/>
                                        </p:tgtEl>
                                      </p:cBhvr>
                                    </p:animEffect>
                                    <p:set>
                                      <p:cBhvr>
                                        <p:cTn id="37" dur="1" fill="hold">
                                          <p:stCondLst>
                                            <p:cond delay="499"/>
                                          </p:stCondLst>
                                        </p:cTn>
                                        <p:tgtEl>
                                          <p:spTgt spid="8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2"/>
                                        </p:tgtEl>
                                      </p:cBhvr>
                                    </p:animEffect>
                                    <p:set>
                                      <p:cBhvr>
                                        <p:cTn id="50" dur="1" fill="hold">
                                          <p:stCondLst>
                                            <p:cond delay="499"/>
                                          </p:stCondLst>
                                        </p:cTn>
                                        <p:tgtEl>
                                          <p:spTgt spid="8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7"/>
                                        </p:tgtEl>
                                      </p:cBhvr>
                                    </p:animEffect>
                                    <p:set>
                                      <p:cBhvr>
                                        <p:cTn id="53" dur="1" fill="hold">
                                          <p:stCondLst>
                                            <p:cond delay="499"/>
                                          </p:stCondLst>
                                        </p:cTn>
                                        <p:tgtEl>
                                          <p:spTgt spid="8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83"/>
                                        </p:tgtEl>
                                      </p:cBhvr>
                                    </p:animEffect>
                                    <p:set>
                                      <p:cBhvr>
                                        <p:cTn id="66" dur="1" fill="hold">
                                          <p:stCondLst>
                                            <p:cond delay="499"/>
                                          </p:stCondLst>
                                        </p:cTn>
                                        <p:tgtEl>
                                          <p:spTgt spid="8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88"/>
                                        </p:tgtEl>
                                      </p:cBhvr>
                                    </p:animEffect>
                                    <p:set>
                                      <p:cBhvr>
                                        <p:cTn id="69" dur="1" fill="hold">
                                          <p:stCondLst>
                                            <p:cond delay="499"/>
                                          </p:stCondLst>
                                        </p:cTn>
                                        <p:tgtEl>
                                          <p:spTgt spid="8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2" nodeType="click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par>
                                <p:cTn id="75" presetID="10" presetClass="entr" presetSubtype="0" fill="hold" grpId="2"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fade">
                                      <p:cBhvr>
                                        <p:cTn id="82" dur="500"/>
                                        <p:tgtEl>
                                          <p:spTgt spid="9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500"/>
                                        <p:tgtEl>
                                          <p:spTgt spid="91"/>
                                        </p:tgtEl>
                                      </p:cBhvr>
                                    </p:animEffect>
                                  </p:childTnLst>
                                </p:cTn>
                              </p:par>
                              <p:par>
                                <p:cTn id="86" presetID="10" presetClass="exit" presetSubtype="0" fill="hold" grpId="3" nodeType="withEffect">
                                  <p:stCondLst>
                                    <p:cond delay="0"/>
                                  </p:stCondLst>
                                  <p:childTnLst>
                                    <p:animEffect transition="out" filter="fade">
                                      <p:cBhvr>
                                        <p:cTn id="87" dur="500"/>
                                        <p:tgtEl>
                                          <p:spTgt spid="84"/>
                                        </p:tgtEl>
                                      </p:cBhvr>
                                    </p:animEffect>
                                    <p:set>
                                      <p:cBhvr>
                                        <p:cTn id="88" dur="1" fill="hold">
                                          <p:stCondLst>
                                            <p:cond delay="499"/>
                                          </p:stCondLst>
                                        </p:cTn>
                                        <p:tgtEl>
                                          <p:spTgt spid="84"/>
                                        </p:tgtEl>
                                        <p:attrNameLst>
                                          <p:attrName>style.visibility</p:attrName>
                                        </p:attrNameLst>
                                      </p:cBhvr>
                                      <p:to>
                                        <p:strVal val="hidden"/>
                                      </p:to>
                                    </p:set>
                                  </p:childTnLst>
                                </p:cTn>
                              </p:par>
                              <p:par>
                                <p:cTn id="89" presetID="10" presetClass="exit" presetSubtype="0" fill="hold" grpId="3" nodeType="withEffect">
                                  <p:stCondLst>
                                    <p:cond delay="0"/>
                                  </p:stCondLst>
                                  <p:childTnLst>
                                    <p:animEffect transition="out" filter="fade">
                                      <p:cBhvr>
                                        <p:cTn id="90" dur="500"/>
                                        <p:tgtEl>
                                          <p:spTgt spid="86"/>
                                        </p:tgtEl>
                                      </p:cBhvr>
                                    </p:animEffect>
                                    <p:set>
                                      <p:cBhvr>
                                        <p:cTn id="91" dur="1" fill="hold">
                                          <p:stCondLst>
                                            <p:cond delay="499"/>
                                          </p:stCondLst>
                                        </p:cTn>
                                        <p:tgtEl>
                                          <p:spTgt spid="8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90"/>
                                        </p:tgtEl>
                                      </p:cBhvr>
                                    </p:animEffect>
                                    <p:set>
                                      <p:cBhvr>
                                        <p:cTn id="96" dur="1" fill="hold">
                                          <p:stCondLst>
                                            <p:cond delay="499"/>
                                          </p:stCondLst>
                                        </p:cTn>
                                        <p:tgtEl>
                                          <p:spTgt spid="90"/>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91"/>
                                        </p:tgtEl>
                                      </p:cBhvr>
                                    </p:animEffect>
                                    <p:set>
                                      <p:cBhvr>
                                        <p:cTn id="99" dur="1" fill="hold">
                                          <p:stCondLst>
                                            <p:cond delay="499"/>
                                          </p:stCondLst>
                                        </p:cTn>
                                        <p:tgtEl>
                                          <p:spTgt spid="91"/>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5"/>
                                        </p:tgtEl>
                                      </p:cBhvr>
                                    </p:animEffect>
                                    <p:set>
                                      <p:cBhvr>
                                        <p:cTn id="102" dur="1" fill="hold">
                                          <p:stCondLst>
                                            <p:cond delay="499"/>
                                          </p:stCondLst>
                                        </p:cTn>
                                        <p:tgtEl>
                                          <p:spTgt spid="5"/>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fade">
                                      <p:cBhvr>
                                        <p:cTn id="10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90" grpId="0" animBg="1"/>
      <p:bldP spid="90" grpId="1" animBg="1"/>
      <p:bldP spid="91" grpId="0" animBg="1"/>
      <p:bldP spid="91" grpId="1" animBg="1"/>
      <p:bldP spid="86" grpId="0" animBg="1"/>
      <p:bldP spid="86" grpId="1" animBg="1"/>
      <p:bldP spid="86" grpId="2" animBg="1"/>
      <p:bldP spid="86" grpId="3" animBg="1"/>
      <p:bldP spid="84" grpId="0" animBg="1"/>
      <p:bldP spid="84" grpId="1" animBg="1"/>
      <p:bldP spid="84" grpId="2" animBg="1"/>
      <p:bldP spid="84" grpId="3" animBg="1"/>
      <p:bldP spid="83" grpId="0" animBg="1"/>
      <p:bldP spid="83" grpId="1" animBg="1"/>
      <p:bldP spid="82" grpId="0" animBg="1"/>
      <p:bldP spid="82" grpId="1" animBg="1"/>
      <p:bldP spid="5" grpId="0"/>
      <p:bldP spid="87" grpId="0" animBg="1"/>
      <p:bldP spid="87" grpId="1" animBg="1"/>
      <p:bldP spid="88" grpId="0" animBg="1"/>
      <p:bldP spid="88" grpId="1" animBg="1"/>
      <p:bldP spid="9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5821547" y="5013176"/>
            <a:ext cx="504057"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2" name="矩形 51"/>
          <p:cNvSpPr/>
          <p:nvPr/>
        </p:nvSpPr>
        <p:spPr>
          <a:xfrm>
            <a:off x="5328083" y="5014540"/>
            <a:ext cx="504057"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3" name="矩形 22"/>
          <p:cNvSpPr/>
          <p:nvPr/>
        </p:nvSpPr>
        <p:spPr>
          <a:xfrm>
            <a:off x="4315770" y="5014540"/>
            <a:ext cx="1080120"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2" name="矩形 21"/>
          <p:cNvSpPr/>
          <p:nvPr/>
        </p:nvSpPr>
        <p:spPr>
          <a:xfrm>
            <a:off x="3589322" y="5013176"/>
            <a:ext cx="720080"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 name="內容版面配置區 1"/>
          <p:cNvSpPr>
            <a:spLocks noGrp="1"/>
          </p:cNvSpPr>
          <p:nvPr>
            <p:ph idx="1"/>
          </p:nvPr>
        </p:nvSpPr>
        <p:spPr>
          <a:xfrm>
            <a:off x="0" y="1556792"/>
            <a:ext cx="9144000" cy="720080"/>
          </a:xfrm>
        </p:spPr>
        <p:txBody>
          <a:bodyPr/>
          <a:lstStyle/>
          <a:p>
            <a:pPr marL="857250" lvl="1" indent="-457200">
              <a:buFont typeface="Arial" pitchFamily="34" charset="0"/>
              <a:buChar char="•"/>
            </a:pPr>
            <a:r>
              <a:rPr lang="en-US" altLang="zh-TW" dirty="0" smtClean="0"/>
              <a:t>Single Scattering</a:t>
            </a:r>
            <a:endParaRPr lang="zh-TW" altLang="en-US" dirty="0"/>
          </a:p>
        </p:txBody>
      </p:sp>
      <p:sp>
        <p:nvSpPr>
          <p:cNvPr id="3" name="標題 2"/>
          <p:cNvSpPr>
            <a:spLocks noGrp="1"/>
          </p:cNvSpPr>
          <p:nvPr>
            <p:ph type="title"/>
          </p:nvPr>
        </p:nvSpPr>
        <p:spPr/>
        <p:txBody>
          <a:bodyPr>
            <a:normAutofit/>
          </a:bodyPr>
          <a:lstStyle/>
          <a:p>
            <a:r>
              <a:rPr lang="en-US" altLang="zh-TW" dirty="0"/>
              <a:t>Approximating Single Scattering</a:t>
            </a:r>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4339" y="5013176"/>
                <a:ext cx="9139661" cy="65870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b="0" i="1" smtClean="0">
                          <a:latin typeface="Cambria Math"/>
                        </a:rPr>
                        <m:t>𝐽</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𝑠</m:t>
                          </m:r>
                        </m:e>
                        <m:sup>
                          <m:r>
                            <a:rPr lang="en-US" altLang="zh-CN" b="0" i="1" smtClean="0">
                              <a:latin typeface="Cambria Math"/>
                            </a:rPr>
                            <m:t>′</m:t>
                          </m:r>
                        </m:sup>
                      </m:sSup>
                      <m:r>
                        <a:rPr lang="en-US" altLang="zh-CN" b="0" i="1" smtClean="0">
                          <a:latin typeface="Cambria Math"/>
                        </a:rPr>
                        <m:t>)=</m:t>
                      </m: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𝑝</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𝑜</m:t>
                          </m:r>
                          <m:r>
                            <a:rPr lang="en-US" altLang="zh-CN" b="0" i="1" smtClean="0">
                              <a:latin typeface="Cambria Math"/>
                            </a:rPr>
                            <m:t>′)</m:t>
                          </m:r>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b="0" i="1" smtClean="0">
                              <a:latin typeface="Cambria Math"/>
                            </a:rPr>
                            <m:t>𝐸</m:t>
                          </m:r>
                          <m:r>
                            <a:rPr lang="en-US" altLang="zh-CN" b="0" i="1" smtClean="0">
                              <a:latin typeface="Cambria Math"/>
                            </a:rPr>
                            <m:t>(</m:t>
                          </m:r>
                          <m:r>
                            <a:rPr lang="en-US" altLang="zh-CN" b="0" i="1" smtClean="0">
                              <a:latin typeface="Cambria Math"/>
                            </a:rPr>
                            <m:t>𝑠</m:t>
                          </m:r>
                          <m:r>
                            <a:rPr lang="en-US" altLang="zh-CN" b="0" i="1" smtClean="0">
                              <a:latin typeface="Cambria Math"/>
                            </a:rPr>
                            <m:t>)</m:t>
                          </m:r>
                          <m:r>
                            <a:rPr lang="en-US" altLang="zh-CN" b="0" i="1" smtClean="0">
                              <a:latin typeface="Cambria Math"/>
                            </a:rPr>
                            <m:t>𝑉</m:t>
                          </m:r>
                          <m:r>
                            <a:rPr lang="en-US" altLang="zh-CN" b="0" i="1" smtClean="0">
                              <a:latin typeface="Cambria Math"/>
                            </a:rPr>
                            <m:t>(</m:t>
                          </m:r>
                          <m:r>
                            <a:rPr lang="en-US" altLang="zh-CN" b="0" i="1" smtClean="0">
                              <a:latin typeface="Cambria Math"/>
                            </a:rPr>
                            <m:t>𝑖</m:t>
                          </m:r>
                          <m:r>
                            <a:rPr lang="en-US" altLang="zh-CN" b="0" i="1" smtClean="0">
                              <a:latin typeface="Cambria Math"/>
                            </a:rPr>
                            <m:t>′)</m:t>
                          </m:r>
                          <m:r>
                            <a:rPr lang="en-US" altLang="zh-CN" i="1">
                              <a:latin typeface="Cambria Math"/>
                            </a:rPr>
                            <m:t>𝑑𝑖</m:t>
                          </m:r>
                          <m:r>
                            <a:rPr lang="en-US" altLang="zh-CN" i="1">
                              <a:latin typeface="Cambria Math"/>
                            </a:rPr>
                            <m:t>′</m:t>
                          </m:r>
                        </m:e>
                      </m:nary>
                    </m:oMath>
                  </m:oMathPara>
                </a14:m>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339" y="5013176"/>
                <a:ext cx="9139661" cy="658706"/>
              </a:xfrm>
              <a:prstGeom prst="rect">
                <a:avLst/>
              </a:prstGeom>
              <a:blipFill rotWithShape="1">
                <a:blip r:embed="rId3"/>
                <a:stretch>
                  <a:fillRect/>
                </a:stretch>
              </a:blipFill>
            </p:spPr>
            <p:txBody>
              <a:bodyPr/>
              <a:lstStyle/>
              <a:p>
                <a:r>
                  <a:rPr lang="zh-CN" altLang="en-US">
                    <a:noFill/>
                  </a:rPr>
                  <a:t> </a:t>
                </a:r>
              </a:p>
            </p:txBody>
          </p:sp>
        </mc:Fallback>
      </mc:AlternateContent>
      <p:sp>
        <p:nvSpPr>
          <p:cNvPr id="7" name="矩形 6"/>
          <p:cNvSpPr/>
          <p:nvPr/>
        </p:nvSpPr>
        <p:spPr>
          <a:xfrm>
            <a:off x="2726645" y="2964632"/>
            <a:ext cx="3695045" cy="19141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8" name="直接箭头连接符 7"/>
          <p:cNvCxnSpPr/>
          <p:nvPr/>
        </p:nvCxnSpPr>
        <p:spPr>
          <a:xfrm>
            <a:off x="3275856" y="2492896"/>
            <a:ext cx="542604" cy="462854"/>
          </a:xfrm>
          <a:prstGeom prst="straightConnector1">
            <a:avLst/>
          </a:prstGeom>
          <a:ln>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726645" y="2964632"/>
            <a:ext cx="369504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3818460" y="2955750"/>
            <a:ext cx="755708" cy="126915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574169" y="2955750"/>
            <a:ext cx="645903" cy="1269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220072" y="2226285"/>
            <a:ext cx="720080" cy="72946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3367138" y="2964632"/>
            <a:ext cx="1207029" cy="12602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2843808" y="2688319"/>
            <a:ext cx="523330" cy="2674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3275856" y="3356992"/>
            <a:ext cx="1298312" cy="86791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572000" y="4215317"/>
            <a:ext cx="645903" cy="65384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a:off x="4680012" y="4023360"/>
            <a:ext cx="120819" cy="335280"/>
          </a:xfrm>
          <a:custGeom>
            <a:avLst/>
            <a:gdLst>
              <a:gd name="connsiteX0" fmla="*/ 22860 w 106911"/>
              <a:gd name="connsiteY0" fmla="*/ 335280 h 335280"/>
              <a:gd name="connsiteX1" fmla="*/ 106680 w 106911"/>
              <a:gd name="connsiteY1" fmla="*/ 152400 h 335280"/>
              <a:gd name="connsiteX2" fmla="*/ 0 w 106911"/>
              <a:gd name="connsiteY2" fmla="*/ 0 h 335280"/>
            </a:gdLst>
            <a:ahLst/>
            <a:cxnLst>
              <a:cxn ang="0">
                <a:pos x="connsiteX0" y="connsiteY0"/>
              </a:cxn>
              <a:cxn ang="0">
                <a:pos x="connsiteX1" y="connsiteY1"/>
              </a:cxn>
              <a:cxn ang="0">
                <a:pos x="connsiteX2" y="connsiteY2"/>
              </a:cxn>
            </a:cxnLst>
            <a:rect l="l" t="t" r="r" b="b"/>
            <a:pathLst>
              <a:path w="106911" h="335280">
                <a:moveTo>
                  <a:pt x="22860" y="335280"/>
                </a:moveTo>
                <a:cubicBezTo>
                  <a:pt x="66675" y="271780"/>
                  <a:pt x="110490" y="208280"/>
                  <a:pt x="106680" y="152400"/>
                </a:cubicBezTo>
                <a:cubicBezTo>
                  <a:pt x="102870" y="96520"/>
                  <a:pt x="51435" y="48260"/>
                  <a:pt x="0" y="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TextBox 49"/>
          <p:cNvSpPr txBox="1"/>
          <p:nvPr/>
        </p:nvSpPr>
        <p:spPr>
          <a:xfrm>
            <a:off x="2839625" y="4509420"/>
            <a:ext cx="188057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Phase function</a:t>
            </a:r>
            <a:endParaRPr lang="zh-CN" altLang="en-US" dirty="0">
              <a:solidFill>
                <a:schemeClr val="tx1"/>
              </a:solidFill>
            </a:endParaRPr>
          </a:p>
        </p:txBody>
      </p:sp>
      <p:sp>
        <p:nvSpPr>
          <p:cNvPr id="51" name="TextBox 50"/>
          <p:cNvSpPr txBox="1"/>
          <p:nvPr/>
        </p:nvSpPr>
        <p:spPr>
          <a:xfrm>
            <a:off x="3407266" y="4509420"/>
            <a:ext cx="266631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Refracted SG light</a:t>
            </a:r>
            <a:endParaRPr lang="zh-CN" altLang="en-US" dirty="0">
              <a:solidFill>
                <a:schemeClr val="tx1"/>
              </a:solidFill>
            </a:endParaRPr>
          </a:p>
        </p:txBody>
      </p:sp>
      <p:sp>
        <p:nvSpPr>
          <p:cNvPr id="53" name="TextBox 52"/>
          <p:cNvSpPr txBox="1"/>
          <p:nvPr/>
        </p:nvSpPr>
        <p:spPr>
          <a:xfrm>
            <a:off x="4288450" y="4505978"/>
            <a:ext cx="2310929"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Attenuation term</a:t>
            </a:r>
            <a:endParaRPr lang="zh-CN" altLang="en-US" dirty="0">
              <a:solidFill>
                <a:schemeClr val="tx1"/>
              </a:solidFill>
            </a:endParaRPr>
          </a:p>
        </p:txBody>
      </p:sp>
      <p:sp>
        <p:nvSpPr>
          <p:cNvPr id="56" name="TextBox 55"/>
          <p:cNvSpPr txBox="1"/>
          <p:nvPr/>
        </p:nvSpPr>
        <p:spPr>
          <a:xfrm>
            <a:off x="4698505" y="4509420"/>
            <a:ext cx="2310929"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Visibility term</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57" name="TextBox 56"/>
              <p:cNvSpPr txBox="1"/>
              <p:nvPr/>
            </p:nvSpPr>
            <p:spPr>
              <a:xfrm>
                <a:off x="3818460" y="2040168"/>
                <a:ext cx="4592272" cy="7028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Use soft shadow technique to approximate!</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a:rPr>
                        <m:t>𝑉</m:t>
                      </m:r>
                      <m:d>
                        <m:dPr>
                          <m:ctrlPr>
                            <a:rPr lang="en-US" altLang="zh-CN" b="0" i="1" smtClean="0">
                              <a:solidFill>
                                <a:schemeClr val="tx1"/>
                              </a:solidFill>
                              <a:latin typeface="Cambria Math"/>
                            </a:rPr>
                          </m:ctrlPr>
                        </m:dPr>
                        <m:e>
                          <m:sSup>
                            <m:sSupPr>
                              <m:ctrlPr>
                                <a:rPr lang="en-US" altLang="zh-CN" b="0" i="1" smtClean="0">
                                  <a:solidFill>
                                    <a:schemeClr val="tx1"/>
                                  </a:solidFill>
                                  <a:latin typeface="Cambria Math"/>
                                </a:rPr>
                              </m:ctrlPr>
                            </m:sSupPr>
                            <m:e>
                              <m:r>
                                <a:rPr lang="en-US" altLang="zh-CN" b="0" i="1" smtClean="0">
                                  <a:solidFill>
                                    <a:schemeClr val="tx1"/>
                                  </a:solidFill>
                                  <a:latin typeface="Cambria Math"/>
                                </a:rPr>
                                <m:t>𝑖</m:t>
                              </m:r>
                            </m:e>
                            <m:sup>
                              <m:r>
                                <a:rPr lang="en-US" altLang="zh-CN" b="0" i="1" smtClean="0">
                                  <a:solidFill>
                                    <a:schemeClr val="tx1"/>
                                  </a:solidFill>
                                  <a:latin typeface="Cambria Math"/>
                                </a:rPr>
                                <m:t>′</m:t>
                              </m:r>
                            </m:sup>
                          </m:sSup>
                        </m:e>
                      </m:d>
                      <m:r>
                        <a:rPr lang="en-US" altLang="zh-CN" b="0" i="1" smtClean="0">
                          <a:solidFill>
                            <a:schemeClr val="tx1"/>
                          </a:solidFill>
                          <a:latin typeface="Cambria Math"/>
                        </a:rPr>
                        <m:t>≈</m:t>
                      </m:r>
                      <m:bar>
                        <m:barPr>
                          <m:pos m:val="top"/>
                          <m:ctrlPr>
                            <a:rPr lang="en-US" altLang="zh-CN" b="0" i="1" smtClean="0">
                              <a:solidFill>
                                <a:schemeClr val="tx1"/>
                              </a:solidFill>
                              <a:latin typeface="Cambria Math"/>
                            </a:rPr>
                          </m:ctrlPr>
                        </m:barPr>
                        <m:e>
                          <m:r>
                            <a:rPr lang="en-US" altLang="zh-CN" b="0" i="1" smtClean="0">
                              <a:solidFill>
                                <a:schemeClr val="tx1"/>
                              </a:solidFill>
                              <a:latin typeface="Cambria Math"/>
                            </a:rPr>
                            <m:t>𝑉</m:t>
                          </m:r>
                        </m:e>
                      </m:bar>
                    </m:oMath>
                  </m:oMathPara>
                </a14:m>
                <a:endParaRPr lang="en-US" altLang="zh-CN" dirty="0" smtClean="0">
                  <a:solidFill>
                    <a:schemeClr val="tx1"/>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3818460" y="2040168"/>
                <a:ext cx="4592272" cy="702821"/>
              </a:xfrm>
              <a:prstGeom prst="rect">
                <a:avLst/>
              </a:prstGeom>
              <a:blipFill rotWithShape="1">
                <a:blip r:embed="rId4"/>
                <a:stretch>
                  <a:fillRect t="-2521"/>
                </a:stretch>
              </a:blipFill>
            </p:spPr>
            <p:txBody>
              <a:bodyPr/>
              <a:lstStyle/>
              <a:p>
                <a:r>
                  <a:rPr lang="zh-CN" altLang="en-US">
                    <a:noFill/>
                  </a:rPr>
                  <a:t> </a:t>
                </a:r>
              </a:p>
            </p:txBody>
          </p:sp>
        </mc:Fallback>
      </mc:AlternateContent>
      <p:cxnSp>
        <p:nvCxnSpPr>
          <p:cNvPr id="58" name="直接连接符 57"/>
          <p:cNvCxnSpPr/>
          <p:nvPr/>
        </p:nvCxnSpPr>
        <p:spPr>
          <a:xfrm>
            <a:off x="2748143" y="2964632"/>
            <a:ext cx="1070317"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20860" y="5022121"/>
                <a:ext cx="9139661" cy="65870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b="0" i="1" smtClean="0">
                          <a:latin typeface="Cambria Math"/>
                        </a:rPr>
                        <m:t>𝐽</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𝑠</m:t>
                              </m:r>
                            </m:e>
                            <m:sup>
                              <m:r>
                                <a:rPr lang="en-US" altLang="zh-CN" b="0" i="1" smtClean="0">
                                  <a:latin typeface="Cambria Math"/>
                                </a:rPr>
                                <m:t>′</m:t>
                              </m:r>
                            </m:sup>
                          </m:sSup>
                        </m:e>
                      </m:d>
                      <m:r>
                        <a:rPr lang="en-US" altLang="zh-CN" b="0" i="1" smtClean="0">
                          <a:latin typeface="Cambria Math"/>
                        </a:rPr>
                        <m:t>=</m:t>
                      </m:r>
                      <m:bar>
                        <m:barPr>
                          <m:pos m:val="top"/>
                          <m:ctrlPr>
                            <a:rPr lang="en-US" altLang="zh-CN" i="1">
                              <a:latin typeface="Cambria Math"/>
                            </a:rPr>
                          </m:ctrlPr>
                        </m:barPr>
                        <m:e>
                          <m:r>
                            <a:rPr lang="en-US" altLang="zh-CN" i="1">
                              <a:latin typeface="Cambria Math"/>
                            </a:rPr>
                            <m:t>𝐸</m:t>
                          </m:r>
                        </m:e>
                      </m:bar>
                      <m:r>
                        <a:rPr lang="en-US" altLang="zh-CN" i="1">
                          <a:latin typeface="Cambria Math"/>
                        </a:rPr>
                        <m:t>⋅</m:t>
                      </m:r>
                      <m:bar>
                        <m:barPr>
                          <m:pos m:val="top"/>
                          <m:ctrlPr>
                            <a:rPr lang="en-US" altLang="zh-CN" i="1">
                              <a:latin typeface="Cambria Math"/>
                            </a:rPr>
                          </m:ctrlPr>
                        </m:barPr>
                        <m:e>
                          <m:r>
                            <a:rPr lang="en-US" altLang="zh-CN" i="1">
                              <a:latin typeface="Cambria Math"/>
                            </a:rPr>
                            <m:t>𝑉</m:t>
                          </m:r>
                        </m:e>
                      </m:ba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𝑝</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𝑜</m:t>
                          </m:r>
                          <m:r>
                            <a:rPr lang="en-US" altLang="zh-CN" b="0" i="1" smtClean="0">
                              <a:latin typeface="Cambria Math"/>
                            </a:rPr>
                            <m:t>′)</m:t>
                          </m:r>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i="1">
                              <a:latin typeface="Cambria Math"/>
                            </a:rPr>
                            <m:t>𝑑𝑖</m:t>
                          </m:r>
                          <m:r>
                            <a:rPr lang="en-US" altLang="zh-CN" i="1">
                              <a:latin typeface="Cambria Math"/>
                            </a:rPr>
                            <m:t>′</m:t>
                          </m:r>
                        </m:e>
                      </m:nary>
                    </m:oMath>
                  </m:oMathPara>
                </a14:m>
                <a:endParaRPr lang="zh-CN" alt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20860" y="5022121"/>
                <a:ext cx="9139661" cy="658706"/>
              </a:xfrm>
              <a:prstGeom prst="rect">
                <a:avLst/>
              </a:prstGeom>
              <a:blipFill rotWithShape="1">
                <a:blip r:embed="rId5"/>
                <a:stretch>
                  <a:fillRect/>
                </a:stretch>
              </a:blipFill>
            </p:spPr>
            <p:txBody>
              <a:bodyPr/>
              <a:lstStyle/>
              <a:p>
                <a:r>
                  <a:rPr lang="zh-CN" altLang="en-US">
                    <a:noFill/>
                  </a:rPr>
                  <a:t> </a:t>
                </a:r>
              </a:p>
            </p:txBody>
          </p:sp>
        </mc:Fallback>
      </mc:AlternateContent>
      <p:sp>
        <p:nvSpPr>
          <p:cNvPr id="29" name="TextBox 2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30" name="矩形 29"/>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1" name="TextBox 30"/>
              <p:cNvSpPr txBox="1"/>
              <p:nvPr/>
            </p:nvSpPr>
            <p:spPr>
              <a:xfrm>
                <a:off x="5178375" y="29876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a:rPr>
                          </m:ctrlPr>
                        </m:sSubPr>
                        <m:e>
                          <m:r>
                            <a:rPr lang="en-US" altLang="zh-CN" b="0" i="1" smtClean="0">
                              <a:latin typeface="Cambria Math"/>
                            </a:rPr>
                            <m:t>𝑥</m:t>
                          </m:r>
                        </m:e>
                        <m:sub>
                          <m:r>
                            <a:rPr lang="en-US" altLang="zh-CN" b="0" i="1" smtClean="0">
                              <a:latin typeface="Cambria Math"/>
                            </a:rPr>
                            <m:t>𝑜</m:t>
                          </m:r>
                        </m:sub>
                      </m:sSub>
                    </m:oMath>
                  </m:oMathPara>
                </a14:m>
                <a:endParaRPr lang="zh-CN" alt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178375" y="2987660"/>
                <a:ext cx="360040" cy="369332"/>
              </a:xfrm>
              <a:prstGeom prst="rect">
                <a:avLst/>
              </a:prstGeom>
              <a:blipFill rotWithShape="1">
                <a:blip r:embed="rId6"/>
                <a:stretch>
                  <a:fillRect/>
                </a:stretch>
              </a:blipFill>
            </p:spPr>
            <p:txBody>
              <a:bodyPr/>
              <a:lstStyle/>
              <a:p>
                <a:r>
                  <a:rPr lang="zh-CN" altLang="en-US">
                    <a:noFill/>
                  </a:rPr>
                  <a:t> </a:t>
                </a:r>
              </a:p>
            </p:txBody>
          </p:sp>
        </mc:Fallback>
      </mc:AlternateContent>
      <p:sp>
        <p:nvSpPr>
          <p:cNvPr id="32" name="椭圆 31"/>
          <p:cNvSpPr/>
          <p:nvPr/>
        </p:nvSpPr>
        <p:spPr>
          <a:xfrm>
            <a:off x="5156944" y="2910843"/>
            <a:ext cx="107578" cy="107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4" name="TextBox 53"/>
              <p:cNvSpPr txBox="1"/>
              <p:nvPr/>
            </p:nvSpPr>
            <p:spPr>
              <a:xfrm>
                <a:off x="4402796" y="3059469"/>
                <a:ext cx="3731550" cy="7314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dirty="0" smtClean="0">
                    <a:solidFill>
                      <a:schemeClr val="tx1"/>
                    </a:solidFill>
                  </a:rPr>
                  <a:t>Use SG center to approximate!</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a:rPr>
                        <m:t>𝐸</m:t>
                      </m:r>
                      <m:d>
                        <m:dPr>
                          <m:ctrlPr>
                            <a:rPr lang="en-US" altLang="zh-CN" b="0" i="1" smtClean="0">
                              <a:solidFill>
                                <a:schemeClr val="tx1"/>
                              </a:solidFill>
                              <a:latin typeface="Cambria Math"/>
                            </a:rPr>
                          </m:ctrlPr>
                        </m:dPr>
                        <m:e>
                          <m:r>
                            <a:rPr lang="en-US" altLang="zh-CN" b="0" i="1" smtClean="0">
                              <a:solidFill>
                                <a:schemeClr val="tx1"/>
                              </a:solidFill>
                              <a:latin typeface="Cambria Math"/>
                            </a:rPr>
                            <m:t>𝑠</m:t>
                          </m:r>
                        </m:e>
                      </m:d>
                      <m:r>
                        <a:rPr lang="en-US" altLang="zh-CN" b="0" i="1" smtClean="0">
                          <a:solidFill>
                            <a:schemeClr val="tx1"/>
                          </a:solidFill>
                          <a:latin typeface="Cambria Math"/>
                        </a:rPr>
                        <m:t>≈</m:t>
                      </m:r>
                      <m:bar>
                        <m:barPr>
                          <m:pos m:val="top"/>
                          <m:ctrlPr>
                            <a:rPr lang="en-US" altLang="zh-CN" b="0" i="1" smtClean="0">
                              <a:solidFill>
                                <a:schemeClr val="tx1"/>
                              </a:solidFill>
                              <a:latin typeface="Cambria Math"/>
                            </a:rPr>
                          </m:ctrlPr>
                        </m:barPr>
                        <m:e>
                          <m:r>
                            <a:rPr lang="en-US" altLang="zh-CN" b="0" i="1" smtClean="0">
                              <a:solidFill>
                                <a:schemeClr val="tx1"/>
                              </a:solidFill>
                              <a:latin typeface="Cambria Math"/>
                            </a:rPr>
                            <m:t>𝐸</m:t>
                          </m:r>
                        </m:e>
                      </m:bar>
                      <m:r>
                        <a:rPr lang="en-US" altLang="zh-CN" b="0" i="1" smtClean="0">
                          <a:solidFill>
                            <a:schemeClr val="tx1"/>
                          </a:solidFill>
                          <a:latin typeface="Cambria Math"/>
                        </a:rPr>
                        <m:t>=</m:t>
                      </m:r>
                      <m:r>
                        <a:rPr lang="en-US" altLang="zh-CN" b="0" i="1" smtClean="0">
                          <a:solidFill>
                            <a:schemeClr val="tx1"/>
                          </a:solidFill>
                          <a:latin typeface="Cambria Math"/>
                        </a:rPr>
                        <m:t>𝐸</m:t>
                      </m:r>
                      <m:r>
                        <a:rPr lang="en-US" altLang="zh-CN" b="0" i="1" smtClean="0">
                          <a:solidFill>
                            <a:schemeClr val="tx1"/>
                          </a:solidFill>
                          <a:latin typeface="Cambria Math"/>
                        </a:rPr>
                        <m:t>(</m:t>
                      </m:r>
                      <m:r>
                        <a:rPr lang="en-US" altLang="zh-CN" b="0" i="1" smtClean="0">
                          <a:solidFill>
                            <a:schemeClr val="tx1"/>
                          </a:solidFill>
                          <a:latin typeface="Cambria Math"/>
                        </a:rPr>
                        <m:t>𝑠</m:t>
                      </m:r>
                      <m:d>
                        <m:dPr>
                          <m:ctrlPr>
                            <a:rPr lang="en-US" altLang="zh-CN" b="0" i="1" smtClean="0">
                              <a:solidFill>
                                <a:schemeClr val="tx1"/>
                              </a:solidFill>
                              <a:latin typeface="Cambria Math"/>
                            </a:rPr>
                          </m:ctrlPr>
                        </m:dPr>
                        <m:e>
                          <m:sSub>
                            <m:sSubPr>
                              <m:ctrlPr>
                                <a:rPr lang="en-US" altLang="zh-CN" b="0" i="1" smtClean="0">
                                  <a:solidFill>
                                    <a:schemeClr val="tx1"/>
                                  </a:solidFill>
                                  <a:latin typeface="Cambria Math"/>
                                </a:rPr>
                              </m:ctrlPr>
                            </m:sSubPr>
                            <m:e>
                              <m:r>
                                <a:rPr lang="en-US" altLang="zh-CN" b="0" i="1" smtClean="0">
                                  <a:solidFill>
                                    <a:schemeClr val="tx1"/>
                                  </a:solidFill>
                                  <a:latin typeface="Cambria Math"/>
                                </a:rPr>
                                <m:t>𝑖</m:t>
                              </m:r>
                            </m:e>
                            <m:sub>
                              <m:r>
                                <a:rPr lang="en-US" altLang="zh-CN" b="0" i="1" smtClean="0">
                                  <a:solidFill>
                                    <a:schemeClr val="tx1"/>
                                  </a:solidFill>
                                  <a:latin typeface="Cambria Math"/>
                                </a:rPr>
                                <m:t>𝑗</m:t>
                              </m:r>
                            </m:sub>
                          </m:sSub>
                        </m:e>
                      </m:d>
                      <m:r>
                        <a:rPr lang="en-US" altLang="zh-CN" b="0" i="1" smtClean="0">
                          <a:solidFill>
                            <a:schemeClr val="tx1"/>
                          </a:solidFill>
                          <a:latin typeface="Cambria Math"/>
                        </a:rPr>
                        <m:t>)</m:t>
                      </m:r>
                    </m:oMath>
                  </m:oMathPara>
                </a14:m>
                <a:endParaRPr lang="zh-CN" altLang="en-US" dirty="0">
                  <a:solidFill>
                    <a:schemeClr val="tx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402796" y="3059469"/>
                <a:ext cx="3731550" cy="731482"/>
              </a:xfrm>
              <a:prstGeom prst="rect">
                <a:avLst/>
              </a:prstGeom>
              <a:blipFill rotWithShape="1">
                <a:blip r:embed="rId7"/>
                <a:stretch>
                  <a:fillRect t="-24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3579785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7"/>
                                        </p:tgtEl>
                                      </p:cBhvr>
                                    </p:animEffect>
                                    <p:set>
                                      <p:cBhvr>
                                        <p:cTn id="33" dur="1" fill="hold">
                                          <p:stCondLst>
                                            <p:cond delay="499"/>
                                          </p:stCondLst>
                                        </p:cTn>
                                        <p:tgtEl>
                                          <p:spTgt spid="3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emph" presetSubtype="0" repeatCount="3000" fill="hold" nodeType="clickEffect">
                                  <p:stCondLst>
                                    <p:cond delay="0"/>
                                  </p:stCondLst>
                                  <p:childTnLst>
                                    <p:anim calcmode="discrete" valueType="str">
                                      <p:cBhvr>
                                        <p:cTn id="45" dur="500" fill="hold"/>
                                        <p:tgtEl>
                                          <p:spTgt spid="67"/>
                                        </p:tgtEl>
                                        <p:attrNameLst>
                                          <p:attrName>style.visibility</p:attrName>
                                        </p:attrNameLst>
                                      </p:cBhvr>
                                      <p:tavLst>
                                        <p:tav tm="0">
                                          <p:val>
                                            <p:strVal val="hidden"/>
                                          </p:val>
                                        </p:tav>
                                        <p:tav tm="50000">
                                          <p:val>
                                            <p:strVal val="visible"/>
                                          </p:val>
                                        </p:tav>
                                      </p:tavLst>
                                    </p:anim>
                                  </p:childTnLst>
                                </p:cTn>
                              </p:par>
                              <p:par>
                                <p:cTn id="46" presetID="35" presetClass="emph" presetSubtype="0" repeatCount="3000" fill="hold" nodeType="withEffect">
                                  <p:stCondLst>
                                    <p:cond delay="0"/>
                                  </p:stCondLst>
                                  <p:childTnLst>
                                    <p:anim calcmode="discrete" valueType="str">
                                      <p:cBhvr>
                                        <p:cTn id="47" dur="500" fill="hold"/>
                                        <p:tgtEl>
                                          <p:spTgt spid="71"/>
                                        </p:tgtEl>
                                        <p:attrNameLst>
                                          <p:attrName>style.visibility</p:attrName>
                                        </p:attrNameLst>
                                      </p:cBhvr>
                                      <p:tavLst>
                                        <p:tav tm="0">
                                          <p:val>
                                            <p:strVal val="hidden"/>
                                          </p:val>
                                        </p:tav>
                                        <p:tav tm="50000">
                                          <p:val>
                                            <p:strVal val="visible"/>
                                          </p:val>
                                        </p:tav>
                                      </p:tavLst>
                                    </p:anim>
                                  </p:childTnLst>
                                </p:cTn>
                              </p:par>
                              <p:par>
                                <p:cTn id="48" presetID="35" presetClass="emph" presetSubtype="0" repeatCount="3000" fill="hold" nodeType="withEffect">
                                  <p:stCondLst>
                                    <p:cond delay="0"/>
                                  </p:stCondLst>
                                  <p:childTnLst>
                                    <p:anim calcmode="discrete" valueType="str">
                                      <p:cBhvr>
                                        <p:cTn id="49"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51"/>
                                        </p:tgtEl>
                                      </p:cBhvr>
                                    </p:animEffect>
                                    <p:set>
                                      <p:cBhvr>
                                        <p:cTn id="57" dur="1" fill="hold">
                                          <p:stCondLst>
                                            <p:cond delay="499"/>
                                          </p:stCondLst>
                                        </p:cTn>
                                        <p:tgtEl>
                                          <p:spTgt spid="5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mph" presetSubtype="0" repeatCount="3000" fill="hold" nodeType="clickEffect">
                                  <p:stCondLst>
                                    <p:cond delay="0"/>
                                  </p:stCondLst>
                                  <p:childTnLst>
                                    <p:anim calcmode="discrete" valueType="str">
                                      <p:cBhvr>
                                        <p:cTn id="74" dur="500" fill="hold"/>
                                        <p:tgtEl>
                                          <p:spTgt spid="67"/>
                                        </p:tgtEl>
                                        <p:attrNameLst>
                                          <p:attrName>style.visibility</p:attrName>
                                        </p:attrNameLst>
                                      </p:cBhvr>
                                      <p:tavLst>
                                        <p:tav tm="0">
                                          <p:val>
                                            <p:strVal val="hidden"/>
                                          </p:val>
                                        </p:tav>
                                        <p:tav tm="50000">
                                          <p:val>
                                            <p:strVal val="visible"/>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2"/>
                                        </p:tgtEl>
                                      </p:cBhvr>
                                    </p:animEffect>
                                    <p:set>
                                      <p:cBhvr>
                                        <p:cTn id="82" dur="1" fill="hold">
                                          <p:stCondLst>
                                            <p:cond delay="499"/>
                                          </p:stCondLst>
                                        </p:cTn>
                                        <p:tgtEl>
                                          <p:spTgt spid="5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53"/>
                                        </p:tgtEl>
                                      </p:cBhvr>
                                    </p:animEffect>
                                    <p:set>
                                      <p:cBhvr>
                                        <p:cTn id="85" dur="1" fill="hold">
                                          <p:stCondLst>
                                            <p:cond delay="499"/>
                                          </p:stCondLst>
                                        </p:cTn>
                                        <p:tgtEl>
                                          <p:spTgt spid="5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par>
                                <p:cTn id="99" presetID="10" presetClass="entr" presetSubtype="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fade">
                                      <p:cBhvr>
                                        <p:cTn id="101" dur="500"/>
                                        <p:tgtEl>
                                          <p:spTgt spid="58"/>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mph" presetSubtype="0" repeatCount="3000" fill="hold" nodeType="clickEffect">
                                  <p:stCondLst>
                                    <p:cond delay="0"/>
                                  </p:stCondLst>
                                  <p:childTnLst>
                                    <p:anim calcmode="discrete" valueType="str">
                                      <p:cBhvr>
                                        <p:cTn id="105" dur="5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57"/>
                                        </p:tgtEl>
                                      </p:cBhvr>
                                    </p:animEffect>
                                    <p:set>
                                      <p:cBhvr>
                                        <p:cTn id="110" dur="1" fill="hold">
                                          <p:stCondLst>
                                            <p:cond delay="499"/>
                                          </p:stCondLst>
                                        </p:cTn>
                                        <p:tgtEl>
                                          <p:spTgt spid="57"/>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6"/>
                                        </p:tgtEl>
                                      </p:cBhvr>
                                    </p:animEffect>
                                    <p:set>
                                      <p:cBhvr>
                                        <p:cTn id="116" dur="1" fill="hold">
                                          <p:stCondLst>
                                            <p:cond delay="499"/>
                                          </p:stCondLst>
                                        </p:cTn>
                                        <p:tgtEl>
                                          <p:spTgt spid="5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5" presetClass="emph" presetSubtype="0" repeatCount="2000" fill="hold" grpId="0" nodeType="clickEffect">
                                  <p:stCondLst>
                                    <p:cond delay="0"/>
                                  </p:stCondLst>
                                  <p:childTnLst>
                                    <p:anim calcmode="discrete" valueType="str">
                                      <p:cBhvr>
                                        <p:cTn id="123"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5"/>
                                        </p:tgtEl>
                                      </p:cBhvr>
                                    </p:animEffect>
                                    <p:set>
                                      <p:cBhvr>
                                        <p:cTn id="128" dur="1" fill="hold">
                                          <p:stCondLst>
                                            <p:cond delay="499"/>
                                          </p:stCondLst>
                                        </p:cTn>
                                        <p:tgtEl>
                                          <p:spTgt spid="5"/>
                                        </p:tgtEl>
                                        <p:attrNameLst>
                                          <p:attrName>style.visibility</p:attrName>
                                        </p:attrNameLst>
                                      </p:cBhvr>
                                      <p:to>
                                        <p:strVal val="hidden"/>
                                      </p:to>
                                    </p:set>
                                  </p:childTnLst>
                                </p:cTn>
                              </p:par>
                              <p:par>
                                <p:cTn id="129" presetID="10" presetClass="entr" presetSubtype="0" fill="hold" grpId="2"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500"/>
                                        <p:tgtEl>
                                          <p:spTgt spid="60"/>
                                        </p:tgtEl>
                                      </p:cBhvr>
                                    </p:animEffect>
                                  </p:childTnLst>
                                </p:cTn>
                              </p:par>
                              <p:par>
                                <p:cTn id="132" presetID="10" presetClass="exit" presetSubtype="0" fill="hold" nodeType="withEffect">
                                  <p:stCondLst>
                                    <p:cond delay="0"/>
                                  </p:stCondLst>
                                  <p:childTnLst>
                                    <p:animEffect transition="out" filter="fade">
                                      <p:cBhvr>
                                        <p:cTn id="133" dur="500"/>
                                        <p:tgtEl>
                                          <p:spTgt spid="19"/>
                                        </p:tgtEl>
                                      </p:cBhvr>
                                    </p:animEffect>
                                    <p:set>
                                      <p:cBhvr>
                                        <p:cTn id="134" dur="1" fill="hold">
                                          <p:stCondLst>
                                            <p:cond delay="499"/>
                                          </p:stCondLst>
                                        </p:cTn>
                                        <p:tgtEl>
                                          <p:spTgt spid="19"/>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37"/>
                                        </p:tgtEl>
                                      </p:cBhvr>
                                    </p:animEffect>
                                    <p:set>
                                      <p:cBhvr>
                                        <p:cTn id="137" dur="1" fill="hold">
                                          <p:stCondLst>
                                            <p:cond delay="499"/>
                                          </p:stCondLst>
                                        </p:cTn>
                                        <p:tgtEl>
                                          <p:spTgt spid="3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67"/>
                                        </p:tgtEl>
                                      </p:cBhvr>
                                    </p:animEffect>
                                    <p:set>
                                      <p:cBhvr>
                                        <p:cTn id="140" dur="1" fill="hold">
                                          <p:stCondLst>
                                            <p:cond delay="499"/>
                                          </p:stCondLst>
                                        </p:cTn>
                                        <p:tgtEl>
                                          <p:spTgt spid="67"/>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71"/>
                                        </p:tgtEl>
                                      </p:cBhvr>
                                    </p:animEffect>
                                    <p:set>
                                      <p:cBhvr>
                                        <p:cTn id="143" dur="1" fill="hold">
                                          <p:stCondLst>
                                            <p:cond delay="499"/>
                                          </p:stCondLst>
                                        </p:cTn>
                                        <p:tgtEl>
                                          <p:spTgt spid="71"/>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0"/>
                                        </p:tgtEl>
                                      </p:cBhvr>
                                    </p:animEffect>
                                    <p:set>
                                      <p:cBhvr>
                                        <p:cTn id="146" dur="1" fill="hold">
                                          <p:stCondLst>
                                            <p:cond delay="499"/>
                                          </p:stCondLst>
                                        </p:cTn>
                                        <p:tgtEl>
                                          <p:spTgt spid="1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8"/>
                                        </p:tgtEl>
                                      </p:cBhvr>
                                    </p:animEffect>
                                    <p:set>
                                      <p:cBhvr>
                                        <p:cTn id="149" dur="1" fill="hold">
                                          <p:stCondLst>
                                            <p:cond delay="499"/>
                                          </p:stCondLst>
                                        </p:cTn>
                                        <p:tgtEl>
                                          <p:spTgt spid="8"/>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9"/>
                                        </p:tgtEl>
                                      </p:cBhvr>
                                    </p:animEffect>
                                    <p:set>
                                      <p:cBhvr>
                                        <p:cTn id="152" dur="1" fill="hold">
                                          <p:stCondLst>
                                            <p:cond delay="499"/>
                                          </p:stCondLst>
                                        </p:cTn>
                                        <p:tgtEl>
                                          <p:spTgt spid="9"/>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61"/>
                                        </p:tgtEl>
                                      </p:cBhvr>
                                    </p:animEffect>
                                    <p:set>
                                      <p:cBhvr>
                                        <p:cTn id="155" dur="1" fill="hold">
                                          <p:stCondLst>
                                            <p:cond delay="499"/>
                                          </p:stCondLst>
                                        </p:cTn>
                                        <p:tgtEl>
                                          <p:spTgt spid="61"/>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69"/>
                                        </p:tgtEl>
                                      </p:cBhvr>
                                    </p:animEffect>
                                    <p:set>
                                      <p:cBhvr>
                                        <p:cTn id="158" dur="1" fill="hold">
                                          <p:stCondLst>
                                            <p:cond delay="499"/>
                                          </p:stCondLst>
                                        </p:cTn>
                                        <p:tgtEl>
                                          <p:spTgt spid="69"/>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63"/>
                                        </p:tgtEl>
                                      </p:cBhvr>
                                    </p:animEffect>
                                    <p:set>
                                      <p:cBhvr>
                                        <p:cTn id="161" dur="1" fill="hold">
                                          <p:stCondLst>
                                            <p:cond delay="499"/>
                                          </p:stCondLst>
                                        </p:cTn>
                                        <p:tgtEl>
                                          <p:spTgt spid="63"/>
                                        </p:tgtEl>
                                        <p:attrNameLst>
                                          <p:attrName>style.visibility</p:attrName>
                                        </p:attrNameLst>
                                      </p:cBhvr>
                                      <p:to>
                                        <p:strVal val="hidden"/>
                                      </p:to>
                                    </p:set>
                                  </p:childTnLst>
                                </p:cTn>
                              </p:par>
                              <p:par>
                                <p:cTn id="162" presetID="10" presetClass="exit" presetSubtype="0" fill="hold" grpId="0" nodeType="withEffect">
                                  <p:stCondLst>
                                    <p:cond delay="0"/>
                                  </p:stCondLst>
                                  <p:childTnLst>
                                    <p:animEffect transition="out" filter="fade">
                                      <p:cBhvr>
                                        <p:cTn id="163" dur="500"/>
                                        <p:tgtEl>
                                          <p:spTgt spid="7"/>
                                        </p:tgtEl>
                                      </p:cBhvr>
                                    </p:animEffect>
                                    <p:set>
                                      <p:cBhvr>
                                        <p:cTn id="164" dur="1" fill="hold">
                                          <p:stCondLst>
                                            <p:cond delay="499"/>
                                          </p:stCondLst>
                                        </p:cTn>
                                        <p:tgtEl>
                                          <p:spTgt spid="7"/>
                                        </p:tgtEl>
                                        <p:attrNameLst>
                                          <p:attrName>style.visibility</p:attrName>
                                        </p:attrNameLst>
                                      </p:cBhvr>
                                      <p:to>
                                        <p:strVal val="hidden"/>
                                      </p:to>
                                    </p:set>
                                  </p:childTnLst>
                                </p:cTn>
                              </p:par>
                              <p:par>
                                <p:cTn id="165" presetID="10" presetClass="exit" presetSubtype="0" fill="hold" grpId="0" nodeType="withEffect">
                                  <p:stCondLst>
                                    <p:cond delay="0"/>
                                  </p:stCondLst>
                                  <p:childTnLst>
                                    <p:animEffect transition="out" filter="fade">
                                      <p:cBhvr>
                                        <p:cTn id="166" dur="500"/>
                                        <p:tgtEl>
                                          <p:spTgt spid="32"/>
                                        </p:tgtEl>
                                      </p:cBhvr>
                                    </p:animEffect>
                                    <p:set>
                                      <p:cBhvr>
                                        <p:cTn id="167" dur="1" fill="hold">
                                          <p:stCondLst>
                                            <p:cond delay="499"/>
                                          </p:stCondLst>
                                        </p:cTn>
                                        <p:tgtEl>
                                          <p:spTgt spid="32"/>
                                        </p:tgtEl>
                                        <p:attrNameLst>
                                          <p:attrName>style.visibility</p:attrName>
                                        </p:attrNameLst>
                                      </p:cBhvr>
                                      <p:to>
                                        <p:strVal val="hidden"/>
                                      </p:to>
                                    </p:set>
                                  </p:childTnLst>
                                </p:cTn>
                              </p:par>
                              <p:par>
                                <p:cTn id="168" presetID="10" presetClass="exit" presetSubtype="0" fill="hold" grpId="0" nodeType="withEffect">
                                  <p:stCondLst>
                                    <p:cond delay="0"/>
                                  </p:stCondLst>
                                  <p:childTnLst>
                                    <p:animEffect transition="out" filter="fade">
                                      <p:cBhvr>
                                        <p:cTn id="169" dur="500"/>
                                        <p:tgtEl>
                                          <p:spTgt spid="31"/>
                                        </p:tgtEl>
                                      </p:cBhvr>
                                    </p:animEffect>
                                    <p:set>
                                      <p:cBhvr>
                                        <p:cTn id="170" dur="1" fill="hold">
                                          <p:stCondLst>
                                            <p:cond delay="499"/>
                                          </p:stCondLst>
                                        </p:cTn>
                                        <p:tgtEl>
                                          <p:spTgt spid="31"/>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64" presetClass="path" presetSubtype="0" accel="50000" decel="50000" fill="hold" grpId="3" nodeType="clickEffect">
                                  <p:stCondLst>
                                    <p:cond delay="0"/>
                                  </p:stCondLst>
                                  <p:childTnLst>
                                    <p:animMotion origin="layout" path="M 4.16667E-6 -4.07407E-6 L 4.16667E-6 -0.40625 " pathEditMode="relative" rAng="0" ptsTypes="AA">
                                      <p:cBhvr>
                                        <p:cTn id="174" dur="2000" fill="hold"/>
                                        <p:tgtEl>
                                          <p:spTgt spid="60"/>
                                        </p:tgtEl>
                                        <p:attrNameLst>
                                          <p:attrName>ppt_x</p:attrName>
                                          <p:attrName>ppt_y</p:attrName>
                                        </p:attrNameLst>
                                      </p:cBhvr>
                                      <p:rCtr x="0" y="-2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2" grpId="0" animBg="1"/>
      <p:bldP spid="52" grpId="1" animBg="1"/>
      <p:bldP spid="23" grpId="0" animBg="1"/>
      <p:bldP spid="23" grpId="1" animBg="1"/>
      <p:bldP spid="22" grpId="0" animBg="1"/>
      <p:bldP spid="22" grpId="1" animBg="1"/>
      <p:bldP spid="5" grpId="0"/>
      <p:bldP spid="5" grpId="1"/>
      <p:bldP spid="7" grpId="0" animBg="1"/>
      <p:bldP spid="37" grpId="0" animBg="1"/>
      <p:bldP spid="37" grpId="1" animBg="1"/>
      <p:bldP spid="37" grpId="2" animBg="1"/>
      <p:bldP spid="50" grpId="0" animBg="1"/>
      <p:bldP spid="50" grpId="1" animBg="1"/>
      <p:bldP spid="51" grpId="0" animBg="1"/>
      <p:bldP spid="51" grpId="1" animBg="1"/>
      <p:bldP spid="53" grpId="0" animBg="1"/>
      <p:bldP spid="53" grpId="1" animBg="1"/>
      <p:bldP spid="56" grpId="0" animBg="1"/>
      <p:bldP spid="56" grpId="1" animBg="1"/>
      <p:bldP spid="57" grpId="0" animBg="1"/>
      <p:bldP spid="57" grpId="1" animBg="1"/>
      <p:bldP spid="60" grpId="2"/>
      <p:bldP spid="60" grpId="3"/>
      <p:bldP spid="31" grpId="0"/>
      <p:bldP spid="32" grpId="0" animBg="1"/>
      <p:bldP spid="54" grpId="0" animBg="1"/>
      <p:bldP spid="5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48064" y="4426317"/>
            <a:ext cx="2232248" cy="6534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zh-CN" altLang="en-US" dirty="0">
              <a:solidFill>
                <a:schemeClr val="tx1"/>
              </a:solidFill>
            </a:endParaRPr>
          </a:p>
        </p:txBody>
      </p:sp>
      <p:sp>
        <p:nvSpPr>
          <p:cNvPr id="10" name="TextBox 9"/>
          <p:cNvSpPr txBox="1"/>
          <p:nvPr/>
        </p:nvSpPr>
        <p:spPr>
          <a:xfrm>
            <a:off x="3059832" y="4426318"/>
            <a:ext cx="1514337" cy="65346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endParaRPr lang="zh-CN" altLang="en-US" dirty="0">
              <a:solidFill>
                <a:schemeClr val="tx1"/>
              </a:solidFill>
            </a:endParaRPr>
          </a:p>
        </p:txBody>
      </p:sp>
      <p:sp>
        <p:nvSpPr>
          <p:cNvPr id="2" name="內容版面配置區 1"/>
          <p:cNvSpPr>
            <a:spLocks noGrp="1"/>
          </p:cNvSpPr>
          <p:nvPr>
            <p:ph idx="1"/>
          </p:nvPr>
        </p:nvSpPr>
        <p:spPr>
          <a:xfrm>
            <a:off x="0" y="1556792"/>
            <a:ext cx="9144000" cy="720080"/>
          </a:xfrm>
        </p:spPr>
        <p:txBody>
          <a:bodyPr/>
          <a:lstStyle/>
          <a:p>
            <a:pPr marL="857250" lvl="1" indent="-457200">
              <a:buFont typeface="Arial" pitchFamily="34" charset="0"/>
              <a:buChar char="•"/>
            </a:pPr>
            <a:r>
              <a:rPr lang="en-US" altLang="zh-TW" dirty="0" smtClean="0"/>
              <a:t>Single Scattering</a:t>
            </a:r>
            <a:endParaRPr lang="zh-TW" altLang="en-US" dirty="0"/>
          </a:p>
        </p:txBody>
      </p:sp>
      <p:sp>
        <p:nvSpPr>
          <p:cNvPr id="3" name="標題 2"/>
          <p:cNvSpPr>
            <a:spLocks noGrp="1"/>
          </p:cNvSpPr>
          <p:nvPr>
            <p:ph type="title"/>
          </p:nvPr>
        </p:nvSpPr>
        <p:spPr/>
        <p:txBody>
          <a:bodyPr>
            <a:normAutofit/>
          </a:bodyPr>
          <a:lstStyle/>
          <a:p>
            <a:r>
              <a:rPr lang="en-US" altLang="zh-TW" dirty="0"/>
              <a:t>Approximating Single Scattering</a:t>
            </a:r>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mc:AlternateContent xmlns:mc="http://schemas.openxmlformats.org/markup-compatibility/2006" xmlns:a14="http://schemas.microsoft.com/office/drawing/2010/main">
        <mc:Choice Requires="a14">
          <p:sp>
            <p:nvSpPr>
              <p:cNvPr id="29" name="TextBox 28"/>
              <p:cNvSpPr txBox="1"/>
              <p:nvPr/>
            </p:nvSpPr>
            <p:spPr>
              <a:xfrm>
                <a:off x="-20861" y="2240845"/>
                <a:ext cx="9139661" cy="65870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b="0" i="1" smtClean="0">
                          <a:latin typeface="Cambria Math"/>
                        </a:rPr>
                        <m:t>𝐽</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𝑠</m:t>
                              </m:r>
                            </m:e>
                            <m:sup>
                              <m:r>
                                <a:rPr lang="en-US" altLang="zh-CN" b="0" i="1" smtClean="0">
                                  <a:latin typeface="Cambria Math"/>
                                </a:rPr>
                                <m:t>′</m:t>
                              </m:r>
                            </m:sup>
                          </m:sSup>
                        </m:e>
                      </m:d>
                      <m:r>
                        <a:rPr lang="en-US" altLang="zh-CN" b="0" i="1" smtClean="0">
                          <a:latin typeface="Cambria Math"/>
                        </a:rPr>
                        <m:t>=</m:t>
                      </m:r>
                      <m:bar>
                        <m:barPr>
                          <m:pos m:val="top"/>
                          <m:ctrlPr>
                            <a:rPr lang="en-US" altLang="zh-CN" i="1">
                              <a:latin typeface="Cambria Math"/>
                            </a:rPr>
                          </m:ctrlPr>
                        </m:barPr>
                        <m:e>
                          <m:r>
                            <a:rPr lang="en-US" altLang="zh-CN" i="1">
                              <a:latin typeface="Cambria Math"/>
                            </a:rPr>
                            <m:t>𝐸</m:t>
                          </m:r>
                        </m:e>
                      </m:bar>
                      <m:r>
                        <a:rPr lang="en-US" altLang="zh-CN" i="1">
                          <a:latin typeface="Cambria Math"/>
                        </a:rPr>
                        <m:t>⋅</m:t>
                      </m:r>
                      <m:bar>
                        <m:barPr>
                          <m:pos m:val="top"/>
                          <m:ctrlPr>
                            <a:rPr lang="en-US" altLang="zh-CN" i="1">
                              <a:latin typeface="Cambria Math"/>
                            </a:rPr>
                          </m:ctrlPr>
                        </m:barPr>
                        <m:e>
                          <m:r>
                            <a:rPr lang="en-US" altLang="zh-CN" i="1">
                              <a:latin typeface="Cambria Math"/>
                            </a:rPr>
                            <m:t>𝑉</m:t>
                          </m:r>
                        </m:e>
                      </m:bar>
                      <m:nary>
                        <m:naryPr>
                          <m:supHide m:val="on"/>
                          <m:ctrlPr>
                            <a:rPr lang="en-US" altLang="zh-CN" b="0" i="1" smtClean="0">
                              <a:latin typeface="Cambria Math"/>
                            </a:rPr>
                          </m:ctrlPr>
                        </m:naryPr>
                        <m:sub>
                          <m:r>
                            <m:rPr>
                              <m:sty m:val="p"/>
                            </m:rPr>
                            <a:rPr lang="en-US" altLang="zh-CN" b="0" i="0" smtClean="0">
                              <a:latin typeface="Cambria Math"/>
                            </a:rPr>
                            <m:t>Ω</m:t>
                          </m:r>
                        </m:sub>
                        <m:sup/>
                        <m:e>
                          <m:r>
                            <a:rPr lang="en-US" altLang="zh-CN" b="0" i="1" smtClean="0">
                              <a:latin typeface="Cambria Math"/>
                            </a:rPr>
                            <m:t>𝑝</m:t>
                          </m:r>
                          <m:r>
                            <a:rPr lang="en-US" altLang="zh-CN" b="0" i="1" smtClean="0">
                              <a:latin typeface="Cambria Math"/>
                            </a:rPr>
                            <m:t>(</m:t>
                          </m:r>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r>
                            <a:rPr lang="en-US" altLang="zh-CN" b="0" i="1" smtClean="0">
                              <a:latin typeface="Cambria Math"/>
                            </a:rPr>
                            <m:t>𝑜</m:t>
                          </m:r>
                          <m:r>
                            <a:rPr lang="en-US" altLang="zh-CN" b="0" i="1" smtClean="0">
                              <a:latin typeface="Cambria Math"/>
                            </a:rPr>
                            <m:t>′)</m:t>
                          </m:r>
                          <m:r>
                            <a:rPr lang="en-US" altLang="zh-CN" b="0" i="1" smtClean="0">
                              <a:latin typeface="Cambria Math"/>
                            </a:rPr>
                            <m:t>𝐺</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𝑖</m:t>
                                  </m:r>
                                </m:e>
                                <m:sup>
                                  <m:r>
                                    <a:rPr lang="en-US" altLang="zh-CN" b="0" i="1" smtClean="0">
                                      <a:latin typeface="Cambria Math"/>
                                    </a:rPr>
                                    <m:t>′</m:t>
                                  </m:r>
                                </m:sup>
                              </m:s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𝑖</m:t>
                                  </m:r>
                                </m:e>
                                <m:sub>
                                  <m:r>
                                    <a:rPr lang="en-US" altLang="zh-CN" b="0" i="1" smtClean="0">
                                      <a:latin typeface="Cambria Math"/>
                                    </a:rPr>
                                    <m:t>𝑗</m:t>
                                  </m:r>
                                </m:sub>
                                <m:sup>
                                  <m:r>
                                    <a:rPr lang="en-US" altLang="zh-CN" b="0" i="1" smtClean="0">
                                      <a:latin typeface="Cambria Math"/>
                                    </a:rPr>
                                    <m:t>′</m:t>
                                  </m:r>
                                </m:sup>
                              </m:sSubSup>
                              <m:r>
                                <a:rPr lang="en-US" altLang="zh-CN" b="0" i="1" smtClean="0">
                                  <a:latin typeface="Cambria Math"/>
                                </a:rPr>
                                <m:t>,</m:t>
                              </m:r>
                              <m:sSubSup>
                                <m:sSubSupPr>
                                  <m:ctrlPr>
                                    <a:rPr lang="en-US" altLang="zh-CN" b="0" i="1" smtClean="0">
                                      <a:latin typeface="Cambria Math"/>
                                    </a:rPr>
                                  </m:ctrlPr>
                                </m:sSubSupPr>
                                <m:e>
                                  <m:r>
                                    <a:rPr lang="en-US" altLang="zh-CN" b="0" i="1" smtClean="0">
                                      <a:latin typeface="Cambria Math"/>
                                    </a:rPr>
                                    <m:t>𝜆</m:t>
                                  </m:r>
                                </m:e>
                                <m:sub>
                                  <m:r>
                                    <a:rPr lang="en-US" altLang="zh-CN" b="0" i="1" smtClean="0">
                                      <a:latin typeface="Cambria Math"/>
                                    </a:rPr>
                                    <m:t>𝑗</m:t>
                                  </m:r>
                                </m:sub>
                                <m:sup>
                                  <m:r>
                                    <a:rPr lang="en-US" altLang="zh-CN" b="0" i="1" smtClean="0">
                                      <a:latin typeface="Cambria Math"/>
                                    </a:rPr>
                                    <m:t>′</m:t>
                                  </m:r>
                                </m:sup>
                              </m:sSubSup>
                            </m:e>
                          </m:d>
                          <m:r>
                            <a:rPr lang="en-US" altLang="zh-CN" i="1">
                              <a:latin typeface="Cambria Math"/>
                            </a:rPr>
                            <m:t>𝑑𝑖</m:t>
                          </m:r>
                          <m:r>
                            <a:rPr lang="en-US" altLang="zh-CN" i="1">
                              <a:latin typeface="Cambria Math"/>
                            </a:rPr>
                            <m:t>′</m:t>
                          </m:r>
                        </m:e>
                      </m:nary>
                    </m:oMath>
                  </m:oMathPara>
                </a14:m>
                <a:endParaRPr lang="zh-CN" alt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0861" y="2240845"/>
                <a:ext cx="9139661" cy="658706"/>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內容版面配置區 1"/>
              <p:cNvSpPr txBox="1">
                <a:spLocks/>
              </p:cNvSpPr>
              <p:nvPr/>
            </p:nvSpPr>
            <p:spPr>
              <a:xfrm>
                <a:off x="-20861" y="2996952"/>
                <a:ext cx="9139661"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7300" lvl="2" indent="-457200">
                  <a:lnSpc>
                    <a:spcPct val="160000"/>
                  </a:lnSpc>
                  <a:buFont typeface="Arial" pitchFamily="34" charset="0"/>
                  <a:buChar char="•"/>
                </a:pPr>
                <a:r>
                  <a:rPr lang="en-US" altLang="zh-TW" b="0" dirty="0" smtClean="0">
                    <a:latin typeface="Times New Roman" pitchFamily="18" charset="0"/>
                    <a:cs typeface="Times New Roman" pitchFamily="18" charset="0"/>
                  </a:rPr>
                  <a:t>For </a:t>
                </a:r>
                <a:r>
                  <a:rPr lang="en-US" altLang="zh-TW" b="0" dirty="0" err="1" smtClean="0">
                    <a:latin typeface="Times New Roman" pitchFamily="18" charset="0"/>
                    <a:cs typeface="Times New Roman" pitchFamily="18" charset="0"/>
                  </a:rPr>
                  <a:t>Eddington</a:t>
                </a:r>
                <a:r>
                  <a:rPr lang="en-US" altLang="zh-TW" b="0" dirty="0" smtClean="0">
                    <a:latin typeface="Times New Roman" pitchFamily="18" charset="0"/>
                    <a:cs typeface="Times New Roman" pitchFamily="18" charset="0"/>
                  </a:rPr>
                  <a:t> phase function</a:t>
                </a:r>
                <a:br>
                  <a:rPr lang="en-US" altLang="zh-TW" b="0" dirty="0" smtClean="0">
                    <a:latin typeface="Times New Roman" pitchFamily="18" charset="0"/>
                    <a:cs typeface="Times New Roman" pitchFamily="18" charset="0"/>
                  </a:rPr>
                </a:br>
                <a14:m>
                  <m:oMath xmlns:m="http://schemas.openxmlformats.org/officeDocument/2006/math">
                    <m:r>
                      <a:rPr lang="en-US" altLang="zh-TW" b="0" i="1" smtClean="0">
                        <a:latin typeface="Cambria Math"/>
                      </a:rPr>
                      <m:t>𝑝</m:t>
                    </m:r>
                    <m:d>
                      <m:dPr>
                        <m:ctrlPr>
                          <a:rPr lang="en-US" altLang="zh-TW" b="0" i="1" smtClean="0">
                            <a:latin typeface="Cambria Math"/>
                          </a:rPr>
                        </m:ctrlPr>
                      </m:dPr>
                      <m:e>
                        <m:sSup>
                          <m:sSupPr>
                            <m:ctrlPr>
                              <a:rPr lang="en-US" altLang="zh-TW" b="0" i="1" smtClean="0">
                                <a:latin typeface="Cambria Math"/>
                              </a:rPr>
                            </m:ctrlPr>
                          </m:sSupPr>
                          <m:e>
                            <m:r>
                              <a:rPr lang="en-US" altLang="zh-TW" b="0" i="1" smtClean="0">
                                <a:latin typeface="Cambria Math"/>
                              </a:rPr>
                              <m:t>𝑖</m:t>
                            </m:r>
                          </m:e>
                          <m:sup>
                            <m:r>
                              <a:rPr lang="en-US" altLang="zh-TW" b="0" i="1" smtClean="0">
                                <a:latin typeface="Cambria Math"/>
                              </a:rPr>
                              <m:t>′</m:t>
                            </m:r>
                          </m:sup>
                        </m:sSup>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𝑜</m:t>
                            </m:r>
                          </m:e>
                          <m:sup>
                            <m:r>
                              <a:rPr lang="en-US" altLang="zh-TW" b="0" i="1" smtClean="0">
                                <a:latin typeface="Cambria Math"/>
                              </a:rPr>
                              <m:t>′</m:t>
                            </m:r>
                          </m:sup>
                        </m:sSup>
                      </m:e>
                    </m:d>
                    <m:r>
                      <a:rPr lang="en-US" altLang="zh-TW" b="0" i="1" smtClean="0">
                        <a:latin typeface="Cambria Math"/>
                      </a:rPr>
                      <m:t>=(1+3</m:t>
                    </m:r>
                    <m:r>
                      <a:rPr lang="en-US" altLang="zh-TW" b="0" i="1" smtClean="0">
                        <a:latin typeface="Cambria Math"/>
                      </a:rPr>
                      <m:t>𝑔</m:t>
                    </m:r>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𝑖</m:t>
                        </m:r>
                      </m:e>
                      <m:sup>
                        <m:r>
                          <a:rPr lang="en-US" altLang="zh-TW" b="0" i="1" smtClean="0">
                            <a:latin typeface="Cambria Math"/>
                          </a:rPr>
                          <m:t>′</m:t>
                        </m:r>
                      </m:sup>
                    </m:sSup>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𝑜</m:t>
                        </m:r>
                      </m:e>
                      <m:sup>
                        <m:r>
                          <a:rPr lang="en-US" altLang="zh-TW" b="0" i="1" smtClean="0">
                            <a:latin typeface="Cambria Math"/>
                          </a:rPr>
                          <m:t>′</m:t>
                        </m:r>
                      </m:sup>
                    </m:sSup>
                    <m:r>
                      <a:rPr lang="en-US" altLang="zh-TW" b="0" i="1" smtClean="0">
                        <a:latin typeface="Cambria Math"/>
                      </a:rPr>
                      <m:t>))/4</m:t>
                    </m:r>
                    <m:r>
                      <a:rPr lang="en-US" altLang="zh-TW" b="0" i="1" smtClean="0">
                        <a:latin typeface="Cambria Math"/>
                      </a:rPr>
                      <m:t>𝜋</m:t>
                    </m:r>
                  </m:oMath>
                </a14:m>
                <a:endParaRPr lang="en-US" altLang="zh-TW" b="0" dirty="0" smtClean="0">
                  <a:latin typeface="Times New Roman" pitchFamily="18" charset="0"/>
                  <a:cs typeface="Times New Roman" pitchFamily="18" charset="0"/>
                </a:endParaRPr>
              </a:p>
            </p:txBody>
          </p:sp>
        </mc:Choice>
        <mc:Fallback xmlns="">
          <p:sp>
            <p:nvSpPr>
              <p:cNvPr id="30" name="內容版面配置區 1"/>
              <p:cNvSpPr txBox="1">
                <a:spLocks noRot="1" noChangeAspect="1" noMove="1" noResize="1" noEditPoints="1" noAdjustHandles="1" noChangeArrowheads="1" noChangeShapeType="1" noTextEdit="1"/>
              </p:cNvSpPr>
              <p:nvPr/>
            </p:nvSpPr>
            <p:spPr>
              <a:xfrm>
                <a:off x="-20861" y="2996952"/>
                <a:ext cx="9139661" cy="2448272"/>
              </a:xfrm>
              <a:prstGeom prst="rect">
                <a:avLst/>
              </a:prstGeom>
              <a:blipFill rotWithShape="1">
                <a:blip r:embed="rId4"/>
                <a:stretch>
                  <a:fillRect/>
                </a:stretch>
              </a:blipFill>
            </p:spPr>
            <p:txBody>
              <a:bodyPr/>
              <a:lstStyle/>
              <a:p>
                <a:r>
                  <a:rPr lang="zh-CN" altLang="en-US">
                    <a:noFill/>
                  </a:rPr>
                  <a:t> </a:t>
                </a:r>
              </a:p>
            </p:txBody>
          </p:sp>
        </mc:Fallback>
      </mc:AlternateContent>
      <p:sp>
        <p:nvSpPr>
          <p:cNvPr id="7" name="TextBox 6"/>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8" name="矩形 7"/>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TextBox 8"/>
              <p:cNvSpPr txBox="1"/>
              <p:nvPr/>
            </p:nvSpPr>
            <p:spPr>
              <a:xfrm>
                <a:off x="4339" y="4365104"/>
                <a:ext cx="9139661" cy="7146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altLang="zh-CN" b="0" i="1" smtClean="0">
                          <a:latin typeface="Cambria Math"/>
                        </a:rPr>
                        <m:t>𝐽</m:t>
                      </m:r>
                      <m:d>
                        <m:dPr>
                          <m:ctrlPr>
                            <a:rPr lang="en-US" altLang="zh-CN" b="0" i="1" smtClean="0">
                              <a:latin typeface="Cambria Math"/>
                            </a:rPr>
                          </m:ctrlPr>
                        </m:dPr>
                        <m:e>
                          <m:sSup>
                            <m:sSupPr>
                              <m:ctrlPr>
                                <a:rPr lang="en-US" altLang="zh-CN" b="0" i="1" smtClean="0">
                                  <a:latin typeface="Cambria Math"/>
                                </a:rPr>
                              </m:ctrlPr>
                            </m:sSupPr>
                            <m:e>
                              <m:r>
                                <a:rPr lang="en-US" altLang="zh-CN" b="0" i="1" smtClean="0">
                                  <a:latin typeface="Cambria Math"/>
                                </a:rPr>
                                <m:t>𝑠</m:t>
                              </m:r>
                            </m:e>
                            <m:sup>
                              <m:r>
                                <a:rPr lang="en-US" altLang="zh-CN" b="0" i="1" smtClean="0">
                                  <a:latin typeface="Cambria Math"/>
                                </a:rPr>
                                <m:t>′</m:t>
                              </m:r>
                            </m:sup>
                          </m:sSup>
                        </m:e>
                      </m:d>
                      <m:r>
                        <a:rPr lang="en-US" altLang="zh-CN" b="0" i="1" smtClean="0">
                          <a:latin typeface="Cambria Math"/>
                        </a:rPr>
                        <m:t>=</m:t>
                      </m:r>
                      <m:bar>
                        <m:barPr>
                          <m:pos m:val="top"/>
                          <m:ctrlPr>
                            <a:rPr lang="en-US" altLang="zh-CN" i="1">
                              <a:latin typeface="Cambria Math"/>
                            </a:rPr>
                          </m:ctrlPr>
                        </m:barPr>
                        <m:e>
                          <m:r>
                            <a:rPr lang="en-US" altLang="zh-CN" i="1">
                              <a:latin typeface="Cambria Math"/>
                            </a:rPr>
                            <m:t>𝐸</m:t>
                          </m:r>
                        </m:e>
                      </m:bar>
                      <m:r>
                        <a:rPr lang="en-US" altLang="zh-CN" i="1">
                          <a:latin typeface="Cambria Math"/>
                        </a:rPr>
                        <m:t>⋅</m:t>
                      </m:r>
                      <m:bar>
                        <m:barPr>
                          <m:pos m:val="top"/>
                          <m:ctrlPr>
                            <a:rPr lang="en-US" altLang="zh-CN" i="1">
                              <a:latin typeface="Cambria Math"/>
                            </a:rPr>
                          </m:ctrlPr>
                        </m:barPr>
                        <m:e>
                          <m:r>
                            <a:rPr lang="en-US" altLang="zh-CN" i="1">
                              <a:latin typeface="Cambria Math"/>
                            </a:rPr>
                            <m:t>𝑉</m:t>
                          </m:r>
                        </m:e>
                      </m:bar>
                      <m:d>
                        <m:dPr>
                          <m:ctrlPr>
                            <a:rPr lang="en-US" altLang="zh-CN" i="1" smtClean="0">
                              <a:latin typeface="Cambria Math"/>
                            </a:rPr>
                          </m:ctrlPr>
                        </m:dPr>
                        <m:e>
                          <m:nary>
                            <m:naryPr>
                              <m:supHide m:val="on"/>
                              <m:ctrlPr>
                                <a:rPr lang="en-US" altLang="zh-CN" i="1">
                                  <a:latin typeface="Cambria Math"/>
                                </a:rPr>
                              </m:ctrlPr>
                            </m:naryPr>
                            <m:sub>
                              <m:r>
                                <m:rPr>
                                  <m:sty m:val="p"/>
                                </m:rPr>
                                <a:rPr lang="en-US" altLang="zh-CN">
                                  <a:latin typeface="Cambria Math"/>
                                </a:rPr>
                                <m:t>Ω</m:t>
                              </m:r>
                            </m:sub>
                            <m:sup/>
                            <m:e>
                              <m:r>
                                <a:rPr lang="en-US" altLang="zh-CN" i="1">
                                  <a:latin typeface="Cambria Math"/>
                                </a:rPr>
                                <m:t>𝐺</m:t>
                              </m:r>
                              <m:d>
                                <m:dPr>
                                  <m:ctrlPr>
                                    <a:rPr lang="en-US" altLang="zh-CN" i="1">
                                      <a:latin typeface="Cambria Math"/>
                                    </a:rPr>
                                  </m:ctrlPr>
                                </m:dPr>
                                <m:e>
                                  <m:sSup>
                                    <m:sSupPr>
                                      <m:ctrlPr>
                                        <a:rPr lang="en-US" altLang="zh-CN" i="1">
                                          <a:latin typeface="Cambria Math"/>
                                        </a:rPr>
                                      </m:ctrlPr>
                                    </m:sSupPr>
                                    <m:e>
                                      <m:r>
                                        <a:rPr lang="en-US" altLang="zh-CN" i="1">
                                          <a:latin typeface="Cambria Math"/>
                                        </a:rPr>
                                        <m:t>𝑖</m:t>
                                      </m:r>
                                    </m:e>
                                    <m:sup>
                                      <m:r>
                                        <a:rPr lang="en-US" altLang="zh-CN" i="1">
                                          <a:latin typeface="Cambria Math"/>
                                        </a:rPr>
                                        <m:t>′</m:t>
                                      </m:r>
                                    </m:sup>
                                  </m:sSup>
                                  <m:r>
                                    <a:rPr lang="en-US" altLang="zh-CN" i="1">
                                      <a:latin typeface="Cambria Math"/>
                                    </a:rPr>
                                    <m:t>;</m:t>
                                  </m:r>
                                  <m:sSubSup>
                                    <m:sSubSupPr>
                                      <m:ctrlPr>
                                        <a:rPr lang="en-US" altLang="zh-CN" i="1">
                                          <a:latin typeface="Cambria Math"/>
                                        </a:rPr>
                                      </m:ctrlPr>
                                    </m:sSubSupPr>
                                    <m:e>
                                      <m:r>
                                        <a:rPr lang="en-US" altLang="zh-CN" i="1">
                                          <a:latin typeface="Cambria Math"/>
                                        </a:rPr>
                                        <m:t>𝑖</m:t>
                                      </m:r>
                                    </m:e>
                                    <m:sub>
                                      <m:r>
                                        <a:rPr lang="en-US" altLang="zh-CN" i="1">
                                          <a:latin typeface="Cambria Math"/>
                                        </a:rPr>
                                        <m:t>𝑗</m:t>
                                      </m:r>
                                    </m:sub>
                                    <m:sup>
                                      <m:r>
                                        <a:rPr lang="en-US" altLang="zh-CN" i="1">
                                          <a:latin typeface="Cambria Math"/>
                                        </a:rPr>
                                        <m:t>′</m:t>
                                      </m:r>
                                    </m:sup>
                                  </m:sSubSup>
                                  <m:r>
                                    <a:rPr lang="en-US" altLang="zh-CN" i="1">
                                      <a:latin typeface="Cambria Math"/>
                                    </a:rPr>
                                    <m:t>,</m:t>
                                  </m:r>
                                  <m:sSubSup>
                                    <m:sSubSupPr>
                                      <m:ctrlPr>
                                        <a:rPr lang="en-US" altLang="zh-CN" i="1">
                                          <a:latin typeface="Cambria Math"/>
                                        </a:rPr>
                                      </m:ctrlPr>
                                    </m:sSubSupPr>
                                    <m:e>
                                      <m:r>
                                        <a:rPr lang="en-US" altLang="zh-CN" i="1">
                                          <a:latin typeface="Cambria Math"/>
                                        </a:rPr>
                                        <m:t>𝜆</m:t>
                                      </m:r>
                                    </m:e>
                                    <m:sub>
                                      <m:r>
                                        <a:rPr lang="en-US" altLang="zh-CN" i="1">
                                          <a:latin typeface="Cambria Math"/>
                                        </a:rPr>
                                        <m:t>𝑗</m:t>
                                      </m:r>
                                    </m:sub>
                                    <m:sup>
                                      <m:r>
                                        <a:rPr lang="en-US" altLang="zh-CN" i="1">
                                          <a:latin typeface="Cambria Math"/>
                                        </a:rPr>
                                        <m:t>′</m:t>
                                      </m:r>
                                    </m:sup>
                                  </m:sSubSup>
                                </m:e>
                              </m:d>
                              <m:r>
                                <a:rPr lang="en-US" altLang="zh-CN" i="1">
                                  <a:latin typeface="Cambria Math"/>
                                </a:rPr>
                                <m:t>𝑑𝑖</m:t>
                              </m:r>
                              <m:r>
                                <a:rPr lang="en-US" altLang="zh-CN" i="1">
                                  <a:latin typeface="Cambria Math"/>
                                </a:rPr>
                                <m:t>′</m:t>
                              </m:r>
                            </m:e>
                          </m:nary>
                          <m:r>
                            <a:rPr lang="en-US" altLang="zh-CN" b="0" i="1" smtClean="0">
                              <a:latin typeface="Cambria Math"/>
                            </a:rPr>
                            <m:t>+3</m:t>
                          </m:r>
                          <m:r>
                            <a:rPr lang="en-US" altLang="zh-CN" b="0" i="1" smtClean="0">
                              <a:latin typeface="Cambria Math"/>
                            </a:rPr>
                            <m:t>𝑔</m:t>
                          </m:r>
                          <m:nary>
                            <m:naryPr>
                              <m:supHide m:val="on"/>
                              <m:ctrlPr>
                                <a:rPr lang="en-US" altLang="zh-CN" i="1">
                                  <a:latin typeface="Cambria Math"/>
                                </a:rPr>
                              </m:ctrlPr>
                            </m:naryPr>
                            <m:sub>
                              <m:r>
                                <m:rPr>
                                  <m:sty m:val="p"/>
                                </m:rPr>
                                <a:rPr lang="en-US" altLang="zh-CN">
                                  <a:latin typeface="Cambria Math"/>
                                </a:rPr>
                                <m:t>Ω</m:t>
                              </m:r>
                            </m:sub>
                            <m:sup/>
                            <m:e>
                              <m:d>
                                <m:dPr>
                                  <m:ctrlPr>
                                    <a:rPr lang="en-US" altLang="zh-TW" i="1">
                                      <a:latin typeface="Cambria Math"/>
                                    </a:rPr>
                                  </m:ctrlPr>
                                </m:dPr>
                                <m:e>
                                  <m:sSup>
                                    <m:sSupPr>
                                      <m:ctrlPr>
                                        <a:rPr lang="en-US" altLang="zh-TW" i="1">
                                          <a:latin typeface="Cambria Math"/>
                                        </a:rPr>
                                      </m:ctrlPr>
                                    </m:sSupPr>
                                    <m:e>
                                      <m:r>
                                        <a:rPr lang="en-US" altLang="zh-TW" i="1">
                                          <a:latin typeface="Cambria Math"/>
                                        </a:rPr>
                                        <m:t>𝑖</m:t>
                                      </m:r>
                                    </m:e>
                                    <m:sup>
                                      <m:r>
                                        <a:rPr lang="en-US" altLang="zh-TW" i="1">
                                          <a:latin typeface="Cambria Math"/>
                                        </a:rPr>
                                        <m:t>′</m:t>
                                      </m:r>
                                    </m:sup>
                                  </m:sSup>
                                  <m:r>
                                    <a:rPr lang="en-US" altLang="zh-TW" b="0" i="1" smtClean="0">
                                      <a:latin typeface="Cambria Math"/>
                                    </a:rPr>
                                    <m:t>⋅</m:t>
                                  </m:r>
                                  <m:sSup>
                                    <m:sSupPr>
                                      <m:ctrlPr>
                                        <a:rPr lang="en-US" altLang="zh-TW" i="1">
                                          <a:latin typeface="Cambria Math"/>
                                        </a:rPr>
                                      </m:ctrlPr>
                                    </m:sSupPr>
                                    <m:e>
                                      <m:r>
                                        <a:rPr lang="en-US" altLang="zh-TW" i="1">
                                          <a:latin typeface="Cambria Math"/>
                                        </a:rPr>
                                        <m:t>𝑜</m:t>
                                      </m:r>
                                    </m:e>
                                    <m:sup>
                                      <m:r>
                                        <a:rPr lang="en-US" altLang="zh-TW" i="1">
                                          <a:latin typeface="Cambria Math"/>
                                        </a:rPr>
                                        <m:t>′</m:t>
                                      </m:r>
                                    </m:sup>
                                  </m:sSup>
                                </m:e>
                              </m:d>
                              <m:r>
                                <a:rPr lang="en-US" altLang="zh-CN" i="1">
                                  <a:latin typeface="Cambria Math"/>
                                </a:rPr>
                                <m:t>𝐺</m:t>
                              </m:r>
                              <m:d>
                                <m:dPr>
                                  <m:ctrlPr>
                                    <a:rPr lang="en-US" altLang="zh-CN" i="1">
                                      <a:latin typeface="Cambria Math"/>
                                    </a:rPr>
                                  </m:ctrlPr>
                                </m:dPr>
                                <m:e>
                                  <m:sSup>
                                    <m:sSupPr>
                                      <m:ctrlPr>
                                        <a:rPr lang="en-US" altLang="zh-CN" i="1">
                                          <a:latin typeface="Cambria Math"/>
                                        </a:rPr>
                                      </m:ctrlPr>
                                    </m:sSupPr>
                                    <m:e>
                                      <m:r>
                                        <a:rPr lang="en-US" altLang="zh-CN" i="1">
                                          <a:latin typeface="Cambria Math"/>
                                        </a:rPr>
                                        <m:t>𝑖</m:t>
                                      </m:r>
                                    </m:e>
                                    <m:sup>
                                      <m:r>
                                        <a:rPr lang="en-US" altLang="zh-CN" i="1">
                                          <a:latin typeface="Cambria Math"/>
                                        </a:rPr>
                                        <m:t>′</m:t>
                                      </m:r>
                                    </m:sup>
                                  </m:sSup>
                                  <m:r>
                                    <a:rPr lang="en-US" altLang="zh-CN" i="1">
                                      <a:latin typeface="Cambria Math"/>
                                    </a:rPr>
                                    <m:t>;</m:t>
                                  </m:r>
                                  <m:sSubSup>
                                    <m:sSubSupPr>
                                      <m:ctrlPr>
                                        <a:rPr lang="en-US" altLang="zh-CN" i="1">
                                          <a:latin typeface="Cambria Math"/>
                                        </a:rPr>
                                      </m:ctrlPr>
                                    </m:sSubSupPr>
                                    <m:e>
                                      <m:r>
                                        <a:rPr lang="en-US" altLang="zh-CN" i="1">
                                          <a:latin typeface="Cambria Math"/>
                                        </a:rPr>
                                        <m:t>𝑖</m:t>
                                      </m:r>
                                    </m:e>
                                    <m:sub>
                                      <m:r>
                                        <a:rPr lang="en-US" altLang="zh-CN" i="1">
                                          <a:latin typeface="Cambria Math"/>
                                        </a:rPr>
                                        <m:t>𝑗</m:t>
                                      </m:r>
                                    </m:sub>
                                    <m:sup>
                                      <m:r>
                                        <a:rPr lang="en-US" altLang="zh-CN" i="1">
                                          <a:latin typeface="Cambria Math"/>
                                        </a:rPr>
                                        <m:t>′</m:t>
                                      </m:r>
                                    </m:sup>
                                  </m:sSubSup>
                                  <m:r>
                                    <a:rPr lang="en-US" altLang="zh-CN" i="1">
                                      <a:latin typeface="Cambria Math"/>
                                    </a:rPr>
                                    <m:t>,</m:t>
                                  </m:r>
                                  <m:sSubSup>
                                    <m:sSubSupPr>
                                      <m:ctrlPr>
                                        <a:rPr lang="en-US" altLang="zh-CN" i="1">
                                          <a:latin typeface="Cambria Math"/>
                                        </a:rPr>
                                      </m:ctrlPr>
                                    </m:sSubSupPr>
                                    <m:e>
                                      <m:r>
                                        <a:rPr lang="en-US" altLang="zh-CN" i="1">
                                          <a:latin typeface="Cambria Math"/>
                                        </a:rPr>
                                        <m:t>𝜆</m:t>
                                      </m:r>
                                    </m:e>
                                    <m:sub>
                                      <m:r>
                                        <a:rPr lang="en-US" altLang="zh-CN" i="1">
                                          <a:latin typeface="Cambria Math"/>
                                        </a:rPr>
                                        <m:t>𝑗</m:t>
                                      </m:r>
                                    </m:sub>
                                    <m:sup>
                                      <m:r>
                                        <a:rPr lang="en-US" altLang="zh-CN" i="1">
                                          <a:latin typeface="Cambria Math"/>
                                        </a:rPr>
                                        <m:t>′</m:t>
                                      </m:r>
                                    </m:sup>
                                  </m:sSubSup>
                                </m:e>
                              </m:d>
                              <m:r>
                                <a:rPr lang="en-US" altLang="zh-CN" i="1">
                                  <a:latin typeface="Cambria Math"/>
                                </a:rPr>
                                <m:t>𝑑𝑖</m:t>
                              </m:r>
                              <m:r>
                                <a:rPr lang="en-US" altLang="zh-CN" i="1">
                                  <a:latin typeface="Cambria Math"/>
                                </a:rPr>
                                <m:t>′</m:t>
                              </m:r>
                            </m:e>
                          </m:nary>
                        </m:e>
                      </m:d>
                    </m:oMath>
                  </m:oMathPara>
                </a14:m>
                <a:endParaRPr lang="zh-CN"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339" y="4365104"/>
                <a:ext cx="9139661" cy="714683"/>
              </a:xfrm>
              <a:prstGeom prst="rect">
                <a:avLst/>
              </a:prstGeom>
              <a:blipFill rotWithShape="1">
                <a:blip r:embed="rId5"/>
                <a:stretch>
                  <a:fillRect/>
                </a:stretch>
              </a:blipFill>
            </p:spPr>
            <p:txBody>
              <a:bodyPr/>
              <a:lstStyle/>
              <a:p>
                <a:r>
                  <a:rPr lang="zh-CN" altLang="en-US">
                    <a:noFill/>
                  </a:rPr>
                  <a:t> </a:t>
                </a:r>
              </a:p>
            </p:txBody>
          </p:sp>
        </mc:Fallback>
      </mc:AlternateContent>
      <p:sp>
        <p:nvSpPr>
          <p:cNvPr id="13" name="TextBox 7"/>
          <p:cNvSpPr txBox="1"/>
          <p:nvPr/>
        </p:nvSpPr>
        <p:spPr>
          <a:xfrm>
            <a:off x="869763" y="3626141"/>
            <a:ext cx="7436454"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dirty="0" smtClean="0"/>
              <a:t>Both are analytical!</a:t>
            </a:r>
            <a:endParaRPr lang="zh-CN" altLang="en-US" sz="4000" dirty="0"/>
          </a:p>
        </p:txBody>
      </p:sp>
    </p:spTree>
    <p:extLst>
      <p:ext uri="{BB962C8B-B14F-4D97-AF65-F5344CB8AC3E}">
        <p14:creationId xmlns:p14="http://schemas.microsoft.com/office/powerpoint/2010/main" val="2285793391"/>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931224" cy="1143000"/>
          </a:xfrm>
        </p:spPr>
        <p:txBody>
          <a:bodyPr>
            <a:normAutofit/>
          </a:bodyPr>
          <a:lstStyle/>
          <a:p>
            <a:r>
              <a:rPr lang="en-US" altLang="zh-TW" dirty="0" smtClean="0"/>
              <a:t>Results </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484784"/>
            <a:ext cx="4481736" cy="448173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484784"/>
            <a:ext cx="4481736" cy="448173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484784"/>
            <a:ext cx="4481736" cy="4481736"/>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1484784"/>
            <a:ext cx="4481736" cy="4481736"/>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9752" y="1484784"/>
            <a:ext cx="4481736" cy="4481736"/>
          </a:xfrm>
          <a:prstGeom prst="rect">
            <a:avLst/>
          </a:prstGeom>
        </p:spPr>
      </p:pic>
      <p:sp>
        <p:nvSpPr>
          <p:cNvPr id="10" name="TextBox 9"/>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1" name="矩形 10"/>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662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1412776"/>
            <a:ext cx="8496944" cy="4752528"/>
          </a:xfrm>
        </p:spPr>
        <p:txBody>
          <a:bodyPr/>
          <a:lstStyle/>
          <a:p>
            <a:pPr marL="857250" lvl="1" indent="-457200">
              <a:lnSpc>
                <a:spcPct val="150000"/>
              </a:lnSpc>
              <a:buFont typeface="Arial" pitchFamily="34" charset="0"/>
              <a:buChar char="•"/>
            </a:pPr>
            <a:r>
              <a:rPr lang="en-US" altLang="zh-TW" dirty="0" smtClean="0"/>
              <a:t>Translucent Material Rendering</a:t>
            </a:r>
          </a:p>
          <a:p>
            <a:pPr marL="1257300" lvl="2" indent="-457200">
              <a:lnSpc>
                <a:spcPct val="150000"/>
              </a:lnSpc>
              <a:buFont typeface="Arial" pitchFamily="34" charset="0"/>
              <a:buChar char="•"/>
            </a:pPr>
            <a:r>
              <a:rPr lang="en-US" altLang="zh-TW" b="0" dirty="0" smtClean="0"/>
              <a:t>BSSRDF representation</a:t>
            </a:r>
          </a:p>
          <a:p>
            <a:pPr marL="1257300" lvl="2" indent="-457200">
              <a:lnSpc>
                <a:spcPct val="150000"/>
              </a:lnSpc>
              <a:buFont typeface="Arial" pitchFamily="34" charset="0"/>
              <a:buChar char="•"/>
            </a:pPr>
            <a:endParaRPr lang="en-US" altLang="zh-TW" b="0" dirty="0"/>
          </a:p>
          <a:p>
            <a:pPr marL="1257300" lvl="2" indent="-457200">
              <a:lnSpc>
                <a:spcPct val="150000"/>
              </a:lnSpc>
              <a:buFont typeface="Arial" pitchFamily="34" charset="0"/>
              <a:buChar char="•"/>
            </a:pPr>
            <a:endParaRPr lang="en-US" altLang="zh-TW" b="0" dirty="0" smtClean="0"/>
          </a:p>
          <a:p>
            <a:pPr marL="800100" lvl="2" indent="0">
              <a:lnSpc>
                <a:spcPct val="150000"/>
              </a:lnSpc>
              <a:buNone/>
            </a:pPr>
            <a:endParaRPr lang="en-US" altLang="zh-TW" b="0" dirty="0" smtClean="0"/>
          </a:p>
          <a:p>
            <a:pPr marL="800100" lvl="2" indent="0">
              <a:lnSpc>
                <a:spcPct val="150000"/>
              </a:lnSpc>
              <a:buNone/>
            </a:pPr>
            <a:endParaRPr lang="en-US" altLang="zh-TW" b="0" dirty="0" smtClean="0"/>
          </a:p>
          <a:p>
            <a:pPr marL="1257300" lvl="2" indent="-457200">
              <a:lnSpc>
                <a:spcPct val="150000"/>
              </a:lnSpc>
              <a:buFont typeface="Arial" pitchFamily="34" charset="0"/>
              <a:buChar char="•"/>
            </a:pPr>
            <a:r>
              <a:rPr lang="en-US" altLang="zh-TW" b="0" dirty="0" smtClean="0"/>
              <a:t>Multiple Scattering &amp; Single Scattering</a:t>
            </a:r>
          </a:p>
          <a:p>
            <a:pPr marL="1257300" lvl="2" indent="-457200">
              <a:lnSpc>
                <a:spcPct val="150000"/>
              </a:lnSpc>
              <a:buFont typeface="Arial" pitchFamily="34" charset="0"/>
              <a:buChar char="•"/>
            </a:pPr>
            <a:endParaRPr lang="en-US" altLang="zh-TW" dirty="0" smtClean="0"/>
          </a:p>
          <a:p>
            <a:pPr marL="857250" lvl="1" indent="-457200">
              <a:lnSpc>
                <a:spcPct val="150000"/>
              </a:lnSpc>
              <a:buFont typeface="Arial" pitchFamily="34" charset="0"/>
              <a:buChar char="•"/>
            </a:pPr>
            <a:endParaRPr lang="en-US" altLang="zh-TW" dirty="0" smtClean="0"/>
          </a:p>
          <a:p>
            <a:pPr>
              <a:lnSpc>
                <a:spcPct val="150000"/>
              </a:lnSpc>
            </a:pPr>
            <a:endParaRPr lang="zh-TW" altLang="en-US" dirty="0"/>
          </a:p>
        </p:txBody>
      </p:sp>
      <p:sp>
        <p:nvSpPr>
          <p:cNvPr id="3" name="標題 2"/>
          <p:cNvSpPr>
            <a:spLocks noGrp="1"/>
          </p:cNvSpPr>
          <p:nvPr>
            <p:ph type="title"/>
          </p:nvPr>
        </p:nvSpPr>
        <p:spPr/>
        <p:txBody>
          <a:bodyPr>
            <a:normAutofit/>
          </a:bodyPr>
          <a:lstStyle/>
          <a:p>
            <a:r>
              <a:rPr lang="en-US" altLang="zh-TW" dirty="0" smtClean="0"/>
              <a:t>Background</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smtClean="0"/>
              <a:t>Accurate Translucent Material Rendering under Spherical Gaussian Lights</a:t>
            </a:r>
            <a:endParaRPr lang="zh-TW" altLang="en-US" dirty="0"/>
          </a:p>
        </p:txBody>
      </p:sp>
      <p:grpSp>
        <p:nvGrpSpPr>
          <p:cNvPr id="55" name="组合 54"/>
          <p:cNvGrpSpPr/>
          <p:nvPr/>
        </p:nvGrpSpPr>
        <p:grpSpPr>
          <a:xfrm>
            <a:off x="1531107" y="2888258"/>
            <a:ext cx="2178410" cy="1711550"/>
            <a:chOff x="1576622" y="3103312"/>
            <a:chExt cx="2178410" cy="1711550"/>
          </a:xfrm>
        </p:grpSpPr>
        <p:sp>
          <p:nvSpPr>
            <p:cNvPr id="6" name="矩形 5"/>
            <p:cNvSpPr/>
            <p:nvPr/>
          </p:nvSpPr>
          <p:spPr>
            <a:xfrm>
              <a:off x="1576622" y="4059359"/>
              <a:ext cx="2178410" cy="755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7" name="直接箭头连接符 6"/>
            <p:cNvCxnSpPr>
              <a:endCxn id="6" idx="0"/>
            </p:cNvCxnSpPr>
            <p:nvPr/>
          </p:nvCxnSpPr>
          <p:spPr>
            <a:xfrm>
              <a:off x="2051720" y="3319336"/>
              <a:ext cx="614107" cy="740023"/>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576622" y="4059360"/>
              <a:ext cx="217841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22" name="组合 21"/>
            <p:cNvGrpSpPr/>
            <p:nvPr/>
          </p:nvGrpSpPr>
          <p:grpSpPr>
            <a:xfrm>
              <a:off x="1835696" y="3103312"/>
              <a:ext cx="216024" cy="216024"/>
              <a:chOff x="1835696" y="2780928"/>
              <a:chExt cx="216024" cy="216024"/>
            </a:xfrm>
          </p:grpSpPr>
          <p:sp>
            <p:nvSpPr>
              <p:cNvPr id="23" name="椭圆 22"/>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4" name="直接连接符 23"/>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3"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3"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3"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3"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3"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3"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直接箭头连接符 31"/>
            <p:cNvCxnSpPr/>
            <p:nvPr/>
          </p:nvCxnSpPr>
          <p:spPr>
            <a:xfrm flipH="1" flipV="1">
              <a:off x="2574797" y="3413164"/>
              <a:ext cx="91031" cy="64619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2665827" y="3504342"/>
              <a:ext cx="305014" cy="55501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flipV="1">
              <a:off x="2015716" y="3874354"/>
              <a:ext cx="650112" cy="18500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6" idx="0"/>
            </p:cNvCxnSpPr>
            <p:nvPr/>
          </p:nvCxnSpPr>
          <p:spPr>
            <a:xfrm flipV="1">
              <a:off x="2665827" y="3781851"/>
              <a:ext cx="538021" cy="27750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2051721" y="3319338"/>
              <a:ext cx="307052" cy="37000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a:off x="4820723" y="2888258"/>
            <a:ext cx="2178410" cy="1711550"/>
            <a:chOff x="4812053" y="3111082"/>
            <a:chExt cx="2178410" cy="1711550"/>
          </a:xfrm>
        </p:grpSpPr>
        <p:sp>
          <p:nvSpPr>
            <p:cNvPr id="57" name="矩形 56"/>
            <p:cNvSpPr/>
            <p:nvPr/>
          </p:nvSpPr>
          <p:spPr>
            <a:xfrm>
              <a:off x="4812053" y="4067129"/>
              <a:ext cx="2178410" cy="755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8" name="直接箭头连接符 57"/>
            <p:cNvCxnSpPr>
              <a:endCxn id="57" idx="0"/>
            </p:cNvCxnSpPr>
            <p:nvPr/>
          </p:nvCxnSpPr>
          <p:spPr>
            <a:xfrm>
              <a:off x="5287151" y="3327106"/>
              <a:ext cx="614107" cy="740023"/>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812053" y="4067130"/>
              <a:ext cx="217841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60" name="组合 59"/>
            <p:cNvGrpSpPr/>
            <p:nvPr/>
          </p:nvGrpSpPr>
          <p:grpSpPr>
            <a:xfrm>
              <a:off x="5071127" y="3111082"/>
              <a:ext cx="216024" cy="216024"/>
              <a:chOff x="1835696" y="2780928"/>
              <a:chExt cx="216024" cy="216024"/>
            </a:xfrm>
          </p:grpSpPr>
          <p:sp>
            <p:nvSpPr>
              <p:cNvPr id="66" name="椭圆 65"/>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7" name="直接连接符 66"/>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6"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66"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6"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6"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6"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66"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66"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接箭头连接符 60"/>
            <p:cNvCxnSpPr/>
            <p:nvPr/>
          </p:nvCxnSpPr>
          <p:spPr>
            <a:xfrm flipH="1" flipV="1">
              <a:off x="5227872" y="3512112"/>
              <a:ext cx="265854" cy="55502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V="1">
              <a:off x="6084168" y="3327110"/>
              <a:ext cx="75599" cy="74779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H="1" flipV="1">
              <a:off x="4932040" y="3689347"/>
              <a:ext cx="464143" cy="37778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V="1">
              <a:off x="6170268" y="3512112"/>
              <a:ext cx="561972" cy="54225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5287152" y="3327108"/>
              <a:ext cx="307052" cy="37000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H="1" flipV="1">
              <a:off x="6444208" y="3413164"/>
              <a:ext cx="210480" cy="66173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5724128" y="4059359"/>
              <a:ext cx="177130" cy="305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5724128" y="4365104"/>
              <a:ext cx="36004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084168" y="4293096"/>
              <a:ext cx="36004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6170268" y="4059361"/>
              <a:ext cx="273940" cy="233735"/>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1" name="TextBox 100"/>
              <p:cNvSpPr txBox="1"/>
              <p:nvPr/>
            </p:nvSpPr>
            <p:spPr>
              <a:xfrm>
                <a:off x="1675206" y="4725144"/>
                <a:ext cx="1799181" cy="923330"/>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BRDF</a:t>
                </a:r>
              </a:p>
              <a:p>
                <a:pPr algn="ctr"/>
                <a14:m>
                  <m:oMathPara xmlns:m="http://schemas.openxmlformats.org/officeDocument/2006/math">
                    <m:oMathParaPr>
                      <m:jc m:val="centerGroup"/>
                    </m:oMathParaPr>
                    <m:oMath xmlns:m="http://schemas.openxmlformats.org/officeDocument/2006/math">
                      <m:r>
                        <a:rPr lang="en-US" altLang="zh-CN" i="1">
                          <a:latin typeface="Cambria Math"/>
                        </a:rPr>
                        <m:t>𝐹</m:t>
                      </m:r>
                      <m:r>
                        <a:rPr lang="en-US" altLang="zh-CN" i="1">
                          <a:latin typeface="Cambria Math"/>
                        </a:rPr>
                        <m:t>(</m:t>
                      </m:r>
                      <m:r>
                        <a:rPr lang="en-US" altLang="zh-CN" i="1">
                          <a:latin typeface="Cambria Math"/>
                        </a:rPr>
                        <m:t>𝑥</m:t>
                      </m:r>
                      <m:r>
                        <a:rPr lang="en-US" altLang="zh-CN" i="1">
                          <a:latin typeface="Cambria Math"/>
                        </a:rPr>
                        <m:t>,</m:t>
                      </m:r>
                      <m:sSub>
                        <m:sSubPr>
                          <m:ctrlPr>
                            <a:rPr lang="en-US" altLang="zh-CN" i="1">
                              <a:latin typeface="Cambria Math"/>
                            </a:rPr>
                          </m:ctrlPr>
                        </m:sSubPr>
                        <m:e>
                          <m:r>
                            <a:rPr lang="en-US" altLang="zh-CN" i="1">
                              <a:latin typeface="Cambria Math"/>
                            </a:rPr>
                            <m:t>𝜔</m:t>
                          </m:r>
                        </m:e>
                        <m:sub>
                          <m:r>
                            <a:rPr lang="en-US" altLang="zh-CN" i="1">
                              <a:latin typeface="Cambria Math"/>
                            </a:rPr>
                            <m:t>𝑖</m:t>
                          </m:r>
                        </m:sub>
                      </m:sSub>
                      <m:r>
                        <a:rPr lang="en-US" altLang="zh-CN" i="1">
                          <a:latin typeface="Cambria Math"/>
                        </a:rPr>
                        <m:t>,</m:t>
                      </m:r>
                      <m:sSub>
                        <m:sSubPr>
                          <m:ctrlPr>
                            <a:rPr lang="en-US" altLang="zh-CN" i="1">
                              <a:latin typeface="Cambria Math"/>
                            </a:rPr>
                          </m:ctrlPr>
                        </m:sSubPr>
                        <m:e>
                          <m:r>
                            <a:rPr lang="en-US" altLang="zh-CN" i="1">
                              <a:latin typeface="Cambria Math"/>
                            </a:rPr>
                            <m:t>𝜔</m:t>
                          </m:r>
                        </m:e>
                        <m:sub>
                          <m:r>
                            <a:rPr lang="en-US" altLang="zh-CN" i="1">
                              <a:latin typeface="Cambria Math"/>
                            </a:rPr>
                            <m:t>𝑜</m:t>
                          </m:r>
                        </m:sub>
                      </m:sSub>
                      <m:r>
                        <a:rPr lang="en-US" altLang="zh-CN" i="1">
                          <a:latin typeface="Cambria Math"/>
                        </a:rPr>
                        <m:t>)</m:t>
                      </m:r>
                    </m:oMath>
                  </m:oMathPara>
                </a14:m>
                <a:endParaRPr lang="zh-CN" altLang="en-US" dirty="0"/>
              </a:p>
              <a:p>
                <a:pPr algn="ctr"/>
                <a:endParaRPr lang="zh-CN" altLang="en-US" dirty="0">
                  <a:latin typeface="Times New Roman" pitchFamily="18" charset="0"/>
                  <a:cs typeface="Times New Roman" pitchFamily="18"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1675206" y="4725144"/>
                <a:ext cx="1799181" cy="923330"/>
              </a:xfrm>
              <a:prstGeom prst="rect">
                <a:avLst/>
              </a:prstGeom>
              <a:blipFill rotWithShape="1">
                <a:blip r:embed="rId3"/>
                <a:stretch>
                  <a:fillRect t="-32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4820723" y="4732754"/>
                <a:ext cx="2178410" cy="646331"/>
              </a:xfrm>
              <a:prstGeom prst="rect">
                <a:avLst/>
              </a:prstGeom>
              <a:noFill/>
            </p:spPr>
            <p:txBody>
              <a:bodyPr wrap="square" rtlCol="0">
                <a:spAutoFit/>
              </a:bodyPr>
              <a:lstStyle/>
              <a:p>
                <a:pPr algn="ctr"/>
                <a:r>
                  <a:rPr lang="en-US" altLang="zh-CN" dirty="0" smtClean="0">
                    <a:latin typeface="Times New Roman" pitchFamily="18" charset="0"/>
                    <a:cs typeface="Times New Roman" pitchFamily="18" charset="0"/>
                  </a:rPr>
                  <a:t>BSSRDF</a:t>
                </a:r>
              </a:p>
              <a:p>
                <a:pPr algn="ctr"/>
                <a14:m>
                  <m:oMathPara xmlns:m="http://schemas.openxmlformats.org/officeDocument/2006/math">
                    <m:oMathParaPr>
                      <m:jc m:val="centerGroup"/>
                    </m:oMathParaPr>
                    <m:oMath xmlns:m="http://schemas.openxmlformats.org/officeDocument/2006/math">
                      <m:r>
                        <a:rPr lang="en-US" altLang="zh-CN" i="1">
                          <a:latin typeface="Cambria Math"/>
                        </a:rPr>
                        <m:t>𝑆</m:t>
                      </m:r>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𝑖</m:t>
                          </m:r>
                        </m:sub>
                      </m:sSub>
                      <m:r>
                        <a:rPr lang="en-US" altLang="zh-CN" i="1">
                          <a:latin typeface="Cambria Math"/>
                        </a:rPr>
                        <m:t>,</m:t>
                      </m:r>
                      <m:sSub>
                        <m:sSubPr>
                          <m:ctrlPr>
                            <a:rPr lang="en-US" altLang="zh-CN" i="1">
                              <a:latin typeface="Cambria Math"/>
                            </a:rPr>
                          </m:ctrlPr>
                        </m:sSubPr>
                        <m:e>
                          <m:r>
                            <a:rPr lang="en-US" altLang="zh-CN" i="1">
                              <a:latin typeface="Cambria Math"/>
                            </a:rPr>
                            <m:t>𝜔</m:t>
                          </m:r>
                        </m:e>
                        <m:sub>
                          <m:r>
                            <a:rPr lang="en-US" altLang="zh-CN" i="1">
                              <a:latin typeface="Cambria Math"/>
                            </a:rPr>
                            <m:t>𝑖</m:t>
                          </m:r>
                        </m:sub>
                      </m:sSub>
                      <m:r>
                        <a:rPr lang="en-US" altLang="zh-CN" i="1">
                          <a:latin typeface="Cambria Math"/>
                        </a:rPr>
                        <m:t>,</m:t>
                      </m:r>
                      <m:sSub>
                        <m:sSubPr>
                          <m:ctrlPr>
                            <a:rPr lang="en-US" altLang="zh-CN" i="1">
                              <a:latin typeface="Cambria Math"/>
                            </a:rPr>
                          </m:ctrlPr>
                        </m:sSubPr>
                        <m:e>
                          <m:r>
                            <a:rPr lang="en-US" altLang="zh-CN" i="1">
                              <a:latin typeface="Cambria Math"/>
                            </a:rPr>
                            <m:t>𝑥</m:t>
                          </m:r>
                        </m:e>
                        <m:sub>
                          <m:r>
                            <a:rPr lang="en-US" altLang="zh-CN" i="1">
                              <a:latin typeface="Cambria Math"/>
                            </a:rPr>
                            <m:t>𝑜</m:t>
                          </m:r>
                        </m:sub>
                      </m:sSub>
                      <m:r>
                        <a:rPr lang="en-US" altLang="zh-CN" i="1">
                          <a:latin typeface="Cambria Math"/>
                        </a:rPr>
                        <m:t>,</m:t>
                      </m:r>
                      <m:sSub>
                        <m:sSubPr>
                          <m:ctrlPr>
                            <a:rPr lang="en-US" altLang="zh-CN" i="1">
                              <a:latin typeface="Cambria Math"/>
                            </a:rPr>
                          </m:ctrlPr>
                        </m:sSubPr>
                        <m:e>
                          <m:r>
                            <a:rPr lang="en-US" altLang="zh-CN" i="1">
                              <a:latin typeface="Cambria Math"/>
                            </a:rPr>
                            <m:t>𝜔</m:t>
                          </m:r>
                        </m:e>
                        <m:sub>
                          <m:r>
                            <a:rPr lang="en-US" altLang="zh-CN" i="1">
                              <a:latin typeface="Cambria Math"/>
                            </a:rPr>
                            <m:t>𝑜</m:t>
                          </m:r>
                        </m:sub>
                      </m:sSub>
                      <m:r>
                        <a:rPr lang="en-US" altLang="zh-CN" i="1">
                          <a:latin typeface="Cambria Math"/>
                        </a:rPr>
                        <m:t>)</m:t>
                      </m:r>
                    </m:oMath>
                  </m:oMathPara>
                </a14:m>
                <a:endParaRPr lang="zh-CN" altLang="en-US" dirty="0">
                  <a:latin typeface="Times New Roman" pitchFamily="18" charset="0"/>
                  <a:cs typeface="Times New Roman" pitchFamily="18" charset="0"/>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4820723" y="4732754"/>
                <a:ext cx="2178410" cy="646331"/>
              </a:xfrm>
              <a:prstGeom prst="rect">
                <a:avLst/>
              </a:prstGeom>
              <a:blipFill rotWithShape="1">
                <a:blip r:embed="rId4"/>
                <a:stretch>
                  <a:fillRect t="-4717" b="-7547"/>
                </a:stretch>
              </a:blipFill>
            </p:spPr>
            <p:txBody>
              <a:bodyPr/>
              <a:lstStyle/>
              <a:p>
                <a:r>
                  <a:rPr lang="zh-CN" altLang="en-US">
                    <a:noFill/>
                  </a:rPr>
                  <a:t> </a:t>
                </a:r>
              </a:p>
            </p:txBody>
          </p:sp>
        </mc:Fallback>
      </mc:AlternateContent>
      <p:sp>
        <p:nvSpPr>
          <p:cNvPr id="50" name="TextBox 49"/>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51" name="矩形 50"/>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105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par>
                                <p:cTn id="19" presetID="10"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500"/>
                                        <p:tgtEl>
                                          <p:spTgt spid="10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Conclusion</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sp>
        <p:nvSpPr>
          <p:cNvPr id="5" name="內容版面配置區 1"/>
          <p:cNvSpPr txBox="1">
            <a:spLocks/>
          </p:cNvSpPr>
          <p:nvPr/>
        </p:nvSpPr>
        <p:spPr>
          <a:xfrm>
            <a:off x="17803" y="1844824"/>
            <a:ext cx="8878057" cy="237626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1" indent="-457200">
              <a:lnSpc>
                <a:spcPct val="150000"/>
              </a:lnSpc>
              <a:buFont typeface="Arial" pitchFamily="34" charset="0"/>
              <a:buChar char="•"/>
            </a:pPr>
            <a:r>
              <a:rPr lang="en-US" altLang="zh-TW" dirty="0" smtClean="0"/>
              <a:t>An extended BSSRDF model</a:t>
            </a:r>
          </a:p>
          <a:p>
            <a:pPr marL="1257300" lvl="2" indent="-457200">
              <a:lnSpc>
                <a:spcPct val="150000"/>
              </a:lnSpc>
              <a:buFont typeface="Arial" pitchFamily="34" charset="0"/>
              <a:buChar char="•"/>
            </a:pPr>
            <a:r>
              <a:rPr lang="en-US" altLang="zh-TW" b="0" dirty="0" smtClean="0"/>
              <a:t>under Spherical Gaussian light</a:t>
            </a:r>
          </a:p>
          <a:p>
            <a:pPr marL="1257300" lvl="2" indent="-457200">
              <a:lnSpc>
                <a:spcPct val="150000"/>
              </a:lnSpc>
              <a:buFont typeface="Arial" pitchFamily="34" charset="0"/>
              <a:buChar char="•"/>
            </a:pPr>
            <a:r>
              <a:rPr lang="en-US" altLang="zh-TW" b="0" dirty="0"/>
              <a:t>a</a:t>
            </a:r>
            <a:r>
              <a:rPr lang="en-US" altLang="zh-TW" b="0" dirty="0" smtClean="0"/>
              <a:t>ccounts for oblique scattering path</a:t>
            </a:r>
          </a:p>
          <a:p>
            <a:pPr marL="1257300" lvl="2" indent="-457200">
              <a:lnSpc>
                <a:spcPct val="150000"/>
              </a:lnSpc>
              <a:buFont typeface="Arial" pitchFamily="34" charset="0"/>
              <a:buChar char="•"/>
            </a:pPr>
            <a:r>
              <a:rPr lang="en-US" altLang="zh-TW" b="0" dirty="0" smtClean="0"/>
              <a:t>including multiple and single scattering</a:t>
            </a:r>
          </a:p>
        </p:txBody>
      </p:sp>
      <p:sp>
        <p:nvSpPr>
          <p:cNvPr id="6" name="TextBox 5"/>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7" name="矩形 6"/>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178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1981" y="1772816"/>
            <a:ext cx="8496944" cy="4752528"/>
          </a:xfrm>
        </p:spPr>
        <p:txBody>
          <a:bodyPr/>
          <a:lstStyle/>
          <a:p>
            <a:pPr marL="857250" lvl="1" indent="-457200">
              <a:lnSpc>
                <a:spcPct val="150000"/>
              </a:lnSpc>
              <a:buFont typeface="Arial" pitchFamily="34" charset="0"/>
              <a:buChar char="•"/>
            </a:pPr>
            <a:r>
              <a:rPr lang="en-US" altLang="zh-TW" dirty="0" smtClean="0"/>
              <a:t>Heterogeneous translucent materials</a:t>
            </a:r>
          </a:p>
          <a:p>
            <a:pPr marL="857250" lvl="1" indent="-457200">
              <a:lnSpc>
                <a:spcPct val="150000"/>
              </a:lnSpc>
              <a:buFont typeface="Arial" pitchFamily="34" charset="0"/>
              <a:buChar char="•"/>
            </a:pPr>
            <a:r>
              <a:rPr lang="en-US" altLang="zh-TW" dirty="0"/>
              <a:t>P</a:t>
            </a:r>
            <a:r>
              <a:rPr lang="en-US" altLang="zh-TW" dirty="0" smtClean="0"/>
              <a:t>articipating media</a:t>
            </a:r>
          </a:p>
          <a:p>
            <a:pPr marL="857250" lvl="1" indent="-457200">
              <a:lnSpc>
                <a:spcPct val="150000"/>
              </a:lnSpc>
              <a:buFont typeface="Arial" pitchFamily="34" charset="0"/>
              <a:buChar char="•"/>
            </a:pPr>
            <a:r>
              <a:rPr lang="en-US" altLang="zh-CN" dirty="0" smtClean="0"/>
              <a:t>……</a:t>
            </a:r>
            <a:endParaRPr lang="en-US" altLang="zh-TW" dirty="0" smtClean="0"/>
          </a:p>
        </p:txBody>
      </p:sp>
      <p:sp>
        <p:nvSpPr>
          <p:cNvPr id="3" name="標題 2"/>
          <p:cNvSpPr>
            <a:spLocks noGrp="1"/>
          </p:cNvSpPr>
          <p:nvPr>
            <p:ph type="title"/>
          </p:nvPr>
        </p:nvSpPr>
        <p:spPr/>
        <p:txBody>
          <a:bodyPr>
            <a:normAutofit/>
          </a:bodyPr>
          <a:lstStyle/>
          <a:p>
            <a:r>
              <a:rPr lang="en-US" altLang="zh-TW" dirty="0" smtClean="0"/>
              <a:t>Future Works</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sp>
        <p:nvSpPr>
          <p:cNvPr id="5" name="TextBox 4"/>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7" name="矩形 6"/>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5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564904"/>
            <a:ext cx="8496944" cy="1584176"/>
          </a:xfrm>
        </p:spPr>
        <p:txBody>
          <a:bodyPr>
            <a:normAutofit/>
          </a:bodyPr>
          <a:lstStyle/>
          <a:p>
            <a:pPr algn="ctr"/>
            <a:r>
              <a:rPr lang="en-US" altLang="zh-TW" sz="4000" dirty="0" smtClean="0"/>
              <a:t>Thank you!</a:t>
            </a:r>
          </a:p>
          <a:p>
            <a:pPr algn="ctr"/>
            <a:r>
              <a:rPr lang="en-US" altLang="zh-TW" sz="4000" dirty="0" smtClean="0"/>
              <a:t>Any questions?</a:t>
            </a:r>
            <a:endParaRPr lang="zh-TW" altLang="en-US" sz="4000" dirty="0"/>
          </a:p>
        </p:txBody>
      </p:sp>
      <p:sp>
        <p:nvSpPr>
          <p:cNvPr id="3" name="標題 2"/>
          <p:cNvSpPr>
            <a:spLocks noGrp="1"/>
          </p:cNvSpPr>
          <p:nvPr>
            <p:ph type="title"/>
          </p:nvPr>
        </p:nvSpPr>
        <p:spPr/>
        <p:txBody>
          <a:bodyPr>
            <a:normAutofit/>
          </a:bodyPr>
          <a:lstStyle/>
          <a:p>
            <a:r>
              <a:rPr lang="en-US" altLang="zh-TW" dirty="0" smtClean="0"/>
              <a:t>The End</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sp>
        <p:nvSpPr>
          <p:cNvPr id="5" name="TextBox 4"/>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6" name="矩形 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5471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985" y="1840755"/>
            <a:ext cx="2454373" cy="3272497"/>
          </a:xfrm>
          <a:prstGeom prst="rect">
            <a:avLst/>
          </a:prstGeom>
          <a:noFill/>
          <a:extLst>
            <a:ext uri="{909E8E84-426E-40DD-AFC4-6F175D3DCCD1}">
              <a14:hiddenFill xmlns:a14="http://schemas.microsoft.com/office/drawing/2010/main">
                <a:solidFill>
                  <a:srgbClr val="FFFFFF"/>
                </a:solidFill>
              </a14:hiddenFill>
            </a:ext>
          </a:extLst>
        </p:spPr>
      </p:pic>
      <p:sp>
        <p:nvSpPr>
          <p:cNvPr id="2" name="內容版面配置區 1"/>
          <p:cNvSpPr>
            <a:spLocks noGrp="1"/>
          </p:cNvSpPr>
          <p:nvPr>
            <p:ph idx="1"/>
          </p:nvPr>
        </p:nvSpPr>
        <p:spPr>
          <a:xfrm>
            <a:off x="0" y="1556792"/>
            <a:ext cx="8496944" cy="4752528"/>
          </a:xfrm>
        </p:spPr>
        <p:txBody>
          <a:bodyPr>
            <a:normAutofit/>
          </a:bodyPr>
          <a:lstStyle/>
          <a:p>
            <a:pPr marL="857250" lvl="1" indent="-457200">
              <a:lnSpc>
                <a:spcPct val="150000"/>
              </a:lnSpc>
              <a:buFont typeface="Arial" pitchFamily="34" charset="0"/>
              <a:buChar char="•"/>
            </a:pPr>
            <a:r>
              <a:rPr lang="en-US" altLang="zh-TW" dirty="0"/>
              <a:t>Environment Lighting</a:t>
            </a:r>
          </a:p>
          <a:p>
            <a:pPr marL="1257300" lvl="2" indent="-457200">
              <a:lnSpc>
                <a:spcPct val="150000"/>
              </a:lnSpc>
              <a:buFont typeface="Arial" pitchFamily="34" charset="0"/>
              <a:buChar char="•"/>
            </a:pPr>
            <a:r>
              <a:rPr lang="en-US" altLang="zh-TW" b="0" dirty="0"/>
              <a:t>Natural </a:t>
            </a:r>
            <a:r>
              <a:rPr lang="en-US" altLang="zh-TW" b="0" dirty="0" smtClean="0"/>
              <a:t>illumination</a:t>
            </a:r>
          </a:p>
          <a:p>
            <a:pPr marL="1257300" lvl="2" indent="-457200">
              <a:lnSpc>
                <a:spcPct val="150000"/>
              </a:lnSpc>
              <a:buFont typeface="Arial" pitchFamily="34" charset="0"/>
              <a:buChar char="•"/>
            </a:pPr>
            <a:r>
              <a:rPr lang="en-US" altLang="zh-TW" b="0" dirty="0" smtClean="0"/>
              <a:t>Light modeling methods</a:t>
            </a:r>
          </a:p>
          <a:p>
            <a:pPr marL="1714500" lvl="3" indent="-457200">
              <a:lnSpc>
                <a:spcPct val="150000"/>
              </a:lnSpc>
              <a:buFont typeface="Arial" pitchFamily="34" charset="0"/>
              <a:buChar char="•"/>
            </a:pPr>
            <a:r>
              <a:rPr lang="en-US" altLang="zh-TW" dirty="0" smtClean="0">
                <a:latin typeface="Times New Roman" pitchFamily="18" charset="0"/>
                <a:cs typeface="Times New Roman" pitchFamily="18" charset="0"/>
              </a:rPr>
              <a:t>Spherical Harmonics</a:t>
            </a:r>
          </a:p>
          <a:p>
            <a:pPr marL="1714500" lvl="3" indent="-457200">
              <a:lnSpc>
                <a:spcPct val="150000"/>
              </a:lnSpc>
              <a:buFont typeface="Arial" pitchFamily="34" charset="0"/>
              <a:buChar char="•"/>
            </a:pPr>
            <a:r>
              <a:rPr lang="en-US" altLang="zh-TW" dirty="0" smtClean="0">
                <a:latin typeface="Times New Roman" pitchFamily="18" charset="0"/>
                <a:cs typeface="Times New Roman" pitchFamily="18" charset="0"/>
              </a:rPr>
              <a:t>Wavelets</a:t>
            </a:r>
          </a:p>
          <a:p>
            <a:pPr marL="1714500" lvl="3" indent="-457200">
              <a:lnSpc>
                <a:spcPct val="150000"/>
              </a:lnSpc>
              <a:buFont typeface="Arial" pitchFamily="34" charset="0"/>
              <a:buChar char="•"/>
            </a:pPr>
            <a:r>
              <a:rPr lang="en-US" altLang="zh-TW" dirty="0" smtClean="0">
                <a:latin typeface="Times New Roman" pitchFamily="18" charset="0"/>
                <a:cs typeface="Times New Roman" pitchFamily="18" charset="0"/>
              </a:rPr>
              <a:t>SRBFs</a:t>
            </a:r>
            <a:endParaRPr lang="en-US" altLang="zh-TW" dirty="0">
              <a:latin typeface="Times New Roman" pitchFamily="18" charset="0"/>
              <a:cs typeface="Times New Roman" pitchFamily="18" charset="0"/>
            </a:endParaRPr>
          </a:p>
          <a:p>
            <a:pPr marL="857250" lvl="1" indent="-457200">
              <a:lnSpc>
                <a:spcPct val="150000"/>
              </a:lnSpc>
              <a:buFont typeface="Arial" pitchFamily="34" charset="0"/>
              <a:buChar char="•"/>
            </a:pPr>
            <a:endParaRPr lang="en-US" altLang="zh-TW" dirty="0" smtClean="0"/>
          </a:p>
          <a:p>
            <a:pPr>
              <a:lnSpc>
                <a:spcPct val="150000"/>
              </a:lnSpc>
            </a:pPr>
            <a:endParaRPr lang="zh-TW" altLang="en-US" dirty="0"/>
          </a:p>
        </p:txBody>
      </p:sp>
      <p:sp>
        <p:nvSpPr>
          <p:cNvPr id="3" name="標題 2"/>
          <p:cNvSpPr>
            <a:spLocks noGrp="1"/>
          </p:cNvSpPr>
          <p:nvPr>
            <p:ph type="title"/>
          </p:nvPr>
        </p:nvSpPr>
        <p:spPr/>
        <p:txBody>
          <a:bodyPr>
            <a:normAutofit/>
          </a:bodyPr>
          <a:lstStyle/>
          <a:p>
            <a:r>
              <a:rPr lang="en-US" altLang="zh-TW" dirty="0" smtClean="0"/>
              <a:t>Background</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smtClean="0"/>
              <a:t>Accurate Translucent Material Rendering under Spherical Gaussian Lights</a:t>
            </a:r>
            <a:endParaRPr lang="zh-TW" altLang="en-US" dirty="0"/>
          </a:p>
        </p:txBody>
      </p:sp>
      <p:sp>
        <p:nvSpPr>
          <p:cNvPr id="6" name="TextBox 5"/>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7" name="矩形 6"/>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descr="C:\Users\Administrator\Deskto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985" y="1853661"/>
            <a:ext cx="2455276" cy="32595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2985" y="1853660"/>
            <a:ext cx="2430065" cy="3240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985" y="1840755"/>
            <a:ext cx="2455276" cy="32595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82985" y="5346644"/>
            <a:ext cx="2455275" cy="369332"/>
          </a:xfrm>
          <a:prstGeom prst="rect">
            <a:avLst/>
          </a:prstGeom>
          <a:noFill/>
        </p:spPr>
        <p:txBody>
          <a:bodyPr wrap="square" rtlCol="0">
            <a:spAutoFit/>
          </a:bodyPr>
          <a:lstStyle/>
          <a:p>
            <a:pPr algn="ctr"/>
            <a:r>
              <a:rPr lang="en-US" altLang="zh-CN" dirty="0" smtClean="0"/>
              <a:t>Spherical Harmonics</a:t>
            </a:r>
            <a:endParaRPr lang="zh-CN" altLang="en-US" dirty="0"/>
          </a:p>
        </p:txBody>
      </p:sp>
      <p:sp>
        <p:nvSpPr>
          <p:cNvPr id="14" name="TextBox 13"/>
          <p:cNvSpPr txBox="1"/>
          <p:nvPr/>
        </p:nvSpPr>
        <p:spPr>
          <a:xfrm>
            <a:off x="5971008" y="5354745"/>
            <a:ext cx="1679230" cy="369332"/>
          </a:xfrm>
          <a:prstGeom prst="rect">
            <a:avLst/>
          </a:prstGeom>
          <a:noFill/>
        </p:spPr>
        <p:txBody>
          <a:bodyPr wrap="square" rtlCol="0">
            <a:spAutoFit/>
          </a:bodyPr>
          <a:lstStyle/>
          <a:p>
            <a:pPr algn="ctr"/>
            <a:r>
              <a:rPr lang="en-US" altLang="zh-CN" dirty="0" smtClean="0"/>
              <a:t>Wavelets</a:t>
            </a:r>
            <a:endParaRPr lang="zh-CN" altLang="en-US" dirty="0"/>
          </a:p>
        </p:txBody>
      </p:sp>
      <p:sp>
        <p:nvSpPr>
          <p:cNvPr id="15" name="TextBox 14"/>
          <p:cNvSpPr txBox="1"/>
          <p:nvPr/>
        </p:nvSpPr>
        <p:spPr>
          <a:xfrm>
            <a:off x="5958402" y="5373800"/>
            <a:ext cx="1679230" cy="369332"/>
          </a:xfrm>
          <a:prstGeom prst="rect">
            <a:avLst/>
          </a:prstGeom>
          <a:noFill/>
        </p:spPr>
        <p:txBody>
          <a:bodyPr wrap="square" rtlCol="0">
            <a:spAutoFit/>
          </a:bodyPr>
          <a:lstStyle/>
          <a:p>
            <a:pPr algn="ctr"/>
            <a:r>
              <a:rPr lang="en-US" altLang="zh-CN" dirty="0" smtClean="0"/>
              <a:t>SRBFs</a:t>
            </a:r>
            <a:endParaRPr lang="zh-CN" altLang="en-US" dirty="0"/>
          </a:p>
        </p:txBody>
      </p:sp>
    </p:spTree>
    <p:extLst>
      <p:ext uri="{BB962C8B-B14F-4D97-AF65-F5344CB8AC3E}">
        <p14:creationId xmlns:p14="http://schemas.microsoft.com/office/powerpoint/2010/main" val="29513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xit" presetSubtype="0" fill="hold" nodeType="withEffect">
                                  <p:stCondLst>
                                    <p:cond delay="0"/>
                                  </p:stCondLst>
                                  <p:childTnLst>
                                    <p:animEffect transition="out" filter="fade">
                                      <p:cBhvr>
                                        <p:cTn id="27" dur="500"/>
                                        <p:tgtEl>
                                          <p:spTgt spid="1029"/>
                                        </p:tgtEl>
                                      </p:cBhvr>
                                    </p:animEffect>
                                    <p:set>
                                      <p:cBhvr>
                                        <p:cTn id="28" dur="1" fill="hold">
                                          <p:stCondLst>
                                            <p:cond delay="499"/>
                                          </p:stCondLst>
                                        </p:cTn>
                                        <p:tgtEl>
                                          <p:spTgt spid="102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027"/>
                                        </p:tgtEl>
                                        <p:attrNameLst>
                                          <p:attrName>style.visibility</p:attrName>
                                        </p:attrNameLst>
                                      </p:cBhvr>
                                      <p:to>
                                        <p:strVal val="visible"/>
                                      </p:to>
                                    </p:set>
                                    <p:animEffect transition="in" filter="fade">
                                      <p:cBhvr>
                                        <p:cTn id="48" dur="500"/>
                                        <p:tgtEl>
                                          <p:spTgt spid="10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fade">
                                      <p:cBhvr>
                                        <p:cTn id="56" dur="500"/>
                                        <p:tgtEl>
                                          <p:spTgt spid="2">
                                            <p:txEl>
                                              <p:pRg st="5" end="5"/>
                                            </p:txEl>
                                          </p:spTgt>
                                        </p:tgtEl>
                                      </p:cBhvr>
                                    </p:animEffect>
                                  </p:childTnLst>
                                </p:cTn>
                              </p:par>
                              <p:par>
                                <p:cTn id="57" presetID="10" presetClass="exit" presetSubtype="0" fill="hold" nodeType="withEffect">
                                  <p:stCondLst>
                                    <p:cond delay="0"/>
                                  </p:stCondLst>
                                  <p:childTnLst>
                                    <p:animEffect transition="out" filter="fade">
                                      <p:cBhvr>
                                        <p:cTn id="58" dur="500"/>
                                        <p:tgtEl>
                                          <p:spTgt spid="1027"/>
                                        </p:tgtEl>
                                      </p:cBhvr>
                                    </p:animEffect>
                                    <p:set>
                                      <p:cBhvr>
                                        <p:cTn id="59" dur="1" fill="hold">
                                          <p:stCondLst>
                                            <p:cond delay="499"/>
                                          </p:stCondLst>
                                        </p:cTn>
                                        <p:tgtEl>
                                          <p:spTgt spid="102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nodeType="with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fade">
                                      <p:cBhvr>
                                        <p:cTn id="6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0" y="1418310"/>
                <a:ext cx="8496944" cy="4752528"/>
              </a:xfrm>
            </p:spPr>
            <p:txBody>
              <a:bodyPr>
                <a:normAutofit fontScale="92500" lnSpcReduction="10000"/>
              </a:bodyPr>
              <a:lstStyle/>
              <a:p>
                <a:pPr marL="857250" lvl="1" indent="-457200">
                  <a:lnSpc>
                    <a:spcPct val="150000"/>
                  </a:lnSpc>
                  <a:buFont typeface="Arial" pitchFamily="34" charset="0"/>
                  <a:buChar char="•"/>
                </a:pPr>
                <a:r>
                  <a:rPr lang="en-US" altLang="zh-TW" dirty="0" smtClean="0"/>
                  <a:t>SRBF (Spherical Radial Basis Function)</a:t>
                </a:r>
                <a:endParaRPr lang="en-US" altLang="zh-TW" dirty="0"/>
              </a:p>
              <a:p>
                <a:pPr marL="1257300" lvl="2" indent="-457200">
                  <a:lnSpc>
                    <a:spcPct val="150000"/>
                  </a:lnSpc>
                  <a:buFont typeface="Arial" pitchFamily="34" charset="0"/>
                  <a:buChar char="•"/>
                </a:pPr>
                <a:r>
                  <a:rPr lang="en-US" altLang="zh-TW" b="0" dirty="0" smtClean="0"/>
                  <a:t>Typically Spherical Gaussian (SG)</a:t>
                </a:r>
                <a:br>
                  <a:rPr lang="en-US" altLang="zh-TW" b="0" dirty="0" smtClean="0"/>
                </a:br>
                <a14:m>
                  <m:oMath xmlns:m="http://schemas.openxmlformats.org/officeDocument/2006/math">
                    <m:r>
                      <a:rPr lang="en-US" altLang="zh-TW" b="0" i="1" smtClean="0">
                        <a:latin typeface="Cambria Math"/>
                      </a:rPr>
                      <m:t>𝐺</m:t>
                    </m:r>
                    <m:d>
                      <m:dPr>
                        <m:ctrlPr>
                          <a:rPr lang="en-US" altLang="zh-TW" b="0" i="1" smtClean="0">
                            <a:latin typeface="Cambria Math"/>
                          </a:rPr>
                        </m:ctrlPr>
                      </m:dPr>
                      <m:e>
                        <m:r>
                          <a:rPr lang="en-US" altLang="zh-TW" b="0" i="1" smtClean="0">
                            <a:latin typeface="Cambria Math"/>
                          </a:rPr>
                          <m:t>𝑖</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𝑖</m:t>
                            </m:r>
                          </m:e>
                          <m:sub>
                            <m:r>
                              <a:rPr lang="en-US" altLang="zh-TW" b="0" i="1" smtClean="0">
                                <a:latin typeface="Cambria Math"/>
                              </a:rPr>
                              <m:t>𝑐</m:t>
                            </m:r>
                          </m:sub>
                        </m:sSub>
                        <m:r>
                          <a:rPr lang="en-US" altLang="zh-TW" b="0" i="1" smtClean="0">
                            <a:latin typeface="Cambria Math"/>
                          </a:rPr>
                          <m:t>,</m:t>
                        </m:r>
                        <m:r>
                          <a:rPr lang="en-US" altLang="zh-TW" b="0" i="1" smtClean="0">
                            <a:latin typeface="Cambria Math"/>
                          </a:rPr>
                          <m:t>𝜆</m:t>
                        </m:r>
                      </m:e>
                    </m:d>
                    <m:r>
                      <a:rPr lang="en-US" altLang="zh-TW" b="0" i="1" smtClean="0">
                        <a:latin typeface="Cambria Math"/>
                      </a:rPr>
                      <m:t>=</m:t>
                    </m:r>
                    <m:func>
                      <m:funcPr>
                        <m:ctrlPr>
                          <a:rPr lang="en-US" altLang="zh-TW" b="0" i="1" smtClean="0">
                            <a:latin typeface="Cambria Math"/>
                          </a:rPr>
                        </m:ctrlPr>
                      </m:funcPr>
                      <m:fName>
                        <m:r>
                          <m:rPr>
                            <m:sty m:val="p"/>
                          </m:rPr>
                          <a:rPr lang="en-US" altLang="zh-TW" b="0" i="0" smtClean="0">
                            <a:latin typeface="Cambria Math"/>
                          </a:rPr>
                          <m:t>exp</m:t>
                        </m:r>
                      </m:fName>
                      <m:e>
                        <m:d>
                          <m:dPr>
                            <m:ctrlPr>
                              <a:rPr lang="en-US" altLang="zh-TW" b="0" i="1" smtClean="0">
                                <a:latin typeface="Cambria Math"/>
                              </a:rPr>
                            </m:ctrlPr>
                          </m:dPr>
                          <m:e>
                            <m:r>
                              <a:rPr lang="en-US" altLang="zh-TW" b="0" i="1" smtClean="0">
                                <a:latin typeface="Cambria Math"/>
                              </a:rPr>
                              <m:t>𝜆</m:t>
                            </m:r>
                            <m:d>
                              <m:dPr>
                                <m:ctrlPr>
                                  <a:rPr lang="en-US" altLang="zh-TW" b="0" i="1" smtClean="0">
                                    <a:latin typeface="Cambria Math"/>
                                  </a:rPr>
                                </m:ctrlPr>
                              </m:dPr>
                              <m:e>
                                <m:r>
                                  <a:rPr lang="en-US" altLang="zh-TW" b="0" i="1" smtClean="0">
                                    <a:latin typeface="Cambria Math"/>
                                  </a:rPr>
                                  <m:t>𝑖</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𝑖</m:t>
                                    </m:r>
                                  </m:e>
                                  <m:sub>
                                    <m:r>
                                      <a:rPr lang="en-US" altLang="zh-TW" b="0" i="1" smtClean="0">
                                        <a:latin typeface="Cambria Math"/>
                                      </a:rPr>
                                      <m:t>𝑐</m:t>
                                    </m:r>
                                  </m:sub>
                                </m:sSub>
                                <m:r>
                                  <a:rPr lang="en-US" altLang="zh-TW" b="0" i="1">
                                    <a:latin typeface="Cambria Math"/>
                                  </a:rPr>
                                  <m:t>−1</m:t>
                                </m:r>
                              </m:e>
                            </m:d>
                          </m:e>
                        </m:d>
                      </m:e>
                    </m:func>
                  </m:oMath>
                </a14:m>
                <a:endParaRPr lang="en-US" altLang="zh-TW" b="0" dirty="0" smtClean="0"/>
              </a:p>
              <a:p>
                <a:pPr marL="1257300" lvl="2" indent="-457200">
                  <a:lnSpc>
                    <a:spcPct val="150000"/>
                  </a:lnSpc>
                  <a:buFont typeface="Arial" pitchFamily="34" charset="0"/>
                  <a:buChar char="•"/>
                </a:pPr>
                <a:r>
                  <a:rPr lang="en-US" altLang="zh-TW" b="0" dirty="0" smtClean="0"/>
                  <a:t>Useful Properties</a:t>
                </a:r>
              </a:p>
              <a:p>
                <a:pPr marL="1714500" lvl="3" indent="-457200">
                  <a:lnSpc>
                    <a:spcPct val="150000"/>
                  </a:lnSpc>
                  <a:buFont typeface="Arial" pitchFamily="34" charset="0"/>
                  <a:buChar char="•"/>
                </a:pPr>
                <a:r>
                  <a:rPr lang="en-US" altLang="zh-TW" dirty="0" smtClean="0">
                    <a:latin typeface="Times New Roman" pitchFamily="18" charset="0"/>
                    <a:cs typeface="Times New Roman" pitchFamily="18" charset="0"/>
                  </a:rPr>
                  <a:t>Closed under multiplication</a:t>
                </a:r>
              </a:p>
              <a:p>
                <a:pPr marL="1714500" lvl="3" indent="-457200">
                  <a:lnSpc>
                    <a:spcPct val="150000"/>
                  </a:lnSpc>
                  <a:buFont typeface="Arial" pitchFamily="34" charset="0"/>
                  <a:buChar char="•"/>
                </a:pPr>
                <a:r>
                  <a:rPr lang="en-US" altLang="zh-TW" dirty="0" smtClean="0">
                    <a:latin typeface="Times New Roman" pitchFamily="18" charset="0"/>
                    <a:cs typeface="Times New Roman" pitchFamily="18" charset="0"/>
                  </a:rPr>
                  <a:t>Has analytic solution under spherical integration</a:t>
                </a:r>
              </a:p>
              <a:p>
                <a:pPr marL="1257300" lvl="2" indent="-457200">
                  <a:lnSpc>
                    <a:spcPct val="150000"/>
                  </a:lnSpc>
                  <a:buFont typeface="Arial" pitchFamily="34" charset="0"/>
                  <a:buChar char="•"/>
                </a:pPr>
                <a:r>
                  <a:rPr lang="en-US" altLang="zh-TW" b="0" dirty="0" smtClean="0"/>
                  <a:t>Widely used in rendering</a:t>
                </a:r>
              </a:p>
              <a:p>
                <a:pPr marL="1714500" lvl="3" indent="-457200">
                  <a:buFont typeface="Arial" pitchFamily="34" charset="0"/>
                  <a:buChar char="•"/>
                </a:pPr>
                <a:r>
                  <a:rPr lang="en-US" altLang="zh-TW" dirty="0" smtClean="0">
                    <a:latin typeface="Times New Roman" pitchFamily="18" charset="0"/>
                    <a:cs typeface="Times New Roman" pitchFamily="18" charset="0"/>
                  </a:rPr>
                  <a:t>Environment lighting [Tsai and Shih 2006]</a:t>
                </a:r>
              </a:p>
              <a:p>
                <a:pPr marL="1714500" lvl="3" indent="-457200">
                  <a:buFont typeface="Arial" pitchFamily="34" charset="0"/>
                  <a:buChar char="•"/>
                </a:pPr>
                <a:r>
                  <a:rPr lang="en-US" altLang="zh-TW" dirty="0" smtClean="0">
                    <a:latin typeface="Times New Roman" pitchFamily="18" charset="0"/>
                    <a:cs typeface="Times New Roman" pitchFamily="18" charset="0"/>
                  </a:rPr>
                  <a:t>Light Transport [Green 2007]</a:t>
                </a:r>
              </a:p>
              <a:p>
                <a:pPr marL="1714500" lvl="3" indent="-457200">
                  <a:buFont typeface="Arial" pitchFamily="34" charset="0"/>
                  <a:buChar char="•"/>
                </a:pPr>
                <a:r>
                  <a:rPr lang="en-US" altLang="zh-TW" dirty="0" smtClean="0">
                    <a:latin typeface="Times New Roman" pitchFamily="18" charset="0"/>
                    <a:cs typeface="Times New Roman" pitchFamily="18" charset="0"/>
                  </a:rPr>
                  <a:t>BRDF  [Wang 2009]</a:t>
                </a: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0" y="1418310"/>
                <a:ext cx="8496944" cy="4752528"/>
              </a:xfrm>
              <a:blipFill rotWithShape="1">
                <a:blip r:embed="rId3"/>
                <a:stretch>
                  <a:fillRect b="-513"/>
                </a:stretch>
              </a:blipFill>
            </p:spPr>
            <p:txBody>
              <a:bodyPr/>
              <a:lstStyle/>
              <a:p>
                <a:r>
                  <a:rPr lang="zh-CN" altLang="en-US">
                    <a:noFill/>
                  </a:rPr>
                  <a:t> </a:t>
                </a:r>
              </a:p>
            </p:txBody>
          </p:sp>
        </mc:Fallback>
      </mc:AlternateContent>
      <p:sp>
        <p:nvSpPr>
          <p:cNvPr id="3" name="標題 2"/>
          <p:cNvSpPr>
            <a:spLocks noGrp="1"/>
          </p:cNvSpPr>
          <p:nvPr>
            <p:ph type="title"/>
          </p:nvPr>
        </p:nvSpPr>
        <p:spPr/>
        <p:txBody>
          <a:bodyPr>
            <a:normAutofit/>
          </a:bodyPr>
          <a:lstStyle/>
          <a:p>
            <a:r>
              <a:rPr lang="en-US" altLang="zh-TW" dirty="0" smtClean="0"/>
              <a:t>Background</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smtClean="0"/>
              <a:t>Accurate Translucent Material Rendering under Spherical Gaussian Lights</a:t>
            </a:r>
            <a:endParaRPr lang="zh-TW" alt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796" y="2204864"/>
            <a:ext cx="21717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7" name="矩形 6"/>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90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內容版面配置區 1"/>
          <p:cNvSpPr>
            <a:spLocks noGrp="1"/>
          </p:cNvSpPr>
          <p:nvPr>
            <p:ph idx="1"/>
          </p:nvPr>
        </p:nvSpPr>
        <p:spPr>
          <a:xfrm>
            <a:off x="0" y="1556792"/>
            <a:ext cx="8496944" cy="4752528"/>
          </a:xfrm>
        </p:spPr>
        <p:txBody>
          <a:bodyPr/>
          <a:lstStyle/>
          <a:p>
            <a:pPr marL="857250" lvl="1" indent="-457200">
              <a:lnSpc>
                <a:spcPct val="150000"/>
              </a:lnSpc>
              <a:buFont typeface="Arial" pitchFamily="34" charset="0"/>
              <a:buChar char="•"/>
            </a:pPr>
            <a:r>
              <a:rPr lang="en-US" altLang="zh-TW" dirty="0" smtClean="0"/>
              <a:t>Motivation</a:t>
            </a:r>
          </a:p>
          <a:p>
            <a:pPr marL="1257300" lvl="2" indent="-457200">
              <a:buFont typeface="Arial" pitchFamily="34" charset="0"/>
              <a:buChar char="•"/>
            </a:pPr>
            <a:r>
              <a:rPr lang="en-US" altLang="zh-TW" b="0" dirty="0" smtClean="0"/>
              <a:t>Natural illumination</a:t>
            </a:r>
          </a:p>
          <a:p>
            <a:pPr marL="1257300" lvl="2" indent="-457200">
              <a:buFont typeface="Arial" pitchFamily="34" charset="0"/>
              <a:buChar char="•"/>
            </a:pPr>
            <a:r>
              <a:rPr lang="en-US" altLang="zh-TW" b="0" dirty="0"/>
              <a:t>Accurate </a:t>
            </a:r>
            <a:r>
              <a:rPr lang="en-US" altLang="zh-TW" b="0" dirty="0" smtClean="0"/>
              <a:t>rendering</a:t>
            </a:r>
          </a:p>
          <a:p>
            <a:pPr marL="857250" lvl="1" indent="-457200">
              <a:lnSpc>
                <a:spcPct val="150000"/>
              </a:lnSpc>
              <a:buFont typeface="Arial" pitchFamily="34" charset="0"/>
              <a:buChar char="•"/>
            </a:pPr>
            <a:r>
              <a:rPr lang="en-US" altLang="zh-TW" dirty="0" smtClean="0"/>
              <a:t>Goal</a:t>
            </a:r>
            <a:endParaRPr lang="en-US" altLang="zh-TW" b="0" dirty="0"/>
          </a:p>
          <a:p>
            <a:pPr marL="1257300" lvl="2" indent="-457200">
              <a:buFont typeface="Arial" pitchFamily="34" charset="0"/>
              <a:buChar char="•"/>
            </a:pPr>
            <a:r>
              <a:rPr lang="en-US" altLang="zh-TW" b="0" dirty="0" smtClean="0"/>
              <a:t>Analytic solution</a:t>
            </a:r>
          </a:p>
          <a:p>
            <a:pPr marL="857250" lvl="1" indent="-457200">
              <a:lnSpc>
                <a:spcPct val="150000"/>
              </a:lnSpc>
              <a:buFont typeface="Arial" pitchFamily="34" charset="0"/>
              <a:buChar char="•"/>
            </a:pPr>
            <a:r>
              <a:rPr lang="en-US" altLang="zh-TW" dirty="0" smtClean="0"/>
              <a:t>Challenge</a:t>
            </a:r>
          </a:p>
          <a:p>
            <a:pPr marL="1257300" lvl="2" indent="-457200">
              <a:buFont typeface="Arial" pitchFamily="34" charset="0"/>
              <a:buChar char="•"/>
            </a:pPr>
            <a:r>
              <a:rPr lang="en-US" altLang="zh-TW" b="0" dirty="0" smtClean="0"/>
              <a:t>Light integration complexity</a:t>
            </a:r>
          </a:p>
          <a:p>
            <a:pPr marL="857250" lvl="1" indent="-457200">
              <a:lnSpc>
                <a:spcPct val="150000"/>
              </a:lnSpc>
              <a:buFont typeface="Arial" pitchFamily="34" charset="0"/>
              <a:buChar char="•"/>
            </a:pPr>
            <a:endParaRPr lang="en-US" altLang="zh-TW" dirty="0" smtClean="0"/>
          </a:p>
          <a:p>
            <a:pPr>
              <a:lnSpc>
                <a:spcPct val="150000"/>
              </a:lnSpc>
            </a:pPr>
            <a:endParaRPr lang="zh-TW" altLang="en-US" dirty="0"/>
          </a:p>
        </p:txBody>
      </p:sp>
      <p:sp>
        <p:nvSpPr>
          <p:cNvPr id="3" name="標題 2"/>
          <p:cNvSpPr>
            <a:spLocks noGrp="1"/>
          </p:cNvSpPr>
          <p:nvPr>
            <p:ph type="title"/>
          </p:nvPr>
        </p:nvSpPr>
        <p:spPr/>
        <p:txBody>
          <a:bodyPr>
            <a:normAutofit/>
          </a:bodyPr>
          <a:lstStyle/>
          <a:p>
            <a:r>
              <a:rPr lang="en-US" altLang="zh-TW" smtClean="0"/>
              <a:t>Introduction</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smtClean="0"/>
              <a:t>Accurate Translucent Material Rendering under Spherical Gaussian Lights</a:t>
            </a:r>
            <a:endParaRPr lang="zh-TW" altLang="en-US" dirty="0"/>
          </a:p>
        </p:txBody>
      </p:sp>
      <p:sp>
        <p:nvSpPr>
          <p:cNvPr id="9" name="TextBox 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2" name="TextBox 7"/>
          <p:cNvSpPr txBox="1"/>
          <p:nvPr/>
        </p:nvSpPr>
        <p:spPr>
          <a:xfrm>
            <a:off x="4793991" y="2276872"/>
            <a:ext cx="3718227"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smtClean="0"/>
              <a:t>Use SG lights!</a:t>
            </a:r>
            <a:endParaRPr lang="zh-CN" altLang="en-US" sz="2800" dirty="0"/>
          </a:p>
        </p:txBody>
      </p:sp>
    </p:spTree>
    <p:extLst>
      <p:ext uri="{BB962C8B-B14F-4D97-AF65-F5344CB8AC3E}">
        <p14:creationId xmlns:p14="http://schemas.microsoft.com/office/powerpoint/2010/main" val="342440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2">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Related Works</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grpSp>
        <p:nvGrpSpPr>
          <p:cNvPr id="127" name="组合 126"/>
          <p:cNvGrpSpPr/>
          <p:nvPr/>
        </p:nvGrpSpPr>
        <p:grpSpPr>
          <a:xfrm>
            <a:off x="539552" y="2740297"/>
            <a:ext cx="2178410" cy="1944216"/>
            <a:chOff x="852056" y="2288464"/>
            <a:chExt cx="2178410" cy="1944216"/>
          </a:xfrm>
        </p:grpSpPr>
        <p:sp>
          <p:nvSpPr>
            <p:cNvPr id="104" name="矩形 103"/>
            <p:cNvSpPr/>
            <p:nvPr/>
          </p:nvSpPr>
          <p:spPr>
            <a:xfrm>
              <a:off x="852056" y="3028488"/>
              <a:ext cx="2178410" cy="1204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05" name="直接箭头连接符 104"/>
            <p:cNvCxnSpPr>
              <a:endCxn id="104" idx="0"/>
            </p:cNvCxnSpPr>
            <p:nvPr/>
          </p:nvCxnSpPr>
          <p:spPr>
            <a:xfrm>
              <a:off x="1079987" y="2288464"/>
              <a:ext cx="861274" cy="740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52056" y="3028488"/>
              <a:ext cx="217841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07" name="组合 106"/>
            <p:cNvGrpSpPr/>
            <p:nvPr/>
          </p:nvGrpSpPr>
          <p:grpSpPr>
            <a:xfrm>
              <a:off x="1806330" y="3224568"/>
              <a:ext cx="216024" cy="216024"/>
              <a:chOff x="1835696" y="2780928"/>
              <a:chExt cx="216024" cy="216024"/>
            </a:xfrm>
          </p:grpSpPr>
          <p:sp>
            <p:nvSpPr>
              <p:cNvPr id="108" name="椭圆 107"/>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09" name="直接连接符 108"/>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08"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08"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8"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108"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08"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08"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08"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2987824" y="2728353"/>
            <a:ext cx="2178410" cy="1944216"/>
            <a:chOff x="6228184" y="1856768"/>
            <a:chExt cx="2178410" cy="1944216"/>
          </a:xfrm>
        </p:grpSpPr>
        <p:sp>
          <p:nvSpPr>
            <p:cNvPr id="16" name="矩形 15"/>
            <p:cNvSpPr/>
            <p:nvPr/>
          </p:nvSpPr>
          <p:spPr>
            <a:xfrm>
              <a:off x="6228184" y="2596792"/>
              <a:ext cx="2178410" cy="1204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7" name="直接箭头连接符 16"/>
            <p:cNvCxnSpPr>
              <a:endCxn id="16" idx="0"/>
            </p:cNvCxnSpPr>
            <p:nvPr/>
          </p:nvCxnSpPr>
          <p:spPr>
            <a:xfrm>
              <a:off x="6456115" y="1856768"/>
              <a:ext cx="861274" cy="740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28184" y="2596792"/>
              <a:ext cx="21784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直接连接符 18"/>
            <p:cNvCxnSpPr>
              <a:stCxn id="16" idx="0"/>
            </p:cNvCxnSpPr>
            <p:nvPr/>
          </p:nvCxnSpPr>
          <p:spPr>
            <a:xfrm>
              <a:off x="7317389" y="2596792"/>
              <a:ext cx="0" cy="1048232"/>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7235725" y="2935919"/>
              <a:ext cx="163344" cy="171879"/>
              <a:chOff x="1835696" y="2780928"/>
              <a:chExt cx="216024" cy="216024"/>
            </a:xfrm>
          </p:grpSpPr>
          <p:sp>
            <p:nvSpPr>
              <p:cNvPr id="51" name="椭圆 50"/>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2" name="直接连接符 51"/>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51"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1"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1"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1"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1"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1"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7261783" y="3148024"/>
              <a:ext cx="111228" cy="111225"/>
              <a:chOff x="1835696" y="2780928"/>
              <a:chExt cx="216024" cy="216024"/>
            </a:xfrm>
          </p:grpSpPr>
          <p:sp>
            <p:nvSpPr>
              <p:cNvPr id="42" name="椭圆 41"/>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3" name="直接连接符 42"/>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2"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2"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2"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2"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2"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2"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7275882" y="3355960"/>
              <a:ext cx="82554" cy="82554"/>
              <a:chOff x="1835696" y="2780928"/>
              <a:chExt cx="216024" cy="216024"/>
            </a:xfrm>
          </p:grpSpPr>
          <p:sp>
            <p:nvSpPr>
              <p:cNvPr id="33" name="椭圆 32"/>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4" name="直接连接符 33"/>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3"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3"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3"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3"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3"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3"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209377" y="2683461"/>
              <a:ext cx="216024" cy="216024"/>
              <a:chOff x="1835696" y="2780928"/>
              <a:chExt cx="216024" cy="216024"/>
            </a:xfrm>
          </p:grpSpPr>
          <p:sp>
            <p:nvSpPr>
              <p:cNvPr id="24" name="椭圆 23"/>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5" name="直接连接符 24"/>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4"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4"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4"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4"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4"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4"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TextBox 2"/>
          <p:cNvSpPr txBox="1"/>
          <p:nvPr/>
        </p:nvSpPr>
        <p:spPr>
          <a:xfrm>
            <a:off x="698606" y="4931895"/>
            <a:ext cx="18784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Jensen et al. 2001</a:t>
            </a:r>
            <a:endParaRPr lang="zh-CN" altLang="en-US" dirty="0"/>
          </a:p>
        </p:txBody>
      </p:sp>
      <p:sp>
        <p:nvSpPr>
          <p:cNvPr id="11" name="TextBox 126"/>
          <p:cNvSpPr txBox="1"/>
          <p:nvPr/>
        </p:nvSpPr>
        <p:spPr>
          <a:xfrm>
            <a:off x="3089187" y="4947083"/>
            <a:ext cx="204769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err="1"/>
              <a:t>d</a:t>
            </a:r>
            <a:r>
              <a:rPr lang="en-US" altLang="zh-CN" dirty="0" err="1" smtClean="0"/>
              <a:t>’Eon</a:t>
            </a:r>
            <a:r>
              <a:rPr lang="en-US" altLang="zh-CN" dirty="0" smtClean="0"/>
              <a:t> et al. 2011</a:t>
            </a:r>
            <a:endParaRPr lang="zh-CN" altLang="en-US" dirty="0"/>
          </a:p>
        </p:txBody>
      </p:sp>
      <p:sp>
        <p:nvSpPr>
          <p:cNvPr id="117" name="內容版面配置區 1"/>
          <p:cNvSpPr>
            <a:spLocks noGrp="1"/>
          </p:cNvSpPr>
          <p:nvPr>
            <p:ph idx="1"/>
          </p:nvPr>
        </p:nvSpPr>
        <p:spPr>
          <a:xfrm>
            <a:off x="0" y="1484784"/>
            <a:ext cx="8496944" cy="714069"/>
          </a:xfrm>
        </p:spPr>
        <p:txBody>
          <a:bodyPr>
            <a:normAutofit lnSpcReduction="10000"/>
          </a:bodyPr>
          <a:lstStyle/>
          <a:p>
            <a:pPr marL="857250" lvl="1" indent="-457200">
              <a:lnSpc>
                <a:spcPct val="150000"/>
              </a:lnSpc>
              <a:buFont typeface="Arial" pitchFamily="34" charset="0"/>
              <a:buChar char="•"/>
            </a:pPr>
            <a:r>
              <a:rPr lang="en-US" altLang="zh-TW" dirty="0" smtClean="0"/>
              <a:t>Translucent Material Rendering</a:t>
            </a:r>
          </a:p>
          <a:p>
            <a:pPr>
              <a:lnSpc>
                <a:spcPct val="150000"/>
              </a:lnSpc>
            </a:pPr>
            <a:endParaRPr lang="zh-TW" altLang="en-US" dirty="0"/>
          </a:p>
        </p:txBody>
      </p:sp>
      <p:sp>
        <p:nvSpPr>
          <p:cNvPr id="118" name="TextBox 117"/>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19" name="矩形 118"/>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內容版面配置區 1"/>
          <p:cNvSpPr txBox="1">
            <a:spLocks/>
          </p:cNvSpPr>
          <p:nvPr/>
        </p:nvSpPr>
        <p:spPr>
          <a:xfrm>
            <a:off x="4250261" y="2390058"/>
            <a:ext cx="4847113" cy="3757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7300" lvl="2" indent="-457200">
              <a:lnSpc>
                <a:spcPct val="150000"/>
              </a:lnSpc>
              <a:buFont typeface="Arial" pitchFamily="34" charset="0"/>
              <a:buChar char="•"/>
            </a:pPr>
            <a:r>
              <a:rPr lang="en-US" altLang="zh-TW" b="0" dirty="0" smtClean="0"/>
              <a:t>Limitations:</a:t>
            </a:r>
          </a:p>
          <a:p>
            <a:pPr marL="1714500" lvl="3" indent="-457200">
              <a:lnSpc>
                <a:spcPct val="150000"/>
              </a:lnSpc>
              <a:buFont typeface="Arial" pitchFamily="34" charset="0"/>
              <a:buChar char="•"/>
            </a:pPr>
            <a:r>
              <a:rPr lang="en-US" altLang="zh-TW" b="0" dirty="0" smtClean="0">
                <a:latin typeface="Times New Roman" pitchFamily="18" charset="0"/>
                <a:cs typeface="Times New Roman" pitchFamily="18" charset="0"/>
              </a:rPr>
              <a:t>Vertical scattering path</a:t>
            </a:r>
          </a:p>
          <a:p>
            <a:pPr marL="1714500" lvl="3" indent="-457200">
              <a:lnSpc>
                <a:spcPct val="150000"/>
              </a:lnSpc>
              <a:buFont typeface="Arial" pitchFamily="34" charset="0"/>
              <a:buChar char="•"/>
            </a:pPr>
            <a:endParaRPr lang="en-US" altLang="zh-TW" b="0" dirty="0" smtClean="0">
              <a:latin typeface="Times New Roman" pitchFamily="18" charset="0"/>
              <a:cs typeface="Times New Roman" pitchFamily="18" charset="0"/>
            </a:endParaRPr>
          </a:p>
          <a:p>
            <a:pPr marL="1714500" lvl="3" indent="-457200">
              <a:lnSpc>
                <a:spcPct val="150000"/>
              </a:lnSpc>
              <a:buFont typeface="Arial" pitchFamily="34" charset="0"/>
              <a:buChar char="•"/>
            </a:pPr>
            <a:endParaRPr lang="en-US" altLang="zh-TW" b="0" dirty="0" smtClean="0"/>
          </a:p>
          <a:p>
            <a:pPr>
              <a:lnSpc>
                <a:spcPct val="150000"/>
              </a:lnSpc>
            </a:pPr>
            <a:endParaRPr lang="zh-TW" altLang="en-US" dirty="0"/>
          </a:p>
        </p:txBody>
      </p:sp>
      <p:grpSp>
        <p:nvGrpSpPr>
          <p:cNvPr id="131" name="组合 130"/>
          <p:cNvGrpSpPr/>
          <p:nvPr/>
        </p:nvGrpSpPr>
        <p:grpSpPr>
          <a:xfrm>
            <a:off x="539552" y="2317380"/>
            <a:ext cx="4281548" cy="3266713"/>
            <a:chOff x="1750999" y="2060848"/>
            <a:chExt cx="4281548" cy="3266713"/>
          </a:xfrm>
        </p:grpSpPr>
        <p:pic>
          <p:nvPicPr>
            <p:cNvPr id="132" name="Picture 2" descr="D:\School\Junior_Summer\Computer_Graphics\PG\PPT\会议用\Images\160_80__cmp_EsAndD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222" y="3556259"/>
              <a:ext cx="1359711" cy="1359711"/>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3" descr="D:\School\Junior_Summer\Computer_Graphics\PG\PPT\会议用\Images\160_80__cmp_G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264" y="3540617"/>
              <a:ext cx="1359283" cy="1359283"/>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8" descr="D:\School\Junior_Summer\Computer_Graphics\PG\PPT\会议用\Images\256_45__cmp_EsAndD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9222" y="2060848"/>
              <a:ext cx="1359282" cy="135928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9" descr="D:\School\Junior_Summer\Computer_Graphics\PG\PPT\会议用\Images\256_45__cmp_G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265" y="2060848"/>
              <a:ext cx="1359282" cy="1359282"/>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3198793" y="5050562"/>
              <a:ext cx="1359282" cy="276999"/>
            </a:xfrm>
            <a:prstGeom prst="rect">
              <a:avLst/>
            </a:prstGeom>
            <a:noFill/>
          </p:spPr>
          <p:txBody>
            <a:bodyPr wrap="square" rtlCol="0">
              <a:spAutoFit/>
            </a:bodyPr>
            <a:lstStyle/>
            <a:p>
              <a:pPr algn="ctr"/>
              <a:r>
                <a:rPr lang="en-US" altLang="zh-CN" sz="1200" dirty="0" smtClean="0">
                  <a:latin typeface="Times New Roman" pitchFamily="18" charset="0"/>
                  <a:cs typeface="Times New Roman" pitchFamily="18" charset="0"/>
                </a:rPr>
                <a:t>[</a:t>
              </a:r>
              <a:r>
                <a:rPr lang="en-US" altLang="zh-CN" sz="1200" dirty="0" err="1" smtClean="0">
                  <a:latin typeface="Times New Roman" pitchFamily="18" charset="0"/>
                  <a:cs typeface="Times New Roman" pitchFamily="18" charset="0"/>
                </a:rPr>
                <a:t>d’Eon</a:t>
              </a:r>
              <a:r>
                <a:rPr lang="en-US" altLang="zh-CN" sz="1200" dirty="0" smtClean="0">
                  <a:latin typeface="Times New Roman" pitchFamily="18" charset="0"/>
                  <a:cs typeface="Times New Roman" pitchFamily="18" charset="0"/>
                </a:rPr>
                <a:t> et al, 2011]</a:t>
              </a:r>
              <a:endParaRPr lang="zh-CN" altLang="en-US" sz="1200" dirty="0">
                <a:latin typeface="Times New Roman" pitchFamily="18" charset="0"/>
                <a:cs typeface="Times New Roman" pitchFamily="18" charset="0"/>
              </a:endParaRPr>
            </a:p>
          </p:txBody>
        </p:sp>
        <p:sp>
          <p:nvSpPr>
            <p:cNvPr id="137" name="TextBox 136"/>
            <p:cNvSpPr txBox="1"/>
            <p:nvPr/>
          </p:nvSpPr>
          <p:spPr>
            <a:xfrm>
              <a:off x="4673264" y="5050561"/>
              <a:ext cx="1358854" cy="276999"/>
            </a:xfrm>
            <a:prstGeom prst="rect">
              <a:avLst/>
            </a:prstGeom>
            <a:noFill/>
          </p:spPr>
          <p:txBody>
            <a:bodyPr wrap="square" rtlCol="0">
              <a:spAutoFit/>
            </a:bodyPr>
            <a:lstStyle/>
            <a:p>
              <a:pPr algn="ctr"/>
              <a:r>
                <a:rPr lang="en-US" altLang="zh-CN" sz="1200" dirty="0">
                  <a:latin typeface="Times New Roman" pitchFamily="18" charset="0"/>
                  <a:cs typeface="Times New Roman" pitchFamily="18" charset="0"/>
                </a:rPr>
                <a:t>g</a:t>
              </a:r>
              <a:r>
                <a:rPr lang="en-US" altLang="zh-CN" sz="1200" dirty="0" smtClean="0">
                  <a:latin typeface="Times New Roman" pitchFamily="18" charset="0"/>
                  <a:cs typeface="Times New Roman" pitchFamily="18" charset="0"/>
                </a:rPr>
                <a:t>round truth</a:t>
              </a:r>
              <a:endParaRPr lang="zh-CN" altLang="en-US" sz="1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8" name="TextBox 137"/>
                <p:cNvSpPr txBox="1"/>
                <p:nvPr/>
              </p:nvSpPr>
              <p:spPr>
                <a:xfrm>
                  <a:off x="1750999" y="2647873"/>
                  <a:ext cx="1260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a:rPr>
                          <m:t>𝐼𝑛𝑐𝑖𝑒𝑛𝑡</m:t>
                        </m:r>
                        <m:r>
                          <a:rPr lang="en-US" altLang="zh-CN" sz="1400" b="0" i="1" smtClean="0">
                            <a:latin typeface="Cambria Math"/>
                          </a:rPr>
                          <m:t>:45°</m:t>
                        </m:r>
                      </m:oMath>
                    </m:oMathPara>
                  </a14:m>
                  <a:endParaRPr lang="zh-CN" altLang="en-US" sz="1400" dirty="0"/>
                </a:p>
              </p:txBody>
            </p:sp>
          </mc:Choice>
          <mc:Fallback xmlns="">
            <p:sp>
              <p:nvSpPr>
                <p:cNvPr id="138" name="TextBox 137"/>
                <p:cNvSpPr txBox="1">
                  <a:spLocks noRot="1" noChangeAspect="1" noMove="1" noResize="1" noEditPoints="1" noAdjustHandles="1" noChangeArrowheads="1" noChangeShapeType="1" noTextEdit="1"/>
                </p:cNvSpPr>
                <p:nvPr/>
              </p:nvSpPr>
              <p:spPr>
                <a:xfrm>
                  <a:off x="1750999" y="2647873"/>
                  <a:ext cx="1260152" cy="307777"/>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750999" y="4119564"/>
                  <a:ext cx="126015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a:rPr>
                          <m:t>𝐼𝑛𝑐𝑖𝑒𝑛𝑡</m:t>
                        </m:r>
                        <m:r>
                          <a:rPr lang="en-US" altLang="zh-CN" sz="1400" b="0" i="1" smtClean="0">
                            <a:latin typeface="Cambria Math"/>
                          </a:rPr>
                          <m:t>:80°</m:t>
                        </m:r>
                      </m:oMath>
                    </m:oMathPara>
                  </a14:m>
                  <a:endParaRPr lang="zh-CN" altLang="en-US" sz="14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750999" y="4119564"/>
                  <a:ext cx="1260152" cy="307777"/>
                </a:xfrm>
                <a:prstGeom prst="rect">
                  <a:avLst/>
                </a:prstGeom>
                <a:blipFill rotWithShape="1">
                  <a:blip r:embed="rId8"/>
                  <a:stretch>
                    <a:fillRect/>
                  </a:stretch>
                </a:blipFill>
              </p:spPr>
              <p:txBody>
                <a:bodyPr/>
                <a:lstStyle/>
                <a:p>
                  <a:r>
                    <a:rPr lang="zh-CN" altLang="en-US">
                      <a:noFill/>
                    </a:rPr>
                    <a:t> </a:t>
                  </a:r>
                </a:p>
              </p:txBody>
            </p:sp>
          </mc:Fallback>
        </mc:AlternateContent>
      </p:grpSp>
      <p:cxnSp>
        <p:nvCxnSpPr>
          <p:cNvPr id="165" name="直接连接符 164"/>
          <p:cNvCxnSpPr/>
          <p:nvPr/>
        </p:nvCxnSpPr>
        <p:spPr>
          <a:xfrm>
            <a:off x="4070852" y="3460404"/>
            <a:ext cx="429140" cy="949133"/>
          </a:xfrm>
          <a:prstGeom prst="line">
            <a:avLst/>
          </a:prstGeom>
          <a:ln>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9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500"/>
                                        <p:tgtEl>
                                          <p:spTgt spid="1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5"/>
                                        </p:tgtEl>
                                        <p:attrNameLst>
                                          <p:attrName>style.visibility</p:attrName>
                                        </p:attrNameLst>
                                      </p:cBhvr>
                                      <p:to>
                                        <p:strVal val="visible"/>
                                      </p:to>
                                    </p:set>
                                    <p:animEffect transition="in" filter="wipe(up)">
                                      <p:cBhvr>
                                        <p:cTn id="28" dur="500"/>
                                        <p:tgtEl>
                                          <p:spTgt spid="1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65"/>
                                        </p:tgtEl>
                                      </p:cBhvr>
                                    </p:animEffect>
                                    <p:set>
                                      <p:cBhvr>
                                        <p:cTn id="45" dur="1" fill="hold">
                                          <p:stCondLst>
                                            <p:cond delay="499"/>
                                          </p:stCondLst>
                                        </p:cTn>
                                        <p:tgtEl>
                                          <p:spTgt spid="165"/>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內容版面配置區 1"/>
          <p:cNvSpPr>
            <a:spLocks noGrp="1"/>
          </p:cNvSpPr>
          <p:nvPr>
            <p:ph idx="1"/>
          </p:nvPr>
        </p:nvSpPr>
        <p:spPr>
          <a:xfrm>
            <a:off x="0" y="1556792"/>
            <a:ext cx="8496944" cy="4752528"/>
          </a:xfrm>
        </p:spPr>
        <p:txBody>
          <a:bodyPr/>
          <a:lstStyle/>
          <a:p>
            <a:pPr marL="857250" lvl="1" indent="-457200">
              <a:lnSpc>
                <a:spcPct val="150000"/>
              </a:lnSpc>
              <a:buFont typeface="Arial" pitchFamily="34" charset="0"/>
              <a:buChar char="•"/>
            </a:pPr>
            <a:r>
              <a:rPr lang="en-US" altLang="zh-TW" dirty="0" smtClean="0"/>
              <a:t>Motivation</a:t>
            </a:r>
          </a:p>
          <a:p>
            <a:pPr marL="1257300" lvl="2" indent="-457200">
              <a:buFont typeface="Arial" pitchFamily="34" charset="0"/>
              <a:buChar char="•"/>
            </a:pPr>
            <a:r>
              <a:rPr lang="en-US" altLang="zh-TW" b="0" dirty="0" smtClean="0"/>
              <a:t>Natural illumination</a:t>
            </a:r>
          </a:p>
          <a:p>
            <a:pPr marL="1257300" lvl="2" indent="-457200">
              <a:buFont typeface="Arial" pitchFamily="34" charset="0"/>
              <a:buChar char="•"/>
            </a:pPr>
            <a:r>
              <a:rPr lang="en-US" altLang="zh-TW" b="0" dirty="0"/>
              <a:t>Accurate </a:t>
            </a:r>
            <a:r>
              <a:rPr lang="en-US" altLang="zh-TW" b="0" dirty="0" smtClean="0"/>
              <a:t>rendering</a:t>
            </a:r>
          </a:p>
          <a:p>
            <a:pPr marL="857250" lvl="1" indent="-457200">
              <a:lnSpc>
                <a:spcPct val="150000"/>
              </a:lnSpc>
              <a:buFont typeface="Arial" pitchFamily="34" charset="0"/>
              <a:buChar char="•"/>
            </a:pPr>
            <a:r>
              <a:rPr lang="en-US" altLang="zh-TW" dirty="0" smtClean="0"/>
              <a:t>Goal</a:t>
            </a:r>
            <a:endParaRPr lang="en-US" altLang="zh-TW" b="0" dirty="0"/>
          </a:p>
          <a:p>
            <a:pPr marL="1257300" lvl="2" indent="-457200">
              <a:buFont typeface="Arial" pitchFamily="34" charset="0"/>
              <a:buChar char="•"/>
            </a:pPr>
            <a:r>
              <a:rPr lang="en-US" altLang="zh-TW" b="0" dirty="0" smtClean="0"/>
              <a:t>Analytic solution</a:t>
            </a:r>
          </a:p>
          <a:p>
            <a:pPr marL="857250" lvl="1" indent="-457200">
              <a:lnSpc>
                <a:spcPct val="150000"/>
              </a:lnSpc>
              <a:buFont typeface="Arial" pitchFamily="34" charset="0"/>
              <a:buChar char="•"/>
            </a:pPr>
            <a:r>
              <a:rPr lang="en-US" altLang="zh-TW" dirty="0" smtClean="0"/>
              <a:t>Challenge</a:t>
            </a:r>
          </a:p>
          <a:p>
            <a:pPr marL="1257300" lvl="2" indent="-457200">
              <a:buFont typeface="Arial" pitchFamily="34" charset="0"/>
              <a:buChar char="•"/>
            </a:pPr>
            <a:r>
              <a:rPr lang="en-US" altLang="zh-TW" b="0" dirty="0" smtClean="0"/>
              <a:t>Light integration complexity</a:t>
            </a:r>
          </a:p>
          <a:p>
            <a:pPr marL="857250" lvl="1" indent="-457200">
              <a:lnSpc>
                <a:spcPct val="150000"/>
              </a:lnSpc>
              <a:buFont typeface="Arial" pitchFamily="34" charset="0"/>
              <a:buChar char="•"/>
            </a:pPr>
            <a:endParaRPr lang="en-US" altLang="zh-TW" dirty="0" smtClean="0"/>
          </a:p>
          <a:p>
            <a:pPr>
              <a:lnSpc>
                <a:spcPct val="150000"/>
              </a:lnSpc>
            </a:pPr>
            <a:endParaRPr lang="zh-TW" altLang="en-US" dirty="0"/>
          </a:p>
        </p:txBody>
      </p:sp>
      <p:sp>
        <p:nvSpPr>
          <p:cNvPr id="3" name="標題 2"/>
          <p:cNvSpPr>
            <a:spLocks noGrp="1"/>
          </p:cNvSpPr>
          <p:nvPr>
            <p:ph type="title"/>
          </p:nvPr>
        </p:nvSpPr>
        <p:spPr/>
        <p:txBody>
          <a:bodyPr>
            <a:normAutofit/>
          </a:bodyPr>
          <a:lstStyle/>
          <a:p>
            <a:r>
              <a:rPr lang="en-US" altLang="zh-TW" smtClean="0"/>
              <a:t>Introduction</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smtClean="0"/>
              <a:t>Accurate Translucent Material Rendering under Spherical Gaussian Lights</a:t>
            </a:r>
            <a:endParaRPr lang="zh-TW" altLang="en-US" dirty="0"/>
          </a:p>
        </p:txBody>
      </p:sp>
      <p:sp>
        <p:nvSpPr>
          <p:cNvPr id="9" name="TextBox 8"/>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2" name="TextBox 7"/>
          <p:cNvSpPr txBox="1"/>
          <p:nvPr/>
        </p:nvSpPr>
        <p:spPr>
          <a:xfrm>
            <a:off x="4793991" y="2276872"/>
            <a:ext cx="3718227"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smtClean="0"/>
              <a:t>Use SG lights</a:t>
            </a:r>
            <a:endParaRPr lang="zh-CN" altLang="en-US" sz="2000" dirty="0"/>
          </a:p>
        </p:txBody>
      </p:sp>
      <p:sp>
        <p:nvSpPr>
          <p:cNvPr id="10" name="TextBox 7"/>
          <p:cNvSpPr txBox="1"/>
          <p:nvPr/>
        </p:nvSpPr>
        <p:spPr>
          <a:xfrm>
            <a:off x="4515280" y="2780928"/>
            <a:ext cx="427564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000" dirty="0" smtClean="0"/>
              <a:t>Account for </a:t>
            </a:r>
            <a:r>
              <a:rPr lang="en-US" altLang="zh-TW" sz="2000" dirty="0"/>
              <a:t>oblique </a:t>
            </a:r>
            <a:r>
              <a:rPr lang="en-US" altLang="zh-TW" sz="2000" dirty="0" smtClean="0"/>
              <a:t>scattering path</a:t>
            </a:r>
            <a:endParaRPr lang="zh-CN" altLang="en-US" sz="2000" dirty="0"/>
          </a:p>
        </p:txBody>
      </p:sp>
    </p:spTree>
    <p:extLst>
      <p:ext uri="{BB962C8B-B14F-4D97-AF65-F5344CB8AC3E}">
        <p14:creationId xmlns:p14="http://schemas.microsoft.com/office/powerpoint/2010/main" val="305816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2">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Related Works</a:t>
            </a:r>
            <a:endParaRPr lang="zh-TW" altLang="en-US" dirty="0"/>
          </a:p>
        </p:txBody>
      </p:sp>
      <p:sp>
        <p:nvSpPr>
          <p:cNvPr id="4" name="文字版面配置區 3"/>
          <p:cNvSpPr>
            <a:spLocks noGrp="1"/>
          </p:cNvSpPr>
          <p:nvPr>
            <p:ph type="body" sz="quarter" idx="10"/>
          </p:nvPr>
        </p:nvSpPr>
        <p:spPr>
          <a:xfrm>
            <a:off x="755576" y="6237015"/>
            <a:ext cx="6048672" cy="360337"/>
          </a:xfrm>
        </p:spPr>
        <p:txBody>
          <a:bodyPr>
            <a:normAutofit/>
          </a:bodyPr>
          <a:lstStyle/>
          <a:p>
            <a:r>
              <a:rPr lang="en-US" altLang="zh-TW" dirty="0" smtClean="0"/>
              <a:t>Accurate Translucent Material Rendering under Spherical Gaussian Lights</a:t>
            </a:r>
            <a:endParaRPr lang="zh-TW" altLang="en-US" dirty="0"/>
          </a:p>
        </p:txBody>
      </p:sp>
      <p:grpSp>
        <p:nvGrpSpPr>
          <p:cNvPr id="127" name="组合 126"/>
          <p:cNvGrpSpPr/>
          <p:nvPr/>
        </p:nvGrpSpPr>
        <p:grpSpPr>
          <a:xfrm>
            <a:off x="539552" y="2740297"/>
            <a:ext cx="2178410" cy="1944216"/>
            <a:chOff x="852056" y="2288464"/>
            <a:chExt cx="2178410" cy="1944216"/>
          </a:xfrm>
        </p:grpSpPr>
        <p:sp>
          <p:nvSpPr>
            <p:cNvPr id="104" name="矩形 103"/>
            <p:cNvSpPr/>
            <p:nvPr/>
          </p:nvSpPr>
          <p:spPr>
            <a:xfrm>
              <a:off x="852056" y="3028488"/>
              <a:ext cx="2178410" cy="1204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05" name="直接箭头连接符 104"/>
            <p:cNvCxnSpPr>
              <a:endCxn id="104" idx="0"/>
            </p:cNvCxnSpPr>
            <p:nvPr/>
          </p:nvCxnSpPr>
          <p:spPr>
            <a:xfrm>
              <a:off x="1079987" y="2288464"/>
              <a:ext cx="861274" cy="740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52056" y="3028488"/>
              <a:ext cx="217841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07" name="组合 106"/>
            <p:cNvGrpSpPr/>
            <p:nvPr/>
          </p:nvGrpSpPr>
          <p:grpSpPr>
            <a:xfrm>
              <a:off x="1806330" y="3224568"/>
              <a:ext cx="216024" cy="216024"/>
              <a:chOff x="1835696" y="2780928"/>
              <a:chExt cx="216024" cy="216024"/>
            </a:xfrm>
          </p:grpSpPr>
          <p:sp>
            <p:nvSpPr>
              <p:cNvPr id="108" name="椭圆 107"/>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09" name="直接连接符 108"/>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08"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08"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8"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108"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08"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08"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08"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2987824" y="2728353"/>
            <a:ext cx="2178410" cy="1944216"/>
            <a:chOff x="6228184" y="1856768"/>
            <a:chExt cx="2178410" cy="1944216"/>
          </a:xfrm>
        </p:grpSpPr>
        <p:sp>
          <p:nvSpPr>
            <p:cNvPr id="16" name="矩形 15"/>
            <p:cNvSpPr/>
            <p:nvPr/>
          </p:nvSpPr>
          <p:spPr>
            <a:xfrm>
              <a:off x="6228184" y="2596792"/>
              <a:ext cx="2178410" cy="1204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17" name="直接箭头连接符 16"/>
            <p:cNvCxnSpPr>
              <a:endCxn id="16" idx="0"/>
            </p:cNvCxnSpPr>
            <p:nvPr/>
          </p:nvCxnSpPr>
          <p:spPr>
            <a:xfrm>
              <a:off x="6456115" y="1856768"/>
              <a:ext cx="861274" cy="740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28184" y="2596792"/>
              <a:ext cx="217841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直接连接符 18"/>
            <p:cNvCxnSpPr>
              <a:stCxn id="16" idx="0"/>
            </p:cNvCxnSpPr>
            <p:nvPr/>
          </p:nvCxnSpPr>
          <p:spPr>
            <a:xfrm>
              <a:off x="7317389" y="2596792"/>
              <a:ext cx="0" cy="1048232"/>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7235725" y="2935919"/>
              <a:ext cx="163344" cy="171879"/>
              <a:chOff x="1835696" y="2780928"/>
              <a:chExt cx="216024" cy="216024"/>
            </a:xfrm>
          </p:grpSpPr>
          <p:sp>
            <p:nvSpPr>
              <p:cNvPr id="51" name="椭圆 50"/>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2" name="直接连接符 51"/>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51"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1"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1"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1"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1"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1"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7261783" y="3148024"/>
              <a:ext cx="111228" cy="111225"/>
              <a:chOff x="1835696" y="2780928"/>
              <a:chExt cx="216024" cy="216024"/>
            </a:xfrm>
          </p:grpSpPr>
          <p:sp>
            <p:nvSpPr>
              <p:cNvPr id="42" name="椭圆 41"/>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3" name="直接连接符 42"/>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2"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2"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2"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2"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2"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2"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2"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7275882" y="3355960"/>
              <a:ext cx="82554" cy="82554"/>
              <a:chOff x="1835696" y="2780928"/>
              <a:chExt cx="216024" cy="216024"/>
            </a:xfrm>
          </p:grpSpPr>
          <p:sp>
            <p:nvSpPr>
              <p:cNvPr id="33" name="椭圆 32"/>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4" name="直接连接符 33"/>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3"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3"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3"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3"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3"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3"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209377" y="2683461"/>
              <a:ext cx="216024" cy="216024"/>
              <a:chOff x="1835696" y="2780928"/>
              <a:chExt cx="216024" cy="216024"/>
            </a:xfrm>
          </p:grpSpPr>
          <p:sp>
            <p:nvSpPr>
              <p:cNvPr id="24" name="椭圆 23"/>
              <p:cNvSpPr/>
              <p:nvPr/>
            </p:nvSpPr>
            <p:spPr>
              <a:xfrm>
                <a:off x="1907704" y="2852936"/>
                <a:ext cx="72008" cy="7200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5" name="直接连接符 24"/>
              <p:cNvCxnSpPr/>
              <p:nvPr/>
            </p:nvCxnSpPr>
            <p:spPr>
              <a:xfrm>
                <a:off x="1943708" y="278092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4" idx="6"/>
              </p:cNvCxnSpPr>
              <p:nvPr/>
            </p:nvCxnSpPr>
            <p:spPr>
              <a:xfrm>
                <a:off x="1979712"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4" idx="2"/>
              </p:cNvCxnSpPr>
              <p:nvPr/>
            </p:nvCxnSpPr>
            <p:spPr>
              <a:xfrm flipH="1">
                <a:off x="1835696" y="2888940"/>
                <a:ext cx="720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4" idx="4"/>
              </p:cNvCxnSpPr>
              <p:nvPr/>
            </p:nvCxnSpPr>
            <p:spPr>
              <a:xfrm>
                <a:off x="1943708" y="2924944"/>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4" idx="5"/>
              </p:cNvCxnSpPr>
              <p:nvPr/>
            </p:nvCxnSpPr>
            <p:spPr>
              <a:xfrm>
                <a:off x="1969167"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4" idx="3"/>
              </p:cNvCxnSpPr>
              <p:nvPr/>
            </p:nvCxnSpPr>
            <p:spPr>
              <a:xfrm flipH="1">
                <a:off x="1871700" y="2914399"/>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4" idx="1"/>
              </p:cNvCxnSpPr>
              <p:nvPr/>
            </p:nvCxnSpPr>
            <p:spPr>
              <a:xfrm flipH="1" flipV="1">
                <a:off x="1871700"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24" idx="7"/>
              </p:cNvCxnSpPr>
              <p:nvPr/>
            </p:nvCxnSpPr>
            <p:spPr>
              <a:xfrm flipV="1">
                <a:off x="1969167" y="2816932"/>
                <a:ext cx="46549" cy="465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TextBox 2"/>
          <p:cNvSpPr txBox="1"/>
          <p:nvPr/>
        </p:nvSpPr>
        <p:spPr>
          <a:xfrm>
            <a:off x="698606" y="4931895"/>
            <a:ext cx="18784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Jensen et al. 2001</a:t>
            </a:r>
            <a:endParaRPr lang="zh-CN" altLang="en-US" dirty="0"/>
          </a:p>
        </p:txBody>
      </p:sp>
      <p:sp>
        <p:nvSpPr>
          <p:cNvPr id="11" name="TextBox 126"/>
          <p:cNvSpPr txBox="1"/>
          <p:nvPr/>
        </p:nvSpPr>
        <p:spPr>
          <a:xfrm>
            <a:off x="3089187" y="4947083"/>
            <a:ext cx="204769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err="1"/>
              <a:t>d</a:t>
            </a:r>
            <a:r>
              <a:rPr lang="en-US" altLang="zh-CN" dirty="0" err="1" smtClean="0"/>
              <a:t>’Eon</a:t>
            </a:r>
            <a:r>
              <a:rPr lang="en-US" altLang="zh-CN" dirty="0" smtClean="0"/>
              <a:t> et al. 2011</a:t>
            </a:r>
            <a:endParaRPr lang="zh-CN" altLang="en-US" dirty="0"/>
          </a:p>
        </p:txBody>
      </p:sp>
      <p:sp>
        <p:nvSpPr>
          <p:cNvPr id="117" name="內容版面配置區 1"/>
          <p:cNvSpPr>
            <a:spLocks noGrp="1"/>
          </p:cNvSpPr>
          <p:nvPr>
            <p:ph idx="1"/>
          </p:nvPr>
        </p:nvSpPr>
        <p:spPr>
          <a:xfrm>
            <a:off x="0" y="1484784"/>
            <a:ext cx="8496944" cy="714069"/>
          </a:xfrm>
        </p:spPr>
        <p:txBody>
          <a:bodyPr>
            <a:normAutofit lnSpcReduction="10000"/>
          </a:bodyPr>
          <a:lstStyle/>
          <a:p>
            <a:pPr marL="857250" lvl="1" indent="-457200">
              <a:lnSpc>
                <a:spcPct val="150000"/>
              </a:lnSpc>
              <a:buFont typeface="Arial" pitchFamily="34" charset="0"/>
              <a:buChar char="•"/>
            </a:pPr>
            <a:r>
              <a:rPr lang="en-US" altLang="zh-TW" dirty="0" smtClean="0"/>
              <a:t>Translucent Material Rendering</a:t>
            </a:r>
          </a:p>
          <a:p>
            <a:pPr>
              <a:lnSpc>
                <a:spcPct val="150000"/>
              </a:lnSpc>
            </a:pPr>
            <a:endParaRPr lang="zh-TW" altLang="en-US" dirty="0"/>
          </a:p>
        </p:txBody>
      </p:sp>
      <p:sp>
        <p:nvSpPr>
          <p:cNvPr id="118" name="TextBox 117"/>
          <p:cNvSpPr txBox="1"/>
          <p:nvPr/>
        </p:nvSpPr>
        <p:spPr>
          <a:xfrm>
            <a:off x="323528" y="0"/>
            <a:ext cx="1427471" cy="246221"/>
          </a:xfrm>
          <a:prstGeom prst="rect">
            <a:avLst/>
          </a:prstGeom>
          <a:solidFill>
            <a:srgbClr val="D9D9D9"/>
          </a:solidFill>
        </p:spPr>
        <p:txBody>
          <a:bodyPr wrap="square" rtlCol="0">
            <a:spAutoFit/>
          </a:bodyPr>
          <a:lstStyle/>
          <a:p>
            <a:r>
              <a:rPr lang="en-US" altLang="zh-CN" sz="1000" dirty="0" smtClean="0">
                <a:solidFill>
                  <a:schemeClr val="tx1">
                    <a:lumMod val="50000"/>
                    <a:lumOff val="50000"/>
                  </a:schemeClr>
                </a:solidFill>
              </a:rPr>
              <a:t>Pacific Graphics  2012</a:t>
            </a:r>
            <a:endParaRPr lang="zh-CN" altLang="en-US" sz="1000" dirty="0">
              <a:solidFill>
                <a:schemeClr val="tx1">
                  <a:lumMod val="50000"/>
                  <a:lumOff val="50000"/>
                </a:schemeClr>
              </a:solidFill>
            </a:endParaRPr>
          </a:p>
        </p:txBody>
      </p:sp>
      <p:sp>
        <p:nvSpPr>
          <p:cNvPr id="119" name="矩形 118"/>
          <p:cNvSpPr/>
          <p:nvPr/>
        </p:nvSpPr>
        <p:spPr>
          <a:xfrm>
            <a:off x="6882101" y="5877272"/>
            <a:ext cx="226189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內容版面配置區 1"/>
          <p:cNvSpPr txBox="1">
            <a:spLocks/>
          </p:cNvSpPr>
          <p:nvPr/>
        </p:nvSpPr>
        <p:spPr>
          <a:xfrm>
            <a:off x="4250261" y="2390058"/>
            <a:ext cx="4847113" cy="3757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tx1">
                    <a:lumMod val="65000"/>
                    <a:lumOff val="35000"/>
                  </a:schemeClr>
                </a:solidFill>
                <a:latin typeface="Tw Cen MT Condensed Extra Bold" pitchFamily="34" charset="0"/>
                <a:ea typeface="Kozuka Gothic Pro B" pitchFamily="34" charset="-128"/>
                <a:cs typeface="DokChampa" pitchFamily="34" charset="-34"/>
              </a:defRPr>
            </a:lvl1pPr>
            <a:lvl2pPr marL="742950" indent="-285750" algn="l" defTabSz="914400" rtl="0" eaLnBrk="1" latinLnBrk="0" hangingPunct="1">
              <a:spcBef>
                <a:spcPct val="20000"/>
              </a:spcBef>
              <a:buFont typeface="Arial" pitchFamily="34" charset="0"/>
              <a:buNone/>
              <a:defRPr sz="2800" kern="1200">
                <a:solidFill>
                  <a:srgbClr val="C00000"/>
                </a:solidFill>
                <a:latin typeface="Kozuka Gothic Pro B" pitchFamily="34" charset="-128"/>
                <a:ea typeface="Kozuka Gothic Pro B" pitchFamily="34" charset="-128"/>
                <a:cs typeface="+mn-cs"/>
              </a:defRPr>
            </a:lvl2pPr>
            <a:lvl3pPr marL="1143000" indent="-228600" algn="l" defTabSz="914400" rtl="0" eaLnBrk="1" latinLnBrk="0" hangingPunct="1">
              <a:spcBef>
                <a:spcPct val="20000"/>
              </a:spcBef>
              <a:buClr>
                <a:srgbClr val="C00000"/>
              </a:buClr>
              <a:buFont typeface="Calibri" pitchFamily="34" charset="0"/>
              <a:buChar char="˃"/>
              <a:defRPr sz="2400" b="1" kern="1200">
                <a:solidFill>
                  <a:schemeClr val="tx1"/>
                </a:solidFill>
                <a:latin typeface="Kozuka Gothic Pro B" pitchFamily="34" charset="-128"/>
                <a:ea typeface="Kozuka Gothic Pro B" pitchFamily="34" charset="-128"/>
                <a:cs typeface="Latha" pitchFamily="34" charset="0"/>
              </a:defRPr>
            </a:lvl3pPr>
            <a:lvl4pPr marL="1600200" indent="-228600" algn="l" defTabSz="914400" rtl="0" eaLnBrk="1" latinLnBrk="0" hangingPunct="1">
              <a:spcBef>
                <a:spcPct val="20000"/>
              </a:spcBef>
              <a:buClr>
                <a:schemeClr val="tx1">
                  <a:lumMod val="75000"/>
                  <a:lumOff val="25000"/>
                </a:schemeClr>
              </a:buClr>
              <a:buFont typeface="Courier New" pitchFamily="49" charset="0"/>
              <a:buNone/>
              <a:defRPr sz="2000" kern="1200">
                <a:solidFill>
                  <a:schemeClr val="tx1"/>
                </a:solidFill>
                <a:latin typeface="Courier New" pitchFamily="49" charset="0"/>
                <a:ea typeface="Dotum" pitchFamily="34" charset="-127"/>
                <a:cs typeface="Courier New" pitchFamily="49" charset="0"/>
              </a:defRPr>
            </a:lvl4pPr>
            <a:lvl5pPr marL="2057400" indent="-228600" algn="l" defTabSz="914400" rtl="0" eaLnBrk="1" latinLnBrk="0" hangingPunct="1">
              <a:spcBef>
                <a:spcPct val="20000"/>
              </a:spcBef>
              <a:buClr>
                <a:srgbClr val="C00000"/>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7300" lvl="2" indent="-457200">
              <a:lnSpc>
                <a:spcPct val="150000"/>
              </a:lnSpc>
              <a:buFont typeface="Arial" pitchFamily="34" charset="0"/>
              <a:buChar char="•"/>
            </a:pPr>
            <a:r>
              <a:rPr lang="en-US" altLang="zh-TW" b="0" dirty="0" smtClean="0"/>
              <a:t>Limitations:</a:t>
            </a:r>
          </a:p>
          <a:p>
            <a:pPr marL="1714500" lvl="3" indent="-457200">
              <a:lnSpc>
                <a:spcPct val="150000"/>
              </a:lnSpc>
              <a:buFont typeface="Arial" pitchFamily="34" charset="0"/>
              <a:buChar char="•"/>
            </a:pPr>
            <a:r>
              <a:rPr lang="en-US" altLang="zh-TW" b="0" dirty="0" smtClean="0">
                <a:latin typeface="Times New Roman" pitchFamily="18" charset="0"/>
                <a:cs typeface="Times New Roman" pitchFamily="18" charset="0"/>
              </a:rPr>
              <a:t>Vertical scattering path</a:t>
            </a:r>
          </a:p>
          <a:p>
            <a:pPr marL="1714500" lvl="3" indent="-457200">
              <a:lnSpc>
                <a:spcPct val="150000"/>
              </a:lnSpc>
              <a:buFont typeface="Arial" pitchFamily="34" charset="0"/>
              <a:buChar char="•"/>
            </a:pPr>
            <a:r>
              <a:rPr lang="en-US" altLang="zh-TW" dirty="0" smtClean="0">
                <a:latin typeface="Times New Roman" pitchFamily="18" charset="0"/>
                <a:cs typeface="Times New Roman" pitchFamily="18" charset="0"/>
              </a:rPr>
              <a:t>Unable to handle area lights</a:t>
            </a:r>
            <a:br>
              <a:rPr lang="en-US" altLang="zh-TW" dirty="0" smtClean="0">
                <a:latin typeface="Times New Roman" pitchFamily="18" charset="0"/>
                <a:cs typeface="Times New Roman" pitchFamily="18" charset="0"/>
              </a:rPr>
            </a:br>
            <a:r>
              <a:rPr lang="en-US" altLang="zh-TW" dirty="0" smtClean="0">
                <a:latin typeface="Times New Roman" pitchFamily="18" charset="0"/>
                <a:cs typeface="Times New Roman" pitchFamily="18" charset="0"/>
              </a:rPr>
              <a:t>(require sampling)</a:t>
            </a:r>
            <a:endParaRPr lang="en-US" altLang="zh-TW" b="0" dirty="0" smtClean="0">
              <a:latin typeface="Times New Roman" pitchFamily="18" charset="0"/>
              <a:cs typeface="Times New Roman" pitchFamily="18" charset="0"/>
            </a:endParaRPr>
          </a:p>
          <a:p>
            <a:pPr marL="1714500" lvl="3" indent="-457200">
              <a:lnSpc>
                <a:spcPct val="150000"/>
              </a:lnSpc>
              <a:buFont typeface="Arial" pitchFamily="34" charset="0"/>
              <a:buChar char="•"/>
            </a:pPr>
            <a:endParaRPr lang="en-US" altLang="zh-TW" b="0" dirty="0" smtClean="0">
              <a:latin typeface="Times New Roman" pitchFamily="18" charset="0"/>
              <a:cs typeface="Times New Roman" pitchFamily="18" charset="0"/>
            </a:endParaRPr>
          </a:p>
          <a:p>
            <a:pPr marL="1714500" lvl="3" indent="-457200">
              <a:lnSpc>
                <a:spcPct val="150000"/>
              </a:lnSpc>
              <a:buFont typeface="Arial" pitchFamily="34" charset="0"/>
              <a:buChar char="•"/>
            </a:pPr>
            <a:endParaRPr lang="en-US" altLang="zh-TW" b="0" dirty="0" smtClean="0"/>
          </a:p>
          <a:p>
            <a:pPr>
              <a:lnSpc>
                <a:spcPct val="150000"/>
              </a:lnSpc>
            </a:pPr>
            <a:endParaRPr lang="zh-TW" altLang="en-US" dirty="0"/>
          </a:p>
        </p:txBody>
      </p:sp>
      <p:cxnSp>
        <p:nvCxnSpPr>
          <p:cNvPr id="5" name="直接连接符 4"/>
          <p:cNvCxnSpPr>
            <a:endCxn id="104" idx="0"/>
          </p:cNvCxnSpPr>
          <p:nvPr/>
        </p:nvCxnSpPr>
        <p:spPr>
          <a:xfrm>
            <a:off x="611560" y="3110309"/>
            <a:ext cx="1017197" cy="370012"/>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611560" y="2924944"/>
            <a:ext cx="1017197" cy="555377"/>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71600" y="2630069"/>
            <a:ext cx="657157" cy="850252"/>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198120" y="2630069"/>
            <a:ext cx="430637" cy="850252"/>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3049873" y="3077703"/>
            <a:ext cx="1017197" cy="370012"/>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3049873" y="2892338"/>
            <a:ext cx="1017197" cy="555377"/>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3409913" y="2597463"/>
            <a:ext cx="657157" cy="850252"/>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3636433" y="2597463"/>
            <a:ext cx="430637" cy="850252"/>
          </a:xfrm>
          <a:prstGeom prst="line">
            <a:avLst/>
          </a:prstGeom>
          <a:ln>
            <a:prstDash val="dash"/>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9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xEl>
                                              <p:pRg st="2" end="2"/>
                                            </p:txEl>
                                          </p:spTgt>
                                        </p:tgtEl>
                                        <p:attrNameLst>
                                          <p:attrName>style.visibility</p:attrName>
                                        </p:attrNameLst>
                                      </p:cBhvr>
                                      <p:to>
                                        <p:strVal val="visible"/>
                                      </p:to>
                                    </p:set>
                                    <p:animEffect transition="in" filter="fade">
                                      <p:cBhvr>
                                        <p:cTn id="7" dur="500"/>
                                        <p:tgtEl>
                                          <p:spTgt spid="1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wipe(left)">
                                      <p:cBhvr>
                                        <p:cTn id="16" dur="500"/>
                                        <p:tgtEl>
                                          <p:spTgt spid="14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wipe(left)">
                                      <p:cBhvr>
                                        <p:cTn id="20" dur="500"/>
                                        <p:tgtEl>
                                          <p:spTgt spid="145"/>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wipe(left)">
                                      <p:cBhvr>
                                        <p:cTn id="24" dur="500"/>
                                        <p:tgtEl>
                                          <p:spTgt spid="154"/>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left)">
                                      <p:cBhvr>
                                        <p:cTn id="28" dur="500"/>
                                        <p:tgtEl>
                                          <p:spTgt spid="16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wipe(left)">
                                      <p:cBhvr>
                                        <p:cTn id="32" dur="500"/>
                                        <p:tgtEl>
                                          <p:spTgt spid="162"/>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63"/>
                                        </p:tgtEl>
                                        <p:attrNameLst>
                                          <p:attrName>style.visibility</p:attrName>
                                        </p:attrNameLst>
                                      </p:cBhvr>
                                      <p:to>
                                        <p:strVal val="visible"/>
                                      </p:to>
                                    </p:set>
                                    <p:animEffect transition="in" filter="wipe(left)">
                                      <p:cBhvr>
                                        <p:cTn id="36" dur="500"/>
                                        <p:tgtEl>
                                          <p:spTgt spid="163"/>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64"/>
                                        </p:tgtEl>
                                        <p:attrNameLst>
                                          <p:attrName>style.visibility</p:attrName>
                                        </p:attrNameLst>
                                      </p:cBhvr>
                                      <p:to>
                                        <p:strVal val="visible"/>
                                      </p:to>
                                    </p:set>
                                    <p:animEffect transition="in" filter="wipe(left)">
                                      <p:cBhvr>
                                        <p:cTn id="40"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5294</Words>
  <Application>Microsoft Office PowerPoint</Application>
  <PresentationFormat>全屏显示(4:3)</PresentationFormat>
  <Paragraphs>463</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佈景主題</vt:lpstr>
      <vt:lpstr>Accurate Translucent Material Rendering under Spherical Gaussian Lights</vt:lpstr>
      <vt:lpstr>Introduction</vt:lpstr>
      <vt:lpstr>Background</vt:lpstr>
      <vt:lpstr>Background</vt:lpstr>
      <vt:lpstr>Background</vt:lpstr>
      <vt:lpstr>Introduction</vt:lpstr>
      <vt:lpstr>Related Works</vt:lpstr>
      <vt:lpstr>Introduction</vt:lpstr>
      <vt:lpstr>Related Works</vt:lpstr>
      <vt:lpstr>Related Works</vt:lpstr>
      <vt:lpstr>Introduction</vt:lpstr>
      <vt:lpstr>Overview</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Multiple Scattering</vt:lpstr>
      <vt:lpstr>Approximating Single Scattering</vt:lpstr>
      <vt:lpstr>Approximating Single Scattering</vt:lpstr>
      <vt:lpstr>Approximating Single Scattering</vt:lpstr>
      <vt:lpstr>Results </vt:lpstr>
      <vt:lpstr>Conclusion</vt:lpstr>
      <vt:lpstr>Future Works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bagel</dc:creator>
  <cp:lastModifiedBy>Sky123.Org</cp:lastModifiedBy>
  <cp:revision>281</cp:revision>
  <dcterms:created xsi:type="dcterms:W3CDTF">2011-07-03T09:09:53Z</dcterms:created>
  <dcterms:modified xsi:type="dcterms:W3CDTF">2012-11-04T08:01:39Z</dcterms:modified>
</cp:coreProperties>
</file>