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51" r:id="rId2"/>
    <p:sldId id="424" r:id="rId3"/>
    <p:sldId id="405" r:id="rId4"/>
    <p:sldId id="421" r:id="rId5"/>
    <p:sldId id="422" r:id="rId6"/>
    <p:sldId id="425" r:id="rId7"/>
    <p:sldId id="423" r:id="rId8"/>
    <p:sldId id="406" r:id="rId9"/>
    <p:sldId id="426" r:id="rId10"/>
    <p:sldId id="427" r:id="rId11"/>
    <p:sldId id="428" r:id="rId12"/>
    <p:sldId id="429" r:id="rId13"/>
    <p:sldId id="430" r:id="rId14"/>
    <p:sldId id="441" r:id="rId15"/>
    <p:sldId id="442" r:id="rId16"/>
    <p:sldId id="433" r:id="rId17"/>
    <p:sldId id="434" r:id="rId18"/>
    <p:sldId id="432" r:id="rId19"/>
    <p:sldId id="435" r:id="rId20"/>
    <p:sldId id="436" r:id="rId21"/>
    <p:sldId id="437" r:id="rId22"/>
    <p:sldId id="443" r:id="rId23"/>
    <p:sldId id="444" r:id="rId24"/>
    <p:sldId id="445" r:id="rId25"/>
    <p:sldId id="446" r:id="rId26"/>
    <p:sldId id="438" r:id="rId27"/>
    <p:sldId id="439" r:id="rId28"/>
    <p:sldId id="440" r:id="rId29"/>
    <p:sldId id="418" r:id="rId30"/>
  </p:sldIdLst>
  <p:sldSz cx="9601200" cy="73152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FF"/>
    <a:srgbClr val="800080"/>
    <a:srgbClr val="0033CC"/>
    <a:srgbClr val="0000CC"/>
    <a:srgbClr val="FFFFCC"/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176" y="-1176"/>
      </p:cViewPr>
      <p:guideLst>
        <p:guide orient="horz" pos="4463"/>
        <p:guide pos="5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190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885190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fld id="{705B41BE-ABFA-8046-98DE-23BC7DE3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59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87388"/>
            <a:ext cx="4606925" cy="3509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425950"/>
            <a:ext cx="5011738" cy="419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1900"/>
            <a:ext cx="2992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defTabSz="90805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8851900"/>
            <a:ext cx="2992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91" tIns="45395" rIns="90791" bIns="45395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cs typeface="+mn-cs"/>
              </a:defRPr>
            </a:lvl1pPr>
          </a:lstStyle>
          <a:p>
            <a:pPr>
              <a:defRPr/>
            </a:pPr>
            <a:fld id="{F3FA6034-B642-5740-AF69-C0D98D7795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22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231900" y="1430338"/>
            <a:ext cx="8161338" cy="1219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225550" y="4144963"/>
            <a:ext cx="6719888" cy="1870075"/>
          </a:xfrm>
        </p:spPr>
        <p:txBody>
          <a:bodyPr/>
          <a:lstStyle>
            <a:lvl1pPr marL="0" indent="0">
              <a:buFont typeface="Monotype Sorts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225550" y="6664325"/>
            <a:ext cx="2000250" cy="488950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xfrm>
            <a:off x="3760788" y="6664325"/>
            <a:ext cx="3040062" cy="48895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361238" y="6664325"/>
            <a:ext cx="2000250" cy="4889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50000"/>
              </a:spcBef>
              <a:defRPr sz="15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F8205EF-F3E1-1B4A-BC82-2D1802257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8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C9370-3AE5-984D-A38D-BC910DAA7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3425" y="0"/>
            <a:ext cx="2309813" cy="690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778625" cy="690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17AE2-5384-DD45-A212-0F9E8EBB1F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9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9B703-8231-7E44-ACF1-005EE0F37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6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9139-3EFF-5E4E-A9D6-FC3495205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5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338" y="914400"/>
            <a:ext cx="45402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2988" y="914400"/>
            <a:ext cx="4540250" cy="599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7C3B2-44DE-B548-B28F-5FA7F40F2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10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CD162-2B5D-954B-B5A2-36F0F0251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8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C5CF0-C1CA-8D4E-866F-05067FC46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7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0FB29-8651-4A4C-991A-D4B11181FA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155D-EDBA-224F-A5E6-4B477E394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5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D2C6E-3464-174C-B3DD-6580D6960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9232900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338" y="914400"/>
            <a:ext cx="9232900" cy="5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989763"/>
            <a:ext cx="762000" cy="32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50000"/>
              </a:spcBef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7C255BA-9101-6A4C-9ECC-24A9CE1985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7010400"/>
            <a:ext cx="3041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ctr" defTabSz="966788">
              <a:spcBef>
                <a:spcPct val="50000"/>
              </a:spcBef>
              <a:defRPr sz="15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31"/>
          <p:cNvSpPr>
            <a:spLocks noChangeArrowheads="1"/>
          </p:cNvSpPr>
          <p:nvPr/>
        </p:nvSpPr>
        <p:spPr bwMode="auto">
          <a:xfrm>
            <a:off x="6559550" y="7010400"/>
            <a:ext cx="30416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661" tIns="48331" rIns="96661" bIns="48331"/>
          <a:lstStyle/>
          <a:p>
            <a:pPr algn="r" defTabSz="966788">
              <a:spcBef>
                <a:spcPct val="50000"/>
              </a:spcBef>
            </a:pPr>
            <a:endParaRPr lang="en-US" sz="15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/>
  <p:txStyles>
    <p:titleStyle>
      <a:lvl1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2pPr>
      <a:lvl3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3pPr>
      <a:lvl4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4pPr>
      <a:lvl5pPr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ＭＳ Ｐゴシック" charset="0"/>
        </a:defRPr>
      </a:lvl5pPr>
      <a:lvl6pPr marL="4572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6pPr>
      <a:lvl7pPr marL="9144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7pPr>
      <a:lvl8pPr marL="13716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8pPr>
      <a:lvl9pPr marL="1828800" algn="l" defTabSz="966788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1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</a:defRPr>
      </a:lvl9pPr>
    </p:titleStyle>
    <p:bodyStyle>
      <a:lvl1pPr marL="231775" indent="-231775" algn="l" defTabSz="966788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0"/>
        <a:buChar char="n"/>
        <a:defRPr kumimoji="1" sz="2800">
          <a:solidFill>
            <a:srgbClr val="000066"/>
          </a:solidFill>
          <a:latin typeface="+mn-lt"/>
          <a:ea typeface="+mn-ea"/>
          <a:cs typeface="ＭＳ Ｐゴシック" charset="0"/>
        </a:defRPr>
      </a:lvl1pPr>
      <a:lvl2pPr marL="627063" indent="-2809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 2" charset="0"/>
        <a:buChar char="£"/>
        <a:defRPr kumimoji="1" sz="2800">
          <a:solidFill>
            <a:schemeClr val="tx2"/>
          </a:solidFill>
          <a:latin typeface="+mn-lt"/>
          <a:ea typeface="+mn-ea"/>
        </a:defRPr>
      </a:lvl2pPr>
      <a:lvl3pPr marL="993775" indent="-252413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 2" charset="0"/>
        <a:buChar char=""/>
        <a:defRPr kumimoji="1" sz="2400">
          <a:solidFill>
            <a:srgbClr val="0000CC"/>
          </a:solidFill>
          <a:latin typeface="+mn-lt"/>
          <a:ea typeface="+mn-ea"/>
        </a:defRPr>
      </a:lvl3pPr>
      <a:lvl4pPr marL="1370013" indent="-26193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 2" charset="0"/>
        <a:buChar char=""/>
        <a:defRPr kumimoji="1" sz="2400">
          <a:solidFill>
            <a:srgbClr val="0000CC"/>
          </a:solidFill>
          <a:latin typeface="+mn-lt"/>
          <a:ea typeface="+mn-ea"/>
        </a:defRPr>
      </a:lvl4pPr>
      <a:lvl5pPr marL="17780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5pPr>
      <a:lvl6pPr marL="22352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6pPr>
      <a:lvl7pPr marL="26924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7pPr>
      <a:lvl8pPr marL="31496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8pPr>
      <a:lvl9pPr marL="3606800" indent="-293688" algn="l" defTabSz="966788" rtl="0" eaLnBrk="0" fontAlgn="base" hangingPunct="0">
        <a:spcBef>
          <a:spcPct val="20000"/>
        </a:spcBef>
        <a:spcAft>
          <a:spcPct val="0"/>
        </a:spcAft>
        <a:buSzPct val="65000"/>
        <a:buFont typeface="Wingdings" charset="0"/>
        <a:buChar char="v"/>
        <a:defRPr kumimoji="1" sz="2400">
          <a:solidFill>
            <a:srgbClr val="0000CC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273BA38-89CD-A84B-9FC2-528E302996ED}" type="slidenum">
              <a:rPr lang="en-US" sz="1500">
                <a:latin typeface="Arial" charset="0"/>
              </a:rPr>
              <a:pPr/>
              <a:t>0</a:t>
            </a:fld>
            <a:endParaRPr lang="en-US" sz="1500">
              <a:latin typeface="Arial" charset="0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j-cs"/>
              </a:rPr>
              <a:t>Course Outline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440862" cy="59944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Introduction and Algorithm Analysis (Ch. 2)</a:t>
            </a: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Hash Tables: dictionary data structure (Ch. 5) </a:t>
            </a: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Heaps: priority queue data structures (Ch. 6)</a:t>
            </a:r>
            <a:endParaRPr lang="en-US" sz="2400" dirty="0">
              <a:solidFill>
                <a:schemeClr val="tx1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Balanced Search Trees: </a:t>
            </a:r>
            <a:r>
              <a:rPr lang="en-US" sz="2400" dirty="0" smtClean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Splay Trees  (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Ch. </a:t>
            </a:r>
            <a:r>
              <a:rPr lang="en-US" sz="2400" dirty="0" smtClean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4.5</a:t>
            </a:r>
            <a:r>
              <a:rPr lang="en-US" sz="2400" dirty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)</a:t>
            </a:r>
          </a:p>
          <a:p>
            <a:pPr>
              <a:defRPr/>
            </a:pPr>
            <a:r>
              <a:rPr lang="en-US" sz="2400" dirty="0">
                <a:solidFill>
                  <a:schemeClr val="tx1"/>
                </a:solidFill>
                <a:latin typeface="Comic Sans MS" charset="0"/>
                <a:ea typeface="ＭＳ Ｐゴシック" charset="0"/>
              </a:rPr>
              <a:t>Union-Find data structure (Ch. 8.1–8.5)</a:t>
            </a: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Graphs: Representations and basic algorithms</a:t>
            </a:r>
          </a:p>
          <a:p>
            <a:pPr lvl="1"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Topological Sort (Ch. 9.1-9.2)</a:t>
            </a:r>
          </a:p>
          <a:p>
            <a:pPr lvl="1"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Minimum spanning trees (Ch. 9.5)</a:t>
            </a:r>
          </a:p>
          <a:p>
            <a:pPr lvl="1"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Shortest-path algorithms  (Ch. 9.3.2)</a:t>
            </a:r>
          </a:p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B-Trees: External-Memory data structures (Ch. 4.7)</a:t>
            </a:r>
          </a:p>
          <a:p>
            <a:pPr>
              <a:defRPr/>
            </a:pPr>
            <a:r>
              <a:rPr lang="en-US" sz="2400" dirty="0" err="1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kD</a:t>
            </a: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-Trees: Multi-Dimensional data structures (Ch. 12.6)</a:t>
            </a:r>
            <a:endParaRPr lang="en-US" sz="2400" dirty="0">
              <a:solidFill>
                <a:srgbClr val="FF00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Comic Sans MS" charset="0"/>
                <a:ea typeface="ＭＳ Ｐゴシック" charset="0"/>
              </a:rPr>
              <a:t>Misc.: Streaming data, randomization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9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Formal Definitions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4" name="Picture 3" descr="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267200"/>
            <a:ext cx="6337300" cy="2298700"/>
          </a:xfrm>
          <a:prstGeom prst="rect">
            <a:avLst/>
          </a:prstGeom>
        </p:spPr>
      </p:pic>
      <p:pic>
        <p:nvPicPr>
          <p:cNvPr id="2" name="Picture 1" descr="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74168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828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10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Properties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 Simplest B-tree when t=2 (also called 2-3-4 trees)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Height of a B-tree:  h &lt;=  </a:t>
            </a:r>
            <a:r>
              <a:rPr lang="en-US" sz="2400" dirty="0" err="1" smtClean="0">
                <a:latin typeface="Century Gothic"/>
                <a:cs typeface="Century Gothic"/>
              </a:rPr>
              <a:t>log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t</a:t>
            </a:r>
            <a:r>
              <a:rPr lang="en-US" sz="2400" dirty="0" smtClean="0">
                <a:latin typeface="Century Gothic"/>
                <a:cs typeface="Century Gothic"/>
              </a:rPr>
              <a:t> (n + 1)/2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3" name="Picture 2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84455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537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11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Height Bound</a:t>
            </a:r>
          </a:p>
        </p:txBody>
      </p:sp>
      <p:pic>
        <p:nvPicPr>
          <p:cNvPr id="3" name="Picture 2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85800"/>
            <a:ext cx="7832735" cy="3733800"/>
          </a:xfrm>
          <a:prstGeom prst="rect">
            <a:avLst/>
          </a:prstGeom>
        </p:spPr>
      </p:pic>
      <p:pic>
        <p:nvPicPr>
          <p:cNvPr id="2" name="Picture 1" descr="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495800"/>
            <a:ext cx="3657600" cy="225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20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12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Searching for a Key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4" name="Picture 3" descr="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267200"/>
            <a:ext cx="6337300" cy="2298700"/>
          </a:xfrm>
          <a:prstGeom prst="rect">
            <a:avLst/>
          </a:prstGeom>
        </p:spPr>
      </p:pic>
      <p:pic>
        <p:nvPicPr>
          <p:cNvPr id="2" name="Picture 1" descr="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990600"/>
            <a:ext cx="4025900" cy="2870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1219200"/>
            <a:ext cx="396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latin typeface="Century Gothic"/>
                <a:cs typeface="Century Gothic"/>
              </a:rPr>
              <a:t>R</a:t>
            </a:r>
            <a:r>
              <a:rPr lang="en-US" sz="2000" dirty="0" smtClean="0">
                <a:latin typeface="Century Gothic"/>
                <a:cs typeface="Century Gothic"/>
              </a:rPr>
              <a:t>oot node </a:t>
            </a:r>
            <a:r>
              <a:rPr lang="en-US" sz="2000" dirty="0">
                <a:latin typeface="Century Gothic"/>
                <a:cs typeface="Century Gothic"/>
              </a:rPr>
              <a:t>always in main memory, so no disk-</a:t>
            </a:r>
            <a:r>
              <a:rPr lang="en-US" sz="2000" dirty="0" smtClean="0">
                <a:latin typeface="Century Gothic"/>
                <a:cs typeface="Century Gothic"/>
              </a:rPr>
              <a:t>access required </a:t>
            </a:r>
            <a:r>
              <a:rPr lang="en-US" sz="2000" dirty="0">
                <a:latin typeface="Century Gothic"/>
                <a:cs typeface="Century Gothic"/>
              </a:rPr>
              <a:t>there. </a:t>
            </a:r>
            <a:endParaRPr lang="en-US" sz="2000" dirty="0" smtClean="0">
              <a:latin typeface="Century Gothic"/>
              <a:cs typeface="Century Gothic"/>
            </a:endParaRPr>
          </a:p>
          <a:p>
            <a:endParaRPr lang="en-US" sz="2000" dirty="0" smtClean="0"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But access to any other node requires disk-read.</a:t>
            </a:r>
          </a:p>
        </p:txBody>
      </p:sp>
    </p:spTree>
    <p:extLst>
      <p:ext uri="{BB962C8B-B14F-4D97-AF65-F5344CB8AC3E}">
        <p14:creationId xmlns:p14="http://schemas.microsoft.com/office/powerpoint/2010/main" val="1534025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13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Inserting a key k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220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 Search for the leaf node to insert k.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What happens if that node is full (2t-1 keys)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All B-Tree nodes must be at same depth and have between t-1 and 2t-1 keys.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For instance, insert key I into the leaf [J, K, L]</a:t>
            </a:r>
          </a:p>
        </p:txBody>
      </p:sp>
      <p:pic>
        <p:nvPicPr>
          <p:cNvPr id="2" name="Picture 1" descr="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343400"/>
            <a:ext cx="63373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14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Splitting a node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220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 If insert leaf is full, we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split</a:t>
            </a:r>
            <a:r>
              <a:rPr lang="en-US" sz="2400" dirty="0" smtClean="0">
                <a:latin typeface="Century Gothic"/>
                <a:cs typeface="Century Gothic"/>
              </a:rPr>
              <a:t> it around its middle </a:t>
            </a:r>
            <a:r>
              <a:rPr lang="en-US" sz="2400" dirty="0" err="1" smtClean="0">
                <a:latin typeface="Century Gothic"/>
                <a:cs typeface="Century Gothic"/>
              </a:rPr>
              <a:t>t</a:t>
            </a:r>
            <a:r>
              <a:rPr lang="en-US" sz="2400" baseline="30000" dirty="0" err="1" smtClean="0">
                <a:latin typeface="Century Gothic"/>
                <a:cs typeface="Century Gothic"/>
              </a:rPr>
              <a:t>th</a:t>
            </a:r>
            <a:r>
              <a:rPr lang="en-US" sz="2400" dirty="0" smtClean="0">
                <a:latin typeface="Century Gothic"/>
                <a:cs typeface="Century Gothic"/>
              </a:rPr>
              <a:t> key.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Median key moves to the parent, and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Two new children, each with t-1 keys formed.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If parent becomes full, recursively split upwards</a:t>
            </a:r>
          </a:p>
        </p:txBody>
      </p:sp>
      <p:pic>
        <p:nvPicPr>
          <p:cNvPr id="6" name="Picture 5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200400"/>
            <a:ext cx="8382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40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15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B-Tree-Split-Child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3" name="Picture 2" descr="1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3302000" cy="2895600"/>
          </a:xfrm>
          <a:prstGeom prst="rect">
            <a:avLst/>
          </a:prstGeom>
        </p:spPr>
      </p:pic>
      <p:pic>
        <p:nvPicPr>
          <p:cNvPr id="4" name="Picture 3" descr="1b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143000"/>
            <a:ext cx="3492500" cy="2667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0" y="4572000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y </a:t>
            </a:r>
            <a:r>
              <a:rPr lang="en-US" sz="2000" dirty="0">
                <a:latin typeface="Century Gothic"/>
                <a:cs typeface="Century Gothic"/>
              </a:rPr>
              <a:t>is the </a:t>
            </a:r>
            <a:r>
              <a:rPr lang="en-US" sz="2000" dirty="0" err="1">
                <a:latin typeface="Century Gothic"/>
                <a:cs typeface="Century Gothic"/>
              </a:rPr>
              <a:t>i</a:t>
            </a:r>
            <a:r>
              <a:rPr lang="en-US" sz="2000" baseline="30000" dirty="0" err="1">
                <a:latin typeface="Century Gothic"/>
                <a:cs typeface="Century Gothic"/>
              </a:rPr>
              <a:t>th</a:t>
            </a:r>
            <a:r>
              <a:rPr lang="en-US" sz="2000" dirty="0">
                <a:latin typeface="Century Gothic"/>
                <a:cs typeface="Century Gothic"/>
              </a:rPr>
              <a:t> child of x, and is the node being </a:t>
            </a:r>
            <a:r>
              <a:rPr lang="en-US" sz="2000" dirty="0" smtClean="0">
                <a:latin typeface="Century Gothic"/>
                <a:cs typeface="Century Gothic"/>
              </a:rPr>
              <a:t>split.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y </a:t>
            </a:r>
            <a:r>
              <a:rPr lang="en-US" sz="2000" dirty="0">
                <a:latin typeface="Century Gothic"/>
                <a:cs typeface="Century Gothic"/>
              </a:rPr>
              <a:t>originally has 2t </a:t>
            </a:r>
            <a:r>
              <a:rPr lang="en-US" sz="2000" dirty="0" smtClean="0">
                <a:latin typeface="Century Gothic"/>
                <a:cs typeface="Century Gothic"/>
              </a:rPr>
              <a:t>children, and is reduced to </a:t>
            </a:r>
            <a:r>
              <a:rPr lang="en-US" sz="2000" dirty="0">
                <a:latin typeface="Century Gothic"/>
                <a:cs typeface="Century Gothic"/>
              </a:rPr>
              <a:t>t </a:t>
            </a:r>
            <a:r>
              <a:rPr lang="en-US" sz="2000" dirty="0" smtClean="0">
                <a:latin typeface="Century Gothic"/>
                <a:cs typeface="Century Gothic"/>
              </a:rPr>
              <a:t>(</a:t>
            </a:r>
            <a:r>
              <a:rPr lang="en-US" sz="2000" dirty="0">
                <a:latin typeface="Century Gothic"/>
                <a:cs typeface="Century Gothic"/>
              </a:rPr>
              <a:t>and t-1 keys) by this operation. </a:t>
            </a:r>
            <a:endParaRPr lang="en-US" sz="2000" dirty="0" smtClean="0"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z adopts the t </a:t>
            </a:r>
            <a:r>
              <a:rPr lang="en-US" sz="2000" dirty="0">
                <a:latin typeface="Century Gothic"/>
                <a:cs typeface="Century Gothic"/>
              </a:rPr>
              <a:t>largest children of y, and z becomes a new child of x, </a:t>
            </a:r>
            <a:r>
              <a:rPr lang="en-US" sz="2000" dirty="0" smtClean="0">
                <a:latin typeface="Century Gothic"/>
                <a:cs typeface="Century Gothic"/>
              </a:rPr>
              <a:t>positioned just </a:t>
            </a:r>
            <a:r>
              <a:rPr lang="en-US" sz="2000" dirty="0">
                <a:latin typeface="Century Gothic"/>
                <a:cs typeface="Century Gothic"/>
              </a:rPr>
              <a:t>after y in x's table. </a:t>
            </a:r>
            <a:endParaRPr lang="en-US" sz="2000" dirty="0" smtClean="0"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The </a:t>
            </a:r>
            <a:r>
              <a:rPr lang="en-US" sz="2000" dirty="0">
                <a:latin typeface="Century Gothic"/>
                <a:cs typeface="Century Gothic"/>
              </a:rPr>
              <a:t>median key of y moves up </a:t>
            </a:r>
            <a:r>
              <a:rPr lang="en-US" sz="2000" dirty="0" smtClean="0">
                <a:latin typeface="Century Gothic"/>
                <a:cs typeface="Century Gothic"/>
              </a:rPr>
              <a:t>to x, separating y </a:t>
            </a:r>
            <a:r>
              <a:rPr lang="en-US" sz="2000" dirty="0">
                <a:latin typeface="Century Gothic"/>
                <a:cs typeface="Century Gothic"/>
              </a:rPr>
              <a:t>and z.</a:t>
            </a:r>
          </a:p>
          <a:p>
            <a:pPr marL="342900" indent="-342900">
              <a:buFont typeface="Arial"/>
              <a:buChar char="•"/>
            </a:pPr>
            <a:endParaRPr lang="en-US" sz="20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7595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16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B-Tree-Insert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371600"/>
            <a:ext cx="6608679" cy="406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8412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17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Splitting a Node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295400"/>
            <a:ext cx="879934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576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18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B-Tree-Insert: main routine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3" name="Picture 2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70" y="1066800"/>
            <a:ext cx="7162800" cy="501659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29200" y="1219200"/>
            <a:ext cx="441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1</a:t>
            </a:r>
            <a:r>
              <a:rPr lang="en-US" sz="2000" baseline="30000" dirty="0" smtClean="0">
                <a:latin typeface="Century Gothic"/>
                <a:cs typeface="Century Gothic"/>
              </a:rPr>
              <a:t>st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while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dirty="0">
                <a:latin typeface="Century Gothic"/>
                <a:cs typeface="Century Gothic"/>
              </a:rPr>
              <a:t>loop </a:t>
            </a:r>
            <a:r>
              <a:rPr lang="en-US" sz="2000" dirty="0" smtClean="0">
                <a:latin typeface="Century Gothic"/>
                <a:cs typeface="Century Gothic"/>
              </a:rPr>
              <a:t>= x </a:t>
            </a:r>
            <a:r>
              <a:rPr lang="en-US" sz="2000" dirty="0">
                <a:latin typeface="Century Gothic"/>
                <a:cs typeface="Century Gothic"/>
              </a:rPr>
              <a:t>is a leaf</a:t>
            </a:r>
            <a:r>
              <a:rPr lang="en-US" sz="2000" dirty="0" smtClean="0">
                <a:latin typeface="Century Gothic"/>
                <a:cs typeface="Century Gothic"/>
              </a:rPr>
              <a:t>.</a:t>
            </a:r>
            <a:endParaRPr lang="en-US" sz="2000" dirty="0"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When </a:t>
            </a:r>
            <a:r>
              <a:rPr lang="en-US" sz="2000" dirty="0">
                <a:latin typeface="Century Gothic"/>
                <a:cs typeface="Century Gothic"/>
              </a:rPr>
              <a:t>x </a:t>
            </a:r>
            <a:r>
              <a:rPr lang="en-US" sz="2000" dirty="0" smtClean="0">
                <a:latin typeface="Century Gothic"/>
                <a:cs typeface="Century Gothic"/>
              </a:rPr>
              <a:t>non-leaf</a:t>
            </a:r>
            <a:r>
              <a:rPr lang="en-US" sz="2000" dirty="0">
                <a:latin typeface="Century Gothic"/>
                <a:cs typeface="Century Gothic"/>
              </a:rPr>
              <a:t>, </a:t>
            </a:r>
            <a:r>
              <a:rPr lang="en-US" sz="2000" dirty="0" smtClean="0">
                <a:latin typeface="Century Gothic"/>
                <a:cs typeface="Century Gothic"/>
              </a:rPr>
              <a:t>insert </a:t>
            </a:r>
            <a:r>
              <a:rPr lang="en-US" sz="2000" dirty="0">
                <a:latin typeface="Century Gothic"/>
                <a:cs typeface="Century Gothic"/>
              </a:rPr>
              <a:t>into appropriate </a:t>
            </a:r>
            <a:r>
              <a:rPr lang="en-US" sz="2000" dirty="0" smtClean="0">
                <a:latin typeface="Century Gothic"/>
                <a:cs typeface="Century Gothic"/>
              </a:rPr>
              <a:t>leaf in </a:t>
            </a:r>
            <a:r>
              <a:rPr lang="en-US" sz="2000" dirty="0">
                <a:latin typeface="Century Gothic"/>
                <a:cs typeface="Century Gothic"/>
              </a:rPr>
              <a:t>the </a:t>
            </a:r>
            <a:r>
              <a:rPr lang="en-US" sz="2000" dirty="0" smtClean="0">
                <a:latin typeface="Century Gothic"/>
                <a:cs typeface="Century Gothic"/>
              </a:rPr>
              <a:t>sub-tree </a:t>
            </a:r>
            <a:r>
              <a:rPr lang="en-US" sz="2000" dirty="0">
                <a:latin typeface="Century Gothic"/>
                <a:cs typeface="Century Gothic"/>
              </a:rPr>
              <a:t>rooted at x. </a:t>
            </a:r>
            <a:endParaRPr lang="en-US" sz="2000" dirty="0" smtClean="0">
              <a:latin typeface="Century Gothic"/>
              <a:cs typeface="Century Gothic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2</a:t>
            </a:r>
            <a:r>
              <a:rPr lang="en-US" sz="2000" baseline="30000" dirty="0" smtClean="0">
                <a:latin typeface="Century Gothic"/>
                <a:cs typeface="Century Gothic"/>
              </a:rPr>
              <a:t>nd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entury Gothic"/>
                <a:cs typeface="Century Gothic"/>
              </a:rPr>
              <a:t>while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dirty="0">
                <a:latin typeface="Century Gothic"/>
                <a:cs typeface="Century Gothic"/>
              </a:rPr>
              <a:t>loop </a:t>
            </a:r>
            <a:r>
              <a:rPr lang="en-US" sz="2000" dirty="0" smtClean="0">
                <a:latin typeface="Century Gothic"/>
                <a:cs typeface="Century Gothic"/>
              </a:rPr>
              <a:t>determines the </a:t>
            </a:r>
            <a:r>
              <a:rPr lang="en-US" sz="2000" dirty="0">
                <a:latin typeface="Century Gothic"/>
                <a:cs typeface="Century Gothic"/>
              </a:rPr>
              <a:t>child of x to </a:t>
            </a:r>
            <a:r>
              <a:rPr lang="en-US" sz="2000" dirty="0" smtClean="0">
                <a:latin typeface="Century Gothic"/>
                <a:cs typeface="Century Gothic"/>
              </a:rPr>
              <a:t>descend to.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The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if</a:t>
            </a:r>
            <a:r>
              <a:rPr lang="en-US" sz="2000" dirty="0">
                <a:latin typeface="Century Gothic"/>
                <a:cs typeface="Century Gothic"/>
              </a:rPr>
              <a:t> </a:t>
            </a:r>
            <a:r>
              <a:rPr lang="en-US" sz="2000" dirty="0" smtClean="0">
                <a:latin typeface="Century Gothic"/>
                <a:cs typeface="Century Gothic"/>
              </a:rPr>
              <a:t>condition checks </a:t>
            </a:r>
            <a:r>
              <a:rPr lang="en-US" sz="2000" dirty="0">
                <a:latin typeface="Century Gothic"/>
                <a:cs typeface="Century Gothic"/>
              </a:rPr>
              <a:t>if that child is a </a:t>
            </a:r>
            <a:r>
              <a:rPr lang="en-US" sz="2000" dirty="0" smtClean="0">
                <a:latin typeface="Century Gothic"/>
                <a:cs typeface="Century Gothic"/>
              </a:rPr>
              <a:t>full node.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entury Gothic"/>
                <a:cs typeface="Century Gothic"/>
              </a:rPr>
              <a:t>If </a:t>
            </a:r>
            <a:r>
              <a:rPr lang="en-US" sz="2000" dirty="0">
                <a:solidFill>
                  <a:srgbClr val="FF0000"/>
                </a:solidFill>
                <a:latin typeface="Century Gothic"/>
                <a:cs typeface="Century Gothic"/>
              </a:rPr>
              <a:t>full</a:t>
            </a:r>
            <a:r>
              <a:rPr lang="en-US" sz="2000" dirty="0">
                <a:latin typeface="Century Gothic"/>
                <a:cs typeface="Century Gothic"/>
              </a:rPr>
              <a:t>, </a:t>
            </a:r>
            <a:r>
              <a:rPr lang="en-US" sz="2000" dirty="0" smtClean="0">
                <a:latin typeface="Century Gothic"/>
                <a:cs typeface="Century Gothic"/>
              </a:rPr>
              <a:t>B_TREE_SPLIT </a:t>
            </a:r>
            <a:r>
              <a:rPr lang="en-US" sz="2000" dirty="0">
                <a:latin typeface="Century Gothic"/>
                <a:cs typeface="Century Gothic"/>
              </a:rPr>
              <a:t>splits </a:t>
            </a:r>
            <a:r>
              <a:rPr lang="en-US" sz="2000" dirty="0" smtClean="0">
                <a:latin typeface="Century Gothic"/>
                <a:cs typeface="Century Gothic"/>
              </a:rPr>
              <a:t>it into </a:t>
            </a:r>
            <a:r>
              <a:rPr lang="en-US" sz="2000" dirty="0">
                <a:latin typeface="Century Gothic"/>
                <a:cs typeface="Century Gothic"/>
              </a:rPr>
              <a:t>two non-full nodes, and </a:t>
            </a:r>
            <a:r>
              <a:rPr lang="en-US" sz="2000" dirty="0" smtClean="0">
                <a:latin typeface="Century Gothic"/>
                <a:cs typeface="Century Gothic"/>
              </a:rPr>
              <a:t>the next </a:t>
            </a:r>
            <a:r>
              <a:rPr lang="en-US" sz="2000" dirty="0">
                <a:latin typeface="Century Gothic"/>
                <a:cs typeface="Century Gothic"/>
              </a:rPr>
              <a:t>if determines which of the children to descend to.</a:t>
            </a:r>
          </a:p>
        </p:txBody>
      </p:sp>
    </p:spTree>
    <p:extLst>
      <p:ext uri="{BB962C8B-B14F-4D97-AF65-F5344CB8AC3E}">
        <p14:creationId xmlns:p14="http://schemas.microsoft.com/office/powerpoint/2010/main" val="380750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9372600" cy="2743200"/>
          </a:xfrm>
        </p:spPr>
        <p:txBody>
          <a:bodyPr/>
          <a:lstStyle/>
          <a:p>
            <a:pPr marL="346075" lvl="1" indent="0">
              <a:buNone/>
            </a:pPr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B-Trees are designed to minimize I/O operations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Large database stored in secondary memory (disks, cloud)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Too large for </a:t>
            </a:r>
            <a:r>
              <a:rPr lang="en-US" sz="2400" dirty="0">
                <a:latin typeface="Century Gothic"/>
                <a:cs typeface="Century Gothic"/>
              </a:rPr>
              <a:t>main </a:t>
            </a:r>
            <a:r>
              <a:rPr lang="en-US" sz="2400" dirty="0" smtClean="0">
                <a:latin typeface="Century Gothic"/>
                <a:cs typeface="Century Gothic"/>
              </a:rPr>
              <a:t>memory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Non-uniform data access cost: memory vs. disk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Similar considerations for cache vs. main memory</a:t>
            </a:r>
          </a:p>
        </p:txBody>
      </p:sp>
      <p:pic>
        <p:nvPicPr>
          <p:cNvPr id="4" name="Picture 3" descr="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419600"/>
            <a:ext cx="6337300" cy="2298700"/>
          </a:xfrm>
          <a:prstGeom prst="rect">
            <a:avLst/>
          </a:prstGeom>
        </p:spPr>
      </p:pic>
      <p:pic>
        <p:nvPicPr>
          <p:cNvPr id="5" name="Picture 4" descr="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33800"/>
            <a:ext cx="34671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480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19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B-Tree-Insert: Illustration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8465358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6639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20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B-Tree-Insert: Illustration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3" name="Picture 2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8134962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4737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21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B-Trees: Insert Complexity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latin typeface="Century Gothic"/>
                <a:cs typeface="Century Gothic"/>
              </a:rPr>
              <a:t>The number of disk accesses by B-TREE-INSERT is O(h</a:t>
            </a:r>
            <a:r>
              <a:rPr lang="en-US" dirty="0" smtClean="0">
                <a:latin typeface="Century Gothic"/>
                <a:cs typeface="Century Gothic"/>
              </a:rPr>
              <a:t>):</a:t>
            </a:r>
            <a:r>
              <a:rPr lang="en-US" dirty="0">
                <a:latin typeface="Century Gothic"/>
                <a:cs typeface="Century Gothic"/>
              </a:rPr>
              <a:t> </a:t>
            </a:r>
            <a:r>
              <a:rPr lang="en-US" dirty="0" smtClean="0">
                <a:latin typeface="Century Gothic"/>
                <a:cs typeface="Century Gothic"/>
              </a:rPr>
              <a:t> only </a:t>
            </a:r>
            <a:r>
              <a:rPr lang="en-US" dirty="0">
                <a:latin typeface="Century Gothic"/>
                <a:cs typeface="Century Gothic"/>
              </a:rPr>
              <a:t>O(1) disk read or writes between calls to B-TREE-NONFULL</a:t>
            </a:r>
            <a:r>
              <a:rPr lang="en-US" dirty="0" smtClean="0">
                <a:latin typeface="Century Gothic"/>
                <a:cs typeface="Century Gothic"/>
              </a:rPr>
              <a:t>.</a:t>
            </a:r>
          </a:p>
          <a:p>
            <a:endParaRPr lang="en-US" dirty="0">
              <a:latin typeface="Century Gothic"/>
              <a:cs typeface="Century Gothic"/>
            </a:endParaRPr>
          </a:p>
          <a:p>
            <a:r>
              <a:rPr lang="en-US" dirty="0">
                <a:latin typeface="Century Gothic"/>
                <a:cs typeface="Century Gothic"/>
              </a:rPr>
              <a:t>  </a:t>
            </a:r>
            <a:r>
              <a:rPr lang="en-US" dirty="0" smtClean="0">
                <a:latin typeface="Century Gothic"/>
                <a:cs typeface="Century Gothic"/>
              </a:rPr>
              <a:t>The </a:t>
            </a:r>
            <a:r>
              <a:rPr lang="en-US" dirty="0">
                <a:latin typeface="Century Gothic"/>
                <a:cs typeface="Century Gothic"/>
              </a:rPr>
              <a:t>total CPU time is O(</a:t>
            </a:r>
            <a:r>
              <a:rPr lang="en-US" dirty="0" smtClean="0">
                <a:latin typeface="Century Gothic"/>
                <a:cs typeface="Century Gothic"/>
              </a:rPr>
              <a:t>t h</a:t>
            </a:r>
            <a:r>
              <a:rPr lang="en-US" dirty="0">
                <a:latin typeface="Century Gothic"/>
                <a:cs typeface="Century Gothic"/>
              </a:rPr>
              <a:t>) = O(t </a:t>
            </a:r>
            <a:r>
              <a:rPr lang="en-US" dirty="0" err="1" smtClean="0">
                <a:latin typeface="Century Gothic"/>
                <a:cs typeface="Century Gothic"/>
              </a:rPr>
              <a:t>log</a:t>
            </a:r>
            <a:r>
              <a:rPr lang="en-US" baseline="-25000" dirty="0" err="1" smtClean="0">
                <a:latin typeface="Century Gothic"/>
                <a:cs typeface="Century Gothic"/>
              </a:rPr>
              <a:t>t</a:t>
            </a:r>
            <a:r>
              <a:rPr lang="en-US" dirty="0" smtClean="0">
                <a:latin typeface="Century Gothic"/>
                <a:cs typeface="Century Gothic"/>
              </a:rPr>
              <a:t> </a:t>
            </a:r>
            <a:r>
              <a:rPr lang="en-US" dirty="0">
                <a:latin typeface="Century Gothic"/>
                <a:cs typeface="Century Gothic"/>
              </a:rPr>
              <a:t>n).</a:t>
            </a: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31975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22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B-Trees: Deleting a key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/>
              <a:t> </a:t>
            </a:r>
            <a:r>
              <a:rPr lang="en-US" sz="2400" dirty="0" smtClean="0">
                <a:latin typeface="Century Gothic"/>
                <a:cs typeface="Century Gothic"/>
              </a:rPr>
              <a:t>Deleted key </a:t>
            </a:r>
            <a:r>
              <a:rPr lang="en-US" sz="2400" dirty="0">
                <a:latin typeface="Century Gothic"/>
                <a:cs typeface="Century Gothic"/>
              </a:rPr>
              <a:t>may be </a:t>
            </a:r>
            <a:r>
              <a:rPr lang="en-US" sz="2400" dirty="0" smtClean="0">
                <a:latin typeface="Century Gothic"/>
                <a:cs typeface="Century Gothic"/>
              </a:rPr>
              <a:t>in a non-leaf node.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If the size of a node drops below t-1 after deletion, fix it.</a:t>
            </a: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Suppose </a:t>
            </a:r>
            <a:r>
              <a:rPr lang="en-US" sz="2400" dirty="0">
                <a:latin typeface="Century Gothic"/>
                <a:cs typeface="Century Gothic"/>
              </a:rPr>
              <a:t>we </a:t>
            </a:r>
            <a:r>
              <a:rPr lang="en-US" sz="2400" dirty="0" smtClean="0">
                <a:latin typeface="Century Gothic"/>
                <a:cs typeface="Century Gothic"/>
              </a:rPr>
              <a:t>from sub-tree </a:t>
            </a:r>
            <a:r>
              <a:rPr lang="en-US" sz="2400" dirty="0">
                <a:latin typeface="Century Gothic"/>
                <a:cs typeface="Century Gothic"/>
              </a:rPr>
              <a:t>rooted at x. 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We ensure that when B</a:t>
            </a:r>
            <a:r>
              <a:rPr lang="en-US" sz="2400" dirty="0">
                <a:latin typeface="Century Gothic"/>
                <a:cs typeface="Century Gothic"/>
              </a:rPr>
              <a:t>-TREE-DELETE is called on </a:t>
            </a:r>
            <a:r>
              <a:rPr lang="en-US" sz="2400" dirty="0" smtClean="0">
                <a:latin typeface="Century Gothic"/>
                <a:cs typeface="Century Gothic"/>
              </a:rPr>
              <a:t>a </a:t>
            </a:r>
            <a:r>
              <a:rPr lang="en-US" sz="2400" dirty="0">
                <a:latin typeface="Century Gothic"/>
                <a:cs typeface="Century Gothic"/>
              </a:rPr>
              <a:t>node x, the number of keys in x is at least t. </a:t>
            </a:r>
            <a:endParaRPr lang="en-US" sz="2400" dirty="0" smtClean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This </a:t>
            </a:r>
            <a:r>
              <a:rPr lang="en-US" sz="2400" dirty="0">
                <a:latin typeface="Century Gothic"/>
                <a:cs typeface="Century Gothic"/>
              </a:rPr>
              <a:t>allows us </a:t>
            </a:r>
            <a:r>
              <a:rPr lang="en-US" sz="2400" dirty="0" smtClean="0">
                <a:latin typeface="Century Gothic"/>
                <a:cs typeface="Century Gothic"/>
              </a:rPr>
              <a:t>to perform </a:t>
            </a:r>
            <a:r>
              <a:rPr lang="en-US" sz="2400" dirty="0">
                <a:latin typeface="Century Gothic"/>
                <a:cs typeface="Century Gothic"/>
              </a:rPr>
              <a:t>deletion in one pass, without backing up.</a:t>
            </a:r>
          </a:p>
          <a:p>
            <a:endParaRPr lang="en-US" sz="2400" dirty="0">
              <a:latin typeface="Century Gothic"/>
              <a:cs typeface="Century Gothic"/>
            </a:endParaRPr>
          </a:p>
          <a:p>
            <a:endParaRPr lang="en-US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18378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23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B-Trees: Deleting a key (Complicated!)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>
                <a:latin typeface="Century Gothic"/>
                <a:cs typeface="Century Gothic"/>
              </a:rPr>
              <a:t> If k is in leaf-node x, delete k from x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 If </a:t>
            </a:r>
            <a:r>
              <a:rPr lang="en-US" sz="2400" dirty="0">
                <a:latin typeface="Century Gothic"/>
                <a:cs typeface="Century Gothic"/>
              </a:rPr>
              <a:t>k is in non-leaf node x, do</a:t>
            </a:r>
            <a:r>
              <a:rPr lang="en-US" sz="2400" dirty="0" smtClean="0">
                <a:latin typeface="Century Gothic"/>
                <a:cs typeface="Century Gothic"/>
              </a:rPr>
              <a:t>:</a:t>
            </a:r>
          </a:p>
          <a:p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if the child y that precedes k in node x has t or more keys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, then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find predecessor k' of k in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sub-tree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rooted at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y. Recursively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delete k', and replace k with k' in x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.</a:t>
            </a:r>
          </a:p>
          <a:p>
            <a:pPr lvl="1"/>
            <a:endParaRPr lang="en-US" sz="2000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pPr lvl="1"/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Symmetrically, if child z that follows k in node x has &gt;=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t keys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, find the successor k' of k in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sub-tree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rooted at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z. Recursively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delete k', and replace k with k' in x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.</a:t>
            </a:r>
          </a:p>
          <a:p>
            <a:pPr lvl="1"/>
            <a:endParaRPr lang="en-US" sz="2000" dirty="0" smtClean="0">
              <a:solidFill>
                <a:srgbClr val="3366FF"/>
              </a:solidFill>
              <a:latin typeface="Century Gothic"/>
              <a:cs typeface="Century Gothic"/>
            </a:endParaRPr>
          </a:p>
          <a:p>
            <a:pPr lvl="1"/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Otherwise, if both y and z have only t-1 keys, merge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k and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all of z into y so that x loses both k and the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pointer to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z, and y now has 2t-1 keys. Free z and </a:t>
            </a:r>
            <a:r>
              <a:rPr lang="en-US" sz="2000" dirty="0" smtClean="0">
                <a:solidFill>
                  <a:srgbClr val="3366FF"/>
                </a:solidFill>
                <a:latin typeface="Century Gothic"/>
                <a:cs typeface="Century Gothic"/>
              </a:rPr>
              <a:t>recursively delete </a:t>
            </a:r>
            <a:r>
              <a:rPr lang="en-US" sz="2000" dirty="0">
                <a:solidFill>
                  <a:srgbClr val="3366FF"/>
                </a:solidFill>
                <a:latin typeface="Century Gothic"/>
                <a:cs typeface="Century Gothic"/>
              </a:rPr>
              <a:t>k from y.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569784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24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B-Trees: Deleting a key (Complicated!)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>
                <a:latin typeface="Century Gothic"/>
                <a:cs typeface="Century Gothic"/>
              </a:rPr>
              <a:t> If the key k is not present in node x,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determine </a:t>
            </a:r>
            <a:r>
              <a:rPr lang="en-US" sz="2400" dirty="0">
                <a:latin typeface="Century Gothic"/>
                <a:cs typeface="Century Gothic"/>
              </a:rPr>
              <a:t>the root </a:t>
            </a:r>
            <a:r>
              <a:rPr lang="en-US" sz="2400" dirty="0" smtClean="0">
                <a:latin typeface="Century Gothic"/>
                <a:cs typeface="Century Gothic"/>
              </a:rPr>
              <a:t>c</a:t>
            </a:r>
            <a:r>
              <a:rPr lang="en-US" sz="2400" baseline="-25000" dirty="0" smtClean="0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(x</a:t>
            </a:r>
            <a:r>
              <a:rPr lang="en-US" sz="2400" dirty="0" smtClean="0">
                <a:latin typeface="Century Gothic"/>
                <a:cs typeface="Century Gothic"/>
              </a:rPr>
              <a:t>) of </a:t>
            </a:r>
            <a:r>
              <a:rPr lang="en-US" sz="2400" dirty="0">
                <a:latin typeface="Century Gothic"/>
                <a:cs typeface="Century Gothic"/>
              </a:rPr>
              <a:t>the appropriate </a:t>
            </a:r>
            <a:r>
              <a:rPr lang="en-US" sz="2400" dirty="0" smtClean="0">
                <a:latin typeface="Century Gothic"/>
                <a:cs typeface="Century Gothic"/>
              </a:rPr>
              <a:t>sub-tree containing k</a:t>
            </a:r>
            <a:r>
              <a:rPr lang="en-US" sz="2400" dirty="0">
                <a:latin typeface="Century Gothic"/>
                <a:cs typeface="Century Gothic"/>
              </a:rPr>
              <a:t>.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If c</a:t>
            </a:r>
            <a:r>
              <a:rPr lang="en-US" sz="2400" baseline="-25000" dirty="0" smtClean="0">
                <a:latin typeface="Century Gothic"/>
                <a:cs typeface="Century Gothic"/>
              </a:rPr>
              <a:t>i</a:t>
            </a:r>
            <a:r>
              <a:rPr lang="en-US" sz="2400" dirty="0">
                <a:latin typeface="Century Gothic"/>
                <a:cs typeface="Century Gothic"/>
              </a:rPr>
              <a:t>(x) </a:t>
            </a:r>
            <a:r>
              <a:rPr lang="en-US" sz="2400" dirty="0" smtClean="0">
                <a:latin typeface="Century Gothic"/>
                <a:cs typeface="Century Gothic"/>
              </a:rPr>
              <a:t>has only </a:t>
            </a:r>
            <a:r>
              <a:rPr lang="en-US" sz="2400" dirty="0">
                <a:latin typeface="Century Gothic"/>
                <a:cs typeface="Century Gothic"/>
              </a:rPr>
              <a:t>t-1 keys, execute steps </a:t>
            </a:r>
            <a:r>
              <a:rPr lang="en-US" sz="2400" dirty="0" smtClean="0">
                <a:latin typeface="Century Gothic"/>
                <a:cs typeface="Century Gothic"/>
              </a:rPr>
              <a:t>(3a) </a:t>
            </a:r>
            <a:r>
              <a:rPr lang="en-US" sz="2400" dirty="0">
                <a:latin typeface="Century Gothic"/>
                <a:cs typeface="Century Gothic"/>
              </a:rPr>
              <a:t>or </a:t>
            </a:r>
            <a:r>
              <a:rPr lang="en-US" sz="2400" dirty="0" smtClean="0">
                <a:latin typeface="Century Gothic"/>
                <a:cs typeface="Century Gothic"/>
              </a:rPr>
              <a:t>(3b) </a:t>
            </a:r>
            <a:r>
              <a:rPr lang="en-US" sz="2400" dirty="0">
                <a:latin typeface="Century Gothic"/>
                <a:cs typeface="Century Gothic"/>
              </a:rPr>
              <a:t>to guarantee </a:t>
            </a:r>
            <a:r>
              <a:rPr lang="en-US" sz="2400" dirty="0" smtClean="0">
                <a:latin typeface="Century Gothic"/>
                <a:cs typeface="Century Gothic"/>
              </a:rPr>
              <a:t>we  </a:t>
            </a:r>
            <a:r>
              <a:rPr lang="en-US" sz="2400" dirty="0">
                <a:latin typeface="Century Gothic"/>
                <a:cs typeface="Century Gothic"/>
              </a:rPr>
              <a:t>descend to a node with &gt;= t keys.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Then </a:t>
            </a:r>
            <a:r>
              <a:rPr lang="en-US" sz="2400" dirty="0">
                <a:latin typeface="Century Gothic"/>
                <a:cs typeface="Century Gothic"/>
              </a:rPr>
              <a:t>finish by </a:t>
            </a:r>
            <a:r>
              <a:rPr lang="en-US" sz="2400" dirty="0" smtClean="0">
                <a:latin typeface="Century Gothic"/>
                <a:cs typeface="Century Gothic"/>
              </a:rPr>
              <a:t>recursive call on appropriate </a:t>
            </a:r>
            <a:r>
              <a:rPr lang="en-US" sz="2400" dirty="0">
                <a:latin typeface="Century Gothic"/>
                <a:cs typeface="Century Gothic"/>
              </a:rPr>
              <a:t>child of x</a:t>
            </a:r>
            <a:r>
              <a:rPr lang="en-US" sz="2400" dirty="0" smtClean="0">
                <a:latin typeface="Century Gothic"/>
                <a:cs typeface="Century Gothic"/>
              </a:rPr>
              <a:t>.</a:t>
            </a: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000" dirty="0" smtClean="0">
                <a:latin typeface="Century Gothic"/>
                <a:cs typeface="Century Gothic"/>
              </a:rPr>
              <a:t>3a. If 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 smtClean="0">
                <a:latin typeface="Century Gothic"/>
                <a:cs typeface="Century Gothic"/>
              </a:rPr>
              <a:t>(</a:t>
            </a:r>
            <a:r>
              <a:rPr lang="en-US" sz="2000" dirty="0">
                <a:latin typeface="Century Gothic"/>
                <a:cs typeface="Century Gothic"/>
              </a:rPr>
              <a:t>x) has only t-1 keys but has an immediate sibling </a:t>
            </a:r>
            <a:r>
              <a:rPr lang="en-US" sz="2000" dirty="0" smtClean="0">
                <a:latin typeface="Century Gothic"/>
                <a:cs typeface="Century Gothic"/>
              </a:rPr>
              <a:t>with t </a:t>
            </a:r>
            <a:r>
              <a:rPr lang="en-US" sz="2000" dirty="0">
                <a:latin typeface="Century Gothic"/>
                <a:cs typeface="Century Gothic"/>
              </a:rPr>
              <a:t>or more keys, give </a:t>
            </a:r>
            <a:r>
              <a:rPr lang="en-US" sz="2000" dirty="0" smtClean="0">
                <a:latin typeface="Century Gothic"/>
                <a:cs typeface="Century Gothic"/>
              </a:rPr>
              <a:t>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(x) an extra key by moving a </a:t>
            </a:r>
            <a:r>
              <a:rPr lang="en-US" sz="2000" dirty="0" smtClean="0">
                <a:latin typeface="Century Gothic"/>
                <a:cs typeface="Century Gothic"/>
              </a:rPr>
              <a:t>key from </a:t>
            </a:r>
            <a:r>
              <a:rPr lang="en-US" sz="2000" dirty="0">
                <a:latin typeface="Century Gothic"/>
                <a:cs typeface="Century Gothic"/>
              </a:rPr>
              <a:t>x down to </a:t>
            </a:r>
            <a:r>
              <a:rPr lang="en-US" sz="2000" dirty="0" smtClean="0">
                <a:latin typeface="Century Gothic"/>
                <a:cs typeface="Century Gothic"/>
              </a:rPr>
              <a:t>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(x), moving a key from </a:t>
            </a:r>
            <a:r>
              <a:rPr lang="en-US" sz="2000" dirty="0" smtClean="0">
                <a:latin typeface="Century Gothic"/>
                <a:cs typeface="Century Gothic"/>
              </a:rPr>
              <a:t>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(x)'s </a:t>
            </a:r>
            <a:r>
              <a:rPr lang="en-US" sz="2000" dirty="0" smtClean="0">
                <a:latin typeface="Century Gothic"/>
                <a:cs typeface="Century Gothic"/>
              </a:rPr>
              <a:t>immediate left </a:t>
            </a:r>
            <a:r>
              <a:rPr lang="en-US" sz="2000" dirty="0">
                <a:latin typeface="Century Gothic"/>
                <a:cs typeface="Century Gothic"/>
              </a:rPr>
              <a:t>or right sibling up into x, and moving the </a:t>
            </a:r>
            <a:r>
              <a:rPr lang="en-US" sz="2000" dirty="0" smtClean="0">
                <a:latin typeface="Century Gothic"/>
                <a:cs typeface="Century Gothic"/>
              </a:rPr>
              <a:t>appropriate child </a:t>
            </a:r>
            <a:r>
              <a:rPr lang="en-US" sz="2000" dirty="0">
                <a:latin typeface="Century Gothic"/>
                <a:cs typeface="Century Gothic"/>
              </a:rPr>
              <a:t>pointer from the sibling into </a:t>
            </a:r>
            <a:r>
              <a:rPr lang="en-US" sz="2000" dirty="0" smtClean="0">
                <a:latin typeface="Century Gothic"/>
                <a:cs typeface="Century Gothic"/>
              </a:rPr>
              <a:t>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(x).</a:t>
            </a:r>
          </a:p>
          <a:p>
            <a:pPr lvl="1"/>
            <a:endParaRPr lang="en-US" sz="2000" dirty="0">
              <a:latin typeface="Century Gothic"/>
              <a:cs typeface="Century Gothic"/>
            </a:endParaRPr>
          </a:p>
          <a:p>
            <a:pPr lvl="1"/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dirty="0">
                <a:latin typeface="Century Gothic"/>
                <a:cs typeface="Century Gothic"/>
              </a:rPr>
              <a:t>3</a:t>
            </a:r>
            <a:r>
              <a:rPr lang="en-US" sz="2000" dirty="0" smtClean="0">
                <a:latin typeface="Century Gothic"/>
                <a:cs typeface="Century Gothic"/>
              </a:rPr>
              <a:t>b</a:t>
            </a:r>
            <a:r>
              <a:rPr lang="en-US" sz="2000" dirty="0">
                <a:latin typeface="Century Gothic"/>
                <a:cs typeface="Century Gothic"/>
              </a:rPr>
              <a:t>. If </a:t>
            </a:r>
            <a:r>
              <a:rPr lang="en-US" sz="2000" dirty="0" smtClean="0">
                <a:latin typeface="Century Gothic"/>
                <a:cs typeface="Century Gothic"/>
              </a:rPr>
              <a:t>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(x) and both of </a:t>
            </a:r>
            <a:r>
              <a:rPr lang="en-US" sz="2000" dirty="0" smtClean="0">
                <a:latin typeface="Century Gothic"/>
                <a:cs typeface="Century Gothic"/>
              </a:rPr>
              <a:t>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(x)'s immediate siblings have t-</a:t>
            </a:r>
            <a:r>
              <a:rPr lang="en-US" sz="2000" dirty="0" smtClean="0">
                <a:latin typeface="Century Gothic"/>
                <a:cs typeface="Century Gothic"/>
              </a:rPr>
              <a:t>1 keys</a:t>
            </a:r>
            <a:r>
              <a:rPr lang="en-US" sz="2000" dirty="0">
                <a:latin typeface="Century Gothic"/>
                <a:cs typeface="Century Gothic"/>
              </a:rPr>
              <a:t>, merge </a:t>
            </a:r>
            <a:r>
              <a:rPr lang="en-US" sz="2000" dirty="0" smtClean="0">
                <a:latin typeface="Century Gothic"/>
                <a:cs typeface="Century Gothic"/>
              </a:rPr>
              <a:t>c</a:t>
            </a:r>
            <a:r>
              <a:rPr lang="en-US" sz="2000" baseline="-25000" dirty="0" smtClean="0">
                <a:latin typeface="Century Gothic"/>
                <a:cs typeface="Century Gothic"/>
              </a:rPr>
              <a:t>i</a:t>
            </a:r>
            <a:r>
              <a:rPr lang="en-US" sz="2000" dirty="0">
                <a:latin typeface="Century Gothic"/>
                <a:cs typeface="Century Gothic"/>
              </a:rPr>
              <a:t>(x) with one sibling, which involves </a:t>
            </a:r>
            <a:r>
              <a:rPr lang="en-US" sz="2000" dirty="0" smtClean="0">
                <a:latin typeface="Century Gothic"/>
                <a:cs typeface="Century Gothic"/>
              </a:rPr>
              <a:t>moving a </a:t>
            </a:r>
            <a:r>
              <a:rPr lang="en-US" sz="2000" dirty="0">
                <a:latin typeface="Century Gothic"/>
                <a:cs typeface="Century Gothic"/>
              </a:rPr>
              <a:t>key from x down into the new merged node to become </a:t>
            </a:r>
            <a:r>
              <a:rPr lang="en-US" sz="2000" dirty="0" smtClean="0">
                <a:latin typeface="Century Gothic"/>
                <a:cs typeface="Century Gothic"/>
              </a:rPr>
              <a:t>the median </a:t>
            </a:r>
            <a:r>
              <a:rPr lang="en-US" sz="2000" dirty="0">
                <a:latin typeface="Century Gothic"/>
                <a:cs typeface="Century Gothic"/>
              </a:rPr>
              <a:t>key for that node.</a:t>
            </a:r>
          </a:p>
          <a:p>
            <a:pPr lvl="1"/>
            <a:endParaRPr lang="en-US" sz="2000" dirty="0">
              <a:latin typeface="Century Gothic"/>
              <a:cs typeface="Century Gothic"/>
            </a:endParaRPr>
          </a:p>
          <a:p>
            <a:endParaRPr lang="en-US" sz="2000" dirty="0" smtClean="0">
              <a:latin typeface="Century Gothic"/>
              <a:cs typeface="Century Gothic"/>
            </a:endParaRPr>
          </a:p>
          <a:p>
            <a:endParaRPr lang="en-US" sz="2000" dirty="0">
              <a:latin typeface="Century Gothic"/>
              <a:cs typeface="Century Gothic"/>
            </a:endParaRPr>
          </a:p>
          <a:p>
            <a:pPr lvl="1"/>
            <a:endParaRPr lang="en-US" sz="2000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3107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25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 Deletion: Illustration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447800"/>
            <a:ext cx="8089769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176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26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 Deletion: Illustration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3" name="Picture 2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838200"/>
            <a:ext cx="83165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122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27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 Deletion: Illustration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685800"/>
            <a:ext cx="8458533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13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28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Deletion Complexity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r>
              <a:rPr lang="en-US" sz="2400" dirty="0" smtClean="0">
                <a:latin typeface="Century Gothic"/>
                <a:cs typeface="Century Gothic"/>
              </a:rPr>
              <a:t>Also O(h) disk accesses and O(t </a:t>
            </a:r>
            <a:r>
              <a:rPr lang="en-US" sz="2400" dirty="0" err="1" smtClean="0">
                <a:latin typeface="Century Gothic"/>
                <a:cs typeface="Century Gothic"/>
              </a:rPr>
              <a:t>log</a:t>
            </a:r>
            <a:r>
              <a:rPr lang="en-US" sz="2400" baseline="-25000" dirty="0" err="1" smtClean="0">
                <a:latin typeface="Century Gothic"/>
                <a:cs typeface="Century Gothic"/>
              </a:rPr>
              <a:t>t</a:t>
            </a:r>
            <a:r>
              <a:rPr lang="en-US" sz="2400" dirty="0" smtClean="0">
                <a:latin typeface="Century Gothic"/>
                <a:cs typeface="Century Gothic"/>
              </a:rPr>
              <a:t> n) CPU.</a:t>
            </a:r>
          </a:p>
          <a:p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64963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2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2971800"/>
          </a:xfrm>
        </p:spPr>
        <p:txBody>
          <a:bodyPr/>
          <a:lstStyle/>
          <a:p>
            <a:pPr marL="346075" lvl="1" indent="0">
              <a:buNone/>
            </a:pPr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 smtClean="0">
                <a:latin typeface="Century Gothic"/>
                <a:cs typeface="Century Gothic"/>
              </a:rPr>
              <a:t>Data access costs vary significantly</a:t>
            </a:r>
          </a:p>
          <a:p>
            <a:pPr lvl="1"/>
            <a:r>
              <a:rPr lang="en-US" sz="2400" dirty="0">
                <a:latin typeface="Century Gothic"/>
                <a:cs typeface="Century Gothic"/>
              </a:rPr>
              <a:t>D</a:t>
            </a:r>
            <a:r>
              <a:rPr lang="en-US" sz="2400" dirty="0" smtClean="0">
                <a:latin typeface="Century Gothic"/>
                <a:cs typeface="Century Gothic"/>
              </a:rPr>
              <a:t>isk access 10</a:t>
            </a:r>
            <a:r>
              <a:rPr lang="en-US" sz="2400" baseline="30000" dirty="0" smtClean="0">
                <a:latin typeface="Century Gothic"/>
                <a:cs typeface="Century Gothic"/>
              </a:rPr>
              <a:t>3</a:t>
            </a:r>
            <a:r>
              <a:rPr lang="en-US" sz="2400" dirty="0" smtClean="0">
                <a:latin typeface="Century Gothic"/>
                <a:cs typeface="Century Gothic"/>
              </a:rPr>
              <a:t> --10</a:t>
            </a:r>
            <a:r>
              <a:rPr lang="en-US" sz="2400" baseline="30000" dirty="0" smtClean="0">
                <a:latin typeface="Century Gothic"/>
                <a:cs typeface="Century Gothic"/>
              </a:rPr>
              <a:t>5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times </a:t>
            </a:r>
            <a:r>
              <a:rPr lang="en-US" sz="2400" dirty="0" smtClean="0">
                <a:latin typeface="Century Gothic"/>
                <a:cs typeface="Century Gothic"/>
              </a:rPr>
              <a:t>slower </a:t>
            </a:r>
            <a:r>
              <a:rPr lang="en-US" sz="2400" dirty="0">
                <a:latin typeface="Century Gothic"/>
                <a:cs typeface="Century Gothic"/>
              </a:rPr>
              <a:t>than </a:t>
            </a:r>
            <a:r>
              <a:rPr lang="en-US" sz="2400" dirty="0" smtClean="0">
                <a:latin typeface="Century Gothic"/>
                <a:cs typeface="Century Gothic"/>
              </a:rPr>
              <a:t>silicon memory.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Somewhat outdated numbers, but illustrative:</a:t>
            </a:r>
          </a:p>
          <a:p>
            <a:pPr lvl="2"/>
            <a:r>
              <a:rPr lang="en-US" sz="2000" dirty="0" smtClean="0">
                <a:latin typeface="Century Gothic"/>
                <a:cs typeface="Century Gothic"/>
              </a:rPr>
              <a:t>Disks </a:t>
            </a:r>
            <a:r>
              <a:rPr lang="en-US" sz="2000" dirty="0">
                <a:latin typeface="Century Gothic"/>
                <a:cs typeface="Century Gothic"/>
              </a:rPr>
              <a:t>rotate at about 7200 RPM; typical range 5K-</a:t>
            </a:r>
            <a:r>
              <a:rPr lang="en-US" sz="2000" dirty="0" smtClean="0">
                <a:latin typeface="Century Gothic"/>
                <a:cs typeface="Century Gothic"/>
              </a:rPr>
              <a:t>15K.</a:t>
            </a:r>
          </a:p>
          <a:p>
            <a:pPr lvl="2"/>
            <a:r>
              <a:rPr lang="en-US" sz="2000" dirty="0" smtClean="0">
                <a:latin typeface="Century Gothic"/>
                <a:cs typeface="Century Gothic"/>
              </a:rPr>
              <a:t>One </a:t>
            </a:r>
            <a:r>
              <a:rPr lang="en-US" sz="2000" dirty="0">
                <a:latin typeface="Century Gothic"/>
                <a:cs typeface="Century Gothic"/>
              </a:rPr>
              <a:t>rotation takes 8.33 </a:t>
            </a:r>
            <a:r>
              <a:rPr lang="en-US" sz="2000" dirty="0" err="1">
                <a:latin typeface="Century Gothic"/>
                <a:cs typeface="Century Gothic"/>
              </a:rPr>
              <a:t>ms</a:t>
            </a:r>
            <a:r>
              <a:rPr lang="en-US" sz="2000" dirty="0">
                <a:latin typeface="Century Gothic"/>
                <a:cs typeface="Century Gothic"/>
              </a:rPr>
              <a:t>, which is about 5 orders slower </a:t>
            </a:r>
            <a:r>
              <a:rPr lang="en-US" sz="2000" dirty="0" smtClean="0">
                <a:latin typeface="Century Gothic"/>
                <a:cs typeface="Century Gothic"/>
              </a:rPr>
              <a:t>than a 50 </a:t>
            </a:r>
            <a:r>
              <a:rPr lang="en-US" sz="2000" dirty="0" err="1" smtClean="0">
                <a:latin typeface="Century Gothic"/>
                <a:cs typeface="Century Gothic"/>
              </a:rPr>
              <a:t>nsec</a:t>
            </a:r>
            <a:r>
              <a:rPr lang="en-US" sz="2000" dirty="0" smtClean="0">
                <a:latin typeface="Century Gothic"/>
                <a:cs typeface="Century Gothic"/>
              </a:rPr>
              <a:t> </a:t>
            </a:r>
            <a:r>
              <a:rPr lang="en-US" sz="2000" dirty="0">
                <a:latin typeface="Century Gothic"/>
                <a:cs typeface="Century Gothic"/>
              </a:rPr>
              <a:t>access for current silicon memory</a:t>
            </a:r>
            <a:r>
              <a:rPr lang="en-US" sz="2000" dirty="0" smtClean="0">
                <a:latin typeface="Century Gothic"/>
                <a:cs typeface="Century Gothic"/>
              </a:rPr>
              <a:t>.</a:t>
            </a:r>
            <a:endParaRPr lang="en-US" sz="20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962400"/>
            <a:ext cx="48260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2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3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346075" lvl="1" indent="0">
              <a:buNone/>
            </a:pPr>
            <a:endParaRPr lang="en-US" sz="2400" dirty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T</a:t>
            </a:r>
            <a:r>
              <a:rPr lang="en-US" sz="2400" dirty="0" smtClean="0">
                <a:latin typeface="Century Gothic"/>
                <a:cs typeface="Century Gothic"/>
              </a:rPr>
              <a:t>o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amortize</a:t>
            </a:r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huge disk </a:t>
            </a:r>
            <a:r>
              <a:rPr lang="en-US" sz="2400" dirty="0">
                <a:latin typeface="Century Gothic"/>
                <a:cs typeface="Century Gothic"/>
              </a:rPr>
              <a:t>access cost, </a:t>
            </a:r>
            <a:r>
              <a:rPr lang="en-US" sz="2400" dirty="0" smtClean="0">
                <a:latin typeface="Century Gothic"/>
                <a:cs typeface="Century Gothic"/>
              </a:rPr>
              <a:t>data transferred in large chunks.</a:t>
            </a:r>
          </a:p>
          <a:p>
            <a:pPr lvl="1"/>
            <a:r>
              <a:rPr lang="en-US" sz="2400" dirty="0">
                <a:latin typeface="Century Gothic"/>
                <a:cs typeface="Century Gothic"/>
              </a:rPr>
              <a:t>I</a:t>
            </a:r>
            <a:r>
              <a:rPr lang="en-US" sz="2400" dirty="0" smtClean="0">
                <a:latin typeface="Century Gothic"/>
                <a:cs typeface="Century Gothic"/>
              </a:rPr>
              <a:t>nformation (e.g. set of key values) chunked into large "pages” laid </a:t>
            </a:r>
            <a:r>
              <a:rPr lang="en-US" sz="2400" dirty="0">
                <a:latin typeface="Century Gothic"/>
                <a:cs typeface="Century Gothic"/>
              </a:rPr>
              <a:t>out consecutively within each </a:t>
            </a:r>
            <a:r>
              <a:rPr lang="en-US" sz="2400" dirty="0" smtClean="0">
                <a:latin typeface="Century Gothic"/>
                <a:cs typeface="Century Gothic"/>
              </a:rPr>
              <a:t>disk cylinder</a:t>
            </a:r>
            <a:endParaRPr lang="en-US" sz="2400" dirty="0">
              <a:latin typeface="Century Gothic"/>
              <a:cs typeface="Century Gothic"/>
            </a:endParaRPr>
          </a:p>
          <a:p>
            <a:pPr lvl="1"/>
            <a:r>
              <a:rPr lang="en-US" sz="2400" dirty="0">
                <a:latin typeface="Century Gothic"/>
                <a:cs typeface="Century Gothic"/>
              </a:rPr>
              <a:t> </a:t>
            </a:r>
            <a:r>
              <a:rPr lang="en-US" sz="2400" dirty="0" smtClean="0">
                <a:latin typeface="Century Gothic"/>
                <a:cs typeface="Century Gothic"/>
              </a:rPr>
              <a:t>Typical </a:t>
            </a:r>
            <a:r>
              <a:rPr lang="en-US" sz="2400" dirty="0">
                <a:latin typeface="Century Gothic"/>
                <a:cs typeface="Century Gothic"/>
              </a:rPr>
              <a:t>page size: </a:t>
            </a:r>
            <a:r>
              <a:rPr lang="en-US" sz="2400" dirty="0" smtClean="0">
                <a:latin typeface="Century Gothic"/>
                <a:cs typeface="Century Gothic"/>
              </a:rPr>
              <a:t>2</a:t>
            </a:r>
            <a:r>
              <a:rPr lang="en-US" sz="2400" baseline="30000" dirty="0" smtClean="0">
                <a:latin typeface="Century Gothic"/>
                <a:cs typeface="Century Gothic"/>
              </a:rPr>
              <a:t>11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to </a:t>
            </a:r>
            <a:r>
              <a:rPr lang="en-US" sz="2400" dirty="0" smtClean="0">
                <a:latin typeface="Century Gothic"/>
                <a:cs typeface="Century Gothic"/>
              </a:rPr>
              <a:t>2</a:t>
            </a:r>
            <a:r>
              <a:rPr lang="en-US" sz="2400" baseline="30000" dirty="0" smtClean="0">
                <a:latin typeface="Century Gothic"/>
                <a:cs typeface="Century Gothic"/>
              </a:rPr>
              <a:t>14</a:t>
            </a:r>
            <a:r>
              <a:rPr lang="en-US" sz="2400" dirty="0" smtClean="0">
                <a:latin typeface="Century Gothic"/>
                <a:cs typeface="Century Gothic"/>
              </a:rPr>
              <a:t> </a:t>
            </a:r>
            <a:r>
              <a:rPr lang="en-US" sz="2400" dirty="0">
                <a:latin typeface="Century Gothic"/>
                <a:cs typeface="Century Gothic"/>
              </a:rPr>
              <a:t>bytes (2K-16K</a:t>
            </a:r>
            <a:r>
              <a:rPr lang="en-US" sz="2400" dirty="0" smtClean="0">
                <a:latin typeface="Century Gothic"/>
                <a:cs typeface="Century Gothic"/>
              </a:rPr>
              <a:t>)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Think of B-Tree as a BST with </a:t>
            </a:r>
            <a:r>
              <a:rPr lang="en-US" sz="2400" smtClean="0">
                <a:latin typeface="Century Gothic"/>
                <a:cs typeface="Century Gothic"/>
              </a:rPr>
              <a:t>very </a:t>
            </a:r>
            <a:r>
              <a:rPr lang="en-US" sz="2400" smtClean="0">
                <a:latin typeface="Century Gothic"/>
                <a:cs typeface="Century Gothic"/>
              </a:rPr>
              <a:t>fat </a:t>
            </a:r>
            <a:r>
              <a:rPr lang="en-US" sz="2400" dirty="0" smtClean="0">
                <a:latin typeface="Century Gothic"/>
                <a:cs typeface="Century Gothic"/>
              </a:rPr>
              <a:t>nodes</a:t>
            </a: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r>
              <a:rPr lang="en-US" sz="2400" dirty="0">
                <a:latin typeface="Century Gothic"/>
                <a:cs typeface="Century Gothic"/>
              </a:rPr>
              <a:t> P</a:t>
            </a:r>
            <a:r>
              <a:rPr lang="en-US" sz="2400" dirty="0" smtClean="0">
                <a:latin typeface="Century Gothic"/>
                <a:cs typeface="Century Gothic"/>
              </a:rPr>
              <a:t>rocessing an entire page takes less time than to fetch it</a:t>
            </a:r>
          </a:p>
          <a:p>
            <a:r>
              <a:rPr lang="en-US" sz="2400" dirty="0" smtClean="0">
                <a:latin typeface="Century Gothic"/>
                <a:cs typeface="Century Gothic"/>
              </a:rPr>
              <a:t> So, in disk</a:t>
            </a:r>
            <a:r>
              <a:rPr lang="en-US" sz="2400" dirty="0">
                <a:latin typeface="Century Gothic"/>
                <a:cs typeface="Century Gothic"/>
              </a:rPr>
              <a:t>-bound data structures, we </a:t>
            </a:r>
            <a:r>
              <a:rPr lang="en-US" sz="2400" dirty="0" smtClean="0">
                <a:latin typeface="Century Gothic"/>
                <a:cs typeface="Century Gothic"/>
              </a:rPr>
              <a:t>consider </a:t>
            </a:r>
            <a:r>
              <a:rPr lang="en-US" sz="2400" dirty="0">
                <a:latin typeface="Century Gothic"/>
                <a:cs typeface="Century Gothic"/>
              </a:rPr>
              <a:t>two factors </a:t>
            </a:r>
            <a:r>
              <a:rPr lang="en-US" sz="2400" dirty="0" smtClean="0">
                <a:latin typeface="Century Gothic"/>
                <a:cs typeface="Century Gothic"/>
              </a:rPr>
              <a:t> separately:</a:t>
            </a:r>
            <a:endParaRPr lang="en-US" sz="2400" dirty="0">
              <a:latin typeface="Century Gothic"/>
              <a:cs typeface="Century Gothic"/>
            </a:endParaRPr>
          </a:p>
          <a:p>
            <a:pPr lvl="1"/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number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of disk accesses,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entury Gothic"/>
                <a:cs typeface="Century Gothic"/>
              </a:rPr>
              <a:t>the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CPU time.</a:t>
            </a:r>
          </a:p>
          <a:p>
            <a:pPr marL="0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5020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4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lvl="1"/>
            <a:r>
              <a:rPr lang="en-US" sz="2400" dirty="0">
                <a:latin typeface="Century Gothic"/>
                <a:cs typeface="Century Gothic"/>
              </a:rPr>
              <a:t>B-Tree algorithms operate at the granularity of pages. I.e., the unit </a:t>
            </a:r>
            <a:r>
              <a:rPr lang="en-US" sz="2400" dirty="0" smtClean="0">
                <a:latin typeface="Century Gothic"/>
                <a:cs typeface="Century Gothic"/>
              </a:rPr>
              <a:t>operations READ </a:t>
            </a:r>
            <a:r>
              <a:rPr lang="en-US" sz="2400" dirty="0">
                <a:latin typeface="Century Gothic"/>
                <a:cs typeface="Century Gothic"/>
              </a:rPr>
              <a:t>or WRITE a </a:t>
            </a:r>
            <a:r>
              <a:rPr lang="en-US" sz="2400" dirty="0" smtClean="0">
                <a:latin typeface="Century Gothic"/>
                <a:cs typeface="Century Gothic"/>
              </a:rPr>
              <a:t>page</a:t>
            </a:r>
            <a:endParaRPr lang="en-US" sz="2400" dirty="0">
              <a:latin typeface="Century Gothic"/>
              <a:cs typeface="Century Gothic"/>
            </a:endParaRP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pPr marL="346075" lvl="1" indent="0">
              <a:buNone/>
            </a:pPr>
            <a:r>
              <a:rPr lang="en-US" sz="2400" dirty="0" smtClean="0">
                <a:latin typeface="Century Gothic"/>
                <a:cs typeface="Century Gothic"/>
              </a:rPr>
              <a:t> </a:t>
            </a: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The </a:t>
            </a:r>
            <a:r>
              <a:rPr lang="en-US" sz="2400" dirty="0">
                <a:latin typeface="Century Gothic"/>
                <a:cs typeface="Century Gothic"/>
              </a:rPr>
              <a:t>main memory can </a:t>
            </a:r>
            <a:r>
              <a:rPr lang="en-US" sz="2400" dirty="0" smtClean="0">
                <a:latin typeface="Century Gothic"/>
                <a:cs typeface="Century Gothic"/>
              </a:rPr>
              <a:t>accommodate </a:t>
            </a:r>
            <a:r>
              <a:rPr lang="en-US" sz="2400" dirty="0">
                <a:latin typeface="Century Gothic"/>
                <a:cs typeface="Century Gothic"/>
              </a:rPr>
              <a:t>only so many pages, so older pages will be flushed out as </a:t>
            </a:r>
            <a:r>
              <a:rPr lang="en-US" sz="2400" dirty="0" smtClean="0">
                <a:latin typeface="Century Gothic"/>
                <a:cs typeface="Century Gothic"/>
              </a:rPr>
              <a:t>new </a:t>
            </a:r>
            <a:r>
              <a:rPr lang="en-US" sz="2400" dirty="0">
                <a:latin typeface="Century Gothic"/>
                <a:cs typeface="Century Gothic"/>
              </a:rPr>
              <a:t>ones are fetched.</a:t>
            </a:r>
          </a:p>
          <a:p>
            <a:pPr marL="346075" lvl="1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86000"/>
            <a:ext cx="64516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201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5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lvl="1"/>
            <a:r>
              <a:rPr lang="en-US" sz="2400" dirty="0">
                <a:latin typeface="Century Gothic"/>
                <a:cs typeface="Century Gothic"/>
              </a:rPr>
              <a:t>T</a:t>
            </a:r>
            <a:r>
              <a:rPr lang="en-US" sz="2400" dirty="0" smtClean="0">
                <a:latin typeface="Century Gothic"/>
                <a:cs typeface="Century Gothic"/>
              </a:rPr>
              <a:t>o </a:t>
            </a:r>
            <a:r>
              <a:rPr lang="en-US" sz="2400" dirty="0">
                <a:latin typeface="Century Gothic"/>
                <a:cs typeface="Century Gothic"/>
              </a:rPr>
              <a:t>optimize the number of page accesses, we </a:t>
            </a:r>
            <a:r>
              <a:rPr lang="en-US" sz="2400" dirty="0" smtClean="0">
                <a:latin typeface="Century Gothic"/>
                <a:cs typeface="Century Gothic"/>
              </a:rPr>
              <a:t>choose the </a:t>
            </a:r>
            <a:r>
              <a:rPr lang="en-US" sz="2400" dirty="0">
                <a:latin typeface="Century Gothic"/>
                <a:cs typeface="Century Gothic"/>
              </a:rPr>
              <a:t>size of the </a:t>
            </a:r>
            <a:r>
              <a:rPr lang="en-US" sz="2400" dirty="0">
                <a:solidFill>
                  <a:srgbClr val="FF0000"/>
                </a:solidFill>
                <a:latin typeface="Century Gothic"/>
                <a:cs typeface="Century Gothic"/>
              </a:rPr>
              <a:t>B-Tree node </a:t>
            </a:r>
            <a:r>
              <a:rPr lang="en-US" sz="2400" dirty="0">
                <a:latin typeface="Century Gothic"/>
                <a:cs typeface="Century Gothic"/>
              </a:rPr>
              <a:t>to match the page size.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That </a:t>
            </a:r>
            <a:r>
              <a:rPr lang="en-US" sz="2400" dirty="0">
                <a:latin typeface="Century Gothic"/>
                <a:cs typeface="Century Gothic"/>
              </a:rPr>
              <a:t>is, each node will </a:t>
            </a:r>
            <a:r>
              <a:rPr lang="en-US" sz="2400" dirty="0" smtClean="0">
                <a:latin typeface="Century Gothic"/>
                <a:cs typeface="Century Gothic"/>
              </a:rPr>
              <a:t>store </a:t>
            </a:r>
            <a:r>
              <a:rPr lang="en-US" sz="2400" dirty="0">
                <a:latin typeface="Century Gothic"/>
                <a:cs typeface="Century Gothic"/>
              </a:rPr>
              <a:t>keys for about 50-2000 items, and will have the similar branching </a:t>
            </a:r>
            <a:r>
              <a:rPr lang="en-US" sz="2400" dirty="0" smtClean="0">
                <a:latin typeface="Century Gothic"/>
                <a:cs typeface="Century Gothic"/>
              </a:rPr>
              <a:t>factor</a:t>
            </a: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pPr lvl="1"/>
            <a:endParaRPr lang="en-US" sz="2400" dirty="0">
              <a:latin typeface="Century Gothic"/>
              <a:cs typeface="Century Gothic"/>
            </a:endParaRPr>
          </a:p>
          <a:p>
            <a:pPr lvl="1"/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With a </a:t>
            </a:r>
            <a:r>
              <a:rPr lang="en-US" sz="2400" dirty="0">
                <a:latin typeface="Century Gothic"/>
                <a:cs typeface="Century Gothic"/>
              </a:rPr>
              <a:t>branching factor of 1001 </a:t>
            </a:r>
            <a:r>
              <a:rPr lang="en-US" sz="2400" dirty="0" smtClean="0">
                <a:latin typeface="Century Gothic"/>
                <a:cs typeface="Century Gothic"/>
              </a:rPr>
              <a:t>(1000 keys per node)</a:t>
            </a:r>
            <a:r>
              <a:rPr lang="en-US" sz="2400" dirty="0">
                <a:latin typeface="Century Gothic"/>
                <a:cs typeface="Century Gothic"/>
              </a:rPr>
              <a:t>, </a:t>
            </a:r>
            <a:r>
              <a:rPr lang="en-US" sz="2400" dirty="0" smtClean="0">
                <a:latin typeface="Century Gothic"/>
                <a:cs typeface="Century Gothic"/>
              </a:rPr>
              <a:t>    1 </a:t>
            </a:r>
            <a:r>
              <a:rPr lang="en-US" sz="2400" dirty="0">
                <a:latin typeface="Century Gothic"/>
                <a:cs typeface="Century Gothic"/>
              </a:rPr>
              <a:t>billion keys can be accessed by a tree of height 2.  </a:t>
            </a:r>
            <a:endParaRPr lang="en-US" sz="2400" dirty="0" smtClean="0">
              <a:latin typeface="Century Gothic"/>
              <a:cs typeface="Century Gothic"/>
            </a:endParaRPr>
          </a:p>
          <a:p>
            <a:pPr lvl="1"/>
            <a:r>
              <a:rPr lang="en-US" sz="2400" dirty="0" smtClean="0">
                <a:latin typeface="Century Gothic"/>
                <a:cs typeface="Century Gothic"/>
              </a:rPr>
              <a:t>Just </a:t>
            </a:r>
            <a:r>
              <a:rPr lang="en-US" sz="2400" dirty="0">
                <a:latin typeface="Century Gothic"/>
                <a:cs typeface="Century Gothic"/>
              </a:rPr>
              <a:t>2 </a:t>
            </a:r>
            <a:r>
              <a:rPr lang="en-US" sz="2400" dirty="0" smtClean="0">
                <a:latin typeface="Century Gothic"/>
                <a:cs typeface="Century Gothic"/>
              </a:rPr>
              <a:t>disk </a:t>
            </a:r>
            <a:r>
              <a:rPr lang="en-US" sz="2400" dirty="0">
                <a:latin typeface="Century Gothic"/>
                <a:cs typeface="Century Gothic"/>
              </a:rPr>
              <a:t>accesses!</a:t>
            </a:r>
          </a:p>
          <a:p>
            <a:pPr lvl="1"/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819400"/>
            <a:ext cx="698500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0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6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B-Trees: an example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346075" lvl="1" indent="0">
              <a:buNone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1" y="1981200"/>
            <a:ext cx="8836659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36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7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Structural Details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2" name="Picture 1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7800"/>
            <a:ext cx="802427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301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6678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5C89AC-4730-5442-B523-81BD2690352C}" type="slidenum">
              <a:rPr lang="en-US" sz="1500">
                <a:latin typeface="Arial" charset="0"/>
              </a:rPr>
              <a:pPr/>
              <a:t>8</a:t>
            </a:fld>
            <a:endParaRPr lang="en-US" sz="1500">
              <a:latin typeface="Arial" charset="0"/>
            </a:endParaRP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entury Gothic"/>
                <a:cs typeface="Century Gothic"/>
              </a:rPr>
              <a:t>B-Tree: Formal Definitions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338" y="914400"/>
            <a:ext cx="9288462" cy="6019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entury Gothic"/>
                <a:cs typeface="Century Gothic"/>
              </a:rPr>
              <a:t> 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3" name="Picture 2" descr="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43000"/>
            <a:ext cx="7251700" cy="1219200"/>
          </a:xfrm>
          <a:prstGeom prst="rect">
            <a:avLst/>
          </a:prstGeom>
        </p:spPr>
      </p:pic>
      <p:pic>
        <p:nvPicPr>
          <p:cNvPr id="4" name="Picture 3" descr="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114800"/>
            <a:ext cx="6337300" cy="2298700"/>
          </a:xfrm>
          <a:prstGeom prst="rect">
            <a:avLst/>
          </a:prstGeom>
        </p:spPr>
      </p:pic>
      <p:pic>
        <p:nvPicPr>
          <p:cNvPr id="7" name="Picture 6" descr="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819400"/>
            <a:ext cx="3467100" cy="16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88322"/>
      </p:ext>
    </p:extLst>
  </p:cSld>
  <p:clrMapOvr>
    <a:masterClrMapping/>
  </p:clrMapOvr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4115</TotalTime>
  <Words>1523</Words>
  <Application>Microsoft Macintosh PowerPoint</Application>
  <PresentationFormat>Custom</PresentationFormat>
  <Paragraphs>178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Dads Tie</vt:lpstr>
      <vt:lpstr>Course Outline</vt:lpstr>
      <vt:lpstr>B-Trees</vt:lpstr>
      <vt:lpstr>B-Trees</vt:lpstr>
      <vt:lpstr>B-Trees</vt:lpstr>
      <vt:lpstr>B-Trees</vt:lpstr>
      <vt:lpstr>B-Trees</vt:lpstr>
      <vt:lpstr>B-Trees: an example</vt:lpstr>
      <vt:lpstr>B-Tree: Structural Details</vt:lpstr>
      <vt:lpstr>B-Tree: Formal Definitions</vt:lpstr>
      <vt:lpstr>B-Tree: Formal Definitions</vt:lpstr>
      <vt:lpstr>B-Tree: Properties</vt:lpstr>
      <vt:lpstr>B-Tree: Height Bound</vt:lpstr>
      <vt:lpstr>B-Tree: Searching for a Key</vt:lpstr>
      <vt:lpstr>B-Tree: Inserting a key k</vt:lpstr>
      <vt:lpstr>B-Tree: Splitting a node</vt:lpstr>
      <vt:lpstr>B-Tree-Split-Child</vt:lpstr>
      <vt:lpstr>B-Tree-Insert</vt:lpstr>
      <vt:lpstr>B-Tree: Splitting a Node</vt:lpstr>
      <vt:lpstr>B-Tree-Insert: main routine</vt:lpstr>
      <vt:lpstr>B-Tree-Insert: Illustration</vt:lpstr>
      <vt:lpstr>B-Tree-Insert: Illustration</vt:lpstr>
      <vt:lpstr>B-Trees: Insert Complexity</vt:lpstr>
      <vt:lpstr>B-Trees: Deleting a key</vt:lpstr>
      <vt:lpstr>B-Trees: Deleting a key (Complicated!)</vt:lpstr>
      <vt:lpstr>B-Trees: Deleting a key (Complicated!)</vt:lpstr>
      <vt:lpstr>B-Tree Deletion: Illustration</vt:lpstr>
      <vt:lpstr>B-Tree Deletion: Illustration</vt:lpstr>
      <vt:lpstr>B-Tree Deletion: Illustration</vt:lpstr>
      <vt:lpstr>B-Tree: Deletion Complexity</vt:lpstr>
    </vt:vector>
  </TitlesOfParts>
  <Company>U 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130 A: Data Structures and Algorithms</dc:title>
  <dc:creator>Jianwen Su</dc:creator>
  <cp:lastModifiedBy>Subhash Suri</cp:lastModifiedBy>
  <cp:revision>214</cp:revision>
  <cp:lastPrinted>1999-09-28T19:13:58Z</cp:lastPrinted>
  <dcterms:created xsi:type="dcterms:W3CDTF">1998-09-23T18:24:20Z</dcterms:created>
  <dcterms:modified xsi:type="dcterms:W3CDTF">2014-12-01T16:43:48Z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70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su@cs.ucsb.edu</vt:lpwstr>
  </property>
  <property fmtid="{D5CDD505-2E9C-101B-9397-08002B2CF9AE}" pid="8" name="HomePage">
    <vt:lpwstr>http://www.cs.ucsb.edu/~su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2</vt:i4>
  </property>
  <property fmtid="{D5CDD505-2E9C-101B-9397-08002B2CF9AE}" pid="21" name="OutputDir">
    <vt:lpwstr>C:\My Documents\tryhtml</vt:lpwstr>
  </property>
</Properties>
</file>