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handoutMasterIdLst>
    <p:handoutMasterId r:id="rId25"/>
  </p:handoutMasterIdLst>
  <p:sldIdLst>
    <p:sldId id="256" r:id="rId2"/>
    <p:sldId id="259" r:id="rId3"/>
    <p:sldId id="264" r:id="rId4"/>
    <p:sldId id="265" r:id="rId5"/>
    <p:sldId id="289" r:id="rId6"/>
    <p:sldId id="267" r:id="rId7"/>
    <p:sldId id="296" r:id="rId8"/>
    <p:sldId id="314" r:id="rId9"/>
    <p:sldId id="298" r:id="rId10"/>
    <p:sldId id="302" r:id="rId11"/>
    <p:sldId id="304" r:id="rId12"/>
    <p:sldId id="270" r:id="rId13"/>
    <p:sldId id="306" r:id="rId14"/>
    <p:sldId id="303" r:id="rId15"/>
    <p:sldId id="315" r:id="rId16"/>
    <p:sldId id="307" r:id="rId17"/>
    <p:sldId id="308" r:id="rId18"/>
    <p:sldId id="309" r:id="rId19"/>
    <p:sldId id="281" r:id="rId20"/>
    <p:sldId id="284" r:id="rId21"/>
    <p:sldId id="310" r:id="rId22"/>
    <p:sldId id="286"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53285" autoAdjust="0"/>
  </p:normalViewPr>
  <p:slideViewPr>
    <p:cSldViewPr>
      <p:cViewPr varScale="1">
        <p:scale>
          <a:sx n="83" d="100"/>
          <a:sy n="83" d="100"/>
        </p:scale>
        <p:origin x="-64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733F04-A049-4E72-8ABD-35A76655093F}" type="datetimeFigureOut">
              <a:rPr lang="zh-CN" altLang="en-US" smtClean="0"/>
              <a:pPr/>
              <a:t>2012/5/15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D767A0-128D-475D-925D-CCEAC5D5B89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F16CDE-2014-411E-B934-F23F420EEE0E}" type="datetimeFigureOut">
              <a:rPr lang="zh-CN" altLang="en-US" smtClean="0"/>
              <a:pPr/>
              <a:t>2012/5/15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EC3474-0EAB-41F4-B3BF-6AC3B66B6C8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Data</a:t>
            </a:r>
            <a:r>
              <a:rPr lang="en-US" altLang="zh-CN" baseline="0" dirty="0" smtClean="0"/>
              <a:t> management community are facing more and more challenges from the new requirements for unstructured data processing.</a:t>
            </a:r>
          </a:p>
          <a:p>
            <a:endParaRPr lang="en-US" altLang="zh-CN" baseline="0" dirty="0" smtClean="0"/>
          </a:p>
          <a:p>
            <a:r>
              <a:rPr lang="en-US" altLang="zh-CN" sz="1200" kern="1200" baseline="0" dirty="0" smtClean="0">
                <a:solidFill>
                  <a:schemeClr val="tx1"/>
                </a:solidFill>
                <a:latin typeface="+mn-lt"/>
                <a:ea typeface="+mn-ea"/>
                <a:cs typeface="+mn-cs"/>
              </a:rPr>
              <a:t>Large scale, highly interconnected networks pervade both our society and the information world around us.</a:t>
            </a:r>
            <a:endParaRPr lang="en-US" altLang="zh-CN" baseline="0" dirty="0" smtClean="0"/>
          </a:p>
          <a:p>
            <a:endParaRPr lang="en-US" altLang="zh-CN" baseline="0" dirty="0" smtClean="0"/>
          </a:p>
          <a:p>
            <a:r>
              <a:rPr lang="en-US" altLang="zh-CN" sz="1200" kern="1200" baseline="0" dirty="0" smtClean="0">
                <a:solidFill>
                  <a:schemeClr val="tx1"/>
                </a:solidFill>
                <a:latin typeface="+mn-lt"/>
                <a:ea typeface="+mn-ea"/>
                <a:cs typeface="+mn-cs"/>
              </a:rPr>
              <a:t>The graphs of interest are often massive with millions, even billions of vertices. For example, the Facebook online social network includes more than 500 million users. DNA short read assembly could easily generate a de </a:t>
            </a:r>
            <a:r>
              <a:rPr lang="en-US" altLang="zh-CN" sz="1200" kern="1200" baseline="0" dirty="0" err="1" smtClean="0">
                <a:solidFill>
                  <a:schemeClr val="tx1"/>
                </a:solidFill>
                <a:latin typeface="+mn-lt"/>
                <a:ea typeface="+mn-ea"/>
                <a:cs typeface="+mn-cs"/>
              </a:rPr>
              <a:t>Bruijn</a:t>
            </a:r>
            <a:r>
              <a:rPr lang="en-US" altLang="zh-CN" sz="1200" kern="1200" baseline="0" dirty="0" smtClean="0">
                <a:solidFill>
                  <a:schemeClr val="tx1"/>
                </a:solidFill>
                <a:latin typeface="+mn-lt"/>
                <a:ea typeface="+mn-ea"/>
                <a:cs typeface="+mn-cs"/>
              </a:rPr>
              <a:t> graph with billions of vertices.</a:t>
            </a:r>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To deal with the hotpots that cross multiple partitions, we propose a</a:t>
            </a:r>
            <a:r>
              <a:rPr lang="en-US" altLang="zh-CN" baseline="0" dirty="0" smtClean="0"/>
              <a:t> dynamic partitioning technique.</a:t>
            </a:r>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baseline="0" dirty="0" smtClean="0">
                <a:solidFill>
                  <a:schemeClr val="tx1"/>
                </a:solidFill>
                <a:latin typeface="+mn-lt"/>
                <a:ea typeface="+mn-ea"/>
                <a:cs typeface="+mn-cs"/>
              </a:rPr>
              <a:t>We use Min-Hash as a probabilistic clustering method that assigns a pair of envelopes to the same bucket with a probability proportional to the similarity between them. </a:t>
            </a:r>
          </a:p>
          <a:p>
            <a:endParaRPr lang="en-US" altLang="zh-CN" sz="1200" kern="1200" baseline="0" dirty="0" smtClean="0">
              <a:solidFill>
                <a:schemeClr val="tx1"/>
              </a:solidFill>
              <a:latin typeface="+mn-lt"/>
              <a:ea typeface="+mn-ea"/>
              <a:cs typeface="+mn-cs"/>
            </a:endParaRPr>
          </a:p>
          <a:p>
            <a:r>
              <a:rPr lang="en-US" altLang="zh-CN" sz="1200" kern="1200" baseline="0" dirty="0" smtClean="0">
                <a:solidFill>
                  <a:schemeClr val="tx1"/>
                </a:solidFill>
                <a:latin typeface="+mn-lt"/>
                <a:ea typeface="+mn-ea"/>
                <a:cs typeface="+mn-cs"/>
              </a:rPr>
              <a:t>It is straightforward to consider these buckets as clusters and combine the envelopes within the same buckets together.</a:t>
            </a:r>
          </a:p>
          <a:p>
            <a:endParaRPr lang="en-US" altLang="zh-CN" sz="1200" kern="1200" baseline="0" dirty="0" smtClean="0">
              <a:solidFill>
                <a:schemeClr val="tx1"/>
              </a:solidFill>
              <a:latin typeface="+mn-lt"/>
              <a:ea typeface="+mn-ea"/>
              <a:cs typeface="+mn-cs"/>
            </a:endParaRPr>
          </a:p>
          <a:p>
            <a:endParaRPr lang="en-US" altLang="zh-CN" sz="1200" kern="1200" baseline="0" dirty="0" smtClean="0">
              <a:solidFill>
                <a:schemeClr val="tx1"/>
              </a:solidFill>
              <a:latin typeface="+mn-lt"/>
              <a:ea typeface="+mn-ea"/>
              <a:cs typeface="+mn-cs"/>
            </a:endParaRPr>
          </a:p>
          <a:p>
            <a:endParaRPr lang="en-US" altLang="zh-CN" sz="1200" kern="1200" baseline="0" dirty="0" smtClean="0">
              <a:solidFill>
                <a:schemeClr val="tx1"/>
              </a:solidFill>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baseline="0" dirty="0" smtClean="0">
                <a:solidFill>
                  <a:schemeClr val="tx1"/>
                </a:solidFill>
                <a:latin typeface="+mn-lt"/>
                <a:ea typeface="+mn-ea"/>
                <a:cs typeface="+mn-cs"/>
              </a:rPr>
              <a:t>The offline part acts at the initial stage. It partitions the input data/graph in a distributed manner and puts them to the</a:t>
            </a:r>
          </a:p>
          <a:p>
            <a:r>
              <a:rPr lang="en-US" altLang="zh-CN" sz="1200" kern="1200" baseline="0" dirty="0" smtClean="0">
                <a:solidFill>
                  <a:schemeClr val="tx1"/>
                </a:solidFill>
                <a:latin typeface="+mn-lt"/>
                <a:ea typeface="+mn-ea"/>
                <a:cs typeface="+mn-cs"/>
              </a:rPr>
              <a:t>workers. It creates multiple partition sets so that each set runs a Pregel Instance independently. During the runtime, the online part collects statistical information from workers and actively generates and removes partitions to accommodate the changing workload. Therefore the set of online techniques built in Sedge must be very efficient.</a:t>
            </a:r>
          </a:p>
          <a:p>
            <a:endParaRPr lang="en-US" altLang="zh-CN" sz="1200" kern="1200" baseline="0" dirty="0" smtClean="0">
              <a:solidFill>
                <a:schemeClr val="tx1"/>
              </a:solidFill>
              <a:latin typeface="+mn-lt"/>
              <a:ea typeface="+mn-ea"/>
              <a:cs typeface="+mn-cs"/>
            </a:endParaRPr>
          </a:p>
          <a:p>
            <a:r>
              <a:rPr lang="en-US" altLang="zh-CN" sz="1200" kern="1200" baseline="0" dirty="0" smtClean="0">
                <a:solidFill>
                  <a:schemeClr val="tx1"/>
                </a:solidFill>
                <a:latin typeface="+mn-lt"/>
                <a:ea typeface="+mn-ea"/>
                <a:cs typeface="+mn-cs"/>
              </a:rPr>
              <a:t>Our implementation is focused on partition management. </a:t>
            </a:r>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15</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baseline="0" dirty="0" smtClean="0">
                <a:solidFill>
                  <a:schemeClr val="tx1"/>
                </a:solidFill>
                <a:latin typeface="+mn-lt"/>
                <a:ea typeface="+mn-ea"/>
                <a:cs typeface="+mn-cs"/>
              </a:rPr>
              <a:t>Figure shows the effect of the approach. Note that the Y-axis is plotted in log scale. The missing bars for the </a:t>
            </a:r>
            <a:r>
              <a:rPr lang="en-US" altLang="zh-CN" sz="1200" i="1" kern="1200" baseline="0" dirty="0" smtClean="0">
                <a:solidFill>
                  <a:schemeClr val="tx1"/>
                </a:solidFill>
                <a:latin typeface="+mn-lt"/>
                <a:ea typeface="+mn-ea"/>
                <a:cs typeface="+mn-cs"/>
              </a:rPr>
              <a:t>CP4 </a:t>
            </a:r>
            <a:r>
              <a:rPr lang="en-US" altLang="zh-CN" sz="1200" kern="1200" baseline="0" dirty="0" smtClean="0">
                <a:solidFill>
                  <a:schemeClr val="tx1"/>
                </a:solidFill>
                <a:latin typeface="+mn-lt"/>
                <a:ea typeface="+mn-ea"/>
                <a:cs typeface="+mn-cs"/>
              </a:rPr>
              <a:t>and </a:t>
            </a:r>
            <a:r>
              <a:rPr lang="en-US" altLang="zh-CN" sz="1200" i="1" kern="1200" baseline="0" dirty="0" smtClean="0">
                <a:solidFill>
                  <a:schemeClr val="tx1"/>
                </a:solidFill>
                <a:latin typeface="+mn-lt"/>
                <a:ea typeface="+mn-ea"/>
                <a:cs typeface="+mn-cs"/>
              </a:rPr>
              <a:t>CP5 of Q2 , the CP5 of Q4 and the CP5 of Q6 correspond to the </a:t>
            </a:r>
            <a:r>
              <a:rPr lang="en-US" altLang="zh-CN" sz="1200" kern="1200" baseline="0" dirty="0" smtClean="0">
                <a:solidFill>
                  <a:schemeClr val="tx1"/>
                </a:solidFill>
                <a:latin typeface="+mn-lt"/>
                <a:ea typeface="+mn-ea"/>
                <a:cs typeface="+mn-cs"/>
              </a:rPr>
              <a:t>value of 0, i.e., the cross-partition query vanishes.</a:t>
            </a:r>
          </a:p>
          <a:p>
            <a:endParaRPr lang="en-US" altLang="zh-CN" sz="1200" kern="1200" baseline="0" dirty="0" smtClean="0">
              <a:solidFill>
                <a:schemeClr val="tx1"/>
              </a:solidFill>
              <a:latin typeface="+mn-lt"/>
              <a:ea typeface="+mn-ea"/>
              <a:cs typeface="+mn-cs"/>
            </a:endParaRPr>
          </a:p>
          <a:p>
            <a:r>
              <a:rPr lang="en-US" altLang="zh-CN" sz="1200" kern="1200" baseline="0" dirty="0" smtClean="0">
                <a:solidFill>
                  <a:schemeClr val="tx1"/>
                </a:solidFill>
                <a:latin typeface="+mn-lt"/>
                <a:ea typeface="+mn-ea"/>
                <a:cs typeface="+mn-cs"/>
              </a:rPr>
              <a:t>The experiment demonstrates that by adding more complementary partition sets, the number of cross-partition queries can be dramatically reduced.</a:t>
            </a:r>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dirty="0" smtClean="0"/>
              <a:t>Graph algorithms usually</a:t>
            </a:r>
            <a:r>
              <a:rPr lang="en-US" altLang="zh-CN" sz="1200" baseline="0" dirty="0" smtClean="0"/>
              <a:t> have </a:t>
            </a:r>
            <a:r>
              <a:rPr lang="en-US" altLang="zh-CN" sz="1200" dirty="0" smtClean="0"/>
              <a:t>poor locality and little work per vertex.</a:t>
            </a:r>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baseline="0" dirty="0" smtClean="0">
                <a:solidFill>
                  <a:schemeClr val="tx1"/>
                </a:solidFill>
                <a:latin typeface="+mn-lt"/>
                <a:ea typeface="+mn-ea"/>
                <a:cs typeface="+mn-cs"/>
              </a:rPr>
              <a:t>Pregel divides a graph into partitions and distribute them to multiple machines for parallel processing of graph queries.</a:t>
            </a:r>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Messages are typically sent along the edge</a:t>
            </a:r>
            <a:r>
              <a:rPr lang="en-US" altLang="zh-CN" baseline="0" dirty="0" smtClean="0"/>
              <a:t> between two vertices. But a message may be sent between any two vertices if they know each other. </a:t>
            </a:r>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baseline="0" dirty="0" smtClean="0">
                <a:solidFill>
                  <a:schemeClr val="tx1"/>
                </a:solidFill>
                <a:latin typeface="+mn-lt"/>
                <a:ea typeface="+mn-ea"/>
                <a:cs typeface="+mn-cs"/>
              </a:rPr>
              <a:t>Pregel can serve queries that are uniformly distributed in the graph. However, they are not good at dealing with unbalanced query workload: queries that are concentrated in one part of the graph.</a:t>
            </a:r>
          </a:p>
          <a:p>
            <a:endParaRPr lang="en-US" altLang="zh-CN" sz="1200" kern="1200" baseline="0" dirty="0" smtClean="0">
              <a:solidFill>
                <a:schemeClr val="tx1"/>
              </a:solidFill>
              <a:latin typeface="+mn-lt"/>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We</a:t>
            </a:r>
            <a:r>
              <a:rPr lang="en-US" altLang="zh-CN" baseline="0" dirty="0" smtClean="0"/>
              <a:t> want to achieve two goals. On one hand, to </a:t>
            </a:r>
            <a:r>
              <a:rPr lang="en-US" altLang="zh-CN" sz="1200" kern="1200" baseline="0" dirty="0" smtClean="0">
                <a:solidFill>
                  <a:schemeClr val="tx1"/>
                </a:solidFill>
                <a:latin typeface="+mn-lt"/>
                <a:ea typeface="+mn-ea"/>
                <a:cs typeface="+mn-cs"/>
              </a:rPr>
              <a:t>minimize query response time, our solution has to eliminate the inter-machine communication as much as possible. On the other hand, to maximize query throughput, our system needs to utilize each worker to its best of capability.</a:t>
            </a:r>
            <a:endParaRPr lang="zh-CN" altLang="en-US" dirty="0" smtClean="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kern="1200" baseline="0" dirty="0" smtClean="0">
                <a:solidFill>
                  <a:schemeClr val="tx1"/>
                </a:solidFill>
                <a:latin typeface="+mn-lt"/>
                <a:ea typeface="+mn-ea"/>
                <a:cs typeface="+mn-cs"/>
              </a:rPr>
              <a:t>Complementary Partitioning is to repartition a graph such that the original cross-partition regions become internal</a:t>
            </a:r>
          </a:p>
          <a:p>
            <a:r>
              <a:rPr lang="en-US" altLang="zh-CN" sz="1200" kern="1200" baseline="0" dirty="0" smtClean="0">
                <a:solidFill>
                  <a:schemeClr val="tx1"/>
                </a:solidFill>
                <a:latin typeface="+mn-lt"/>
                <a:ea typeface="+mn-ea"/>
                <a:cs typeface="+mn-cs"/>
              </a:rPr>
              <a:t>ones. </a:t>
            </a:r>
          </a:p>
          <a:p>
            <a:endParaRPr lang="en-US" altLang="zh-CN" sz="1200" kern="1200" baseline="0" dirty="0" smtClean="0">
              <a:solidFill>
                <a:schemeClr val="tx1"/>
              </a:solidFill>
              <a:latin typeface="+mn-lt"/>
              <a:ea typeface="+mn-ea"/>
              <a:cs typeface="+mn-cs"/>
            </a:endParaRPr>
          </a:p>
          <a:p>
            <a:r>
              <a:rPr lang="en-US" altLang="zh-CN" sz="1200" kern="1200" baseline="0" dirty="0" smtClean="0">
                <a:solidFill>
                  <a:schemeClr val="tx1"/>
                </a:solidFill>
                <a:latin typeface="+mn-lt"/>
                <a:ea typeface="+mn-ea"/>
                <a:cs typeface="+mn-cs"/>
              </a:rPr>
              <a:t>In the new partition set, the </a:t>
            </a:r>
            <a:r>
              <a:rPr lang="en-US" altLang="zh-CN" sz="1200" i="0" kern="1200" baseline="0" dirty="0" smtClean="0">
                <a:solidFill>
                  <a:schemeClr val="tx1"/>
                </a:solidFill>
                <a:latin typeface="+mn-lt"/>
                <a:ea typeface="+mn-ea"/>
                <a:cs typeface="+mn-cs"/>
              </a:rPr>
              <a:t>queries on original cross-partition edge, e, will be </a:t>
            </a:r>
            <a:r>
              <a:rPr lang="en-US" altLang="zh-CN" sz="1200" kern="1200" baseline="0" dirty="0" smtClean="0">
                <a:solidFill>
                  <a:schemeClr val="tx1"/>
                </a:solidFill>
                <a:latin typeface="+mn-lt"/>
                <a:ea typeface="+mn-ea"/>
                <a:cs typeface="+mn-cs"/>
              </a:rPr>
              <a:t>served within the same partition. Therefore, the new partition set can handle graph queries that have trouble in the original partition set. If there is room to hold both </a:t>
            </a:r>
            <a:r>
              <a:rPr lang="en-US" altLang="zh-CN" sz="1200" i="1" kern="1200" baseline="0" dirty="0" smtClean="0">
                <a:solidFill>
                  <a:schemeClr val="tx1"/>
                </a:solidFill>
                <a:latin typeface="+mn-lt"/>
                <a:ea typeface="+mn-ea"/>
                <a:cs typeface="+mn-cs"/>
              </a:rPr>
              <a:t>S1 and S2 in clusters, </a:t>
            </a:r>
            <a:r>
              <a:rPr lang="en-US" altLang="zh-CN" sz="1200" kern="1200" baseline="0" dirty="0" smtClean="0">
                <a:solidFill>
                  <a:schemeClr val="tx1"/>
                </a:solidFill>
                <a:latin typeface="+mn-lt"/>
                <a:ea typeface="+mn-ea"/>
                <a:cs typeface="+mn-cs"/>
              </a:rPr>
              <a:t>for a query </a:t>
            </a:r>
            <a:r>
              <a:rPr lang="en-US" altLang="zh-CN" sz="1200" i="1" kern="1200" baseline="0" dirty="0" smtClean="0">
                <a:solidFill>
                  <a:schemeClr val="tx1"/>
                </a:solidFill>
                <a:latin typeface="+mn-lt"/>
                <a:ea typeface="+mn-ea"/>
                <a:cs typeface="+mn-cs"/>
              </a:rPr>
              <a:t>Q visiting the shaded area R in S1, the system shall </a:t>
            </a:r>
            <a:r>
              <a:rPr lang="en-US" altLang="zh-CN" sz="1200" kern="1200" baseline="0" dirty="0" smtClean="0">
                <a:solidFill>
                  <a:schemeClr val="tx1"/>
                </a:solidFill>
                <a:latin typeface="+mn-lt"/>
                <a:ea typeface="+mn-ea"/>
                <a:cs typeface="+mn-cs"/>
              </a:rPr>
              <a:t>route it to </a:t>
            </a:r>
            <a:r>
              <a:rPr lang="en-US" altLang="zh-CN" sz="1200" i="1" kern="1200" baseline="0" dirty="0" smtClean="0">
                <a:solidFill>
                  <a:schemeClr val="tx1"/>
                </a:solidFill>
                <a:latin typeface="+mn-lt"/>
                <a:ea typeface="+mn-ea"/>
                <a:cs typeface="+mn-cs"/>
              </a:rPr>
              <a:t>S2 to eliminate communication cost. </a:t>
            </a:r>
          </a:p>
          <a:p>
            <a:endParaRPr lang="en-US" altLang="zh-CN" sz="1200" i="1" kern="1200" baseline="0" dirty="0" smtClean="0">
              <a:solidFill>
                <a:schemeClr val="tx1"/>
              </a:solidFill>
              <a:latin typeface="+mn-lt"/>
              <a:ea typeface="+mn-ea"/>
              <a:cs typeface="+mn-cs"/>
            </a:endParaRPr>
          </a:p>
          <a:p>
            <a:r>
              <a:rPr lang="en-US" altLang="zh-CN" sz="1200" i="0" kern="1200" baseline="0" dirty="0" smtClean="0">
                <a:solidFill>
                  <a:schemeClr val="tx1"/>
                </a:solidFill>
                <a:latin typeface="+mn-lt"/>
                <a:ea typeface="+mn-ea"/>
                <a:cs typeface="+mn-cs"/>
              </a:rPr>
              <a:t>Meanwhile</a:t>
            </a:r>
            <a:r>
              <a:rPr lang="en-US" altLang="zh-CN" sz="1200" i="1" kern="1200" baseline="0" dirty="0" smtClean="0">
                <a:solidFill>
                  <a:schemeClr val="tx1"/>
                </a:solidFill>
                <a:latin typeface="+mn-lt"/>
                <a:ea typeface="+mn-ea"/>
                <a:cs typeface="+mn-cs"/>
              </a:rPr>
              <a:t>, </a:t>
            </a:r>
            <a:r>
              <a:rPr lang="en-US" altLang="zh-CN" sz="1200" kern="1200" baseline="0" dirty="0" smtClean="0">
                <a:solidFill>
                  <a:schemeClr val="tx1"/>
                </a:solidFill>
                <a:latin typeface="+mn-lt"/>
                <a:ea typeface="+mn-ea"/>
                <a:cs typeface="+mn-cs"/>
              </a:rPr>
              <a:t>the new partition set can also share the workload with original partition set. This complementary partitioning idea can be applied multiple times to generate a series of partition sets. We call each partition set a “</a:t>
            </a:r>
            <a:r>
              <a:rPr lang="en-US" altLang="zh-CN" sz="1200" i="1" kern="1200" baseline="0" dirty="0" smtClean="0">
                <a:solidFill>
                  <a:schemeClr val="tx1"/>
                </a:solidFill>
                <a:latin typeface="+mn-lt"/>
                <a:ea typeface="+mn-ea"/>
                <a:cs typeface="+mn-cs"/>
              </a:rPr>
              <a:t>primary partition set.” Each </a:t>
            </a:r>
            <a:r>
              <a:rPr lang="en-US" altLang="zh-CN" sz="1200" kern="1200" baseline="0" dirty="0" smtClean="0">
                <a:solidFill>
                  <a:schemeClr val="tx1"/>
                </a:solidFill>
                <a:latin typeface="+mn-lt"/>
                <a:ea typeface="+mn-ea"/>
                <a:cs typeface="+mn-cs"/>
              </a:rPr>
              <a:t>primary partition set is self complete, where a Pregel instance can run independently.</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2EC3474-0EAB-41F4-B3BF-6AC3B66B6C84}" type="slidenum">
              <a:rPr lang="zh-CN" altLang="en-US" smtClean="0"/>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2">
        <a:schemeClr val="bg2"/>
      </p:bgRef>
    </p:bg>
    <p:spTree>
      <p:nvGrpSpPr>
        <p:cNvPr id="1" name=""/>
        <p:cNvGrpSpPr/>
        <p:nvPr/>
      </p:nvGrpSpPr>
      <p:grpSpPr>
        <a:xfrm>
          <a:off x="0" y="0"/>
          <a:ext cx="0" cy="0"/>
          <a:chOff x="0" y="0"/>
          <a:chExt cx="0" cy="0"/>
        </a:xfrm>
      </p:grpSpPr>
      <p:sp>
        <p:nvSpPr>
          <p:cNvPr id="9" name="矩形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标题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0CA059C7-6E85-4415-B33E-4BD00F2315B0}" type="datetime1">
              <a:rPr lang="en-US" altLang="zh-CN" smtClean="0"/>
              <a:pPr/>
              <a:t>5/15/2012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0" name="矩形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6FBB22B-B63B-4D2F-BE3B-7153734974EC}" type="datetime1">
              <a:rPr lang="en-US" altLang="zh-CN" smtClean="0"/>
              <a:pPr/>
              <a:t>5/15/2012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9" name="矩形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矩形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竖排标题 1"/>
          <p:cNvSpPr>
            <a:spLocks noGrp="1"/>
          </p:cNvSpPr>
          <p:nvPr>
            <p:ph type="title" orient="vert"/>
          </p:nvPr>
        </p:nvSpPr>
        <p:spPr>
          <a:xfrm>
            <a:off x="6781800" y="274640"/>
            <a:ext cx="1905000" cy="5851525"/>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304800"/>
            <a:ext cx="60198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3FC9D8CE-4830-4C63-A73C-286ECEDC7BBF}" type="datetime1">
              <a:rPr lang="en-US" altLang="zh-CN" smtClean="0"/>
              <a:pPr/>
              <a:t>5/15/2012</a:t>
            </a:fld>
            <a:endParaRPr lang="zh-CN" altLang="en-US"/>
          </a:p>
        </p:txBody>
      </p:sp>
      <p:sp>
        <p:nvSpPr>
          <p:cNvPr id="5" name="页脚占位符 4"/>
          <p:cNvSpPr>
            <a:spLocks noGrp="1"/>
          </p:cNvSpPr>
          <p:nvPr>
            <p:ph type="ftr" sz="quarter" idx="11"/>
          </p:nvPr>
        </p:nvSpPr>
        <p:spPr>
          <a:xfrm>
            <a:off x="2640597" y="6377459"/>
            <a:ext cx="3836404" cy="365125"/>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155448"/>
            <a:ext cx="8229600" cy="1252728"/>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12EE1E32-B13D-4B1F-A6F5-D79A1F358D0C}" type="datetime1">
              <a:rPr lang="en-US" altLang="zh-CN" smtClean="0"/>
              <a:pPr/>
              <a:t>5/15/2012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2">
        <a:schemeClr val="bg2"/>
      </p:bgRef>
    </p:bg>
    <p:spTree>
      <p:nvGrpSpPr>
        <p:cNvPr id="1" name=""/>
        <p:cNvGrpSpPr/>
        <p:nvPr/>
      </p:nvGrpSpPr>
      <p:grpSpPr>
        <a:xfrm>
          <a:off x="0" y="0"/>
          <a:ext cx="0" cy="0"/>
          <a:chOff x="0" y="0"/>
          <a:chExt cx="0" cy="0"/>
        </a:xfrm>
      </p:grpSpPr>
      <p:sp>
        <p:nvSpPr>
          <p:cNvPr id="9" name="矩形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矩形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标题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50872E2-A16F-4E3E-9262-8BECDEC0EC15}" type="datetime1">
              <a:rPr lang="en-US" altLang="zh-CN" smtClean="0"/>
              <a:pPr/>
              <a:t>5/15/2012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B1AB4F59-EDC9-41BA-B23F-151BEF9CE2EF}" type="datetime1">
              <a:rPr lang="en-US" altLang="zh-CN" smtClean="0"/>
              <a:pPr/>
              <a:t>5/15/2012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09F6E80D-9A00-4B62-8C6D-8FBC6BB95155}" type="datetime1">
              <a:rPr lang="en-US" altLang="zh-CN" smtClean="0"/>
              <a:pPr/>
              <a:t>5/15/2012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F89AC5E0-9807-4985-9219-2D247096C51A}" type="datetime1">
              <a:rPr lang="en-US" altLang="zh-CN" smtClean="0"/>
              <a:pPr/>
              <a:t>5/15/2012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FE5DBD0-C37C-4324-8661-4ED38B13C851}" type="datetime1">
              <a:rPr lang="en-US" altLang="zh-CN" smtClean="0"/>
              <a:pPr/>
              <a:t>5/15/2012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zh-CN" altLang="en-US" smtClean="0"/>
              <a:t>单击此处编辑母版标题样式</a:t>
            </a:r>
            <a:endParaRPr kumimoji="0" lang="en-US"/>
          </a:p>
        </p:txBody>
      </p:sp>
      <p:sp>
        <p:nvSpPr>
          <p:cNvPr id="3" name="内容占位符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D7BA9C5D-33AC-4B3B-96A8-4A3F9139ECC3}" type="datetime1">
              <a:rPr lang="en-US" altLang="zh-CN" smtClean="0"/>
              <a:pPr/>
              <a:t>5/15/2012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2" name="矩形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矩形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1">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a:xfrm>
            <a:off x="164592" y="1170432"/>
            <a:ext cx="2523744" cy="201168"/>
          </a:xfrm>
        </p:spPr>
        <p:txBody>
          <a:bodyPr/>
          <a:lstStyle/>
          <a:p>
            <a:fld id="{5DBE0CD0-68FD-414B-8460-F4B106B648A7}" type="datetime1">
              <a:rPr lang="en-US" altLang="zh-CN" smtClean="0"/>
              <a:pPr/>
              <a:t>5/15/2012</a:t>
            </a:fld>
            <a:endParaRPr lang="zh-CN" altLang="en-US"/>
          </a:p>
        </p:txBody>
      </p:sp>
      <p:sp>
        <p:nvSpPr>
          <p:cNvPr id="11" name="矩形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矩形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页脚占位符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zh-CN" altLang="en-US"/>
          </a:p>
        </p:txBody>
      </p:sp>
      <p:sp>
        <p:nvSpPr>
          <p:cNvPr id="7" name="灯片编号占位符 6"/>
          <p:cNvSpPr>
            <a:spLocks noGrp="1"/>
          </p:cNvSpPr>
          <p:nvPr>
            <p:ph type="sldNum" sz="quarter" idx="12"/>
          </p:nvPr>
        </p:nvSpPr>
        <p:spPr>
          <a:xfrm>
            <a:off x="8339328" y="1170432"/>
            <a:ext cx="733864" cy="201168"/>
          </a:xfrm>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矩形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矩形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标题占位符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B00A5E8-5478-4FAE-B240-F924B3390CF7}" type="datetime1">
              <a:rPr lang="en-US" altLang="zh-CN" smtClean="0"/>
              <a:pPr/>
              <a:t>5/15/2012</a:t>
            </a:fld>
            <a:endParaRPr lang="zh-CN" altLang="en-US"/>
          </a:p>
        </p:txBody>
      </p:sp>
      <p:sp>
        <p:nvSpPr>
          <p:cNvPr id="5" name="页脚占位符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zh-CN" altLang="en-US"/>
          </a:p>
        </p:txBody>
      </p:sp>
      <p:sp>
        <p:nvSpPr>
          <p:cNvPr id="6" name="灯片编号占位符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9552" y="1700808"/>
            <a:ext cx="8352928" cy="1584176"/>
          </a:xfrm>
        </p:spPr>
        <p:txBody>
          <a:bodyPr>
            <a:noAutofit/>
          </a:bodyPr>
          <a:lstStyle/>
          <a:p>
            <a:r>
              <a:rPr lang="en-US" altLang="zh-CN" sz="4400" dirty="0" smtClean="0"/>
              <a:t>Towards Effective Partition Management for Large Graphs</a:t>
            </a:r>
            <a:endParaRPr lang="zh-CN" altLang="en-US" sz="2000" b="0" dirty="0"/>
          </a:p>
        </p:txBody>
      </p:sp>
      <p:pic>
        <p:nvPicPr>
          <p:cNvPr id="3" name="Picture 7"/>
          <p:cNvPicPr>
            <a:picLocks noChangeAspect="1" noChangeArrowheads="1"/>
          </p:cNvPicPr>
          <p:nvPr/>
        </p:nvPicPr>
        <p:blipFill>
          <a:blip r:embed="rId2" cstate="print"/>
          <a:srcRect/>
          <a:stretch>
            <a:fillRect/>
          </a:stretch>
        </p:blipFill>
        <p:spPr bwMode="auto">
          <a:xfrm>
            <a:off x="7430273" y="5517232"/>
            <a:ext cx="1534215" cy="817059"/>
          </a:xfrm>
          <a:prstGeom prst="rect">
            <a:avLst/>
          </a:prstGeom>
          <a:noFill/>
          <a:ln w="9525">
            <a:noFill/>
            <a:miter lim="800000"/>
            <a:headEnd/>
            <a:tailEnd/>
          </a:ln>
        </p:spPr>
      </p:pic>
      <p:sp>
        <p:nvSpPr>
          <p:cNvPr id="4" name="TextBox 3"/>
          <p:cNvSpPr txBox="1"/>
          <p:nvPr/>
        </p:nvSpPr>
        <p:spPr>
          <a:xfrm>
            <a:off x="1043608" y="5661248"/>
            <a:ext cx="4394152" cy="769441"/>
          </a:xfrm>
          <a:prstGeom prst="rect">
            <a:avLst/>
          </a:prstGeom>
          <a:noFill/>
        </p:spPr>
        <p:txBody>
          <a:bodyPr wrap="none" rtlCol="0">
            <a:spAutoFit/>
          </a:bodyPr>
          <a:lstStyle/>
          <a:p>
            <a:r>
              <a:rPr lang="en-US" altLang="zh-CN" sz="2200" dirty="0" smtClean="0">
                <a:solidFill>
                  <a:schemeClr val="bg1">
                    <a:lumMod val="95000"/>
                    <a:lumOff val="5000"/>
                  </a:schemeClr>
                </a:solidFill>
                <a:latin typeface="Comic Sans MS" pitchFamily="66" charset="0"/>
              </a:rPr>
              <a:t>Project Homepage</a:t>
            </a:r>
          </a:p>
          <a:p>
            <a:r>
              <a:rPr lang="en-US" altLang="zh-CN" sz="2200" dirty="0" smtClean="0">
                <a:solidFill>
                  <a:schemeClr val="bg1">
                    <a:lumMod val="95000"/>
                    <a:lumOff val="5000"/>
                  </a:schemeClr>
                </a:solidFill>
                <a:latin typeface="Comic Sans MS" pitchFamily="66" charset="0"/>
              </a:rPr>
              <a:t>http://grafia.cs.ucsb.edu/sedge</a:t>
            </a:r>
            <a:endParaRPr lang="zh-CN" altLang="en-US" sz="2200" dirty="0">
              <a:solidFill>
                <a:schemeClr val="bg1">
                  <a:lumMod val="95000"/>
                  <a:lumOff val="5000"/>
                </a:schemeClr>
              </a:solidFill>
              <a:latin typeface="Comic Sans MS" pitchFamily="66" charset="0"/>
            </a:endParaRPr>
          </a:p>
        </p:txBody>
      </p:sp>
      <p:sp>
        <p:nvSpPr>
          <p:cNvPr id="5" name="TextBox 4"/>
          <p:cNvSpPr txBox="1"/>
          <p:nvPr/>
        </p:nvSpPr>
        <p:spPr>
          <a:xfrm>
            <a:off x="899592" y="3717032"/>
            <a:ext cx="7704856" cy="1261884"/>
          </a:xfrm>
          <a:prstGeom prst="rect">
            <a:avLst/>
          </a:prstGeom>
          <a:noFill/>
        </p:spPr>
        <p:txBody>
          <a:bodyPr wrap="square" rtlCol="0">
            <a:spAutoFit/>
          </a:bodyPr>
          <a:lstStyle/>
          <a:p>
            <a:pPr>
              <a:spcBef>
                <a:spcPts val="1200"/>
              </a:spcBef>
            </a:pPr>
            <a:r>
              <a:rPr lang="en-US" altLang="zh-CN" sz="2200" b="1" dirty="0" smtClean="0">
                <a:solidFill>
                  <a:srgbClr val="F0AD00">
                    <a:satMod val="150000"/>
                  </a:srgbClr>
                </a:solidFill>
                <a:cs typeface="+mj-cs"/>
              </a:rPr>
              <a:t>Shengqi Yang, </a:t>
            </a:r>
            <a:r>
              <a:rPr lang="en-US" altLang="zh-CN" sz="2200" b="1" dirty="0" err="1" smtClean="0">
                <a:solidFill>
                  <a:srgbClr val="F0AD00">
                    <a:satMod val="150000"/>
                  </a:srgbClr>
                </a:solidFill>
                <a:cs typeface="+mj-cs"/>
              </a:rPr>
              <a:t>Xifeng</a:t>
            </a:r>
            <a:r>
              <a:rPr lang="en-US" altLang="zh-CN" sz="2200" b="1" dirty="0" smtClean="0">
                <a:solidFill>
                  <a:srgbClr val="F0AD00">
                    <a:satMod val="150000"/>
                  </a:srgbClr>
                </a:solidFill>
                <a:cs typeface="+mj-cs"/>
              </a:rPr>
              <a:t> Yan, Bo </a:t>
            </a:r>
            <a:r>
              <a:rPr lang="en-US" altLang="zh-CN" sz="2200" b="1" dirty="0" err="1" smtClean="0">
                <a:solidFill>
                  <a:srgbClr val="F0AD00">
                    <a:satMod val="150000"/>
                  </a:srgbClr>
                </a:solidFill>
                <a:cs typeface="+mj-cs"/>
              </a:rPr>
              <a:t>Zong</a:t>
            </a:r>
            <a:r>
              <a:rPr lang="en-US" altLang="zh-CN" sz="2200" b="1" dirty="0" smtClean="0">
                <a:solidFill>
                  <a:srgbClr val="F0AD00">
                    <a:satMod val="150000"/>
                  </a:srgbClr>
                </a:solidFill>
                <a:cs typeface="+mj-cs"/>
              </a:rPr>
              <a:t> and </a:t>
            </a:r>
            <a:r>
              <a:rPr lang="en-US" altLang="zh-CN" sz="2200" b="1" dirty="0" err="1" smtClean="0">
                <a:solidFill>
                  <a:srgbClr val="F0AD00">
                    <a:satMod val="150000"/>
                  </a:srgbClr>
                </a:solidFill>
                <a:cs typeface="+mj-cs"/>
              </a:rPr>
              <a:t>Arijit</a:t>
            </a:r>
            <a:r>
              <a:rPr lang="en-US" altLang="zh-CN" sz="2200" b="1" dirty="0" smtClean="0">
                <a:solidFill>
                  <a:srgbClr val="F0AD00">
                    <a:satMod val="150000"/>
                  </a:srgbClr>
                </a:solidFill>
                <a:cs typeface="+mj-cs"/>
              </a:rPr>
              <a:t> Khan</a:t>
            </a:r>
          </a:p>
          <a:p>
            <a:pPr>
              <a:spcBef>
                <a:spcPts val="1200"/>
              </a:spcBef>
            </a:pPr>
            <a:r>
              <a:rPr lang="en-US" altLang="zh-CN" sz="2200" b="1" dirty="0" smtClean="0">
                <a:solidFill>
                  <a:srgbClr val="F0AD00">
                    <a:satMod val="150000"/>
                  </a:srgbClr>
                </a:solidFill>
                <a:cs typeface="+mj-cs"/>
              </a:rPr>
              <a:t>Computer Science, UC Santa Barbara</a:t>
            </a:r>
          </a:p>
          <a:p>
            <a:r>
              <a:rPr lang="en-US" altLang="zh-CN" sz="2200" b="1" dirty="0" smtClean="0">
                <a:solidFill>
                  <a:srgbClr val="F0AD00">
                    <a:satMod val="150000"/>
                  </a:srgbClr>
                </a:solidFill>
                <a:cs typeface="+mj-cs"/>
              </a:rPr>
              <a:t>{</a:t>
            </a:r>
            <a:r>
              <a:rPr lang="en-US" altLang="zh-CN" sz="2200" b="1" dirty="0" err="1" smtClean="0">
                <a:solidFill>
                  <a:srgbClr val="F0AD00">
                    <a:satMod val="150000"/>
                  </a:srgbClr>
                </a:solidFill>
                <a:cs typeface="+mj-cs"/>
              </a:rPr>
              <a:t>sqyang</a:t>
            </a:r>
            <a:r>
              <a:rPr lang="en-US" altLang="zh-CN" sz="2200" b="1" dirty="0" smtClean="0">
                <a:solidFill>
                  <a:srgbClr val="F0AD00">
                    <a:satMod val="150000"/>
                  </a:srgbClr>
                </a:solidFill>
                <a:cs typeface="+mj-cs"/>
              </a:rPr>
              <a:t>, </a:t>
            </a:r>
            <a:r>
              <a:rPr lang="en-US" altLang="zh-CN" sz="2200" b="1" dirty="0" err="1" smtClean="0">
                <a:solidFill>
                  <a:srgbClr val="F0AD00">
                    <a:satMod val="150000"/>
                  </a:srgbClr>
                </a:solidFill>
                <a:cs typeface="+mj-cs"/>
              </a:rPr>
              <a:t>xyan</a:t>
            </a:r>
            <a:r>
              <a:rPr lang="en-US" altLang="zh-CN" sz="2200" b="1" dirty="0" smtClean="0">
                <a:solidFill>
                  <a:srgbClr val="F0AD00">
                    <a:satMod val="150000"/>
                  </a:srgbClr>
                </a:solidFill>
                <a:cs typeface="+mj-cs"/>
              </a:rPr>
              <a:t>, </a:t>
            </a:r>
            <a:r>
              <a:rPr lang="en-US" altLang="zh-CN" sz="2200" b="1" dirty="0" err="1" smtClean="0">
                <a:solidFill>
                  <a:srgbClr val="F0AD00">
                    <a:satMod val="150000"/>
                  </a:srgbClr>
                </a:solidFill>
                <a:cs typeface="+mj-cs"/>
              </a:rPr>
              <a:t>bzong</a:t>
            </a:r>
            <a:r>
              <a:rPr lang="en-US" altLang="zh-CN" sz="2200" b="1" dirty="0" smtClean="0">
                <a:solidFill>
                  <a:srgbClr val="F0AD00">
                    <a:satMod val="150000"/>
                  </a:srgbClr>
                </a:solidFill>
                <a:cs typeface="+mj-cs"/>
              </a:rPr>
              <a:t>, </a:t>
            </a:r>
            <a:r>
              <a:rPr lang="en-US" altLang="zh-CN" sz="2200" b="1" dirty="0" err="1" smtClean="0">
                <a:solidFill>
                  <a:srgbClr val="F0AD00">
                    <a:satMod val="150000"/>
                  </a:srgbClr>
                </a:solidFill>
                <a:cs typeface="+mj-cs"/>
              </a:rPr>
              <a:t>arijitkhan</a:t>
            </a:r>
            <a:r>
              <a:rPr lang="en-US" altLang="zh-CN" sz="2200" b="1" dirty="0" smtClean="0">
                <a:solidFill>
                  <a:srgbClr val="F0AD00">
                    <a:satMod val="150000"/>
                  </a:srgbClr>
                </a:solidFill>
                <a:cs typeface="+mj-cs"/>
              </a:rPr>
              <a:t>}@</a:t>
            </a:r>
            <a:r>
              <a:rPr lang="en-US" altLang="zh-CN" sz="2200" b="1" dirty="0" err="1" smtClean="0">
                <a:solidFill>
                  <a:srgbClr val="F0AD00">
                    <a:satMod val="150000"/>
                  </a:srgbClr>
                </a:solidFill>
                <a:cs typeface="+mj-cs"/>
              </a:rPr>
              <a:t>cs.ucsb.edu</a:t>
            </a:r>
            <a:endParaRPr lang="zh-CN" altLang="en-US" sz="2200" b="1" dirty="0" smtClean="0">
              <a:solidFill>
                <a:srgbClr val="F0AD00">
                  <a:satMod val="150000"/>
                </a:srgbClr>
              </a:solidFill>
              <a:cs typeface="+mj-cs"/>
            </a:endParaRPr>
          </a:p>
        </p:txBody>
      </p:sp>
      <p:sp>
        <p:nvSpPr>
          <p:cNvPr id="8" name="日期占位符 7"/>
          <p:cNvSpPr>
            <a:spLocks noGrp="1"/>
          </p:cNvSpPr>
          <p:nvPr>
            <p:ph type="dt" sz="half" idx="10"/>
          </p:nvPr>
        </p:nvSpPr>
        <p:spPr/>
        <p:txBody>
          <a:bodyPr/>
          <a:lstStyle/>
          <a:p>
            <a:fld id="{B097D103-B808-4E77-816D-006EA76956EC}" type="datetime1">
              <a:rPr lang="en-US" altLang="zh-CN" smtClean="0"/>
              <a:pPr/>
              <a:t>5/15/2012</a:t>
            </a:fld>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1</a:t>
            </a:fld>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 Iterative Solution</a:t>
            </a:r>
            <a:endParaRPr lang="zh-CN" altLang="en-US" dirty="0"/>
          </a:p>
        </p:txBody>
      </p:sp>
      <p:pic>
        <p:nvPicPr>
          <p:cNvPr id="4" name="图片 3" descr="1.jpg"/>
          <p:cNvPicPr>
            <a:picLocks noChangeAspect="1"/>
          </p:cNvPicPr>
          <p:nvPr/>
        </p:nvPicPr>
        <p:blipFill>
          <a:blip r:embed="rId3" cstate="print"/>
          <a:stretch>
            <a:fillRect/>
          </a:stretch>
        </p:blipFill>
        <p:spPr>
          <a:xfrm>
            <a:off x="755576" y="1916832"/>
            <a:ext cx="1872208" cy="1898954"/>
          </a:xfrm>
          <a:prstGeom prst="rect">
            <a:avLst/>
          </a:prstGeom>
        </p:spPr>
      </p:pic>
      <p:pic>
        <p:nvPicPr>
          <p:cNvPr id="5" name="图片 4" descr="2.jpg"/>
          <p:cNvPicPr>
            <a:picLocks noChangeAspect="1"/>
          </p:cNvPicPr>
          <p:nvPr/>
        </p:nvPicPr>
        <p:blipFill>
          <a:blip r:embed="rId4" cstate="print"/>
          <a:stretch>
            <a:fillRect/>
          </a:stretch>
        </p:blipFill>
        <p:spPr>
          <a:xfrm>
            <a:off x="6571666" y="2106110"/>
            <a:ext cx="1744750" cy="1656184"/>
          </a:xfrm>
          <a:prstGeom prst="rect">
            <a:avLst/>
          </a:prstGeom>
        </p:spPr>
      </p:pic>
      <p:pic>
        <p:nvPicPr>
          <p:cNvPr id="6" name="图片 5" descr="QQ截图未命名.jpg"/>
          <p:cNvPicPr>
            <a:picLocks noChangeAspect="1"/>
          </p:cNvPicPr>
          <p:nvPr/>
        </p:nvPicPr>
        <p:blipFill>
          <a:blip r:embed="rId5" cstate="print"/>
          <a:stretch>
            <a:fillRect/>
          </a:stretch>
        </p:blipFill>
        <p:spPr>
          <a:xfrm>
            <a:off x="3570406" y="2060848"/>
            <a:ext cx="1761555" cy="1629438"/>
          </a:xfrm>
          <a:prstGeom prst="rect">
            <a:avLst/>
          </a:prstGeom>
        </p:spPr>
      </p:pic>
      <p:sp>
        <p:nvSpPr>
          <p:cNvPr id="7" name="TextBox 6"/>
          <p:cNvSpPr txBox="1"/>
          <p:nvPr/>
        </p:nvSpPr>
        <p:spPr>
          <a:xfrm>
            <a:off x="2755242" y="2178118"/>
            <a:ext cx="720080" cy="1015663"/>
          </a:xfrm>
          <a:prstGeom prst="rect">
            <a:avLst/>
          </a:prstGeom>
          <a:noFill/>
        </p:spPr>
        <p:txBody>
          <a:bodyPr wrap="square" rtlCol="0">
            <a:spAutoFit/>
          </a:bodyPr>
          <a:lstStyle/>
          <a:p>
            <a:r>
              <a:rPr lang="en-US" altLang="zh-CN" sz="6000" dirty="0" smtClean="0"/>
              <a:t>…</a:t>
            </a:r>
            <a:endParaRPr lang="zh-CN" altLang="en-US" sz="6000" dirty="0"/>
          </a:p>
        </p:txBody>
      </p:sp>
      <p:sp>
        <p:nvSpPr>
          <p:cNvPr id="8" name="TextBox 7"/>
          <p:cNvSpPr txBox="1"/>
          <p:nvPr/>
        </p:nvSpPr>
        <p:spPr>
          <a:xfrm>
            <a:off x="5580112" y="2178118"/>
            <a:ext cx="720080" cy="1015663"/>
          </a:xfrm>
          <a:prstGeom prst="rect">
            <a:avLst/>
          </a:prstGeom>
          <a:noFill/>
        </p:spPr>
        <p:txBody>
          <a:bodyPr wrap="square" rtlCol="0">
            <a:spAutoFit/>
          </a:bodyPr>
          <a:lstStyle/>
          <a:p>
            <a:r>
              <a:rPr lang="en-US" altLang="zh-CN" sz="6000" dirty="0" smtClean="0"/>
              <a:t>…</a:t>
            </a:r>
            <a:endParaRPr lang="zh-CN" altLang="en-US" sz="6000" dirty="0"/>
          </a:p>
        </p:txBody>
      </p:sp>
      <p:sp>
        <p:nvSpPr>
          <p:cNvPr id="11" name="TextBox 10"/>
          <p:cNvSpPr txBox="1"/>
          <p:nvPr/>
        </p:nvSpPr>
        <p:spPr>
          <a:xfrm>
            <a:off x="971600" y="4149080"/>
            <a:ext cx="7344816" cy="2400657"/>
          </a:xfrm>
          <a:prstGeom prst="rect">
            <a:avLst/>
          </a:prstGeom>
          <a:noFill/>
        </p:spPr>
        <p:txBody>
          <a:bodyPr wrap="square" rtlCol="0">
            <a:spAutoFit/>
          </a:bodyPr>
          <a:lstStyle/>
          <a:p>
            <a:pPr marL="438912" indent="-320040">
              <a:buClr>
                <a:schemeClr val="accent4"/>
              </a:buClr>
              <a:buSzPct val="80000"/>
              <a:buFont typeface="Wingdings 2"/>
              <a:buChar char=""/>
            </a:pPr>
            <a:r>
              <a:rPr lang="en-US" altLang="zh-CN" sz="3000" dirty="0" smtClean="0"/>
              <a:t>Iteratively repartition the graph</a:t>
            </a:r>
          </a:p>
          <a:p>
            <a:pPr marL="438912" indent="-320040">
              <a:buClr>
                <a:schemeClr val="accent4"/>
              </a:buClr>
              <a:buSzPct val="80000"/>
              <a:buFont typeface="Wingdings 2"/>
              <a:buChar char=""/>
            </a:pPr>
            <a:r>
              <a:rPr lang="en-US" altLang="zh-CN" sz="3000" dirty="0" smtClean="0"/>
              <a:t>Pros</a:t>
            </a:r>
          </a:p>
          <a:p>
            <a:pPr marL="896112" lvl="1" indent="-320040">
              <a:buClr>
                <a:srgbClr val="FFC000"/>
              </a:buClr>
              <a:buSzPct val="80000"/>
              <a:buFont typeface="Wingdings 2"/>
              <a:buChar char=""/>
            </a:pPr>
            <a:r>
              <a:rPr lang="en-US" altLang="zh-CN" sz="3000" dirty="0" smtClean="0"/>
              <a:t>Effective communication reduction</a:t>
            </a:r>
          </a:p>
          <a:p>
            <a:pPr marL="438912" indent="-320040">
              <a:buClr>
                <a:schemeClr val="accent4"/>
              </a:buClr>
              <a:buSzPct val="80000"/>
              <a:buFont typeface="Wingdings 2"/>
              <a:buChar char=""/>
            </a:pPr>
            <a:r>
              <a:rPr lang="en-US" altLang="zh-CN" sz="3000" dirty="0" smtClean="0"/>
              <a:t>Cons</a:t>
            </a:r>
          </a:p>
          <a:p>
            <a:pPr marL="896112" lvl="1" indent="-320040">
              <a:buClr>
                <a:srgbClr val="FFC000"/>
              </a:buClr>
              <a:buSzPct val="80000"/>
              <a:buFont typeface="Wingdings 2"/>
              <a:buChar char=""/>
            </a:pPr>
            <a:r>
              <a:rPr lang="en-US" altLang="zh-CN" sz="3000" dirty="0" smtClean="0"/>
              <a:t>Space limitation</a:t>
            </a:r>
          </a:p>
        </p:txBody>
      </p:sp>
      <p:sp>
        <p:nvSpPr>
          <p:cNvPr id="12" name="日期占位符 11"/>
          <p:cNvSpPr>
            <a:spLocks noGrp="1"/>
          </p:cNvSpPr>
          <p:nvPr>
            <p:ph type="dt" sz="half" idx="10"/>
          </p:nvPr>
        </p:nvSpPr>
        <p:spPr/>
        <p:txBody>
          <a:bodyPr/>
          <a:lstStyle/>
          <a:p>
            <a:fld id="{90360F80-1BB2-4033-9987-D7A02A014A05}" type="datetime1">
              <a:rPr lang="en-US" altLang="zh-CN" smtClean="0"/>
              <a:pPr/>
              <a:t>5/15/2012</a:t>
            </a:fld>
            <a:endParaRPr lang="zh-CN" altLang="en-US"/>
          </a:p>
        </p:txBody>
      </p:sp>
      <p:sp>
        <p:nvSpPr>
          <p:cNvPr id="13" name="灯片编号占位符 12"/>
          <p:cNvSpPr>
            <a:spLocks noGrp="1"/>
          </p:cNvSpPr>
          <p:nvPr>
            <p:ph type="sldNum" sz="quarter" idx="12"/>
          </p:nvPr>
        </p:nvSpPr>
        <p:spPr/>
        <p:txBody>
          <a:bodyPr/>
          <a:lstStyle/>
          <a:p>
            <a:fld id="{0C913308-F349-4B6D-A68A-DD1791B4A57B}" type="slidenum">
              <a:rPr lang="zh-CN" altLang="en-US" smtClean="0"/>
              <a:pPr/>
              <a:t>10</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ox(in)">
                                      <p:cBhvr>
                                        <p:cTn id="11" dur="500"/>
                                        <p:tgtEl>
                                          <p:spTgt spid="6"/>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ox(i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Cross-partition query profiling</a:t>
            </a:r>
            <a:endParaRPr lang="zh-CN" altLang="en-US" sz="3600" dirty="0"/>
          </a:p>
        </p:txBody>
      </p:sp>
      <p:sp>
        <p:nvSpPr>
          <p:cNvPr id="3" name="内容占位符 2"/>
          <p:cNvSpPr>
            <a:spLocks noGrp="1"/>
          </p:cNvSpPr>
          <p:nvPr>
            <p:ph idx="1"/>
          </p:nvPr>
        </p:nvSpPr>
        <p:spPr>
          <a:xfrm>
            <a:off x="457200" y="4005064"/>
            <a:ext cx="8229600" cy="2304256"/>
          </a:xfrm>
        </p:spPr>
        <p:txBody>
          <a:bodyPr>
            <a:normAutofit/>
          </a:bodyPr>
          <a:lstStyle/>
          <a:p>
            <a:pPr>
              <a:buClr>
                <a:schemeClr val="accent4"/>
              </a:buClr>
              <a:buFont typeface="Wingdings" pitchFamily="2" charset="2"/>
              <a:buChar char="n"/>
            </a:pPr>
            <a:r>
              <a:rPr lang="en-US" altLang="zh-CN" sz="2400" b="1" dirty="0" smtClean="0"/>
              <a:t>Blocks</a:t>
            </a:r>
            <a:r>
              <a:rPr lang="en-US" altLang="zh-CN" sz="2400" dirty="0" smtClean="0"/>
              <a:t>: coarse-granularity units that trace the path of cross-partition queries. e.g., C1,C2 and C3.</a:t>
            </a:r>
          </a:p>
          <a:p>
            <a:pPr>
              <a:buClr>
                <a:schemeClr val="accent4"/>
              </a:buClr>
              <a:buFont typeface="Wingdings" pitchFamily="2" charset="2"/>
              <a:buChar char="n"/>
            </a:pPr>
            <a:r>
              <a:rPr lang="en-US" altLang="zh-CN" sz="2400" b="1" dirty="0" smtClean="0"/>
              <a:t>Advantages</a:t>
            </a:r>
            <a:r>
              <a:rPr lang="en-US" altLang="zh-CN" sz="2400" dirty="0" smtClean="0"/>
              <a:t>:</a:t>
            </a:r>
          </a:p>
          <a:p>
            <a:pPr lvl="1">
              <a:buClr>
                <a:schemeClr val="accent4"/>
              </a:buClr>
            </a:pPr>
            <a:r>
              <a:rPr lang="en-US" altLang="zh-CN" sz="2200" dirty="0" smtClean="0"/>
              <a:t>Query generalization.</a:t>
            </a:r>
          </a:p>
          <a:p>
            <a:pPr lvl="1">
              <a:buClr>
                <a:schemeClr val="accent4"/>
              </a:buClr>
            </a:pPr>
            <a:r>
              <a:rPr lang="en-US" altLang="zh-CN" sz="2200" dirty="0" smtClean="0"/>
              <a:t>Profile a query with fewer features.</a:t>
            </a:r>
          </a:p>
          <a:p>
            <a:pPr lvl="1"/>
            <a:endParaRPr lang="zh-CN" altLang="en-US" sz="2000" dirty="0"/>
          </a:p>
        </p:txBody>
      </p:sp>
      <p:grpSp>
        <p:nvGrpSpPr>
          <p:cNvPr id="4" name="组合 38"/>
          <p:cNvGrpSpPr/>
          <p:nvPr/>
        </p:nvGrpSpPr>
        <p:grpSpPr>
          <a:xfrm>
            <a:off x="2699792" y="1628800"/>
            <a:ext cx="3672408" cy="2088232"/>
            <a:chOff x="2699792" y="1484784"/>
            <a:chExt cx="3672408" cy="2088232"/>
          </a:xfrm>
        </p:grpSpPr>
        <p:grpSp>
          <p:nvGrpSpPr>
            <p:cNvPr id="12" name="组合 52"/>
            <p:cNvGrpSpPr/>
            <p:nvPr/>
          </p:nvGrpSpPr>
          <p:grpSpPr>
            <a:xfrm>
              <a:off x="2699792" y="1484784"/>
              <a:ext cx="3672408" cy="2088232"/>
              <a:chOff x="2843808" y="1700808"/>
              <a:chExt cx="2747302" cy="1584176"/>
            </a:xfrm>
          </p:grpSpPr>
          <p:sp>
            <p:nvSpPr>
              <p:cNvPr id="6" name="任意多边形 5"/>
              <p:cNvSpPr/>
              <p:nvPr/>
            </p:nvSpPr>
            <p:spPr>
              <a:xfrm>
                <a:off x="4139952" y="1700808"/>
                <a:ext cx="1451158" cy="1570382"/>
              </a:xfrm>
              <a:custGeom>
                <a:avLst/>
                <a:gdLst>
                  <a:gd name="connsiteX0" fmla="*/ 200991 w 1223617"/>
                  <a:gd name="connsiteY0" fmla="*/ 165652 h 1570382"/>
                  <a:gd name="connsiteX1" fmla="*/ 81721 w 1223617"/>
                  <a:gd name="connsiteY1" fmla="*/ 483704 h 1570382"/>
                  <a:gd name="connsiteX2" fmla="*/ 55217 w 1223617"/>
                  <a:gd name="connsiteY2" fmla="*/ 563217 h 1570382"/>
                  <a:gd name="connsiteX3" fmla="*/ 28713 w 1223617"/>
                  <a:gd name="connsiteY3" fmla="*/ 748748 h 1570382"/>
                  <a:gd name="connsiteX4" fmla="*/ 227495 w 1223617"/>
                  <a:gd name="connsiteY4" fmla="*/ 1000539 h 1570382"/>
                  <a:gd name="connsiteX5" fmla="*/ 161235 w 1223617"/>
                  <a:gd name="connsiteY5" fmla="*/ 1451113 h 1570382"/>
                  <a:gd name="connsiteX6" fmla="*/ 625061 w 1223617"/>
                  <a:gd name="connsiteY6" fmla="*/ 1543878 h 1570382"/>
                  <a:gd name="connsiteX7" fmla="*/ 1128643 w 1223617"/>
                  <a:gd name="connsiteY7" fmla="*/ 1292087 h 1570382"/>
                  <a:gd name="connsiteX8" fmla="*/ 1194904 w 1223617"/>
                  <a:gd name="connsiteY8" fmla="*/ 589722 h 1570382"/>
                  <a:gd name="connsiteX9" fmla="*/ 1049130 w 1223617"/>
                  <a:gd name="connsiteY9" fmla="*/ 152400 h 1570382"/>
                  <a:gd name="connsiteX10" fmla="*/ 452782 w 1223617"/>
                  <a:gd name="connsiteY10" fmla="*/ 6626 h 1570382"/>
                  <a:gd name="connsiteX11" fmla="*/ 214243 w 1223617"/>
                  <a:gd name="connsiteY11" fmla="*/ 112643 h 1570382"/>
                  <a:gd name="connsiteX12" fmla="*/ 187739 w 1223617"/>
                  <a:gd name="connsiteY12" fmla="*/ 218661 h 1570382"/>
                  <a:gd name="connsiteX13" fmla="*/ 200991 w 1223617"/>
                  <a:gd name="connsiteY13" fmla="*/ 165652 h 1570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23617" h="1570382">
                    <a:moveTo>
                      <a:pt x="200991" y="165652"/>
                    </a:moveTo>
                    <a:cubicBezTo>
                      <a:pt x="183321" y="209826"/>
                      <a:pt x="106017" y="417443"/>
                      <a:pt x="81721" y="483704"/>
                    </a:cubicBezTo>
                    <a:cubicBezTo>
                      <a:pt x="57425" y="549965"/>
                      <a:pt x="64052" y="519043"/>
                      <a:pt x="55217" y="563217"/>
                    </a:cubicBezTo>
                    <a:cubicBezTo>
                      <a:pt x="46382" y="607391"/>
                      <a:pt x="0" y="675861"/>
                      <a:pt x="28713" y="748748"/>
                    </a:cubicBezTo>
                    <a:cubicBezTo>
                      <a:pt x="57426" y="821635"/>
                      <a:pt x="205408" y="883478"/>
                      <a:pt x="227495" y="1000539"/>
                    </a:cubicBezTo>
                    <a:cubicBezTo>
                      <a:pt x="249582" y="1117600"/>
                      <a:pt x="94974" y="1360557"/>
                      <a:pt x="161235" y="1451113"/>
                    </a:cubicBezTo>
                    <a:cubicBezTo>
                      <a:pt x="227496" y="1541669"/>
                      <a:pt x="463826" y="1570382"/>
                      <a:pt x="625061" y="1543878"/>
                    </a:cubicBezTo>
                    <a:cubicBezTo>
                      <a:pt x="786296" y="1517374"/>
                      <a:pt x="1033669" y="1451113"/>
                      <a:pt x="1128643" y="1292087"/>
                    </a:cubicBezTo>
                    <a:cubicBezTo>
                      <a:pt x="1223617" y="1133061"/>
                      <a:pt x="1208156" y="779670"/>
                      <a:pt x="1194904" y="589722"/>
                    </a:cubicBezTo>
                    <a:cubicBezTo>
                      <a:pt x="1181652" y="399774"/>
                      <a:pt x="1172817" y="249583"/>
                      <a:pt x="1049130" y="152400"/>
                    </a:cubicBezTo>
                    <a:cubicBezTo>
                      <a:pt x="925443" y="55217"/>
                      <a:pt x="591930" y="13252"/>
                      <a:pt x="452782" y="6626"/>
                    </a:cubicBezTo>
                    <a:cubicBezTo>
                      <a:pt x="313634" y="0"/>
                      <a:pt x="258417" y="77304"/>
                      <a:pt x="214243" y="112643"/>
                    </a:cubicBezTo>
                    <a:cubicBezTo>
                      <a:pt x="170069" y="147982"/>
                      <a:pt x="192156" y="209826"/>
                      <a:pt x="187739" y="218661"/>
                    </a:cubicBezTo>
                    <a:cubicBezTo>
                      <a:pt x="183322" y="227496"/>
                      <a:pt x="218661" y="121478"/>
                      <a:pt x="200991" y="165652"/>
                    </a:cubicBezTo>
                    <a:close/>
                  </a:path>
                </a:pathLst>
              </a:custGeom>
              <a:solidFill>
                <a:schemeClr val="accent4">
                  <a:lumMod val="60000"/>
                  <a:lumOff val="40000"/>
                </a:schemeClr>
              </a:solid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流程图: 联系 30"/>
              <p:cNvSpPr/>
              <p:nvPr/>
            </p:nvSpPr>
            <p:spPr>
              <a:xfrm>
                <a:off x="4499992" y="1916832"/>
                <a:ext cx="792088" cy="792088"/>
              </a:xfrm>
              <a:prstGeom prst="flowChartConnector">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a:off x="2843808" y="1700808"/>
                <a:ext cx="1440160" cy="1584176"/>
              </a:xfrm>
              <a:custGeom>
                <a:avLst/>
                <a:gdLst>
                  <a:gd name="connsiteX0" fmla="*/ 947530 w 1029252"/>
                  <a:gd name="connsiteY0" fmla="*/ 287130 h 1305339"/>
                  <a:gd name="connsiteX1" fmla="*/ 801756 w 1029252"/>
                  <a:gd name="connsiteY1" fmla="*/ 605182 h 1305339"/>
                  <a:gd name="connsiteX2" fmla="*/ 960782 w 1029252"/>
                  <a:gd name="connsiteY2" fmla="*/ 949739 h 1305339"/>
                  <a:gd name="connsiteX3" fmla="*/ 828260 w 1029252"/>
                  <a:gd name="connsiteY3" fmla="*/ 1241287 h 1305339"/>
                  <a:gd name="connsiteX4" fmla="*/ 351182 w 1029252"/>
                  <a:gd name="connsiteY4" fmla="*/ 1254539 h 1305339"/>
                  <a:gd name="connsiteX5" fmla="*/ 46382 w 1029252"/>
                  <a:gd name="connsiteY5" fmla="*/ 936487 h 1305339"/>
                  <a:gd name="connsiteX6" fmla="*/ 72887 w 1029252"/>
                  <a:gd name="connsiteY6" fmla="*/ 366643 h 1305339"/>
                  <a:gd name="connsiteX7" fmla="*/ 311426 w 1029252"/>
                  <a:gd name="connsiteY7" fmla="*/ 75095 h 1305339"/>
                  <a:gd name="connsiteX8" fmla="*/ 775252 w 1029252"/>
                  <a:gd name="connsiteY8" fmla="*/ 8835 h 1305339"/>
                  <a:gd name="connsiteX9" fmla="*/ 1000539 w 1029252"/>
                  <a:gd name="connsiteY9" fmla="*/ 128104 h 1305339"/>
                  <a:gd name="connsiteX10" fmla="*/ 947530 w 1029252"/>
                  <a:gd name="connsiteY10" fmla="*/ 287130 h 130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9252" h="1305339">
                    <a:moveTo>
                      <a:pt x="947530" y="287130"/>
                    </a:moveTo>
                    <a:cubicBezTo>
                      <a:pt x="914400" y="366643"/>
                      <a:pt x="799547" y="494747"/>
                      <a:pt x="801756" y="605182"/>
                    </a:cubicBezTo>
                    <a:cubicBezTo>
                      <a:pt x="803965" y="715617"/>
                      <a:pt x="956365" y="843722"/>
                      <a:pt x="960782" y="949739"/>
                    </a:cubicBezTo>
                    <a:cubicBezTo>
                      <a:pt x="965199" y="1055756"/>
                      <a:pt x="929860" y="1190487"/>
                      <a:pt x="828260" y="1241287"/>
                    </a:cubicBezTo>
                    <a:cubicBezTo>
                      <a:pt x="726660" y="1292087"/>
                      <a:pt x="481495" y="1305339"/>
                      <a:pt x="351182" y="1254539"/>
                    </a:cubicBezTo>
                    <a:cubicBezTo>
                      <a:pt x="220869" y="1203739"/>
                      <a:pt x="92764" y="1084470"/>
                      <a:pt x="46382" y="936487"/>
                    </a:cubicBezTo>
                    <a:cubicBezTo>
                      <a:pt x="0" y="788504"/>
                      <a:pt x="28713" y="510208"/>
                      <a:pt x="72887" y="366643"/>
                    </a:cubicBezTo>
                    <a:cubicBezTo>
                      <a:pt x="117061" y="223078"/>
                      <a:pt x="194365" y="134730"/>
                      <a:pt x="311426" y="75095"/>
                    </a:cubicBezTo>
                    <a:cubicBezTo>
                      <a:pt x="428487" y="15460"/>
                      <a:pt x="660400" y="0"/>
                      <a:pt x="775252" y="8835"/>
                    </a:cubicBezTo>
                    <a:cubicBezTo>
                      <a:pt x="890104" y="17670"/>
                      <a:pt x="971826" y="77304"/>
                      <a:pt x="1000539" y="128104"/>
                    </a:cubicBezTo>
                    <a:cubicBezTo>
                      <a:pt x="1029252" y="178904"/>
                      <a:pt x="980660" y="207617"/>
                      <a:pt x="947530" y="287130"/>
                    </a:cubicBezTo>
                    <a:close/>
                  </a:path>
                </a:pathLst>
              </a:custGeom>
              <a:solidFill>
                <a:schemeClr val="accent4">
                  <a:lumMod val="60000"/>
                  <a:lumOff val="40000"/>
                </a:schemeClr>
              </a:solidFill>
              <a:ln w="3175">
                <a:solidFill>
                  <a:schemeClr val="accent4">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26" name="流程图: 联系 25"/>
              <p:cNvSpPr/>
              <p:nvPr/>
            </p:nvSpPr>
            <p:spPr>
              <a:xfrm>
                <a:off x="3203848" y="1916832"/>
                <a:ext cx="864096" cy="864096"/>
              </a:xfrm>
              <a:prstGeom prst="flowChartConnector">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流程图: 联系 26"/>
              <p:cNvSpPr/>
              <p:nvPr/>
            </p:nvSpPr>
            <p:spPr>
              <a:xfrm>
                <a:off x="3851920" y="2132856"/>
                <a:ext cx="792088" cy="792088"/>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流程图: 联系 6"/>
              <p:cNvSpPr/>
              <p:nvPr/>
            </p:nvSpPr>
            <p:spPr>
              <a:xfrm>
                <a:off x="3275856" y="2204864"/>
                <a:ext cx="144016" cy="144016"/>
              </a:xfrm>
              <a:prstGeom prst="flowChartConnector">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流程图: 联系 7"/>
              <p:cNvSpPr/>
              <p:nvPr/>
            </p:nvSpPr>
            <p:spPr>
              <a:xfrm>
                <a:off x="3779912" y="2132856"/>
                <a:ext cx="144016" cy="144016"/>
              </a:xfrm>
              <a:prstGeom prst="flowChartConnector">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流程图: 联系 8"/>
              <p:cNvSpPr/>
              <p:nvPr/>
            </p:nvSpPr>
            <p:spPr>
              <a:xfrm>
                <a:off x="4211960" y="2348880"/>
                <a:ext cx="144016" cy="144016"/>
              </a:xfrm>
              <a:prstGeom prst="flowChartConnector">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流程图: 联系 9"/>
              <p:cNvSpPr/>
              <p:nvPr/>
            </p:nvSpPr>
            <p:spPr>
              <a:xfrm>
                <a:off x="4788024" y="2420888"/>
                <a:ext cx="144016" cy="144016"/>
              </a:xfrm>
              <a:prstGeom prst="flowChartConnector">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流程图: 联系 10"/>
              <p:cNvSpPr/>
              <p:nvPr/>
            </p:nvSpPr>
            <p:spPr>
              <a:xfrm>
                <a:off x="5076056" y="2204864"/>
                <a:ext cx="144016" cy="144016"/>
              </a:xfrm>
              <a:prstGeom prst="flowChartConnector">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形状 12"/>
              <p:cNvCxnSpPr>
                <a:stCxn id="7" idx="7"/>
                <a:endCxn id="8" idx="2"/>
              </p:cNvCxnSpPr>
              <p:nvPr/>
            </p:nvCxnSpPr>
            <p:spPr>
              <a:xfrm rot="5400000" flipH="1" flipV="1">
                <a:off x="3578801" y="2024845"/>
                <a:ext cx="21091" cy="381131"/>
              </a:xfrm>
              <a:prstGeom prst="curvedConnector4">
                <a:avLst>
                  <a:gd name="adj1" fmla="val 392708"/>
                  <a:gd name="adj2" fmla="val 52767"/>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5" name="形状 14"/>
              <p:cNvCxnSpPr>
                <a:stCxn id="8" idx="7"/>
                <a:endCxn id="9" idx="2"/>
              </p:cNvCxnSpPr>
              <p:nvPr/>
            </p:nvCxnSpPr>
            <p:spPr>
              <a:xfrm rot="16200000" flipH="1">
                <a:off x="3923927" y="2132856"/>
                <a:ext cx="266941" cy="309123"/>
              </a:xfrm>
              <a:prstGeom prst="curvedConnector4">
                <a:avLst>
                  <a:gd name="adj1" fmla="val 68262"/>
                  <a:gd name="adj2" fmla="val 5341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形状 18"/>
              <p:cNvCxnSpPr>
                <a:stCxn id="9" idx="6"/>
                <a:endCxn id="10" idx="3"/>
              </p:cNvCxnSpPr>
              <p:nvPr/>
            </p:nvCxnSpPr>
            <p:spPr>
              <a:xfrm>
                <a:off x="4355976" y="2420888"/>
                <a:ext cx="453139" cy="122925"/>
              </a:xfrm>
              <a:prstGeom prst="curvedConnector4">
                <a:avLst>
                  <a:gd name="adj1" fmla="val 47673"/>
                  <a:gd name="adj2" fmla="val 156599"/>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3" name="形状 22"/>
              <p:cNvCxnSpPr>
                <a:stCxn id="10" idx="7"/>
                <a:endCxn id="11" idx="2"/>
              </p:cNvCxnSpPr>
              <p:nvPr/>
            </p:nvCxnSpPr>
            <p:spPr>
              <a:xfrm rot="5400000" flipH="1" flipV="1">
                <a:off x="4910949" y="2276873"/>
                <a:ext cx="165107" cy="165107"/>
              </a:xfrm>
              <a:prstGeom prst="curvedConnector2">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2" name="流程图: 联系 31"/>
              <p:cNvSpPr/>
              <p:nvPr/>
            </p:nvSpPr>
            <p:spPr>
              <a:xfrm>
                <a:off x="3563888" y="2564904"/>
                <a:ext cx="144016" cy="144016"/>
              </a:xfrm>
              <a:prstGeom prst="flowChartConnector">
                <a:avLst/>
              </a:prstGeom>
              <a:solidFill>
                <a:srgbClr val="0070C0"/>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形状 32"/>
              <p:cNvCxnSpPr>
                <a:stCxn id="7" idx="5"/>
                <a:endCxn id="32" idx="1"/>
              </p:cNvCxnSpPr>
              <p:nvPr/>
            </p:nvCxnSpPr>
            <p:spPr>
              <a:xfrm rot="16200000" flipH="1">
                <a:off x="3362777" y="2363793"/>
                <a:ext cx="258206" cy="186198"/>
              </a:xfrm>
              <a:prstGeom prst="curvedConnector3">
                <a:avLst>
                  <a:gd name="adj1" fmla="val 50000"/>
                </a:avLst>
              </a:prstGeom>
              <a:ln w="190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3" name="形状 32"/>
              <p:cNvCxnSpPr>
                <a:stCxn id="9" idx="3"/>
              </p:cNvCxnSpPr>
              <p:nvPr/>
            </p:nvCxnSpPr>
            <p:spPr>
              <a:xfrm rot="16200000" flipH="1">
                <a:off x="4118861" y="2585995"/>
                <a:ext cx="258206" cy="29826"/>
              </a:xfrm>
              <a:prstGeom prst="curvedConnector3">
                <a:avLst>
                  <a:gd name="adj1" fmla="val 50000"/>
                </a:avLst>
              </a:prstGeom>
              <a:ln w="190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47" name="流程图: 联系 46"/>
              <p:cNvSpPr/>
              <p:nvPr/>
            </p:nvSpPr>
            <p:spPr>
              <a:xfrm>
                <a:off x="4211960" y="2708920"/>
                <a:ext cx="144016" cy="144016"/>
              </a:xfrm>
              <a:prstGeom prst="flowChartConnector">
                <a:avLst/>
              </a:prstGeom>
              <a:solidFill>
                <a:srgbClr val="0070C0"/>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流程图: 联系 47"/>
              <p:cNvSpPr/>
              <p:nvPr/>
            </p:nvSpPr>
            <p:spPr>
              <a:xfrm>
                <a:off x="4716016" y="2060848"/>
                <a:ext cx="144016" cy="144016"/>
              </a:xfrm>
              <a:prstGeom prst="flowChartConnector">
                <a:avLst/>
              </a:prstGeom>
              <a:solidFill>
                <a:srgbClr val="0070C0"/>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9" name="形状 32"/>
              <p:cNvCxnSpPr>
                <a:stCxn id="11" idx="1"/>
                <a:endCxn id="48" idx="7"/>
              </p:cNvCxnSpPr>
              <p:nvPr/>
            </p:nvCxnSpPr>
            <p:spPr>
              <a:xfrm rot="16200000" flipV="1">
                <a:off x="4896036" y="2024844"/>
                <a:ext cx="144016" cy="258206"/>
              </a:xfrm>
              <a:prstGeom prst="curvedConnector3">
                <a:avLst>
                  <a:gd name="adj1" fmla="val 126147"/>
                </a:avLst>
              </a:prstGeom>
              <a:ln w="190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2830949" y="1484784"/>
              <a:ext cx="474753" cy="405706"/>
            </a:xfrm>
            <a:prstGeom prst="rect">
              <a:avLst/>
            </a:prstGeom>
            <a:noFill/>
          </p:spPr>
          <p:txBody>
            <a:bodyPr wrap="none" rtlCol="0">
              <a:spAutoFit/>
            </a:bodyPr>
            <a:lstStyle/>
            <a:p>
              <a:r>
                <a:rPr lang="en-US" altLang="zh-CN" sz="2400" b="1" dirty="0" smtClean="0"/>
                <a:t>P1</a:t>
              </a:r>
              <a:endParaRPr lang="zh-CN" altLang="en-US" sz="2400" b="1" dirty="0"/>
            </a:p>
          </p:txBody>
        </p:sp>
        <p:sp>
          <p:nvSpPr>
            <p:cNvPr id="55" name="TextBox 54"/>
            <p:cNvSpPr txBox="1"/>
            <p:nvPr/>
          </p:nvSpPr>
          <p:spPr>
            <a:xfrm>
              <a:off x="5847570" y="1484784"/>
              <a:ext cx="476213" cy="405706"/>
            </a:xfrm>
            <a:prstGeom prst="rect">
              <a:avLst/>
            </a:prstGeom>
            <a:noFill/>
          </p:spPr>
          <p:txBody>
            <a:bodyPr wrap="none" rtlCol="0">
              <a:spAutoFit/>
            </a:bodyPr>
            <a:lstStyle/>
            <a:p>
              <a:r>
                <a:rPr lang="en-US" altLang="zh-CN" sz="2400" b="1" dirty="0" smtClean="0"/>
                <a:t>P2</a:t>
              </a:r>
              <a:endParaRPr lang="zh-CN" altLang="en-US" sz="2400" b="1" dirty="0"/>
            </a:p>
          </p:txBody>
        </p:sp>
        <p:sp>
          <p:nvSpPr>
            <p:cNvPr id="56" name="TextBox 55"/>
            <p:cNvSpPr txBox="1"/>
            <p:nvPr/>
          </p:nvSpPr>
          <p:spPr>
            <a:xfrm>
              <a:off x="3093264" y="2560540"/>
              <a:ext cx="470373" cy="405706"/>
            </a:xfrm>
            <a:prstGeom prst="rect">
              <a:avLst/>
            </a:prstGeom>
            <a:noFill/>
          </p:spPr>
          <p:txBody>
            <a:bodyPr wrap="none" rtlCol="0">
              <a:spAutoFit/>
            </a:bodyPr>
            <a:lstStyle/>
            <a:p>
              <a:r>
                <a:rPr lang="en-US" altLang="zh-CN" sz="2400" b="1" dirty="0" smtClean="0"/>
                <a:t>C1</a:t>
              </a:r>
              <a:endParaRPr lang="zh-CN" altLang="en-US" sz="2400" b="1" dirty="0"/>
            </a:p>
          </p:txBody>
        </p:sp>
        <p:sp>
          <p:nvSpPr>
            <p:cNvPr id="57" name="TextBox 56"/>
            <p:cNvSpPr txBox="1"/>
            <p:nvPr/>
          </p:nvSpPr>
          <p:spPr>
            <a:xfrm>
              <a:off x="4011366" y="2623820"/>
              <a:ext cx="471833" cy="405706"/>
            </a:xfrm>
            <a:prstGeom prst="rect">
              <a:avLst/>
            </a:prstGeom>
            <a:noFill/>
          </p:spPr>
          <p:txBody>
            <a:bodyPr wrap="none" rtlCol="0">
              <a:spAutoFit/>
            </a:bodyPr>
            <a:lstStyle/>
            <a:p>
              <a:r>
                <a:rPr lang="en-US" altLang="zh-CN" sz="2400" b="1" dirty="0" smtClean="0"/>
                <a:t>C2</a:t>
              </a:r>
              <a:endParaRPr lang="zh-CN" altLang="en-US" sz="2400" b="1" dirty="0"/>
            </a:p>
          </p:txBody>
        </p:sp>
        <p:sp>
          <p:nvSpPr>
            <p:cNvPr id="58" name="TextBox 57"/>
            <p:cNvSpPr txBox="1"/>
            <p:nvPr/>
          </p:nvSpPr>
          <p:spPr>
            <a:xfrm>
              <a:off x="5585255" y="2433980"/>
              <a:ext cx="468913" cy="405706"/>
            </a:xfrm>
            <a:prstGeom prst="rect">
              <a:avLst/>
            </a:prstGeom>
            <a:noFill/>
          </p:spPr>
          <p:txBody>
            <a:bodyPr wrap="none" rtlCol="0">
              <a:spAutoFit/>
            </a:bodyPr>
            <a:lstStyle/>
            <a:p>
              <a:r>
                <a:rPr lang="en-US" altLang="zh-CN" sz="2400" b="1" dirty="0" smtClean="0"/>
                <a:t>C3</a:t>
              </a:r>
              <a:endParaRPr lang="zh-CN" altLang="en-US" sz="2400" b="1" dirty="0"/>
            </a:p>
          </p:txBody>
        </p:sp>
        <p:sp>
          <p:nvSpPr>
            <p:cNvPr id="34" name="TextBox 33"/>
            <p:cNvSpPr txBox="1"/>
            <p:nvPr/>
          </p:nvSpPr>
          <p:spPr>
            <a:xfrm>
              <a:off x="2915816" y="1988840"/>
              <a:ext cx="437940" cy="400110"/>
            </a:xfrm>
            <a:prstGeom prst="rect">
              <a:avLst/>
            </a:prstGeom>
            <a:noFill/>
          </p:spPr>
          <p:txBody>
            <a:bodyPr wrap="none" rtlCol="0">
              <a:spAutoFit/>
            </a:bodyPr>
            <a:lstStyle/>
            <a:p>
              <a:r>
                <a:rPr lang="en-US" altLang="zh-CN" sz="2000" b="1" dirty="0" smtClean="0"/>
                <a:t>v1</a:t>
              </a:r>
              <a:endParaRPr lang="zh-CN" altLang="en-US" sz="2000" b="1" dirty="0"/>
            </a:p>
          </p:txBody>
        </p:sp>
        <p:sp>
          <p:nvSpPr>
            <p:cNvPr id="35" name="TextBox 34"/>
            <p:cNvSpPr txBox="1"/>
            <p:nvPr/>
          </p:nvSpPr>
          <p:spPr>
            <a:xfrm>
              <a:off x="3779912" y="1700808"/>
              <a:ext cx="439544" cy="400110"/>
            </a:xfrm>
            <a:prstGeom prst="rect">
              <a:avLst/>
            </a:prstGeom>
            <a:noFill/>
          </p:spPr>
          <p:txBody>
            <a:bodyPr wrap="none" rtlCol="0">
              <a:spAutoFit/>
            </a:bodyPr>
            <a:lstStyle/>
            <a:p>
              <a:r>
                <a:rPr lang="en-US" altLang="zh-CN" sz="2000" b="1" dirty="0" smtClean="0"/>
                <a:t>v2</a:t>
              </a:r>
              <a:endParaRPr lang="zh-CN" altLang="en-US" sz="2000" b="1" dirty="0"/>
            </a:p>
          </p:txBody>
        </p:sp>
        <p:sp>
          <p:nvSpPr>
            <p:cNvPr id="36" name="TextBox 35"/>
            <p:cNvSpPr txBox="1"/>
            <p:nvPr/>
          </p:nvSpPr>
          <p:spPr>
            <a:xfrm>
              <a:off x="4355976" y="1988840"/>
              <a:ext cx="436338" cy="400110"/>
            </a:xfrm>
            <a:prstGeom prst="rect">
              <a:avLst/>
            </a:prstGeom>
            <a:noFill/>
          </p:spPr>
          <p:txBody>
            <a:bodyPr wrap="none" rtlCol="0">
              <a:spAutoFit/>
            </a:bodyPr>
            <a:lstStyle/>
            <a:p>
              <a:r>
                <a:rPr lang="en-US" altLang="zh-CN" sz="2000" b="1" dirty="0" smtClean="0"/>
                <a:t>v3</a:t>
              </a:r>
              <a:endParaRPr lang="zh-CN" altLang="en-US" sz="2000" b="1" dirty="0"/>
            </a:p>
          </p:txBody>
        </p:sp>
        <p:sp>
          <p:nvSpPr>
            <p:cNvPr id="37" name="TextBox 36"/>
            <p:cNvSpPr txBox="1"/>
            <p:nvPr/>
          </p:nvSpPr>
          <p:spPr>
            <a:xfrm>
              <a:off x="5220072" y="2492896"/>
              <a:ext cx="445956" cy="400110"/>
            </a:xfrm>
            <a:prstGeom prst="rect">
              <a:avLst/>
            </a:prstGeom>
            <a:noFill/>
          </p:spPr>
          <p:txBody>
            <a:bodyPr wrap="none" rtlCol="0">
              <a:spAutoFit/>
            </a:bodyPr>
            <a:lstStyle/>
            <a:p>
              <a:r>
                <a:rPr lang="en-US" altLang="zh-CN" sz="2000" b="1" dirty="0" smtClean="0"/>
                <a:t>v4</a:t>
              </a:r>
              <a:endParaRPr lang="zh-CN" altLang="en-US" sz="2000" b="1" dirty="0"/>
            </a:p>
          </p:txBody>
        </p:sp>
        <p:sp>
          <p:nvSpPr>
            <p:cNvPr id="38" name="TextBox 37"/>
            <p:cNvSpPr txBox="1"/>
            <p:nvPr/>
          </p:nvSpPr>
          <p:spPr>
            <a:xfrm>
              <a:off x="5796136" y="1916832"/>
              <a:ext cx="436338" cy="400110"/>
            </a:xfrm>
            <a:prstGeom prst="rect">
              <a:avLst/>
            </a:prstGeom>
            <a:noFill/>
          </p:spPr>
          <p:txBody>
            <a:bodyPr wrap="none" rtlCol="0">
              <a:spAutoFit/>
            </a:bodyPr>
            <a:lstStyle/>
            <a:p>
              <a:r>
                <a:rPr lang="en-US" altLang="zh-CN" sz="2000" b="1" dirty="0" smtClean="0"/>
                <a:t>v5</a:t>
              </a:r>
              <a:endParaRPr lang="zh-CN" altLang="en-US" sz="2000" b="1" dirty="0"/>
            </a:p>
          </p:txBody>
        </p:sp>
      </p:grpSp>
      <p:sp>
        <p:nvSpPr>
          <p:cNvPr id="41" name="日期占位符 40"/>
          <p:cNvSpPr>
            <a:spLocks noGrp="1"/>
          </p:cNvSpPr>
          <p:nvPr>
            <p:ph type="dt" sz="half" idx="10"/>
          </p:nvPr>
        </p:nvSpPr>
        <p:spPr/>
        <p:txBody>
          <a:bodyPr/>
          <a:lstStyle/>
          <a:p>
            <a:fld id="{F8262C82-ECC2-4698-99D1-AF9F656D1568}" type="datetime1">
              <a:rPr lang="en-US" altLang="zh-CN" smtClean="0"/>
              <a:pPr/>
              <a:t>5/15/2012</a:t>
            </a:fld>
            <a:endParaRPr lang="zh-CN" altLang="en-US"/>
          </a:p>
        </p:txBody>
      </p:sp>
      <p:sp>
        <p:nvSpPr>
          <p:cNvPr id="42" name="灯片编号占位符 41"/>
          <p:cNvSpPr>
            <a:spLocks noGrp="1"/>
          </p:cNvSpPr>
          <p:nvPr>
            <p:ph type="sldNum" sz="quarter" idx="12"/>
          </p:nvPr>
        </p:nvSpPr>
        <p:spPr/>
        <p:txBody>
          <a:bodyPr/>
          <a:lstStyle/>
          <a:p>
            <a:fld id="{0C913308-F349-4B6D-A68A-DD1791B4A57B}" type="slidenum">
              <a:rPr lang="zh-CN" altLang="en-US" smtClean="0"/>
              <a:pPr/>
              <a:t>11</a:t>
            </a:fld>
            <a:endParaRPr lang="zh-CN" alt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400" dirty="0" smtClean="0"/>
              <a:t>Techniques: </a:t>
            </a:r>
            <a:br>
              <a:rPr lang="en-US" altLang="zh-CN" sz="4400" dirty="0" smtClean="0"/>
            </a:br>
            <a:r>
              <a:rPr lang="en-US" altLang="zh-CN" sz="4400" dirty="0" smtClean="0"/>
              <a:t>On-demand partitioning</a:t>
            </a:r>
            <a:endParaRPr lang="zh-CN" altLang="en-US" sz="5400" dirty="0"/>
          </a:p>
        </p:txBody>
      </p:sp>
      <p:grpSp>
        <p:nvGrpSpPr>
          <p:cNvPr id="46" name="组合 45"/>
          <p:cNvGrpSpPr/>
          <p:nvPr/>
        </p:nvGrpSpPr>
        <p:grpSpPr>
          <a:xfrm>
            <a:off x="755576" y="1916832"/>
            <a:ext cx="4104456" cy="2448272"/>
            <a:chOff x="755576" y="4365104"/>
            <a:chExt cx="3672408" cy="2088232"/>
          </a:xfrm>
        </p:grpSpPr>
        <p:grpSp>
          <p:nvGrpSpPr>
            <p:cNvPr id="5" name="组合 52"/>
            <p:cNvGrpSpPr/>
            <p:nvPr/>
          </p:nvGrpSpPr>
          <p:grpSpPr>
            <a:xfrm>
              <a:off x="755576" y="4365104"/>
              <a:ext cx="3672408" cy="2088232"/>
              <a:chOff x="2843808" y="1700808"/>
              <a:chExt cx="2747302" cy="1584176"/>
            </a:xfrm>
          </p:grpSpPr>
          <p:sp>
            <p:nvSpPr>
              <p:cNvPr id="16" name="任意多边形 15"/>
              <p:cNvSpPr/>
              <p:nvPr/>
            </p:nvSpPr>
            <p:spPr>
              <a:xfrm>
                <a:off x="4139952" y="1700808"/>
                <a:ext cx="1451158" cy="1570382"/>
              </a:xfrm>
              <a:custGeom>
                <a:avLst/>
                <a:gdLst>
                  <a:gd name="connsiteX0" fmla="*/ 200991 w 1223617"/>
                  <a:gd name="connsiteY0" fmla="*/ 165652 h 1570382"/>
                  <a:gd name="connsiteX1" fmla="*/ 81721 w 1223617"/>
                  <a:gd name="connsiteY1" fmla="*/ 483704 h 1570382"/>
                  <a:gd name="connsiteX2" fmla="*/ 55217 w 1223617"/>
                  <a:gd name="connsiteY2" fmla="*/ 563217 h 1570382"/>
                  <a:gd name="connsiteX3" fmla="*/ 28713 w 1223617"/>
                  <a:gd name="connsiteY3" fmla="*/ 748748 h 1570382"/>
                  <a:gd name="connsiteX4" fmla="*/ 227495 w 1223617"/>
                  <a:gd name="connsiteY4" fmla="*/ 1000539 h 1570382"/>
                  <a:gd name="connsiteX5" fmla="*/ 161235 w 1223617"/>
                  <a:gd name="connsiteY5" fmla="*/ 1451113 h 1570382"/>
                  <a:gd name="connsiteX6" fmla="*/ 625061 w 1223617"/>
                  <a:gd name="connsiteY6" fmla="*/ 1543878 h 1570382"/>
                  <a:gd name="connsiteX7" fmla="*/ 1128643 w 1223617"/>
                  <a:gd name="connsiteY7" fmla="*/ 1292087 h 1570382"/>
                  <a:gd name="connsiteX8" fmla="*/ 1194904 w 1223617"/>
                  <a:gd name="connsiteY8" fmla="*/ 589722 h 1570382"/>
                  <a:gd name="connsiteX9" fmla="*/ 1049130 w 1223617"/>
                  <a:gd name="connsiteY9" fmla="*/ 152400 h 1570382"/>
                  <a:gd name="connsiteX10" fmla="*/ 452782 w 1223617"/>
                  <a:gd name="connsiteY10" fmla="*/ 6626 h 1570382"/>
                  <a:gd name="connsiteX11" fmla="*/ 214243 w 1223617"/>
                  <a:gd name="connsiteY11" fmla="*/ 112643 h 1570382"/>
                  <a:gd name="connsiteX12" fmla="*/ 187739 w 1223617"/>
                  <a:gd name="connsiteY12" fmla="*/ 218661 h 1570382"/>
                  <a:gd name="connsiteX13" fmla="*/ 200991 w 1223617"/>
                  <a:gd name="connsiteY13" fmla="*/ 165652 h 1570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23617" h="1570382">
                    <a:moveTo>
                      <a:pt x="200991" y="165652"/>
                    </a:moveTo>
                    <a:cubicBezTo>
                      <a:pt x="183321" y="209826"/>
                      <a:pt x="106017" y="417443"/>
                      <a:pt x="81721" y="483704"/>
                    </a:cubicBezTo>
                    <a:cubicBezTo>
                      <a:pt x="57425" y="549965"/>
                      <a:pt x="64052" y="519043"/>
                      <a:pt x="55217" y="563217"/>
                    </a:cubicBezTo>
                    <a:cubicBezTo>
                      <a:pt x="46382" y="607391"/>
                      <a:pt x="0" y="675861"/>
                      <a:pt x="28713" y="748748"/>
                    </a:cubicBezTo>
                    <a:cubicBezTo>
                      <a:pt x="57426" y="821635"/>
                      <a:pt x="205408" y="883478"/>
                      <a:pt x="227495" y="1000539"/>
                    </a:cubicBezTo>
                    <a:cubicBezTo>
                      <a:pt x="249582" y="1117600"/>
                      <a:pt x="94974" y="1360557"/>
                      <a:pt x="161235" y="1451113"/>
                    </a:cubicBezTo>
                    <a:cubicBezTo>
                      <a:pt x="227496" y="1541669"/>
                      <a:pt x="463826" y="1570382"/>
                      <a:pt x="625061" y="1543878"/>
                    </a:cubicBezTo>
                    <a:cubicBezTo>
                      <a:pt x="786296" y="1517374"/>
                      <a:pt x="1033669" y="1451113"/>
                      <a:pt x="1128643" y="1292087"/>
                    </a:cubicBezTo>
                    <a:cubicBezTo>
                      <a:pt x="1223617" y="1133061"/>
                      <a:pt x="1208156" y="779670"/>
                      <a:pt x="1194904" y="589722"/>
                    </a:cubicBezTo>
                    <a:cubicBezTo>
                      <a:pt x="1181652" y="399774"/>
                      <a:pt x="1172817" y="249583"/>
                      <a:pt x="1049130" y="152400"/>
                    </a:cubicBezTo>
                    <a:cubicBezTo>
                      <a:pt x="925443" y="55217"/>
                      <a:pt x="591930" y="13252"/>
                      <a:pt x="452782" y="6626"/>
                    </a:cubicBezTo>
                    <a:cubicBezTo>
                      <a:pt x="313634" y="0"/>
                      <a:pt x="258417" y="77304"/>
                      <a:pt x="214243" y="112643"/>
                    </a:cubicBezTo>
                    <a:cubicBezTo>
                      <a:pt x="170069" y="147982"/>
                      <a:pt x="192156" y="209826"/>
                      <a:pt x="187739" y="218661"/>
                    </a:cubicBezTo>
                    <a:cubicBezTo>
                      <a:pt x="183322" y="227496"/>
                      <a:pt x="218661" y="121478"/>
                      <a:pt x="200991" y="165652"/>
                    </a:cubicBezTo>
                    <a:close/>
                  </a:path>
                </a:pathLst>
              </a:custGeom>
              <a:solidFill>
                <a:schemeClr val="accent4">
                  <a:lumMod val="60000"/>
                  <a:lumOff val="40000"/>
                </a:schemeClr>
              </a:solid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流程图: 联系 16"/>
              <p:cNvSpPr/>
              <p:nvPr/>
            </p:nvSpPr>
            <p:spPr>
              <a:xfrm>
                <a:off x="4499992" y="1916832"/>
                <a:ext cx="792088" cy="792088"/>
              </a:xfrm>
              <a:prstGeom prst="flowChartConnector">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2843808" y="1700808"/>
                <a:ext cx="1440160" cy="1584176"/>
              </a:xfrm>
              <a:custGeom>
                <a:avLst/>
                <a:gdLst>
                  <a:gd name="connsiteX0" fmla="*/ 947530 w 1029252"/>
                  <a:gd name="connsiteY0" fmla="*/ 287130 h 1305339"/>
                  <a:gd name="connsiteX1" fmla="*/ 801756 w 1029252"/>
                  <a:gd name="connsiteY1" fmla="*/ 605182 h 1305339"/>
                  <a:gd name="connsiteX2" fmla="*/ 960782 w 1029252"/>
                  <a:gd name="connsiteY2" fmla="*/ 949739 h 1305339"/>
                  <a:gd name="connsiteX3" fmla="*/ 828260 w 1029252"/>
                  <a:gd name="connsiteY3" fmla="*/ 1241287 h 1305339"/>
                  <a:gd name="connsiteX4" fmla="*/ 351182 w 1029252"/>
                  <a:gd name="connsiteY4" fmla="*/ 1254539 h 1305339"/>
                  <a:gd name="connsiteX5" fmla="*/ 46382 w 1029252"/>
                  <a:gd name="connsiteY5" fmla="*/ 936487 h 1305339"/>
                  <a:gd name="connsiteX6" fmla="*/ 72887 w 1029252"/>
                  <a:gd name="connsiteY6" fmla="*/ 366643 h 1305339"/>
                  <a:gd name="connsiteX7" fmla="*/ 311426 w 1029252"/>
                  <a:gd name="connsiteY7" fmla="*/ 75095 h 1305339"/>
                  <a:gd name="connsiteX8" fmla="*/ 775252 w 1029252"/>
                  <a:gd name="connsiteY8" fmla="*/ 8835 h 1305339"/>
                  <a:gd name="connsiteX9" fmla="*/ 1000539 w 1029252"/>
                  <a:gd name="connsiteY9" fmla="*/ 128104 h 1305339"/>
                  <a:gd name="connsiteX10" fmla="*/ 947530 w 1029252"/>
                  <a:gd name="connsiteY10" fmla="*/ 287130 h 130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9252" h="1305339">
                    <a:moveTo>
                      <a:pt x="947530" y="287130"/>
                    </a:moveTo>
                    <a:cubicBezTo>
                      <a:pt x="914400" y="366643"/>
                      <a:pt x="799547" y="494747"/>
                      <a:pt x="801756" y="605182"/>
                    </a:cubicBezTo>
                    <a:cubicBezTo>
                      <a:pt x="803965" y="715617"/>
                      <a:pt x="956365" y="843722"/>
                      <a:pt x="960782" y="949739"/>
                    </a:cubicBezTo>
                    <a:cubicBezTo>
                      <a:pt x="965199" y="1055756"/>
                      <a:pt x="929860" y="1190487"/>
                      <a:pt x="828260" y="1241287"/>
                    </a:cubicBezTo>
                    <a:cubicBezTo>
                      <a:pt x="726660" y="1292087"/>
                      <a:pt x="481495" y="1305339"/>
                      <a:pt x="351182" y="1254539"/>
                    </a:cubicBezTo>
                    <a:cubicBezTo>
                      <a:pt x="220869" y="1203739"/>
                      <a:pt x="92764" y="1084470"/>
                      <a:pt x="46382" y="936487"/>
                    </a:cubicBezTo>
                    <a:cubicBezTo>
                      <a:pt x="0" y="788504"/>
                      <a:pt x="28713" y="510208"/>
                      <a:pt x="72887" y="366643"/>
                    </a:cubicBezTo>
                    <a:cubicBezTo>
                      <a:pt x="117061" y="223078"/>
                      <a:pt x="194365" y="134730"/>
                      <a:pt x="311426" y="75095"/>
                    </a:cubicBezTo>
                    <a:cubicBezTo>
                      <a:pt x="428487" y="15460"/>
                      <a:pt x="660400" y="0"/>
                      <a:pt x="775252" y="8835"/>
                    </a:cubicBezTo>
                    <a:cubicBezTo>
                      <a:pt x="890104" y="17670"/>
                      <a:pt x="971826" y="77304"/>
                      <a:pt x="1000539" y="128104"/>
                    </a:cubicBezTo>
                    <a:cubicBezTo>
                      <a:pt x="1029252" y="178904"/>
                      <a:pt x="980660" y="207617"/>
                      <a:pt x="947530" y="287130"/>
                    </a:cubicBezTo>
                    <a:close/>
                  </a:path>
                </a:pathLst>
              </a:custGeom>
              <a:solidFill>
                <a:schemeClr val="accent4">
                  <a:lumMod val="60000"/>
                  <a:lumOff val="40000"/>
                </a:schemeClr>
              </a:solidFill>
              <a:ln w="3175">
                <a:solidFill>
                  <a:schemeClr val="accent4">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19" name="流程图: 联系 18"/>
              <p:cNvSpPr/>
              <p:nvPr/>
            </p:nvSpPr>
            <p:spPr>
              <a:xfrm>
                <a:off x="3203848" y="1916832"/>
                <a:ext cx="864096" cy="864096"/>
              </a:xfrm>
              <a:prstGeom prst="flowChartConnector">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联系 19"/>
              <p:cNvSpPr/>
              <p:nvPr/>
            </p:nvSpPr>
            <p:spPr>
              <a:xfrm>
                <a:off x="3851920" y="2132856"/>
                <a:ext cx="792088" cy="792088"/>
              </a:xfrm>
              <a:prstGeom prst="flowChart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联系 20"/>
              <p:cNvSpPr/>
              <p:nvPr/>
            </p:nvSpPr>
            <p:spPr>
              <a:xfrm>
                <a:off x="3275856" y="2204864"/>
                <a:ext cx="144016" cy="144016"/>
              </a:xfrm>
              <a:prstGeom prst="flowChartConnector">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流程图: 联系 21"/>
              <p:cNvSpPr/>
              <p:nvPr/>
            </p:nvSpPr>
            <p:spPr>
              <a:xfrm>
                <a:off x="3779912" y="2132856"/>
                <a:ext cx="144016" cy="144016"/>
              </a:xfrm>
              <a:prstGeom prst="flowChartConnector">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流程图: 联系 22"/>
              <p:cNvSpPr/>
              <p:nvPr/>
            </p:nvSpPr>
            <p:spPr>
              <a:xfrm>
                <a:off x="4211960" y="2348880"/>
                <a:ext cx="144016" cy="144016"/>
              </a:xfrm>
              <a:prstGeom prst="flowChartConnector">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流程图: 联系 23"/>
              <p:cNvSpPr/>
              <p:nvPr/>
            </p:nvSpPr>
            <p:spPr>
              <a:xfrm>
                <a:off x="4788024" y="2420888"/>
                <a:ext cx="144016" cy="144016"/>
              </a:xfrm>
              <a:prstGeom prst="flowChartConnector">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流程图: 联系 24"/>
              <p:cNvSpPr/>
              <p:nvPr/>
            </p:nvSpPr>
            <p:spPr>
              <a:xfrm>
                <a:off x="5076056" y="2204864"/>
                <a:ext cx="144016" cy="144016"/>
              </a:xfrm>
              <a:prstGeom prst="flowChartConnector">
                <a:avLst/>
              </a:prstGeom>
              <a:solidFill>
                <a:srgbClr val="002060"/>
              </a:solidFill>
              <a:ln w="31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形状 25"/>
              <p:cNvCxnSpPr>
                <a:stCxn id="21" idx="7"/>
                <a:endCxn id="22" idx="2"/>
              </p:cNvCxnSpPr>
              <p:nvPr/>
            </p:nvCxnSpPr>
            <p:spPr>
              <a:xfrm rot="5400000" flipH="1" flipV="1">
                <a:off x="3578801" y="2024845"/>
                <a:ext cx="21091" cy="381131"/>
              </a:xfrm>
              <a:prstGeom prst="curvedConnector4">
                <a:avLst>
                  <a:gd name="adj1" fmla="val 392708"/>
                  <a:gd name="adj2" fmla="val 52767"/>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形状 26"/>
              <p:cNvCxnSpPr>
                <a:stCxn id="22" idx="7"/>
                <a:endCxn id="23" idx="2"/>
              </p:cNvCxnSpPr>
              <p:nvPr/>
            </p:nvCxnSpPr>
            <p:spPr>
              <a:xfrm rot="16200000" flipH="1">
                <a:off x="3923927" y="2132856"/>
                <a:ext cx="266941" cy="309123"/>
              </a:xfrm>
              <a:prstGeom prst="curvedConnector4">
                <a:avLst>
                  <a:gd name="adj1" fmla="val 68262"/>
                  <a:gd name="adj2" fmla="val 5341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8" name="形状 27"/>
              <p:cNvCxnSpPr>
                <a:stCxn id="23" idx="6"/>
                <a:endCxn id="24" idx="3"/>
              </p:cNvCxnSpPr>
              <p:nvPr/>
            </p:nvCxnSpPr>
            <p:spPr>
              <a:xfrm>
                <a:off x="4355976" y="2420888"/>
                <a:ext cx="453139" cy="122925"/>
              </a:xfrm>
              <a:prstGeom prst="curvedConnector4">
                <a:avLst>
                  <a:gd name="adj1" fmla="val 47673"/>
                  <a:gd name="adj2" fmla="val 156599"/>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9" name="形状 28"/>
              <p:cNvCxnSpPr>
                <a:stCxn id="24" idx="7"/>
                <a:endCxn id="25" idx="2"/>
              </p:cNvCxnSpPr>
              <p:nvPr/>
            </p:nvCxnSpPr>
            <p:spPr>
              <a:xfrm rot="5400000" flipH="1" flipV="1">
                <a:off x="4910949" y="2276873"/>
                <a:ext cx="165107" cy="165107"/>
              </a:xfrm>
              <a:prstGeom prst="curvedConnector2">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0" name="流程图: 联系 29"/>
              <p:cNvSpPr/>
              <p:nvPr/>
            </p:nvSpPr>
            <p:spPr>
              <a:xfrm>
                <a:off x="3563888" y="2564904"/>
                <a:ext cx="144016" cy="144016"/>
              </a:xfrm>
              <a:prstGeom prst="flowChartConnector">
                <a:avLst/>
              </a:prstGeom>
              <a:solidFill>
                <a:srgbClr val="0070C0"/>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1" name="形状 32"/>
              <p:cNvCxnSpPr>
                <a:stCxn id="21" idx="5"/>
                <a:endCxn id="30" idx="1"/>
              </p:cNvCxnSpPr>
              <p:nvPr/>
            </p:nvCxnSpPr>
            <p:spPr>
              <a:xfrm rot="16200000" flipH="1">
                <a:off x="3362777" y="2363793"/>
                <a:ext cx="258206" cy="186198"/>
              </a:xfrm>
              <a:prstGeom prst="curvedConnector3">
                <a:avLst>
                  <a:gd name="adj1" fmla="val 50000"/>
                </a:avLst>
              </a:prstGeom>
              <a:ln w="190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2" name="形状 32"/>
              <p:cNvCxnSpPr>
                <a:stCxn id="23" idx="3"/>
              </p:cNvCxnSpPr>
              <p:nvPr/>
            </p:nvCxnSpPr>
            <p:spPr>
              <a:xfrm rot="16200000" flipH="1">
                <a:off x="4118861" y="2585995"/>
                <a:ext cx="258206" cy="29826"/>
              </a:xfrm>
              <a:prstGeom prst="curvedConnector3">
                <a:avLst>
                  <a:gd name="adj1" fmla="val 50000"/>
                </a:avLst>
              </a:prstGeom>
              <a:ln w="190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3" name="流程图: 联系 32"/>
              <p:cNvSpPr/>
              <p:nvPr/>
            </p:nvSpPr>
            <p:spPr>
              <a:xfrm>
                <a:off x="4211960" y="2708920"/>
                <a:ext cx="144016" cy="144016"/>
              </a:xfrm>
              <a:prstGeom prst="flowChartConnector">
                <a:avLst/>
              </a:prstGeom>
              <a:solidFill>
                <a:srgbClr val="0070C0"/>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流程图: 联系 33"/>
              <p:cNvSpPr/>
              <p:nvPr/>
            </p:nvSpPr>
            <p:spPr>
              <a:xfrm>
                <a:off x="4716016" y="2060848"/>
                <a:ext cx="144016" cy="144016"/>
              </a:xfrm>
              <a:prstGeom prst="flowChartConnector">
                <a:avLst/>
              </a:prstGeom>
              <a:solidFill>
                <a:srgbClr val="0070C0"/>
              </a:solidFill>
              <a:ln w="3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5" name="形状 32"/>
              <p:cNvCxnSpPr>
                <a:stCxn id="25" idx="1"/>
                <a:endCxn id="34" idx="7"/>
              </p:cNvCxnSpPr>
              <p:nvPr/>
            </p:nvCxnSpPr>
            <p:spPr>
              <a:xfrm rot="16200000" flipV="1">
                <a:off x="4896036" y="2024844"/>
                <a:ext cx="144016" cy="258206"/>
              </a:xfrm>
              <a:prstGeom prst="curvedConnector3">
                <a:avLst>
                  <a:gd name="adj1" fmla="val 126147"/>
                </a:avLst>
              </a:prstGeom>
              <a:ln w="19050">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886733" y="4365104"/>
              <a:ext cx="474753" cy="405706"/>
            </a:xfrm>
            <a:prstGeom prst="rect">
              <a:avLst/>
            </a:prstGeom>
            <a:noFill/>
          </p:spPr>
          <p:txBody>
            <a:bodyPr wrap="none" rtlCol="0">
              <a:spAutoFit/>
            </a:bodyPr>
            <a:lstStyle/>
            <a:p>
              <a:r>
                <a:rPr lang="en-US" altLang="zh-CN" sz="2400" b="1" dirty="0" smtClean="0"/>
                <a:t>P1</a:t>
              </a:r>
              <a:endParaRPr lang="zh-CN" altLang="en-US" sz="2400" b="1" dirty="0"/>
            </a:p>
          </p:txBody>
        </p:sp>
        <p:sp>
          <p:nvSpPr>
            <p:cNvPr id="7" name="TextBox 6"/>
            <p:cNvSpPr txBox="1"/>
            <p:nvPr/>
          </p:nvSpPr>
          <p:spPr>
            <a:xfrm>
              <a:off x="3903354" y="4365104"/>
              <a:ext cx="476213" cy="405706"/>
            </a:xfrm>
            <a:prstGeom prst="rect">
              <a:avLst/>
            </a:prstGeom>
            <a:noFill/>
          </p:spPr>
          <p:txBody>
            <a:bodyPr wrap="none" rtlCol="0">
              <a:spAutoFit/>
            </a:bodyPr>
            <a:lstStyle/>
            <a:p>
              <a:r>
                <a:rPr lang="en-US" altLang="zh-CN" sz="2400" b="1" dirty="0" smtClean="0"/>
                <a:t>P2</a:t>
              </a:r>
              <a:endParaRPr lang="zh-CN" altLang="en-US" sz="2400" b="1" dirty="0"/>
            </a:p>
          </p:txBody>
        </p:sp>
        <p:sp>
          <p:nvSpPr>
            <p:cNvPr id="8" name="TextBox 7"/>
            <p:cNvSpPr txBox="1"/>
            <p:nvPr/>
          </p:nvSpPr>
          <p:spPr>
            <a:xfrm>
              <a:off x="1149048" y="5440860"/>
              <a:ext cx="470373" cy="405706"/>
            </a:xfrm>
            <a:prstGeom prst="rect">
              <a:avLst/>
            </a:prstGeom>
            <a:noFill/>
          </p:spPr>
          <p:txBody>
            <a:bodyPr wrap="none" rtlCol="0">
              <a:spAutoFit/>
            </a:bodyPr>
            <a:lstStyle/>
            <a:p>
              <a:r>
                <a:rPr lang="en-US" altLang="zh-CN" sz="2400" b="1" dirty="0" smtClean="0"/>
                <a:t>C1</a:t>
              </a:r>
              <a:endParaRPr lang="zh-CN" altLang="en-US" sz="2400" b="1" dirty="0"/>
            </a:p>
          </p:txBody>
        </p:sp>
        <p:sp>
          <p:nvSpPr>
            <p:cNvPr id="9" name="TextBox 8"/>
            <p:cNvSpPr txBox="1"/>
            <p:nvPr/>
          </p:nvSpPr>
          <p:spPr>
            <a:xfrm>
              <a:off x="2067150" y="5504140"/>
              <a:ext cx="471833" cy="405706"/>
            </a:xfrm>
            <a:prstGeom prst="rect">
              <a:avLst/>
            </a:prstGeom>
            <a:noFill/>
          </p:spPr>
          <p:txBody>
            <a:bodyPr wrap="none" rtlCol="0">
              <a:spAutoFit/>
            </a:bodyPr>
            <a:lstStyle/>
            <a:p>
              <a:r>
                <a:rPr lang="en-US" altLang="zh-CN" sz="2400" b="1" dirty="0" smtClean="0"/>
                <a:t>C2</a:t>
              </a:r>
              <a:endParaRPr lang="zh-CN" altLang="en-US" sz="2400" b="1" dirty="0"/>
            </a:p>
          </p:txBody>
        </p:sp>
        <p:sp>
          <p:nvSpPr>
            <p:cNvPr id="10" name="TextBox 9"/>
            <p:cNvSpPr txBox="1"/>
            <p:nvPr/>
          </p:nvSpPr>
          <p:spPr>
            <a:xfrm>
              <a:off x="3641039" y="5314300"/>
              <a:ext cx="468913" cy="405706"/>
            </a:xfrm>
            <a:prstGeom prst="rect">
              <a:avLst/>
            </a:prstGeom>
            <a:noFill/>
          </p:spPr>
          <p:txBody>
            <a:bodyPr wrap="none" rtlCol="0">
              <a:spAutoFit/>
            </a:bodyPr>
            <a:lstStyle/>
            <a:p>
              <a:r>
                <a:rPr lang="en-US" altLang="zh-CN" sz="2400" b="1" dirty="0" smtClean="0"/>
                <a:t>C3</a:t>
              </a:r>
              <a:endParaRPr lang="zh-CN" altLang="en-US" sz="2400" b="1" dirty="0"/>
            </a:p>
          </p:txBody>
        </p:sp>
        <p:sp>
          <p:nvSpPr>
            <p:cNvPr id="11" name="TextBox 10"/>
            <p:cNvSpPr txBox="1"/>
            <p:nvPr/>
          </p:nvSpPr>
          <p:spPr>
            <a:xfrm>
              <a:off x="971600" y="4869160"/>
              <a:ext cx="437940" cy="400110"/>
            </a:xfrm>
            <a:prstGeom prst="rect">
              <a:avLst/>
            </a:prstGeom>
            <a:noFill/>
          </p:spPr>
          <p:txBody>
            <a:bodyPr wrap="none" rtlCol="0">
              <a:spAutoFit/>
            </a:bodyPr>
            <a:lstStyle/>
            <a:p>
              <a:r>
                <a:rPr lang="en-US" altLang="zh-CN" sz="2000" b="1" dirty="0" smtClean="0"/>
                <a:t>v1</a:t>
              </a:r>
              <a:endParaRPr lang="zh-CN" altLang="en-US" sz="2000" b="1" dirty="0"/>
            </a:p>
          </p:txBody>
        </p:sp>
        <p:sp>
          <p:nvSpPr>
            <p:cNvPr id="12" name="TextBox 11"/>
            <p:cNvSpPr txBox="1"/>
            <p:nvPr/>
          </p:nvSpPr>
          <p:spPr>
            <a:xfrm>
              <a:off x="1835696" y="4581128"/>
              <a:ext cx="439544" cy="400110"/>
            </a:xfrm>
            <a:prstGeom prst="rect">
              <a:avLst/>
            </a:prstGeom>
            <a:noFill/>
          </p:spPr>
          <p:txBody>
            <a:bodyPr wrap="none" rtlCol="0">
              <a:spAutoFit/>
            </a:bodyPr>
            <a:lstStyle/>
            <a:p>
              <a:r>
                <a:rPr lang="en-US" altLang="zh-CN" sz="2000" b="1" dirty="0" smtClean="0"/>
                <a:t>v2</a:t>
              </a:r>
              <a:endParaRPr lang="zh-CN" altLang="en-US" sz="2000" b="1" dirty="0"/>
            </a:p>
          </p:txBody>
        </p:sp>
        <p:sp>
          <p:nvSpPr>
            <p:cNvPr id="13" name="TextBox 12"/>
            <p:cNvSpPr txBox="1"/>
            <p:nvPr/>
          </p:nvSpPr>
          <p:spPr>
            <a:xfrm>
              <a:off x="2411760" y="4869160"/>
              <a:ext cx="436338" cy="400110"/>
            </a:xfrm>
            <a:prstGeom prst="rect">
              <a:avLst/>
            </a:prstGeom>
            <a:noFill/>
          </p:spPr>
          <p:txBody>
            <a:bodyPr wrap="none" rtlCol="0">
              <a:spAutoFit/>
            </a:bodyPr>
            <a:lstStyle/>
            <a:p>
              <a:r>
                <a:rPr lang="en-US" altLang="zh-CN" sz="2000" b="1" dirty="0" smtClean="0"/>
                <a:t>v3</a:t>
              </a:r>
              <a:endParaRPr lang="zh-CN" altLang="en-US" sz="2000" b="1" dirty="0"/>
            </a:p>
          </p:txBody>
        </p:sp>
        <p:sp>
          <p:nvSpPr>
            <p:cNvPr id="14" name="TextBox 13"/>
            <p:cNvSpPr txBox="1"/>
            <p:nvPr/>
          </p:nvSpPr>
          <p:spPr>
            <a:xfrm>
              <a:off x="3275856" y="5373216"/>
              <a:ext cx="445956" cy="400110"/>
            </a:xfrm>
            <a:prstGeom prst="rect">
              <a:avLst/>
            </a:prstGeom>
            <a:noFill/>
          </p:spPr>
          <p:txBody>
            <a:bodyPr wrap="none" rtlCol="0">
              <a:spAutoFit/>
            </a:bodyPr>
            <a:lstStyle/>
            <a:p>
              <a:r>
                <a:rPr lang="en-US" altLang="zh-CN" sz="2000" b="1" dirty="0" smtClean="0"/>
                <a:t>v4</a:t>
              </a:r>
              <a:endParaRPr lang="zh-CN" altLang="en-US" sz="2000" b="1" dirty="0"/>
            </a:p>
          </p:txBody>
        </p:sp>
        <p:sp>
          <p:nvSpPr>
            <p:cNvPr id="15" name="TextBox 14"/>
            <p:cNvSpPr txBox="1"/>
            <p:nvPr/>
          </p:nvSpPr>
          <p:spPr>
            <a:xfrm>
              <a:off x="3851920" y="4797152"/>
              <a:ext cx="436338" cy="400110"/>
            </a:xfrm>
            <a:prstGeom prst="rect">
              <a:avLst/>
            </a:prstGeom>
            <a:noFill/>
          </p:spPr>
          <p:txBody>
            <a:bodyPr wrap="none" rtlCol="0">
              <a:spAutoFit/>
            </a:bodyPr>
            <a:lstStyle/>
            <a:p>
              <a:r>
                <a:rPr lang="en-US" altLang="zh-CN" sz="2000" b="1" dirty="0" smtClean="0"/>
                <a:t>v5</a:t>
              </a:r>
              <a:endParaRPr lang="zh-CN" altLang="en-US" sz="2000" b="1" dirty="0"/>
            </a:p>
          </p:txBody>
        </p:sp>
      </p:grpSp>
      <p:grpSp>
        <p:nvGrpSpPr>
          <p:cNvPr id="45" name="组合 44"/>
          <p:cNvGrpSpPr/>
          <p:nvPr/>
        </p:nvGrpSpPr>
        <p:grpSpPr>
          <a:xfrm>
            <a:off x="6084168" y="1916832"/>
            <a:ext cx="2088232" cy="2232248"/>
            <a:chOff x="6084168" y="1916832"/>
            <a:chExt cx="2088232" cy="2232248"/>
          </a:xfrm>
        </p:grpSpPr>
        <p:sp>
          <p:nvSpPr>
            <p:cNvPr id="36" name="任意多边形 35"/>
            <p:cNvSpPr/>
            <p:nvPr/>
          </p:nvSpPr>
          <p:spPr>
            <a:xfrm>
              <a:off x="6084168" y="1916832"/>
              <a:ext cx="2088232" cy="2232248"/>
            </a:xfrm>
            <a:custGeom>
              <a:avLst/>
              <a:gdLst>
                <a:gd name="connsiteX0" fmla="*/ 200991 w 1223617"/>
                <a:gd name="connsiteY0" fmla="*/ 165652 h 1570382"/>
                <a:gd name="connsiteX1" fmla="*/ 81721 w 1223617"/>
                <a:gd name="connsiteY1" fmla="*/ 483704 h 1570382"/>
                <a:gd name="connsiteX2" fmla="*/ 55217 w 1223617"/>
                <a:gd name="connsiteY2" fmla="*/ 563217 h 1570382"/>
                <a:gd name="connsiteX3" fmla="*/ 28713 w 1223617"/>
                <a:gd name="connsiteY3" fmla="*/ 748748 h 1570382"/>
                <a:gd name="connsiteX4" fmla="*/ 227495 w 1223617"/>
                <a:gd name="connsiteY4" fmla="*/ 1000539 h 1570382"/>
                <a:gd name="connsiteX5" fmla="*/ 161235 w 1223617"/>
                <a:gd name="connsiteY5" fmla="*/ 1451113 h 1570382"/>
                <a:gd name="connsiteX6" fmla="*/ 625061 w 1223617"/>
                <a:gd name="connsiteY6" fmla="*/ 1543878 h 1570382"/>
                <a:gd name="connsiteX7" fmla="*/ 1128643 w 1223617"/>
                <a:gd name="connsiteY7" fmla="*/ 1292087 h 1570382"/>
                <a:gd name="connsiteX8" fmla="*/ 1194904 w 1223617"/>
                <a:gd name="connsiteY8" fmla="*/ 589722 h 1570382"/>
                <a:gd name="connsiteX9" fmla="*/ 1049130 w 1223617"/>
                <a:gd name="connsiteY9" fmla="*/ 152400 h 1570382"/>
                <a:gd name="connsiteX10" fmla="*/ 452782 w 1223617"/>
                <a:gd name="connsiteY10" fmla="*/ 6626 h 1570382"/>
                <a:gd name="connsiteX11" fmla="*/ 214243 w 1223617"/>
                <a:gd name="connsiteY11" fmla="*/ 112643 h 1570382"/>
                <a:gd name="connsiteX12" fmla="*/ 187739 w 1223617"/>
                <a:gd name="connsiteY12" fmla="*/ 218661 h 1570382"/>
                <a:gd name="connsiteX13" fmla="*/ 200991 w 1223617"/>
                <a:gd name="connsiteY13" fmla="*/ 165652 h 15703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23617" h="1570382">
                  <a:moveTo>
                    <a:pt x="200991" y="165652"/>
                  </a:moveTo>
                  <a:cubicBezTo>
                    <a:pt x="183321" y="209826"/>
                    <a:pt x="106017" y="417443"/>
                    <a:pt x="81721" y="483704"/>
                  </a:cubicBezTo>
                  <a:cubicBezTo>
                    <a:pt x="57425" y="549965"/>
                    <a:pt x="64052" y="519043"/>
                    <a:pt x="55217" y="563217"/>
                  </a:cubicBezTo>
                  <a:cubicBezTo>
                    <a:pt x="46382" y="607391"/>
                    <a:pt x="0" y="675861"/>
                    <a:pt x="28713" y="748748"/>
                  </a:cubicBezTo>
                  <a:cubicBezTo>
                    <a:pt x="57426" y="821635"/>
                    <a:pt x="205408" y="883478"/>
                    <a:pt x="227495" y="1000539"/>
                  </a:cubicBezTo>
                  <a:cubicBezTo>
                    <a:pt x="249582" y="1117600"/>
                    <a:pt x="94974" y="1360557"/>
                    <a:pt x="161235" y="1451113"/>
                  </a:cubicBezTo>
                  <a:cubicBezTo>
                    <a:pt x="227496" y="1541669"/>
                    <a:pt x="463826" y="1570382"/>
                    <a:pt x="625061" y="1543878"/>
                  </a:cubicBezTo>
                  <a:cubicBezTo>
                    <a:pt x="786296" y="1517374"/>
                    <a:pt x="1033669" y="1451113"/>
                    <a:pt x="1128643" y="1292087"/>
                  </a:cubicBezTo>
                  <a:cubicBezTo>
                    <a:pt x="1223617" y="1133061"/>
                    <a:pt x="1208156" y="779670"/>
                    <a:pt x="1194904" y="589722"/>
                  </a:cubicBezTo>
                  <a:cubicBezTo>
                    <a:pt x="1181652" y="399774"/>
                    <a:pt x="1172817" y="249583"/>
                    <a:pt x="1049130" y="152400"/>
                  </a:cubicBezTo>
                  <a:cubicBezTo>
                    <a:pt x="925443" y="55217"/>
                    <a:pt x="591930" y="13252"/>
                    <a:pt x="452782" y="6626"/>
                  </a:cubicBezTo>
                  <a:cubicBezTo>
                    <a:pt x="313634" y="0"/>
                    <a:pt x="258417" y="77304"/>
                    <a:pt x="214243" y="112643"/>
                  </a:cubicBezTo>
                  <a:cubicBezTo>
                    <a:pt x="170069" y="147982"/>
                    <a:pt x="192156" y="209826"/>
                    <a:pt x="187739" y="218661"/>
                  </a:cubicBezTo>
                  <a:cubicBezTo>
                    <a:pt x="183322" y="227496"/>
                    <a:pt x="218661" y="121478"/>
                    <a:pt x="200991" y="165652"/>
                  </a:cubicBezTo>
                  <a:close/>
                </a:path>
              </a:pathLst>
            </a:custGeom>
            <a:solidFill>
              <a:schemeClr val="accent4">
                <a:lumMod val="60000"/>
                <a:lumOff val="40000"/>
              </a:schemeClr>
            </a:solidFill>
            <a:ln w="31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流程图: 联系 39"/>
            <p:cNvSpPr/>
            <p:nvPr/>
          </p:nvSpPr>
          <p:spPr>
            <a:xfrm>
              <a:off x="6300192" y="1988840"/>
              <a:ext cx="1155065" cy="1139036"/>
            </a:xfrm>
            <a:prstGeom prst="flowChartConnector">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流程图: 联系 40"/>
            <p:cNvSpPr/>
            <p:nvPr/>
          </p:nvSpPr>
          <p:spPr>
            <a:xfrm>
              <a:off x="7092280" y="2204864"/>
              <a:ext cx="1058810" cy="1044116"/>
            </a:xfrm>
            <a:prstGeom prst="flowChartConnecto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流程图: 联系 41"/>
            <p:cNvSpPr/>
            <p:nvPr/>
          </p:nvSpPr>
          <p:spPr>
            <a:xfrm>
              <a:off x="6588224" y="3068960"/>
              <a:ext cx="1058810" cy="1044116"/>
            </a:xfrm>
            <a:prstGeom prst="flowChartConnector">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TextBox 42"/>
            <p:cNvSpPr txBox="1"/>
            <p:nvPr/>
          </p:nvSpPr>
          <p:spPr>
            <a:xfrm>
              <a:off x="7308304" y="1916832"/>
              <a:ext cx="519694" cy="461665"/>
            </a:xfrm>
            <a:prstGeom prst="rect">
              <a:avLst/>
            </a:prstGeom>
            <a:noFill/>
          </p:spPr>
          <p:txBody>
            <a:bodyPr wrap="none" rtlCol="0">
              <a:spAutoFit/>
            </a:bodyPr>
            <a:lstStyle/>
            <a:p>
              <a:r>
                <a:rPr lang="en-US" altLang="zh-CN" sz="2400" b="1" dirty="0" smtClean="0"/>
                <a:t>P3</a:t>
              </a:r>
              <a:endParaRPr lang="zh-CN" altLang="en-US" sz="2400" b="1" dirty="0"/>
            </a:p>
          </p:txBody>
        </p:sp>
      </p:grpSp>
      <p:sp>
        <p:nvSpPr>
          <p:cNvPr id="44" name="右箭头 43"/>
          <p:cNvSpPr/>
          <p:nvPr/>
        </p:nvSpPr>
        <p:spPr>
          <a:xfrm>
            <a:off x="5148064" y="2924944"/>
            <a:ext cx="720080" cy="360040"/>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内容占位符 2"/>
          <p:cNvSpPr>
            <a:spLocks noGrp="1"/>
          </p:cNvSpPr>
          <p:nvPr>
            <p:ph idx="1"/>
          </p:nvPr>
        </p:nvSpPr>
        <p:spPr>
          <a:xfrm>
            <a:off x="467544" y="4437112"/>
            <a:ext cx="8280920" cy="2016224"/>
          </a:xfrm>
        </p:spPr>
        <p:txBody>
          <a:bodyPr>
            <a:normAutofit/>
          </a:bodyPr>
          <a:lstStyle/>
          <a:p>
            <a:pPr>
              <a:spcAft>
                <a:spcPts val="300"/>
              </a:spcAft>
              <a:buClr>
                <a:schemeClr val="accent4"/>
              </a:buClr>
              <a:buFont typeface="Wingdings" pitchFamily="2" charset="2"/>
              <a:buChar char="p"/>
            </a:pPr>
            <a:r>
              <a:rPr lang="en-US" altLang="zh-CN" sz="2400" b="1" dirty="0" smtClean="0"/>
              <a:t>Envelope</a:t>
            </a:r>
            <a:r>
              <a:rPr lang="en-US" altLang="zh-CN" sz="2800" dirty="0" smtClean="0"/>
              <a:t>: a sequence of blocks that covers a cross partition query.</a:t>
            </a:r>
          </a:p>
          <a:p>
            <a:pPr>
              <a:spcAft>
                <a:spcPts val="300"/>
              </a:spcAft>
              <a:buClr>
                <a:schemeClr val="accent4"/>
              </a:buClr>
              <a:buFont typeface="Wingdings" pitchFamily="2" charset="2"/>
              <a:buChar char="p"/>
            </a:pPr>
            <a:r>
              <a:rPr lang="en-US" altLang="zh-CN" sz="2400" b="1" dirty="0" smtClean="0"/>
              <a:t>Envelope Collection</a:t>
            </a:r>
            <a:r>
              <a:rPr lang="en-US" altLang="zh-CN" sz="2800" dirty="0" smtClean="0"/>
              <a:t>: put the maximized number of envelopes into a new partition </a:t>
            </a:r>
            <a:r>
              <a:rPr lang="en-US" altLang="zh-CN" sz="2800" dirty="0" err="1" smtClean="0"/>
              <a:t>wrt</a:t>
            </a:r>
            <a:r>
              <a:rPr lang="en-US" altLang="zh-CN" sz="2800" dirty="0" smtClean="0"/>
              <a:t>. space constraint.</a:t>
            </a:r>
          </a:p>
        </p:txBody>
      </p:sp>
      <p:sp>
        <p:nvSpPr>
          <p:cNvPr id="50" name="日期占位符 49"/>
          <p:cNvSpPr>
            <a:spLocks noGrp="1"/>
          </p:cNvSpPr>
          <p:nvPr>
            <p:ph type="dt" sz="half" idx="10"/>
          </p:nvPr>
        </p:nvSpPr>
        <p:spPr/>
        <p:txBody>
          <a:bodyPr/>
          <a:lstStyle/>
          <a:p>
            <a:fld id="{ED1B7E14-5225-4BC5-9F32-A824A70C1BC2}" type="datetime1">
              <a:rPr lang="en-US" altLang="zh-CN" smtClean="0"/>
              <a:pPr/>
              <a:t>5/15/2012</a:t>
            </a:fld>
            <a:endParaRPr lang="zh-CN" altLang="en-US"/>
          </a:p>
        </p:txBody>
      </p:sp>
      <p:sp>
        <p:nvSpPr>
          <p:cNvPr id="51" name="灯片编号占位符 50"/>
          <p:cNvSpPr>
            <a:spLocks noGrp="1"/>
          </p:cNvSpPr>
          <p:nvPr>
            <p:ph type="sldNum" sz="quarter" idx="12"/>
          </p:nvPr>
        </p:nvSpPr>
        <p:spPr/>
        <p:txBody>
          <a:bodyPr/>
          <a:lstStyle/>
          <a:p>
            <a:fld id="{0C913308-F349-4B6D-A68A-DD1791B4A57B}" type="slidenum">
              <a:rPr lang="zh-CN" altLang="en-US" smtClean="0"/>
              <a:pPr/>
              <a:t>12</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0-#ppt_w/2"/>
                                          </p:val>
                                        </p:tav>
                                        <p:tav tm="100000">
                                          <p:val>
                                            <p:strVal val="#ppt_x"/>
                                          </p:val>
                                        </p:tav>
                                      </p:tavLst>
                                    </p:anim>
                                    <p:anim calcmode="lin" valueType="num">
                                      <p:cBhvr additive="base">
                                        <p:cTn id="8" dur="5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4"/>
                                        </p:tgtEl>
                                        <p:attrNameLst>
                                          <p:attrName>style.visibility</p:attrName>
                                        </p:attrNameLst>
                                      </p:cBhvr>
                                      <p:to>
                                        <p:strVal val="visible"/>
                                      </p:to>
                                    </p:set>
                                    <p:animEffect transition="in" filter="box(in)">
                                      <p:cBhvr>
                                        <p:cTn id="13" dur="500"/>
                                        <p:tgtEl>
                                          <p:spTgt spid="44"/>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wipe(down)">
                                      <p:cBhvr>
                                        <p:cTn id="1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A Similarity-Based Greedy Algorithm</a:t>
            </a:r>
            <a:endParaRPr lang="zh-CN" altLang="en-US" sz="3600" dirty="0"/>
          </a:p>
        </p:txBody>
      </p:sp>
      <p:sp>
        <p:nvSpPr>
          <p:cNvPr id="3" name="内容占位符 2"/>
          <p:cNvSpPr>
            <a:spLocks noGrp="1"/>
          </p:cNvSpPr>
          <p:nvPr>
            <p:ph idx="1"/>
          </p:nvPr>
        </p:nvSpPr>
        <p:spPr>
          <a:xfrm>
            <a:off x="457200" y="1556793"/>
            <a:ext cx="8229600" cy="4844008"/>
          </a:xfrm>
        </p:spPr>
        <p:txBody>
          <a:bodyPr>
            <a:normAutofit/>
          </a:bodyPr>
          <a:lstStyle/>
          <a:p>
            <a:pPr>
              <a:buClr>
                <a:schemeClr val="accent4"/>
              </a:buClr>
              <a:buFont typeface="Wingdings" pitchFamily="2" charset="2"/>
              <a:buChar char="p"/>
            </a:pPr>
            <a:r>
              <a:rPr lang="en-US" altLang="zh-CN" sz="2800" dirty="0" smtClean="0"/>
              <a:t>The algorithm intends to combine similar envelopes sharing many common color-blocks.</a:t>
            </a:r>
          </a:p>
          <a:p>
            <a:pPr>
              <a:buClr>
                <a:schemeClr val="accent4"/>
              </a:buClr>
              <a:buNone/>
            </a:pPr>
            <a:endParaRPr lang="en-US" altLang="zh-CN" sz="2800" dirty="0" smtClean="0"/>
          </a:p>
          <a:p>
            <a:pPr>
              <a:buClr>
                <a:schemeClr val="accent4"/>
              </a:buClr>
              <a:buFont typeface="Wingdings" pitchFamily="2" charset="2"/>
              <a:buChar char="p"/>
            </a:pPr>
            <a:r>
              <a:rPr lang="en-US" altLang="zh-CN" sz="2800" dirty="0" smtClean="0"/>
              <a:t>2-step greedy algorithm:</a:t>
            </a:r>
          </a:p>
          <a:p>
            <a:pPr marL="914400" lvl="1" indent="-457200">
              <a:buNone/>
            </a:pPr>
            <a:r>
              <a:rPr lang="en-US" altLang="zh-CN" sz="2400" b="1" dirty="0" smtClean="0"/>
              <a:t>1) Similarity search</a:t>
            </a:r>
            <a:r>
              <a:rPr lang="en-US" altLang="zh-CN" sz="2400" dirty="0" smtClean="0"/>
              <a:t> (nearest neighbor search).</a:t>
            </a:r>
          </a:p>
          <a:p>
            <a:pPr lvl="2">
              <a:buNone/>
            </a:pPr>
            <a:r>
              <a:rPr lang="en-US" altLang="zh-CN" i="1" dirty="0" smtClean="0"/>
              <a:t>Locality Sensitive Hashing (LSH): Min-Hash</a:t>
            </a:r>
            <a:r>
              <a:rPr lang="en-US" altLang="zh-CN" dirty="0" smtClean="0"/>
              <a:t>, in O(n) </a:t>
            </a:r>
            <a:endParaRPr lang="en-US" altLang="zh-CN" sz="2800" dirty="0" smtClean="0"/>
          </a:p>
          <a:p>
            <a:pPr marL="914400" lvl="1" indent="-457200">
              <a:buNone/>
            </a:pPr>
            <a:r>
              <a:rPr lang="en-US" altLang="zh-CN" sz="2400" b="1" dirty="0" smtClean="0"/>
              <a:t>2) Envelope combining</a:t>
            </a:r>
          </a:p>
          <a:p>
            <a:pPr marL="1225296" lvl="2" indent="-457200">
              <a:buClr>
                <a:schemeClr val="accent4"/>
              </a:buClr>
              <a:buFont typeface="+mj-lt"/>
              <a:buAutoNum type="arabicPeriod"/>
            </a:pPr>
            <a:r>
              <a:rPr lang="en-US" altLang="zh-CN" dirty="0" smtClean="0"/>
              <a:t>Cluster the envelopes in the same bucket produced by Min-Hash.</a:t>
            </a:r>
          </a:p>
          <a:p>
            <a:pPr marL="1225296" lvl="2" indent="-457200">
              <a:buClr>
                <a:schemeClr val="accent4"/>
              </a:buClr>
              <a:buFont typeface="+mj-lt"/>
              <a:buAutoNum type="arabicPeriod"/>
            </a:pPr>
            <a:r>
              <a:rPr lang="en-US" altLang="zh-CN" dirty="0" smtClean="0"/>
              <a:t>Combine the clusters with highest benefit.</a:t>
            </a:r>
            <a:endParaRPr lang="zh-CN" altLang="en-US" dirty="0"/>
          </a:p>
        </p:txBody>
      </p:sp>
      <p:sp>
        <p:nvSpPr>
          <p:cNvPr id="6" name="日期占位符 5"/>
          <p:cNvSpPr>
            <a:spLocks noGrp="1"/>
          </p:cNvSpPr>
          <p:nvPr>
            <p:ph type="dt" sz="half" idx="10"/>
          </p:nvPr>
        </p:nvSpPr>
        <p:spPr/>
        <p:txBody>
          <a:bodyPr/>
          <a:lstStyle/>
          <a:p>
            <a:fld id="{25C2141D-8A6D-4D25-AEB8-591868F49C56}" type="datetime1">
              <a:rPr lang="en-US" altLang="zh-CN" smtClean="0"/>
              <a:pPr/>
              <a:t>5/15/2012</a:t>
            </a:fld>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13</a:t>
            </a:fld>
            <a:endParaRPr lang="zh-CN"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484784"/>
            <a:ext cx="8229600" cy="5373216"/>
          </a:xfrm>
        </p:spPr>
        <p:txBody>
          <a:bodyPr/>
          <a:lstStyle/>
          <a:p>
            <a:pPr>
              <a:buClr>
                <a:schemeClr val="accent4"/>
              </a:buClr>
              <a:buFont typeface="Wingdings" pitchFamily="2" charset="2"/>
              <a:buChar char="p"/>
            </a:pPr>
            <a:r>
              <a:rPr lang="en-US" altLang="zh-CN" dirty="0" smtClean="0"/>
              <a:t>Two-level partition architecture</a:t>
            </a:r>
          </a:p>
          <a:p>
            <a:pPr lvl="1">
              <a:buClr>
                <a:schemeClr val="accent4"/>
              </a:buClr>
              <a:buFont typeface="Wingdings" pitchFamily="2" charset="2"/>
              <a:buChar char="n"/>
            </a:pPr>
            <a:r>
              <a:rPr lang="en-US" altLang="zh-CN" sz="2400" dirty="0" smtClean="0"/>
              <a:t>Primary partitions. e.g., A, B, C and D. They are inter-connected in </a:t>
            </a:r>
            <a:r>
              <a:rPr lang="en-US" altLang="zh-CN" sz="2400" i="1" dirty="0" smtClean="0"/>
              <a:t>two-way</a:t>
            </a:r>
          </a:p>
          <a:p>
            <a:pPr lvl="1">
              <a:buClr>
                <a:schemeClr val="accent4"/>
              </a:buClr>
              <a:buFont typeface="Wingdings" pitchFamily="2" charset="2"/>
              <a:buChar char="n"/>
            </a:pPr>
            <a:r>
              <a:rPr lang="en-US" altLang="zh-CN" sz="2400" dirty="0" smtClean="0"/>
              <a:t>Secondary partitions. e.g., B’ and E. They are connected with primary partitions in </a:t>
            </a:r>
            <a:r>
              <a:rPr lang="en-US" altLang="zh-CN" sz="2400" i="1" dirty="0" smtClean="0"/>
              <a:t>one-way</a:t>
            </a:r>
          </a:p>
        </p:txBody>
      </p:sp>
      <p:pic>
        <p:nvPicPr>
          <p:cNvPr id="5" name="图片 4" descr="捕获.JPG"/>
          <p:cNvPicPr>
            <a:picLocks noChangeAspect="1"/>
          </p:cNvPicPr>
          <p:nvPr/>
        </p:nvPicPr>
        <p:blipFill>
          <a:blip r:embed="rId2" cstate="print"/>
          <a:stretch>
            <a:fillRect/>
          </a:stretch>
        </p:blipFill>
        <p:spPr>
          <a:xfrm>
            <a:off x="4139952" y="3933056"/>
            <a:ext cx="4626994" cy="2664296"/>
          </a:xfrm>
          <a:prstGeom prst="rect">
            <a:avLst/>
          </a:prstGeom>
        </p:spPr>
      </p:pic>
      <p:sp>
        <p:nvSpPr>
          <p:cNvPr id="7" name="标题 1"/>
          <p:cNvSpPr>
            <a:spLocks noGrp="1"/>
          </p:cNvSpPr>
          <p:nvPr>
            <p:ph type="title"/>
          </p:nvPr>
        </p:nvSpPr>
        <p:spPr>
          <a:xfrm>
            <a:off x="179512" y="332656"/>
            <a:ext cx="8784976" cy="778098"/>
          </a:xfrm>
        </p:spPr>
        <p:txBody>
          <a:bodyPr>
            <a:noAutofit/>
          </a:bodyPr>
          <a:lstStyle/>
          <a:p>
            <a:r>
              <a:rPr lang="en-US" altLang="zh-CN" sz="4800" dirty="0" smtClean="0">
                <a:solidFill>
                  <a:srgbClr val="FFC000"/>
                </a:solidFill>
              </a:rPr>
              <a:t>Two-level partition architecture</a:t>
            </a:r>
            <a:endParaRPr lang="zh-CN" altLang="en-US" sz="4800" dirty="0">
              <a:solidFill>
                <a:srgbClr val="FFC000"/>
              </a:solidFill>
            </a:endParaRPr>
          </a:p>
        </p:txBody>
      </p:sp>
      <p:pic>
        <p:nvPicPr>
          <p:cNvPr id="6" name="图片 5" descr="QQ截图未命名.jpg"/>
          <p:cNvPicPr>
            <a:picLocks noChangeAspect="1"/>
          </p:cNvPicPr>
          <p:nvPr/>
        </p:nvPicPr>
        <p:blipFill>
          <a:blip r:embed="rId3" cstate="print"/>
          <a:stretch>
            <a:fillRect/>
          </a:stretch>
        </p:blipFill>
        <p:spPr>
          <a:xfrm>
            <a:off x="827584" y="3861048"/>
            <a:ext cx="2159124" cy="2698905"/>
          </a:xfrm>
          <a:prstGeom prst="rect">
            <a:avLst/>
          </a:prstGeom>
        </p:spPr>
      </p:pic>
      <p:sp>
        <p:nvSpPr>
          <p:cNvPr id="8" name="右箭头 7"/>
          <p:cNvSpPr/>
          <p:nvPr/>
        </p:nvSpPr>
        <p:spPr>
          <a:xfrm>
            <a:off x="3347864" y="4725144"/>
            <a:ext cx="720080" cy="576064"/>
          </a:xfrm>
          <a:prstGeom prst="right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zh-CN" altLang="en-US"/>
          </a:p>
        </p:txBody>
      </p:sp>
      <p:sp>
        <p:nvSpPr>
          <p:cNvPr id="11" name="日期占位符 10"/>
          <p:cNvSpPr>
            <a:spLocks noGrp="1"/>
          </p:cNvSpPr>
          <p:nvPr>
            <p:ph type="dt" sz="half" idx="10"/>
          </p:nvPr>
        </p:nvSpPr>
        <p:spPr/>
        <p:txBody>
          <a:bodyPr/>
          <a:lstStyle/>
          <a:p>
            <a:fld id="{B1BAD735-C400-4586-8F90-D0ADC870F60E}" type="datetime1">
              <a:rPr lang="en-US" altLang="zh-CN" smtClean="0"/>
              <a:pPr/>
              <a:t>5/15/2012</a:t>
            </a:fld>
            <a:endParaRPr lang="zh-CN" altLang="en-US"/>
          </a:p>
        </p:txBody>
      </p:sp>
      <p:sp>
        <p:nvSpPr>
          <p:cNvPr id="12" name="灯片编号占位符 11"/>
          <p:cNvSpPr>
            <a:spLocks noGrp="1"/>
          </p:cNvSpPr>
          <p:nvPr>
            <p:ph type="sldNum" sz="quarter" idx="12"/>
          </p:nvPr>
        </p:nvSpPr>
        <p:spPr/>
        <p:txBody>
          <a:bodyPr/>
          <a:lstStyle/>
          <a:p>
            <a:fld id="{0C913308-F349-4B6D-A68A-DD1791B4A57B}" type="slidenum">
              <a:rPr lang="zh-CN" altLang="en-US" smtClean="0"/>
              <a:pPr/>
              <a:t>14</a:t>
            </a:fld>
            <a:endParaRPr lang="zh-CN"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Sedge: System Architecture</a:t>
            </a:r>
            <a:endParaRPr lang="zh-CN" altLang="en-US" dirty="0"/>
          </a:p>
        </p:txBody>
      </p:sp>
      <p:pic>
        <p:nvPicPr>
          <p:cNvPr id="4" name="图片 3" descr="architecture.jpg"/>
          <p:cNvPicPr>
            <a:picLocks noChangeAspect="1"/>
          </p:cNvPicPr>
          <p:nvPr/>
        </p:nvPicPr>
        <p:blipFill>
          <a:blip r:embed="rId3" cstate="print"/>
          <a:stretch>
            <a:fillRect/>
          </a:stretch>
        </p:blipFill>
        <p:spPr>
          <a:xfrm>
            <a:off x="1521044" y="2492896"/>
            <a:ext cx="6240691" cy="3240359"/>
          </a:xfrm>
          <a:prstGeom prst="rect">
            <a:avLst/>
          </a:prstGeom>
        </p:spPr>
      </p:pic>
      <p:sp>
        <p:nvSpPr>
          <p:cNvPr id="7" name="日期占位符 6"/>
          <p:cNvSpPr>
            <a:spLocks noGrp="1"/>
          </p:cNvSpPr>
          <p:nvPr>
            <p:ph type="dt" sz="half" idx="10"/>
          </p:nvPr>
        </p:nvSpPr>
        <p:spPr/>
        <p:txBody>
          <a:bodyPr/>
          <a:lstStyle/>
          <a:p>
            <a:fld id="{CDB5F928-6D9A-496F-BA94-F475B82FADEB}" type="datetime1">
              <a:rPr lang="en-US" altLang="zh-CN" smtClean="0"/>
              <a:pPr/>
              <a:t>5/15/2012</a:t>
            </a:fld>
            <a:endParaRPr lang="zh-CN" altLang="en-US" dirty="0"/>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15</a:t>
            </a:fld>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251520" y="188640"/>
            <a:ext cx="8507288" cy="1252728"/>
          </a:xfrm>
        </p:spPr>
        <p:txBody>
          <a:bodyPr>
            <a:noAutofit/>
          </a:bodyPr>
          <a:lstStyle/>
          <a:p>
            <a:r>
              <a:rPr lang="en-US" altLang="zh-CN" sz="4800" dirty="0" smtClean="0"/>
              <a:t>System Evaluation: RDF graphs</a:t>
            </a:r>
            <a:endParaRPr lang="zh-CN" altLang="en-US" sz="4800" dirty="0"/>
          </a:p>
        </p:txBody>
      </p:sp>
      <p:sp>
        <p:nvSpPr>
          <p:cNvPr id="5" name="内容占位符 2"/>
          <p:cNvSpPr>
            <a:spLocks noGrp="1"/>
          </p:cNvSpPr>
          <p:nvPr>
            <p:ph idx="1"/>
          </p:nvPr>
        </p:nvSpPr>
        <p:spPr>
          <a:xfrm>
            <a:off x="457200" y="1844825"/>
            <a:ext cx="8229600" cy="4248471"/>
          </a:xfrm>
        </p:spPr>
        <p:txBody>
          <a:bodyPr>
            <a:normAutofit/>
          </a:bodyPr>
          <a:lstStyle/>
          <a:p>
            <a:pPr>
              <a:spcAft>
                <a:spcPts val="100"/>
              </a:spcAft>
              <a:buFont typeface="Wingdings" pitchFamily="2" charset="2"/>
              <a:buChar char="n"/>
            </a:pPr>
            <a:r>
              <a:rPr lang="en-US" altLang="zh-CN" sz="2800" dirty="0" smtClean="0"/>
              <a:t>SP</a:t>
            </a:r>
            <a:r>
              <a:rPr lang="en-US" altLang="zh-CN" sz="2800" baseline="30000" dirty="0" smtClean="0"/>
              <a:t>2</a:t>
            </a:r>
            <a:r>
              <a:rPr lang="en-US" altLang="zh-CN" sz="2800" dirty="0" smtClean="0"/>
              <a:t>Bench</a:t>
            </a:r>
          </a:p>
          <a:p>
            <a:pPr lvl="1">
              <a:spcAft>
                <a:spcPts val="100"/>
              </a:spcAft>
              <a:buFont typeface="Wingdings" pitchFamily="2" charset="2"/>
              <a:buChar char="n"/>
            </a:pPr>
            <a:r>
              <a:rPr lang="en-US" altLang="zh-CN" sz="2400" dirty="0" smtClean="0">
                <a:latin typeface="Arial Unicode MS" pitchFamily="34" charset="-122"/>
                <a:ea typeface="Arial Unicode MS" pitchFamily="34" charset="-122"/>
                <a:cs typeface="Arial Unicode MS" pitchFamily="34" charset="-122"/>
              </a:rPr>
              <a:t>Employ the DBLP library as its simulation basis.</a:t>
            </a:r>
            <a:endParaRPr lang="en-US" altLang="zh-CN" sz="7200" dirty="0" smtClean="0">
              <a:latin typeface="Arial Unicode MS" pitchFamily="34" charset="-122"/>
              <a:ea typeface="Arial Unicode MS" pitchFamily="34" charset="-122"/>
              <a:cs typeface="Arial Unicode MS" pitchFamily="34" charset="-122"/>
            </a:endParaRPr>
          </a:p>
          <a:p>
            <a:pPr lvl="1">
              <a:spcAft>
                <a:spcPts val="100"/>
              </a:spcAft>
              <a:buFont typeface="Wingdings" pitchFamily="2" charset="2"/>
              <a:buChar char="n"/>
            </a:pPr>
            <a:r>
              <a:rPr lang="en-US" altLang="zh-CN" sz="2400" dirty="0" smtClean="0">
                <a:latin typeface="Arial Unicode MS" pitchFamily="34" charset="-122"/>
                <a:ea typeface="Arial Unicode MS" pitchFamily="34" charset="-122"/>
                <a:cs typeface="Arial Unicode MS" pitchFamily="34" charset="-122"/>
              </a:rPr>
              <a:t>100M </a:t>
            </a:r>
            <a:r>
              <a:rPr lang="en-US" altLang="zh-CN" sz="2400" dirty="0" err="1" smtClean="0">
                <a:latin typeface="Arial Unicode MS" pitchFamily="34" charset="-122"/>
                <a:ea typeface="Arial Unicode MS" pitchFamily="34" charset="-122"/>
                <a:cs typeface="Arial Unicode MS" pitchFamily="34" charset="-122"/>
              </a:rPr>
              <a:t>tuples</a:t>
            </a:r>
            <a:r>
              <a:rPr lang="en-US" altLang="zh-CN" sz="2400" dirty="0" smtClean="0">
                <a:latin typeface="Arial Unicode MS" pitchFamily="34" charset="-122"/>
                <a:ea typeface="Arial Unicode MS" pitchFamily="34" charset="-122"/>
                <a:cs typeface="Arial Unicode MS" pitchFamily="34" charset="-122"/>
              </a:rPr>
              <a:t> (11.24GB).</a:t>
            </a:r>
          </a:p>
          <a:p>
            <a:pPr lvl="1">
              <a:spcAft>
                <a:spcPts val="100"/>
              </a:spcAft>
              <a:buFont typeface="Wingdings" pitchFamily="2" charset="2"/>
              <a:buChar char="n"/>
            </a:pPr>
            <a:r>
              <a:rPr lang="en-US" altLang="zh-CN" sz="2400" dirty="0" smtClean="0">
                <a:latin typeface="Arial Unicode MS" pitchFamily="34" charset="-122"/>
                <a:ea typeface="Arial Unicode MS" pitchFamily="34" charset="-122"/>
                <a:cs typeface="Arial Unicode MS" pitchFamily="34" charset="-122"/>
              </a:rPr>
              <a:t> Query templates (5 of 12): Q2, Q4, Q6, Q7, Q8.</a:t>
            </a:r>
          </a:p>
          <a:p>
            <a:pPr lvl="2">
              <a:spcAft>
                <a:spcPts val="100"/>
              </a:spcAft>
              <a:buFont typeface="Wingdings" pitchFamily="2" charset="2"/>
              <a:buChar char="n"/>
            </a:pPr>
            <a:r>
              <a:rPr lang="en-US" altLang="zh-CN" sz="2000" dirty="0" smtClean="0"/>
              <a:t>E.g. Q4: Given a journal, select all distinct pairs of article author names for authors that have published in the journal</a:t>
            </a:r>
            <a:r>
              <a:rPr lang="en-US" altLang="zh-CN" sz="1600" dirty="0" smtClean="0"/>
              <a:t>.</a:t>
            </a:r>
          </a:p>
          <a:p>
            <a:pPr>
              <a:spcAft>
                <a:spcPts val="100"/>
              </a:spcAft>
              <a:buFont typeface="Wingdings" pitchFamily="2" charset="2"/>
              <a:buChar char="n"/>
            </a:pPr>
            <a:r>
              <a:rPr lang="en-US" altLang="zh-CN" sz="2800" dirty="0" smtClean="0"/>
              <a:t>Cluster environment</a:t>
            </a:r>
            <a:endParaRPr lang="en-US" altLang="zh-CN" sz="2400" dirty="0" smtClean="0"/>
          </a:p>
          <a:p>
            <a:pPr lvl="1">
              <a:spcAft>
                <a:spcPts val="100"/>
              </a:spcAft>
              <a:buFont typeface="Wingdings" pitchFamily="2" charset="2"/>
              <a:buChar char="n"/>
            </a:pPr>
            <a:r>
              <a:rPr lang="en-US" altLang="zh-CN" sz="2400" dirty="0" smtClean="0">
                <a:latin typeface="Arial Unicode MS" pitchFamily="34" charset="-122"/>
                <a:ea typeface="Arial Unicode MS" pitchFamily="34" charset="-122"/>
                <a:cs typeface="Arial Unicode MS" pitchFamily="34" charset="-122"/>
              </a:rPr>
              <a:t>31 </a:t>
            </a:r>
            <a:r>
              <a:rPr lang="en-US" altLang="zh-CN" sz="2400" dirty="0" smtClean="0"/>
              <a:t>computing nodes. </a:t>
            </a:r>
          </a:p>
          <a:p>
            <a:pPr lvl="2">
              <a:spcAft>
                <a:spcPts val="100"/>
              </a:spcAft>
              <a:buFont typeface="Wingdings" pitchFamily="2" charset="2"/>
              <a:buChar char="n"/>
            </a:pPr>
            <a:r>
              <a:rPr lang="en-US" altLang="zh-CN" sz="2000" dirty="0" smtClean="0"/>
              <a:t>Among these nodes, one serves as the master and the rest as workers.</a:t>
            </a:r>
            <a:endParaRPr lang="en-US" altLang="zh-CN" sz="6800" dirty="0" smtClean="0"/>
          </a:p>
        </p:txBody>
      </p:sp>
      <p:sp>
        <p:nvSpPr>
          <p:cNvPr id="8" name="日期占位符 7"/>
          <p:cNvSpPr>
            <a:spLocks noGrp="1"/>
          </p:cNvSpPr>
          <p:nvPr>
            <p:ph type="dt" sz="half" idx="10"/>
          </p:nvPr>
        </p:nvSpPr>
        <p:spPr/>
        <p:txBody>
          <a:bodyPr/>
          <a:lstStyle/>
          <a:p>
            <a:fld id="{5AC9B53E-7E7E-4128-B7E7-46AC2C4151C9}" type="datetime1">
              <a:rPr lang="en-US" altLang="zh-CN" smtClean="0"/>
              <a:pPr/>
              <a:t>5/15/2012</a:t>
            </a:fld>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16</a:t>
            </a:fld>
            <a:endParaRPr lang="zh-CN"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55448"/>
            <a:ext cx="8568952" cy="1252728"/>
          </a:xfrm>
        </p:spPr>
        <p:txBody>
          <a:bodyPr>
            <a:normAutofit fontScale="90000"/>
          </a:bodyPr>
          <a:lstStyle/>
          <a:p>
            <a:r>
              <a:rPr lang="en-US" altLang="zh-CN" dirty="0" smtClean="0"/>
              <a:t>Effect of complementary partitioning</a:t>
            </a:r>
            <a:endParaRPr lang="zh-CN" altLang="en-US" dirty="0"/>
          </a:p>
        </p:txBody>
      </p:sp>
      <p:pic>
        <p:nvPicPr>
          <p:cNvPr id="5" name="图片 4" descr="图片1.jpg"/>
          <p:cNvPicPr>
            <a:picLocks noChangeAspect="1"/>
          </p:cNvPicPr>
          <p:nvPr/>
        </p:nvPicPr>
        <p:blipFill>
          <a:blip r:embed="rId3" cstate="print"/>
          <a:stretch>
            <a:fillRect/>
          </a:stretch>
        </p:blipFill>
        <p:spPr>
          <a:xfrm>
            <a:off x="580056" y="2633782"/>
            <a:ext cx="4144961" cy="2883450"/>
          </a:xfrm>
          <a:prstGeom prst="rect">
            <a:avLst/>
          </a:prstGeom>
        </p:spPr>
      </p:pic>
      <p:sp>
        <p:nvSpPr>
          <p:cNvPr id="7" name="日期占位符 6"/>
          <p:cNvSpPr>
            <a:spLocks noGrp="1"/>
          </p:cNvSpPr>
          <p:nvPr>
            <p:ph type="dt" sz="half" idx="10"/>
          </p:nvPr>
        </p:nvSpPr>
        <p:spPr/>
        <p:txBody>
          <a:bodyPr/>
          <a:lstStyle/>
          <a:p>
            <a:fld id="{78EA7574-DBBC-4C5A-9A24-8B7A861C6DA5}" type="datetime1">
              <a:rPr lang="en-US" altLang="zh-CN" smtClean="0"/>
              <a:pPr/>
              <a:t>5/15/2012</a:t>
            </a:fld>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17</a:t>
            </a:fld>
            <a:endParaRPr lang="zh-CN" altLang="en-US"/>
          </a:p>
        </p:txBody>
      </p:sp>
      <p:sp>
        <p:nvSpPr>
          <p:cNvPr id="9" name="TextBox 8"/>
          <p:cNvSpPr txBox="1"/>
          <p:nvPr/>
        </p:nvSpPr>
        <p:spPr>
          <a:xfrm>
            <a:off x="5220072" y="1916832"/>
            <a:ext cx="3600400" cy="3970318"/>
          </a:xfrm>
          <a:prstGeom prst="rect">
            <a:avLst/>
          </a:prstGeom>
          <a:noFill/>
        </p:spPr>
        <p:txBody>
          <a:bodyPr wrap="square" rtlCol="0">
            <a:spAutoFit/>
          </a:bodyPr>
          <a:lstStyle/>
          <a:p>
            <a:pPr>
              <a:buClr>
                <a:schemeClr val="accent4">
                  <a:lumMod val="50000"/>
                </a:schemeClr>
              </a:buClr>
              <a:buFont typeface="Wingdings" pitchFamily="2" charset="2"/>
              <a:buChar char="p"/>
            </a:pPr>
            <a:r>
              <a:rPr lang="en-US" altLang="zh-CN" sz="2400" dirty="0" smtClean="0"/>
              <a:t> Experiment setting</a:t>
            </a:r>
          </a:p>
          <a:p>
            <a:pPr lvl="1">
              <a:buClr>
                <a:schemeClr val="accent4">
                  <a:lumMod val="50000"/>
                </a:schemeClr>
              </a:buClr>
              <a:buFont typeface="Wingdings" pitchFamily="2" charset="2"/>
              <a:buChar char="n"/>
            </a:pPr>
            <a:r>
              <a:rPr lang="en-US" altLang="zh-CN" sz="2200" dirty="0" smtClean="0"/>
              <a:t> Partition configuration: CP1~CP5</a:t>
            </a:r>
          </a:p>
          <a:p>
            <a:pPr lvl="1">
              <a:buClr>
                <a:schemeClr val="accent4">
                  <a:lumMod val="50000"/>
                </a:schemeClr>
              </a:buClr>
              <a:buFont typeface="Wingdings" pitchFamily="2" charset="2"/>
              <a:buChar char="n"/>
            </a:pPr>
            <a:r>
              <a:rPr lang="en-US" altLang="zh-CN" sz="2400" dirty="0" smtClean="0"/>
              <a:t> </a:t>
            </a:r>
            <a:r>
              <a:rPr lang="en-US" altLang="zh-CN" sz="2200" dirty="0" smtClean="0"/>
              <a:t>Workload: 10</a:t>
            </a:r>
            <a:r>
              <a:rPr lang="en-US" altLang="zh-CN" sz="2200" baseline="30000" dirty="0" smtClean="0"/>
              <a:t>4</a:t>
            </a:r>
            <a:r>
              <a:rPr lang="en-US" altLang="zh-CN" sz="2200" dirty="0" smtClean="0"/>
              <a:t> Random queries</a:t>
            </a:r>
          </a:p>
          <a:p>
            <a:pPr lvl="1">
              <a:buClr>
                <a:schemeClr val="accent4">
                  <a:lumMod val="50000"/>
                </a:schemeClr>
              </a:buClr>
            </a:pPr>
            <a:endParaRPr lang="en-US" altLang="zh-CN" sz="2200" dirty="0" smtClean="0"/>
          </a:p>
          <a:p>
            <a:pPr marL="0" lvl="1">
              <a:buClr>
                <a:schemeClr val="accent4">
                  <a:lumMod val="50000"/>
                </a:schemeClr>
              </a:buClr>
              <a:buFont typeface="Wingdings" pitchFamily="2" charset="2"/>
              <a:buChar char="p"/>
            </a:pPr>
            <a:r>
              <a:rPr lang="en-US" altLang="zh-CN" sz="2400" dirty="0" smtClean="0"/>
              <a:t> Result</a:t>
            </a:r>
          </a:p>
          <a:p>
            <a:pPr lvl="1">
              <a:buClr>
                <a:schemeClr val="accent4">
                  <a:lumMod val="50000"/>
                </a:schemeClr>
              </a:buClr>
              <a:buFont typeface="Wingdings" pitchFamily="2" charset="2"/>
              <a:buChar char="n"/>
            </a:pPr>
            <a:r>
              <a:rPr lang="en-US" altLang="zh-CN" sz="2400" dirty="0" smtClean="0"/>
              <a:t> </a:t>
            </a:r>
            <a:r>
              <a:rPr lang="en-US" altLang="zh-CN" sz="2200" dirty="0" smtClean="0"/>
              <a:t>Significant cross query reduction</a:t>
            </a:r>
          </a:p>
          <a:p>
            <a:pPr lvl="1">
              <a:buClr>
                <a:schemeClr val="accent4">
                  <a:lumMod val="50000"/>
                </a:schemeClr>
              </a:buClr>
              <a:buFont typeface="Wingdings" pitchFamily="2" charset="2"/>
              <a:buChar char="n"/>
            </a:pPr>
            <a:r>
              <a:rPr lang="en-US" altLang="zh-CN" sz="2200" dirty="0" smtClean="0"/>
              <a:t> Cross query vanishes for Q2,Q4 and Q6</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Evolving query workload</a:t>
            </a:r>
            <a:endParaRPr lang="zh-CN" altLang="en-US" dirty="0"/>
          </a:p>
        </p:txBody>
      </p:sp>
      <p:pic>
        <p:nvPicPr>
          <p:cNvPr id="6" name="图片 5" descr="QQ截图未命名.jpg"/>
          <p:cNvPicPr>
            <a:picLocks noChangeAspect="1"/>
          </p:cNvPicPr>
          <p:nvPr/>
        </p:nvPicPr>
        <p:blipFill>
          <a:blip r:embed="rId2" cstate="print"/>
          <a:stretch>
            <a:fillRect/>
          </a:stretch>
        </p:blipFill>
        <p:spPr>
          <a:xfrm>
            <a:off x="4483545" y="2708920"/>
            <a:ext cx="4048199" cy="2520280"/>
          </a:xfrm>
          <a:prstGeom prst="rect">
            <a:avLst/>
          </a:prstGeom>
        </p:spPr>
      </p:pic>
      <p:sp>
        <p:nvSpPr>
          <p:cNvPr id="7" name="日期占位符 6"/>
          <p:cNvSpPr>
            <a:spLocks noGrp="1"/>
          </p:cNvSpPr>
          <p:nvPr>
            <p:ph type="dt" sz="half" idx="10"/>
          </p:nvPr>
        </p:nvSpPr>
        <p:spPr/>
        <p:txBody>
          <a:bodyPr/>
          <a:lstStyle/>
          <a:p>
            <a:fld id="{B19C5131-3FD6-4056-90F1-97FA3475ACDD}" type="datetime1">
              <a:rPr lang="en-US" altLang="zh-CN" smtClean="0"/>
              <a:pPr/>
              <a:t>5/15/2012</a:t>
            </a:fld>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18</a:t>
            </a:fld>
            <a:endParaRPr lang="zh-CN" altLang="en-US"/>
          </a:p>
        </p:txBody>
      </p:sp>
      <p:sp>
        <p:nvSpPr>
          <p:cNvPr id="9" name="TextBox 8"/>
          <p:cNvSpPr txBox="1"/>
          <p:nvPr/>
        </p:nvSpPr>
        <p:spPr>
          <a:xfrm>
            <a:off x="323528" y="1988840"/>
            <a:ext cx="4104456" cy="3877985"/>
          </a:xfrm>
          <a:prstGeom prst="rect">
            <a:avLst/>
          </a:prstGeom>
          <a:noFill/>
        </p:spPr>
        <p:txBody>
          <a:bodyPr wrap="square" rtlCol="0">
            <a:spAutoFit/>
          </a:bodyPr>
          <a:lstStyle/>
          <a:p>
            <a:pPr>
              <a:buClr>
                <a:schemeClr val="accent4">
                  <a:lumMod val="50000"/>
                </a:schemeClr>
              </a:buClr>
              <a:buFont typeface="Wingdings" pitchFamily="2" charset="2"/>
              <a:buChar char="p"/>
            </a:pPr>
            <a:r>
              <a:rPr lang="en-US" altLang="zh-CN" sz="2400" dirty="0" smtClean="0"/>
              <a:t> Experiment setting</a:t>
            </a:r>
          </a:p>
          <a:p>
            <a:pPr lvl="1">
              <a:buClr>
                <a:schemeClr val="accent4">
                  <a:lumMod val="50000"/>
                </a:schemeClr>
              </a:buClr>
              <a:buFont typeface="Wingdings" pitchFamily="2" charset="2"/>
              <a:buChar char="n"/>
            </a:pPr>
            <a:r>
              <a:rPr lang="en-US" altLang="zh-CN" sz="2200" dirty="0" smtClean="0"/>
              <a:t> Partition configuration: CP1*5, CP5 and CP4+DP </a:t>
            </a:r>
          </a:p>
          <a:p>
            <a:pPr lvl="1">
              <a:buClr>
                <a:schemeClr val="accent4">
                  <a:lumMod val="50000"/>
                </a:schemeClr>
              </a:buClr>
              <a:buFont typeface="Wingdings" pitchFamily="2" charset="2"/>
              <a:buChar char="n"/>
            </a:pPr>
            <a:r>
              <a:rPr lang="en-US" altLang="zh-CN" sz="2200" dirty="0" smtClean="0"/>
              <a:t> Workload: evolving 10</a:t>
            </a:r>
            <a:r>
              <a:rPr lang="en-US" altLang="zh-CN" sz="2200" baseline="30000" dirty="0" smtClean="0"/>
              <a:t>4</a:t>
            </a:r>
            <a:r>
              <a:rPr lang="en-US" altLang="zh-CN" sz="2200" dirty="0" smtClean="0"/>
              <a:t> random queries</a:t>
            </a:r>
          </a:p>
          <a:p>
            <a:pPr lvl="1">
              <a:buClr>
                <a:schemeClr val="accent4">
                  <a:lumMod val="50000"/>
                </a:schemeClr>
              </a:buClr>
            </a:pPr>
            <a:endParaRPr lang="en-US" altLang="zh-CN" sz="2200" dirty="0" smtClean="0"/>
          </a:p>
          <a:p>
            <a:pPr marL="0" lvl="1">
              <a:buClr>
                <a:schemeClr val="accent4">
                  <a:lumMod val="50000"/>
                </a:schemeClr>
              </a:buClr>
              <a:buFont typeface="Wingdings" pitchFamily="2" charset="2"/>
              <a:buChar char="p"/>
            </a:pPr>
            <a:r>
              <a:rPr lang="en-US" altLang="zh-CN" sz="2400" dirty="0" smtClean="0"/>
              <a:t> Result</a:t>
            </a:r>
          </a:p>
          <a:p>
            <a:pPr lvl="1">
              <a:buClr>
                <a:schemeClr val="accent4">
                  <a:lumMod val="50000"/>
                </a:schemeClr>
              </a:buClr>
              <a:buFont typeface="Wingdings" pitchFamily="2" charset="2"/>
              <a:buChar char="n"/>
            </a:pPr>
            <a:r>
              <a:rPr lang="en-US" altLang="zh-CN" sz="2200" dirty="0" smtClean="0"/>
              <a:t> CP1*5 vs. CP5: effect of complementary partitioning</a:t>
            </a:r>
          </a:p>
          <a:p>
            <a:pPr lvl="1">
              <a:buClr>
                <a:schemeClr val="accent4">
                  <a:lumMod val="50000"/>
                </a:schemeClr>
              </a:buClr>
              <a:buFont typeface="Wingdings" pitchFamily="2" charset="2"/>
              <a:buChar char="n"/>
            </a:pPr>
            <a:r>
              <a:rPr lang="en-US" altLang="zh-CN" sz="2200" dirty="0" smtClean="0"/>
              <a:t> CP5 vs. CP4+DP: effect of on demand partitioning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55448"/>
            <a:ext cx="8507288" cy="1252728"/>
          </a:xfrm>
        </p:spPr>
        <p:txBody>
          <a:bodyPr>
            <a:noAutofit/>
          </a:bodyPr>
          <a:lstStyle/>
          <a:p>
            <a:r>
              <a:rPr lang="en-US" altLang="zh-CN" sz="4800" dirty="0" smtClean="0"/>
              <a:t>System Evaluation: real graphs</a:t>
            </a:r>
            <a:endParaRPr lang="zh-CN" altLang="en-US" sz="4800" dirty="0"/>
          </a:p>
        </p:txBody>
      </p:sp>
      <p:sp>
        <p:nvSpPr>
          <p:cNvPr id="3" name="内容占位符 2"/>
          <p:cNvSpPr>
            <a:spLocks noGrp="1"/>
          </p:cNvSpPr>
          <p:nvPr>
            <p:ph idx="1"/>
          </p:nvPr>
        </p:nvSpPr>
        <p:spPr>
          <a:xfrm>
            <a:off x="457200" y="1484785"/>
            <a:ext cx="8229600" cy="5184576"/>
          </a:xfrm>
        </p:spPr>
        <p:txBody>
          <a:bodyPr>
            <a:normAutofit/>
          </a:bodyPr>
          <a:lstStyle/>
          <a:p>
            <a:pPr>
              <a:spcAft>
                <a:spcPts val="100"/>
              </a:spcAft>
              <a:buFont typeface="Wingdings" pitchFamily="2" charset="2"/>
              <a:buChar char="n"/>
            </a:pPr>
            <a:r>
              <a:rPr lang="en-US" altLang="zh-CN" sz="2800" dirty="0" smtClean="0"/>
              <a:t>Datasets</a:t>
            </a:r>
          </a:p>
          <a:p>
            <a:pPr lvl="1">
              <a:spcAft>
                <a:spcPts val="100"/>
              </a:spcAft>
              <a:buFont typeface="Wingdings" pitchFamily="2" charset="2"/>
              <a:buChar char="n"/>
            </a:pPr>
            <a:r>
              <a:rPr lang="en-US" altLang="zh-CN" sz="2400" dirty="0" smtClean="0"/>
              <a:t>Web graph: </a:t>
            </a:r>
            <a:r>
              <a:rPr lang="en-US" altLang="zh-CN" sz="2400" dirty="0" smtClean="0">
                <a:latin typeface="Arial Unicode MS" pitchFamily="34" charset="-122"/>
                <a:ea typeface="Arial Unicode MS" pitchFamily="34" charset="-122"/>
                <a:cs typeface="Arial Unicode MS" pitchFamily="34" charset="-122"/>
              </a:rPr>
              <a:t>30M vertices, 956M edges.</a:t>
            </a:r>
          </a:p>
          <a:p>
            <a:pPr lvl="1">
              <a:spcAft>
                <a:spcPts val="100"/>
              </a:spcAft>
              <a:buFont typeface="Wingdings" pitchFamily="2" charset="2"/>
              <a:buChar char="n"/>
            </a:pPr>
            <a:r>
              <a:rPr lang="en-US" altLang="zh-CN" sz="2400" dirty="0" smtClean="0">
                <a:latin typeface="Arial Unicode MS" pitchFamily="34" charset="-122"/>
                <a:ea typeface="Arial Unicode MS" pitchFamily="34" charset="-122"/>
                <a:cs typeface="Arial Unicode MS" pitchFamily="34" charset="-122"/>
              </a:rPr>
              <a:t>Twitter: 15M users, 57M edges.</a:t>
            </a:r>
          </a:p>
          <a:p>
            <a:pPr lvl="1">
              <a:spcAft>
                <a:spcPts val="100"/>
              </a:spcAft>
              <a:buFont typeface="Wingdings" pitchFamily="2" charset="2"/>
              <a:buChar char="n"/>
            </a:pPr>
            <a:r>
              <a:rPr lang="en-US" altLang="zh-CN" sz="2400" dirty="0" smtClean="0">
                <a:latin typeface="Arial Unicode MS" pitchFamily="34" charset="-122"/>
                <a:ea typeface="Arial Unicode MS" pitchFamily="34" charset="-122"/>
                <a:cs typeface="Arial Unicode MS" pitchFamily="34" charset="-122"/>
              </a:rPr>
              <a:t>Bio graph: 50M vertices, 51M edges.</a:t>
            </a:r>
          </a:p>
          <a:p>
            <a:pPr lvl="1">
              <a:spcAft>
                <a:spcPts val="100"/>
              </a:spcAft>
              <a:buFont typeface="Wingdings" pitchFamily="2" charset="2"/>
              <a:buChar char="n"/>
            </a:pPr>
            <a:r>
              <a:rPr lang="en-US" altLang="zh-CN" sz="2400" dirty="0" smtClean="0"/>
              <a:t>Synthetic graph: </a:t>
            </a:r>
            <a:r>
              <a:rPr lang="en-US" altLang="zh-CN" sz="2400" dirty="0" smtClean="0">
                <a:latin typeface="Arial Unicode MS" pitchFamily="34" charset="-122"/>
                <a:ea typeface="Arial Unicode MS" pitchFamily="34" charset="-122"/>
                <a:cs typeface="Arial Unicode MS" pitchFamily="34" charset="-122"/>
              </a:rPr>
              <a:t>0.5B vertices, 2 Billion edges.</a:t>
            </a:r>
            <a:endParaRPr lang="en-US" altLang="zh-CN" sz="2400" dirty="0" smtClean="0"/>
          </a:p>
          <a:p>
            <a:pPr>
              <a:spcAft>
                <a:spcPts val="100"/>
              </a:spcAft>
              <a:buFont typeface="Wingdings" pitchFamily="2" charset="2"/>
              <a:buChar char="n"/>
            </a:pPr>
            <a:r>
              <a:rPr lang="en-US" altLang="zh-CN" sz="2800" dirty="0" smtClean="0"/>
              <a:t>Query workload</a:t>
            </a:r>
          </a:p>
          <a:p>
            <a:pPr lvl="1">
              <a:spcAft>
                <a:spcPts val="100"/>
              </a:spcAft>
              <a:buFont typeface="Wingdings" pitchFamily="2" charset="2"/>
              <a:buChar char="n"/>
            </a:pPr>
            <a:r>
              <a:rPr lang="en-US" altLang="zh-CN" sz="2400" dirty="0" smtClean="0">
                <a:latin typeface="Arial Unicode MS" pitchFamily="34" charset="-122"/>
                <a:ea typeface="Arial Unicode MS" pitchFamily="34" charset="-122"/>
                <a:cs typeface="Arial Unicode MS" pitchFamily="34" charset="-122"/>
              </a:rPr>
              <a:t>neighbor search.</a:t>
            </a:r>
          </a:p>
          <a:p>
            <a:pPr lvl="1">
              <a:spcAft>
                <a:spcPts val="100"/>
              </a:spcAft>
              <a:buFont typeface="Wingdings" pitchFamily="2" charset="2"/>
              <a:buChar char="n"/>
            </a:pPr>
            <a:r>
              <a:rPr lang="en-US" altLang="zh-CN" sz="2400" dirty="0" smtClean="0">
                <a:latin typeface="Arial Unicode MS" pitchFamily="34" charset="-122"/>
                <a:ea typeface="Arial Unicode MS" pitchFamily="34" charset="-122"/>
                <a:cs typeface="Arial Unicode MS" pitchFamily="34" charset="-122"/>
              </a:rPr>
              <a:t>random walk.</a:t>
            </a:r>
          </a:p>
          <a:p>
            <a:pPr lvl="1">
              <a:spcAft>
                <a:spcPts val="100"/>
              </a:spcAft>
              <a:buFont typeface="Wingdings" pitchFamily="2" charset="2"/>
              <a:buChar char="n"/>
            </a:pPr>
            <a:r>
              <a:rPr lang="en-US" altLang="zh-CN" sz="2400" dirty="0" smtClean="0">
                <a:latin typeface="Arial Unicode MS" pitchFamily="34" charset="-122"/>
                <a:ea typeface="Arial Unicode MS" pitchFamily="34" charset="-122"/>
                <a:cs typeface="Arial Unicode MS" pitchFamily="34" charset="-122"/>
              </a:rPr>
              <a:t>random walk with restart.</a:t>
            </a:r>
          </a:p>
        </p:txBody>
      </p:sp>
      <p:sp>
        <p:nvSpPr>
          <p:cNvPr id="6" name="日期占位符 5"/>
          <p:cNvSpPr>
            <a:spLocks noGrp="1"/>
          </p:cNvSpPr>
          <p:nvPr>
            <p:ph type="dt" sz="half" idx="10"/>
          </p:nvPr>
        </p:nvSpPr>
        <p:spPr/>
        <p:txBody>
          <a:bodyPr/>
          <a:lstStyle/>
          <a:p>
            <a:fld id="{9254F085-6FC6-46B9-9B6E-99EA37E4E526}" type="datetime1">
              <a:rPr lang="en-US" altLang="zh-CN" smtClean="0"/>
              <a:pPr/>
              <a:t>5/15/2012</a:t>
            </a:fld>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19</a:t>
            </a:fld>
            <a:endParaRPr lang="zh-CN"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332656"/>
            <a:ext cx="7890080" cy="778098"/>
          </a:xfrm>
        </p:spPr>
        <p:txBody>
          <a:bodyPr>
            <a:noAutofit/>
          </a:bodyPr>
          <a:lstStyle/>
          <a:p>
            <a:r>
              <a:rPr lang="en-US" altLang="zh-CN" sz="5400" dirty="0" smtClean="0">
                <a:solidFill>
                  <a:srgbClr val="FFC000"/>
                </a:solidFill>
              </a:rPr>
              <a:t>Motivation - Challenges</a:t>
            </a:r>
            <a:endParaRPr lang="zh-CN" altLang="en-US" sz="5400" dirty="0">
              <a:solidFill>
                <a:srgbClr val="FFC000"/>
              </a:solidFill>
            </a:endParaRPr>
          </a:p>
        </p:txBody>
      </p:sp>
      <p:sp>
        <p:nvSpPr>
          <p:cNvPr id="3" name="内容占位符 2"/>
          <p:cNvSpPr>
            <a:spLocks noGrp="1"/>
          </p:cNvSpPr>
          <p:nvPr>
            <p:ph idx="1"/>
          </p:nvPr>
        </p:nvSpPr>
        <p:spPr>
          <a:xfrm>
            <a:off x="467544" y="1268760"/>
            <a:ext cx="7704856" cy="5184576"/>
          </a:xfrm>
        </p:spPr>
        <p:txBody>
          <a:bodyPr>
            <a:normAutofit lnSpcReduction="10000"/>
          </a:bodyPr>
          <a:lstStyle/>
          <a:p>
            <a:pPr>
              <a:lnSpc>
                <a:spcPct val="150000"/>
              </a:lnSpc>
              <a:spcBef>
                <a:spcPts val="50"/>
              </a:spcBef>
              <a:spcAft>
                <a:spcPts val="50"/>
              </a:spcAft>
              <a:buClr>
                <a:schemeClr val="accent4"/>
              </a:buClr>
              <a:buFont typeface="Wingdings" pitchFamily="2" charset="2"/>
              <a:buChar char="p"/>
            </a:pPr>
            <a:r>
              <a:rPr lang="en-US" altLang="zh-CN" dirty="0" smtClean="0"/>
              <a:t>  New requirements for data processing</a:t>
            </a:r>
          </a:p>
          <a:p>
            <a:pPr lvl="1">
              <a:lnSpc>
                <a:spcPct val="150000"/>
              </a:lnSpc>
              <a:spcBef>
                <a:spcPts val="50"/>
              </a:spcBef>
              <a:spcAft>
                <a:spcPts val="50"/>
              </a:spcAft>
              <a:buClr>
                <a:schemeClr val="accent4"/>
              </a:buClr>
              <a:buFont typeface="Wingdings" pitchFamily="2" charset="2"/>
              <a:buChar char="n"/>
            </a:pPr>
            <a:r>
              <a:rPr lang="en-US" altLang="zh-CN" sz="2400" dirty="0" smtClean="0"/>
              <a:t>   Ubiquitous demands on graph data management.</a:t>
            </a:r>
          </a:p>
          <a:p>
            <a:pPr lvl="2">
              <a:lnSpc>
                <a:spcPct val="150000"/>
              </a:lnSpc>
              <a:spcBef>
                <a:spcPts val="50"/>
              </a:spcBef>
              <a:spcAft>
                <a:spcPts val="50"/>
              </a:spcAft>
              <a:buClr>
                <a:schemeClr val="accent4"/>
              </a:buClr>
              <a:buFont typeface="Wingdings" pitchFamily="2" charset="2"/>
              <a:buChar char="n"/>
            </a:pPr>
            <a:r>
              <a:rPr lang="en-US" altLang="zh-CN" sz="2000" dirty="0" smtClean="0"/>
              <a:t>Information Networks</a:t>
            </a:r>
          </a:p>
          <a:p>
            <a:pPr lvl="2">
              <a:lnSpc>
                <a:spcPct val="150000"/>
              </a:lnSpc>
              <a:spcBef>
                <a:spcPts val="50"/>
              </a:spcBef>
              <a:spcAft>
                <a:spcPts val="50"/>
              </a:spcAft>
              <a:buClr>
                <a:schemeClr val="accent4"/>
              </a:buClr>
              <a:buFont typeface="Wingdings" pitchFamily="2" charset="2"/>
              <a:buChar char="n"/>
            </a:pPr>
            <a:r>
              <a:rPr lang="en-US" altLang="zh-CN" sz="2000" dirty="0" smtClean="0"/>
              <a:t>Social Networks</a:t>
            </a:r>
          </a:p>
          <a:p>
            <a:pPr lvl="2">
              <a:lnSpc>
                <a:spcPct val="150000"/>
              </a:lnSpc>
              <a:spcBef>
                <a:spcPts val="50"/>
              </a:spcBef>
              <a:spcAft>
                <a:spcPts val="50"/>
              </a:spcAft>
              <a:buClr>
                <a:schemeClr val="accent4"/>
              </a:buClr>
              <a:buFont typeface="Wingdings" pitchFamily="2" charset="2"/>
              <a:buChar char="n"/>
            </a:pPr>
            <a:r>
              <a:rPr lang="en-US" altLang="zh-CN" sz="2000" dirty="0" smtClean="0"/>
              <a:t>Biological systems</a:t>
            </a:r>
          </a:p>
          <a:p>
            <a:pPr lvl="2">
              <a:lnSpc>
                <a:spcPct val="150000"/>
              </a:lnSpc>
              <a:spcBef>
                <a:spcPts val="50"/>
              </a:spcBef>
              <a:spcAft>
                <a:spcPts val="50"/>
              </a:spcAft>
              <a:buClr>
                <a:schemeClr val="accent4"/>
              </a:buClr>
              <a:buFont typeface="Wingdings" pitchFamily="2" charset="2"/>
              <a:buChar char="n"/>
            </a:pPr>
            <a:r>
              <a:rPr lang="en-US" altLang="zh-CN" sz="2000" dirty="0" smtClean="0"/>
              <a:t>Communication Networks</a:t>
            </a:r>
          </a:p>
          <a:p>
            <a:pPr lvl="1">
              <a:lnSpc>
                <a:spcPct val="150000"/>
              </a:lnSpc>
              <a:spcBef>
                <a:spcPts val="50"/>
              </a:spcBef>
              <a:spcAft>
                <a:spcPts val="50"/>
              </a:spcAft>
              <a:buClr>
                <a:schemeClr val="accent4"/>
              </a:buClr>
              <a:buFont typeface="Wingdings" pitchFamily="2" charset="2"/>
              <a:buChar char="n"/>
            </a:pPr>
            <a:r>
              <a:rPr lang="en-US" altLang="zh-CN" sz="2400" dirty="0" smtClean="0"/>
              <a:t>   Efficient data processing in extremely large graphs.</a:t>
            </a:r>
          </a:p>
          <a:p>
            <a:pPr lvl="2">
              <a:lnSpc>
                <a:spcPct val="150000"/>
              </a:lnSpc>
              <a:spcBef>
                <a:spcPts val="50"/>
              </a:spcBef>
              <a:spcAft>
                <a:spcPts val="50"/>
              </a:spcAft>
              <a:buClr>
                <a:schemeClr val="accent4"/>
              </a:buClr>
              <a:buFont typeface="Wingdings" pitchFamily="2" charset="2"/>
              <a:buChar char="n"/>
            </a:pPr>
            <a:r>
              <a:rPr lang="en-US" altLang="zh-CN" sz="2000" dirty="0" smtClean="0"/>
              <a:t>Google: </a:t>
            </a:r>
            <a:r>
              <a:rPr lang="en-US" altLang="zh-CN" sz="2000" b="1" dirty="0" smtClean="0">
                <a:latin typeface="Calibri" pitchFamily="34" charset="0"/>
                <a:cs typeface="Calibri" pitchFamily="34" charset="0"/>
              </a:rPr>
              <a:t>1 </a:t>
            </a:r>
            <a:r>
              <a:rPr lang="en-US" altLang="zh-CN" sz="2000" b="1" dirty="0" smtClean="0">
                <a:cs typeface="Calibri" pitchFamily="34" charset="0"/>
              </a:rPr>
              <a:t>trillion </a:t>
            </a:r>
            <a:r>
              <a:rPr lang="en-US" altLang="zh-CN" sz="2000" dirty="0" smtClean="0">
                <a:cs typeface="Calibri" pitchFamily="34" charset="0"/>
              </a:rPr>
              <a:t>indexed pages</a:t>
            </a:r>
          </a:p>
          <a:p>
            <a:pPr lvl="2">
              <a:lnSpc>
                <a:spcPct val="150000"/>
              </a:lnSpc>
              <a:spcBef>
                <a:spcPts val="50"/>
              </a:spcBef>
              <a:spcAft>
                <a:spcPts val="50"/>
              </a:spcAft>
              <a:buClr>
                <a:schemeClr val="accent4"/>
              </a:buClr>
              <a:buFont typeface="Wingdings" pitchFamily="2" charset="2"/>
              <a:buChar char="n"/>
            </a:pPr>
            <a:r>
              <a:rPr lang="en-US" altLang="zh-CN" sz="2000" dirty="0" smtClean="0">
                <a:latin typeface="Calibri" pitchFamily="34" charset="0"/>
                <a:cs typeface="Calibri" pitchFamily="34" charset="0"/>
              </a:rPr>
              <a:t>Facebook: </a:t>
            </a:r>
            <a:r>
              <a:rPr lang="en-US" altLang="zh-CN" sz="2000" b="1" dirty="0" smtClean="0">
                <a:latin typeface="Calibri" pitchFamily="34" charset="0"/>
                <a:cs typeface="Calibri" pitchFamily="34" charset="0"/>
              </a:rPr>
              <a:t>&gt;500 million </a:t>
            </a:r>
            <a:r>
              <a:rPr lang="en-US" altLang="zh-CN" sz="2000" dirty="0" smtClean="0">
                <a:latin typeface="Calibri" pitchFamily="34" charset="0"/>
                <a:cs typeface="Calibri" pitchFamily="34" charset="0"/>
              </a:rPr>
              <a:t>active users</a:t>
            </a:r>
          </a:p>
          <a:p>
            <a:pPr lvl="2">
              <a:lnSpc>
                <a:spcPct val="150000"/>
              </a:lnSpc>
              <a:spcBef>
                <a:spcPts val="50"/>
              </a:spcBef>
              <a:spcAft>
                <a:spcPts val="50"/>
              </a:spcAft>
              <a:buClr>
                <a:schemeClr val="accent4"/>
              </a:buClr>
              <a:buFont typeface="Wingdings" pitchFamily="2" charset="2"/>
              <a:buChar char="n"/>
            </a:pPr>
            <a:r>
              <a:rPr lang="en-US" altLang="zh-CN" sz="2000" dirty="0" smtClean="0">
                <a:latin typeface="Calibri" pitchFamily="34" charset="0"/>
                <a:cs typeface="Calibri" pitchFamily="34" charset="0"/>
              </a:rPr>
              <a:t>De </a:t>
            </a:r>
            <a:r>
              <a:rPr lang="en-US" altLang="zh-CN" sz="2000" dirty="0" err="1" smtClean="0">
                <a:latin typeface="Calibri" pitchFamily="34" charset="0"/>
                <a:cs typeface="Calibri" pitchFamily="34" charset="0"/>
              </a:rPr>
              <a:t>Bruijn</a:t>
            </a:r>
            <a:r>
              <a:rPr lang="en-US" altLang="zh-CN" sz="2000" dirty="0" smtClean="0">
                <a:latin typeface="Calibri" pitchFamily="34" charset="0"/>
                <a:cs typeface="Calibri" pitchFamily="34" charset="0"/>
              </a:rPr>
              <a:t>: </a:t>
            </a:r>
            <a:r>
              <a:rPr lang="en-US" altLang="zh-CN" sz="2000" b="1" dirty="0" smtClean="0">
                <a:latin typeface="Calibri" pitchFamily="34" charset="0"/>
                <a:cs typeface="Calibri" pitchFamily="34" charset="0"/>
              </a:rPr>
              <a:t>500 million </a:t>
            </a:r>
            <a:r>
              <a:rPr lang="en-US" altLang="zh-CN" sz="2000" dirty="0" smtClean="0">
                <a:latin typeface="Calibri" pitchFamily="34" charset="0"/>
                <a:cs typeface="Calibri" pitchFamily="34" charset="0"/>
              </a:rPr>
              <a:t>vertices</a:t>
            </a:r>
          </a:p>
        </p:txBody>
      </p:sp>
      <p:sp>
        <p:nvSpPr>
          <p:cNvPr id="6" name="日期占位符 5"/>
          <p:cNvSpPr>
            <a:spLocks noGrp="1"/>
          </p:cNvSpPr>
          <p:nvPr>
            <p:ph type="dt" sz="half" idx="10"/>
          </p:nvPr>
        </p:nvSpPr>
        <p:spPr/>
        <p:txBody>
          <a:bodyPr/>
          <a:lstStyle/>
          <a:p>
            <a:fld id="{30BA8994-9C50-4AEA-BF59-AC86BD5A058E}" type="datetime1">
              <a:rPr lang="en-US" altLang="zh-CN" smtClean="0"/>
              <a:pPr/>
              <a:t>5/15/2012</a:t>
            </a:fld>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2</a:t>
            </a:fld>
            <a:endParaRPr lang="zh-CN" alt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260648"/>
            <a:ext cx="8229600" cy="931504"/>
          </a:xfrm>
        </p:spPr>
        <p:txBody>
          <a:bodyPr>
            <a:normAutofit fontScale="90000"/>
          </a:bodyPr>
          <a:lstStyle/>
          <a:p>
            <a:r>
              <a:rPr lang="en-US" altLang="zh-CN" sz="4900" dirty="0" smtClean="0"/>
              <a:t>Scalability</a:t>
            </a:r>
            <a:r>
              <a:rPr lang="en-US" altLang="zh-CN" sz="3100" b="0" dirty="0" smtClean="0"/>
              <a:t/>
            </a:r>
            <a:br>
              <a:rPr lang="en-US" altLang="zh-CN" sz="3100" b="0" dirty="0" smtClean="0"/>
            </a:br>
            <a:r>
              <a:rPr lang="en-US" altLang="zh-CN" sz="3100" b="0" dirty="0" smtClean="0"/>
              <a:t>Cross-partiti0n queries vs. Avg. response time</a:t>
            </a:r>
            <a:endParaRPr lang="zh-CN" altLang="en-US" dirty="0"/>
          </a:p>
        </p:txBody>
      </p:sp>
      <p:pic>
        <p:nvPicPr>
          <p:cNvPr id="7" name="图片 6" descr="捕获.JPG"/>
          <p:cNvPicPr>
            <a:picLocks noChangeAspect="1"/>
          </p:cNvPicPr>
          <p:nvPr/>
        </p:nvPicPr>
        <p:blipFill>
          <a:blip r:embed="rId2" cstate="print"/>
          <a:stretch>
            <a:fillRect/>
          </a:stretch>
        </p:blipFill>
        <p:spPr>
          <a:xfrm>
            <a:off x="611561" y="2636912"/>
            <a:ext cx="4032447" cy="2695603"/>
          </a:xfrm>
          <a:prstGeom prst="rect">
            <a:avLst/>
          </a:prstGeom>
        </p:spPr>
      </p:pic>
      <p:sp>
        <p:nvSpPr>
          <p:cNvPr id="6" name="日期占位符 5"/>
          <p:cNvSpPr>
            <a:spLocks noGrp="1"/>
          </p:cNvSpPr>
          <p:nvPr>
            <p:ph type="dt" sz="half" idx="10"/>
          </p:nvPr>
        </p:nvSpPr>
        <p:spPr/>
        <p:txBody>
          <a:bodyPr/>
          <a:lstStyle/>
          <a:p>
            <a:fld id="{BCA0F136-3906-416E-8C4E-FA0FB146F32D}" type="datetime1">
              <a:rPr lang="en-US" altLang="zh-CN" smtClean="0"/>
              <a:pPr/>
              <a:t>5/15/2012</a:t>
            </a:fld>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20</a:t>
            </a:fld>
            <a:endParaRPr lang="zh-CN" altLang="en-US"/>
          </a:p>
        </p:txBody>
      </p:sp>
      <p:sp>
        <p:nvSpPr>
          <p:cNvPr id="9" name="TextBox 8"/>
          <p:cNvSpPr txBox="1"/>
          <p:nvPr/>
        </p:nvSpPr>
        <p:spPr>
          <a:xfrm>
            <a:off x="4788024" y="1988840"/>
            <a:ext cx="4104456" cy="4216539"/>
          </a:xfrm>
          <a:prstGeom prst="rect">
            <a:avLst/>
          </a:prstGeom>
          <a:noFill/>
        </p:spPr>
        <p:txBody>
          <a:bodyPr wrap="square" rtlCol="0">
            <a:spAutoFit/>
          </a:bodyPr>
          <a:lstStyle/>
          <a:p>
            <a:pPr>
              <a:buClr>
                <a:schemeClr val="accent4">
                  <a:lumMod val="50000"/>
                </a:schemeClr>
              </a:buClr>
              <a:buFont typeface="Wingdings" pitchFamily="2" charset="2"/>
              <a:buChar char="p"/>
            </a:pPr>
            <a:r>
              <a:rPr lang="en-US" altLang="zh-CN" sz="2400" dirty="0" smtClean="0"/>
              <a:t> Experiment setting</a:t>
            </a:r>
          </a:p>
          <a:p>
            <a:pPr lvl="1">
              <a:buClr>
                <a:schemeClr val="accent4">
                  <a:lumMod val="50000"/>
                </a:schemeClr>
              </a:buClr>
              <a:buFont typeface="Wingdings" pitchFamily="2" charset="2"/>
              <a:buChar char="n"/>
            </a:pPr>
            <a:r>
              <a:rPr lang="en-US" altLang="zh-CN" sz="2200" dirty="0" smtClean="0"/>
              <a:t> Partition configuration</a:t>
            </a:r>
            <a:r>
              <a:rPr lang="en-US" altLang="zh-CN" sz="2200" smtClean="0"/>
              <a:t>: </a:t>
            </a:r>
            <a:r>
              <a:rPr lang="en-US" altLang="zh-CN" sz="2200" smtClean="0"/>
              <a:t>CP1+DP.</a:t>
            </a:r>
            <a:endParaRPr lang="en-US" altLang="zh-CN" sz="2200" dirty="0" smtClean="0"/>
          </a:p>
          <a:p>
            <a:pPr lvl="1">
              <a:buClr>
                <a:schemeClr val="accent4">
                  <a:lumMod val="50000"/>
                </a:schemeClr>
              </a:buClr>
              <a:buFont typeface="Wingdings" pitchFamily="2" charset="2"/>
              <a:buChar char="n"/>
            </a:pPr>
            <a:r>
              <a:rPr lang="en-US" altLang="zh-CN" sz="2200" dirty="0" smtClean="0"/>
              <a:t> Workload: 10</a:t>
            </a:r>
            <a:r>
              <a:rPr lang="en-US" altLang="zh-CN" sz="2200" baseline="30000" dirty="0" smtClean="0"/>
              <a:t>4</a:t>
            </a:r>
            <a:r>
              <a:rPr lang="en-US" altLang="zh-CN" sz="2200" dirty="0" smtClean="0"/>
              <a:t> random queries with 0%, 25%, 75% and 100% cross queries.</a:t>
            </a:r>
            <a:endParaRPr lang="en-US" altLang="zh-CN" sz="2200" baseline="30000" dirty="0" smtClean="0"/>
          </a:p>
          <a:p>
            <a:pPr lvl="1">
              <a:buClr>
                <a:schemeClr val="accent4">
                  <a:lumMod val="50000"/>
                </a:schemeClr>
              </a:buClr>
            </a:pPr>
            <a:endParaRPr lang="en-US" altLang="zh-CN" sz="2200" dirty="0" smtClean="0"/>
          </a:p>
          <a:p>
            <a:pPr marL="0" lvl="1">
              <a:buClr>
                <a:schemeClr val="accent4">
                  <a:lumMod val="50000"/>
                </a:schemeClr>
              </a:buClr>
              <a:buFont typeface="Wingdings" pitchFamily="2" charset="2"/>
              <a:buChar char="p"/>
            </a:pPr>
            <a:r>
              <a:rPr lang="en-US" altLang="zh-CN" sz="2400" dirty="0" smtClean="0"/>
              <a:t> Result</a:t>
            </a:r>
          </a:p>
          <a:p>
            <a:pPr lvl="1">
              <a:buClr>
                <a:schemeClr val="accent4">
                  <a:lumMod val="50000"/>
                </a:schemeClr>
              </a:buClr>
              <a:buFont typeface="Wingdings" pitchFamily="2" charset="2"/>
              <a:buChar char="n"/>
            </a:pPr>
            <a:r>
              <a:rPr lang="en-US" altLang="zh-CN" sz="2200" dirty="0" smtClean="0"/>
              <a:t> </a:t>
            </a:r>
            <a:r>
              <a:rPr lang="en-US" altLang="zh-CN" sz="2200" dirty="0" smtClean="0"/>
              <a:t>Effective </a:t>
            </a:r>
            <a:r>
              <a:rPr lang="en-US" altLang="zh-CN" sz="2200" dirty="0" smtClean="0"/>
              <a:t>for cross </a:t>
            </a:r>
            <a:r>
              <a:rPr lang="en-US" altLang="zh-CN" sz="2200" dirty="0" smtClean="0"/>
              <a:t>queries.</a:t>
            </a:r>
            <a:endParaRPr lang="en-US" altLang="zh-CN" sz="2200" dirty="0" smtClean="0"/>
          </a:p>
          <a:p>
            <a:pPr lvl="1">
              <a:buClr>
                <a:schemeClr val="accent4">
                  <a:lumMod val="50000"/>
                </a:schemeClr>
              </a:buClr>
              <a:buFont typeface="Wingdings" pitchFamily="2" charset="2"/>
              <a:buChar char="n"/>
            </a:pPr>
            <a:r>
              <a:rPr lang="en-US" altLang="zh-CN" sz="2200" dirty="0" smtClean="0"/>
              <a:t> </a:t>
            </a:r>
            <a:r>
              <a:rPr lang="en-US" altLang="zh-CN" sz="2200" dirty="0" smtClean="0"/>
              <a:t>Effective </a:t>
            </a:r>
            <a:r>
              <a:rPr lang="en-US" altLang="zh-CN" sz="2200" dirty="0" smtClean="0"/>
              <a:t>for partitioning difficult </a:t>
            </a:r>
            <a:r>
              <a:rPr lang="en-US" altLang="zh-CN" sz="2200" dirty="0" smtClean="0"/>
              <a:t>graphs, i.e., </a:t>
            </a:r>
            <a:r>
              <a:rPr lang="en-US" altLang="zh-CN" sz="2200" i="1" dirty="0" smtClean="0"/>
              <a:t>Twitter</a:t>
            </a:r>
            <a:r>
              <a:rPr lang="en-US" altLang="zh-CN" sz="2200" dirty="0" smtClean="0"/>
              <a:t> and </a:t>
            </a:r>
            <a:r>
              <a:rPr lang="en-US" altLang="zh-CN" sz="2200" i="1" dirty="0" smtClean="0"/>
              <a:t>Bio</a:t>
            </a:r>
            <a:r>
              <a:rPr lang="en-US" altLang="zh-CN" sz="2200" dirty="0" smtClean="0"/>
              <a:t> </a:t>
            </a:r>
            <a:r>
              <a:rPr lang="en-US" altLang="zh-CN" sz="2200" dirty="0" smtClean="0"/>
              <a:t>graphs.</a:t>
            </a:r>
            <a:endParaRPr lang="en-US" altLang="zh-CN" sz="2200"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a:xfrm>
            <a:off x="457200" y="1628800"/>
            <a:ext cx="8229600" cy="4625609"/>
          </a:xfrm>
        </p:spPr>
        <p:txBody>
          <a:bodyPr/>
          <a:lstStyle/>
          <a:p>
            <a:pPr>
              <a:buClr>
                <a:schemeClr val="accent4">
                  <a:lumMod val="50000"/>
                </a:schemeClr>
              </a:buClr>
              <a:buFont typeface="Wingdings" pitchFamily="2" charset="2"/>
              <a:buChar char="p"/>
            </a:pPr>
            <a:r>
              <a:rPr lang="en-US" altLang="zh-CN" dirty="0" smtClean="0"/>
              <a:t>Conclusions</a:t>
            </a:r>
          </a:p>
          <a:p>
            <a:pPr lvl="1">
              <a:buClr>
                <a:schemeClr val="accent4">
                  <a:lumMod val="50000"/>
                </a:schemeClr>
              </a:buClr>
              <a:buFont typeface="Wingdings" pitchFamily="2" charset="2"/>
              <a:buChar char="l"/>
            </a:pPr>
            <a:r>
              <a:rPr lang="en-US" altLang="zh-CN" dirty="0" smtClean="0"/>
              <a:t>Partitioning techniques</a:t>
            </a:r>
          </a:p>
          <a:p>
            <a:pPr lvl="2">
              <a:buClr>
                <a:schemeClr val="accent4">
                  <a:lumMod val="50000"/>
                </a:schemeClr>
              </a:buClr>
              <a:buFont typeface="Arial" pitchFamily="34" charset="0"/>
              <a:buChar char="•"/>
            </a:pPr>
            <a:r>
              <a:rPr lang="en-US" altLang="zh-CN" dirty="0" smtClean="0"/>
              <a:t>Complementary partitioning</a:t>
            </a:r>
          </a:p>
          <a:p>
            <a:pPr lvl="2">
              <a:buClr>
                <a:schemeClr val="accent4">
                  <a:lumMod val="50000"/>
                </a:schemeClr>
              </a:buClr>
              <a:buFont typeface="Arial" pitchFamily="34" charset="0"/>
              <a:buChar char="•"/>
            </a:pPr>
            <a:r>
              <a:rPr lang="en-US" altLang="zh-CN" dirty="0" smtClean="0"/>
              <a:t>On-demand partitioning</a:t>
            </a:r>
          </a:p>
          <a:p>
            <a:pPr lvl="1">
              <a:buClr>
                <a:schemeClr val="accent4">
                  <a:lumMod val="50000"/>
                </a:schemeClr>
              </a:buClr>
              <a:buFont typeface="Wingdings" pitchFamily="2" charset="2"/>
              <a:buChar char="l"/>
            </a:pPr>
            <a:r>
              <a:rPr lang="en-US" altLang="zh-CN" dirty="0" smtClean="0"/>
              <a:t>Two-level partition management</a:t>
            </a:r>
          </a:p>
          <a:p>
            <a:pPr>
              <a:buNone/>
            </a:pPr>
            <a:endParaRPr lang="en-US" altLang="zh-CN" dirty="0" smtClean="0"/>
          </a:p>
          <a:p>
            <a:pPr>
              <a:buClr>
                <a:schemeClr val="accent3">
                  <a:lumMod val="75000"/>
                </a:schemeClr>
              </a:buClr>
              <a:buFont typeface="Wingdings" pitchFamily="2" charset="2"/>
              <a:buChar char="p"/>
            </a:pPr>
            <a:r>
              <a:rPr lang="en-US" altLang="zh-CN" dirty="0" smtClean="0"/>
              <a:t>Future work</a:t>
            </a:r>
          </a:p>
          <a:p>
            <a:pPr lvl="1">
              <a:buClr>
                <a:schemeClr val="accent3">
                  <a:lumMod val="75000"/>
                </a:schemeClr>
              </a:buClr>
              <a:buFont typeface="Wingdings" pitchFamily="2" charset="2"/>
              <a:buChar char="l"/>
            </a:pPr>
            <a:r>
              <a:rPr lang="en-US" altLang="zh-CN" dirty="0" smtClean="0"/>
              <a:t>Efficient distributed RDF data storage</a:t>
            </a:r>
          </a:p>
          <a:p>
            <a:pPr lvl="1">
              <a:buClr>
                <a:schemeClr val="accent3">
                  <a:lumMod val="75000"/>
                </a:schemeClr>
              </a:buClr>
              <a:buFont typeface="Wingdings" pitchFamily="2" charset="2"/>
              <a:buChar char="l"/>
            </a:pPr>
            <a:r>
              <a:rPr lang="en-US" altLang="zh-CN" dirty="0" smtClean="0"/>
              <a:t>Distributed query processing</a:t>
            </a:r>
            <a:endParaRPr lang="zh-CN" altLang="en-US" dirty="0"/>
          </a:p>
        </p:txBody>
      </p:sp>
      <p:sp>
        <p:nvSpPr>
          <p:cNvPr id="6" name="日期占位符 5"/>
          <p:cNvSpPr>
            <a:spLocks noGrp="1"/>
          </p:cNvSpPr>
          <p:nvPr>
            <p:ph type="dt" sz="half" idx="10"/>
          </p:nvPr>
        </p:nvSpPr>
        <p:spPr/>
        <p:txBody>
          <a:bodyPr/>
          <a:lstStyle/>
          <a:p>
            <a:fld id="{D65F9BB7-1BA2-4622-B90C-1EDB49C235EB}" type="datetime1">
              <a:rPr lang="en-US" altLang="zh-CN" smtClean="0"/>
              <a:pPr/>
              <a:t>5/15/2012</a:t>
            </a:fld>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21</a:t>
            </a:fld>
            <a:endParaRPr lang="zh-CN"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Thank You!</a:t>
            </a:r>
            <a:endParaRPr lang="zh-CN" altLang="en-US" sz="3600" dirty="0"/>
          </a:p>
        </p:txBody>
      </p:sp>
      <p:pic>
        <p:nvPicPr>
          <p:cNvPr id="5" name="图片 4" descr="QQ截图未命名.jpg"/>
          <p:cNvPicPr>
            <a:picLocks noChangeAspect="1"/>
          </p:cNvPicPr>
          <p:nvPr/>
        </p:nvPicPr>
        <p:blipFill>
          <a:blip r:embed="rId2" cstate="print"/>
          <a:stretch>
            <a:fillRect/>
          </a:stretch>
        </p:blipFill>
        <p:spPr>
          <a:xfrm>
            <a:off x="3635896" y="3429000"/>
            <a:ext cx="1971675" cy="1143000"/>
          </a:xfrm>
          <a:prstGeom prst="rect">
            <a:avLst/>
          </a:prstGeom>
        </p:spPr>
      </p:pic>
      <p:sp>
        <p:nvSpPr>
          <p:cNvPr id="7" name="日期占位符 6"/>
          <p:cNvSpPr>
            <a:spLocks noGrp="1"/>
          </p:cNvSpPr>
          <p:nvPr>
            <p:ph type="dt" sz="half" idx="10"/>
          </p:nvPr>
        </p:nvSpPr>
        <p:spPr/>
        <p:txBody>
          <a:bodyPr/>
          <a:lstStyle/>
          <a:p>
            <a:fld id="{34BF7B3F-35EC-4917-B67C-4B718EFDF3A0}" type="datetime1">
              <a:rPr lang="en-US" altLang="zh-CN" smtClean="0"/>
              <a:pPr/>
              <a:t>5/15/2012</a:t>
            </a:fld>
            <a:endParaRPr lang="zh-CN" altLang="en-US"/>
          </a:p>
        </p:txBody>
      </p:sp>
      <p:sp>
        <p:nvSpPr>
          <p:cNvPr id="8" name="灯片编号占位符 7"/>
          <p:cNvSpPr>
            <a:spLocks noGrp="1"/>
          </p:cNvSpPr>
          <p:nvPr>
            <p:ph type="sldNum" sz="quarter" idx="12"/>
          </p:nvPr>
        </p:nvSpPr>
        <p:spPr/>
        <p:txBody>
          <a:bodyPr/>
          <a:lstStyle/>
          <a:p>
            <a:fld id="{0C913308-F349-4B6D-A68A-DD1791B4A57B}" type="slidenum">
              <a:rPr lang="zh-CN" altLang="en-US" smtClean="0"/>
              <a:pPr/>
              <a:t>22</a:t>
            </a:fld>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5400" dirty="0" smtClean="0">
                <a:solidFill>
                  <a:srgbClr val="FFC000"/>
                </a:solidFill>
              </a:rPr>
              <a:t>Motivation – Existed solutions</a:t>
            </a:r>
            <a:endParaRPr lang="zh-CN" altLang="en-US" sz="5400" dirty="0">
              <a:solidFill>
                <a:srgbClr val="FFC000"/>
              </a:solidFill>
            </a:endParaRPr>
          </a:p>
        </p:txBody>
      </p:sp>
      <p:sp>
        <p:nvSpPr>
          <p:cNvPr id="3" name="内容占位符 2"/>
          <p:cNvSpPr>
            <a:spLocks noGrp="1"/>
          </p:cNvSpPr>
          <p:nvPr>
            <p:ph idx="1"/>
          </p:nvPr>
        </p:nvSpPr>
        <p:spPr>
          <a:xfrm>
            <a:off x="457200" y="1484784"/>
            <a:ext cx="8229600" cy="4772000"/>
          </a:xfrm>
        </p:spPr>
        <p:txBody>
          <a:bodyPr>
            <a:normAutofit/>
          </a:bodyPr>
          <a:lstStyle/>
          <a:p>
            <a:pPr>
              <a:spcBef>
                <a:spcPts val="600"/>
              </a:spcBef>
              <a:buClr>
                <a:schemeClr val="accent4"/>
              </a:buClr>
              <a:buFont typeface="Wingdings" pitchFamily="2" charset="2"/>
              <a:buChar char="p"/>
            </a:pPr>
            <a:r>
              <a:rPr lang="en-US" altLang="zh-CN" dirty="0" smtClean="0"/>
              <a:t>Memory-resident solution</a:t>
            </a:r>
          </a:p>
          <a:p>
            <a:pPr lvl="1">
              <a:spcBef>
                <a:spcPts val="600"/>
              </a:spcBef>
              <a:buClr>
                <a:schemeClr val="accent4"/>
              </a:buClr>
              <a:buFont typeface="Wingdings" pitchFamily="2" charset="2"/>
              <a:buChar char="n"/>
            </a:pPr>
            <a:r>
              <a:rPr lang="en-US" altLang="zh-CN" sz="2400" dirty="0" smtClean="0"/>
              <a:t>Running on single server.</a:t>
            </a:r>
          </a:p>
          <a:p>
            <a:pPr lvl="1">
              <a:spcBef>
                <a:spcPts val="600"/>
              </a:spcBef>
              <a:buClr>
                <a:schemeClr val="accent4"/>
              </a:buClr>
              <a:buFont typeface="Wingdings" pitchFamily="2" charset="2"/>
              <a:buChar char="n"/>
            </a:pPr>
            <a:r>
              <a:rPr lang="en-US" altLang="zh-CN" sz="2400" dirty="0" smtClean="0"/>
              <a:t>Difficult/Impossible to accommodate the content of an extremely large graph.</a:t>
            </a:r>
          </a:p>
          <a:p>
            <a:pPr lvl="1">
              <a:spcBef>
                <a:spcPts val="600"/>
              </a:spcBef>
              <a:buClr>
                <a:schemeClr val="accent4"/>
              </a:buClr>
              <a:buFont typeface="Wingdings" pitchFamily="2" charset="2"/>
              <a:buChar char="n"/>
            </a:pPr>
            <a:r>
              <a:rPr lang="en-US" altLang="zh-CN" sz="2400" dirty="0" smtClean="0"/>
              <a:t>Low concurrency.</a:t>
            </a:r>
            <a:endParaRPr lang="en-US" altLang="zh-CN" sz="2800" dirty="0" smtClean="0"/>
          </a:p>
          <a:p>
            <a:pPr>
              <a:spcBef>
                <a:spcPts val="600"/>
              </a:spcBef>
              <a:buClr>
                <a:schemeClr val="accent4"/>
              </a:buClr>
              <a:buFont typeface="Wingdings" pitchFamily="2" charset="2"/>
              <a:buChar char="p"/>
            </a:pPr>
            <a:r>
              <a:rPr lang="en-US" altLang="zh-CN" dirty="0" smtClean="0"/>
              <a:t>Simple distributed solution (e.g., </a:t>
            </a:r>
            <a:r>
              <a:rPr lang="en-US" altLang="zh-CN" dirty="0" err="1" smtClean="0"/>
              <a:t>Hadoop</a:t>
            </a:r>
            <a:r>
              <a:rPr lang="en-US" altLang="zh-CN" dirty="0" smtClean="0"/>
              <a:t>)</a:t>
            </a:r>
          </a:p>
          <a:p>
            <a:pPr lvl="1">
              <a:spcBef>
                <a:spcPts val="600"/>
              </a:spcBef>
              <a:buClr>
                <a:schemeClr val="accent4"/>
              </a:buClr>
              <a:buFont typeface="Wingdings" pitchFamily="2" charset="2"/>
              <a:buChar char="n"/>
            </a:pPr>
            <a:r>
              <a:rPr lang="en-US" altLang="zh-CN" sz="2400" dirty="0" smtClean="0"/>
              <a:t>Running on commodity cluster</a:t>
            </a:r>
          </a:p>
          <a:p>
            <a:pPr lvl="1">
              <a:spcBef>
                <a:spcPts val="600"/>
              </a:spcBef>
              <a:buClr>
                <a:schemeClr val="accent4"/>
              </a:buClr>
              <a:buFont typeface="Wingdings" pitchFamily="2" charset="2"/>
              <a:buChar char="n"/>
            </a:pPr>
            <a:r>
              <a:rPr lang="en-US" altLang="zh-CN" sz="2400" dirty="0" smtClean="0"/>
              <a:t>High concurrency and enough memory space</a:t>
            </a:r>
          </a:p>
          <a:p>
            <a:pPr lvl="1">
              <a:spcBef>
                <a:spcPts val="600"/>
              </a:spcBef>
              <a:buClr>
                <a:schemeClr val="accent4"/>
              </a:buClr>
              <a:buFont typeface="Wingdings" pitchFamily="2" charset="2"/>
              <a:buChar char="n"/>
            </a:pPr>
            <a:r>
              <a:rPr lang="en-US" altLang="zh-CN" sz="2400" dirty="0" smtClean="0"/>
              <a:t>Some successful applications</a:t>
            </a:r>
          </a:p>
          <a:p>
            <a:pPr lvl="1">
              <a:spcBef>
                <a:spcPts val="600"/>
              </a:spcBef>
              <a:buClr>
                <a:schemeClr val="accent4"/>
              </a:buClr>
              <a:buFont typeface="Wingdings" pitchFamily="2" charset="2"/>
              <a:buChar char="n"/>
            </a:pPr>
            <a:r>
              <a:rPr lang="en-US" altLang="zh-CN" sz="2400" dirty="0" smtClean="0"/>
              <a:t>Not ideal (poor locality and little work per vertex)</a:t>
            </a:r>
          </a:p>
          <a:p>
            <a:endParaRPr lang="zh-CN" altLang="en-US" dirty="0"/>
          </a:p>
        </p:txBody>
      </p:sp>
      <p:sp>
        <p:nvSpPr>
          <p:cNvPr id="6" name="日期占位符 5"/>
          <p:cNvSpPr>
            <a:spLocks noGrp="1"/>
          </p:cNvSpPr>
          <p:nvPr>
            <p:ph type="dt" sz="half" idx="10"/>
          </p:nvPr>
        </p:nvSpPr>
        <p:spPr/>
        <p:txBody>
          <a:bodyPr/>
          <a:lstStyle/>
          <a:p>
            <a:fld id="{4F8F4FE0-EDCD-4DFD-B86B-08C2F9A83F36}" type="datetime1">
              <a:rPr lang="en-US" altLang="zh-CN" smtClean="0"/>
              <a:pPr/>
              <a:t>5/15/2012</a:t>
            </a:fld>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3</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QQ截图未命名.png"/>
          <p:cNvPicPr>
            <a:picLocks noChangeAspect="1"/>
          </p:cNvPicPr>
          <p:nvPr/>
        </p:nvPicPr>
        <p:blipFill>
          <a:blip r:embed="rId3" cstate="print"/>
          <a:stretch>
            <a:fillRect/>
          </a:stretch>
        </p:blipFill>
        <p:spPr>
          <a:xfrm>
            <a:off x="1763688" y="2852936"/>
            <a:ext cx="5256584" cy="3240360"/>
          </a:xfrm>
          <a:prstGeom prst="rect">
            <a:avLst/>
          </a:prstGeom>
        </p:spPr>
      </p:pic>
      <p:sp>
        <p:nvSpPr>
          <p:cNvPr id="2" name="标题 1"/>
          <p:cNvSpPr>
            <a:spLocks noGrp="1"/>
          </p:cNvSpPr>
          <p:nvPr>
            <p:ph type="title"/>
          </p:nvPr>
        </p:nvSpPr>
        <p:spPr>
          <a:xfrm>
            <a:off x="467544" y="155448"/>
            <a:ext cx="8676456" cy="1252728"/>
          </a:xfrm>
        </p:spPr>
        <p:txBody>
          <a:bodyPr>
            <a:noAutofit/>
          </a:bodyPr>
          <a:lstStyle/>
          <a:p>
            <a:r>
              <a:rPr lang="en-US" altLang="zh-CN" sz="3600" dirty="0" err="1" smtClean="0">
                <a:solidFill>
                  <a:srgbClr val="FFC000"/>
                </a:solidFill>
              </a:rPr>
              <a:t>Pregel</a:t>
            </a:r>
            <a:r>
              <a:rPr lang="en-US" altLang="zh-CN" sz="3600" dirty="0" smtClean="0">
                <a:solidFill>
                  <a:srgbClr val="FFC000"/>
                </a:solidFill>
              </a:rPr>
              <a:t> from Google (2010)</a:t>
            </a:r>
            <a:endParaRPr lang="zh-CN" altLang="en-US" sz="3600" dirty="0">
              <a:solidFill>
                <a:srgbClr val="FFC000"/>
              </a:solidFill>
            </a:endParaRPr>
          </a:p>
        </p:txBody>
      </p:sp>
      <p:sp>
        <p:nvSpPr>
          <p:cNvPr id="3" name="内容占位符 2"/>
          <p:cNvSpPr>
            <a:spLocks noGrp="1"/>
          </p:cNvSpPr>
          <p:nvPr>
            <p:ph idx="1"/>
          </p:nvPr>
        </p:nvSpPr>
        <p:spPr>
          <a:xfrm>
            <a:off x="457200" y="1700808"/>
            <a:ext cx="8435280" cy="4699992"/>
          </a:xfrm>
        </p:spPr>
        <p:txBody>
          <a:bodyPr>
            <a:normAutofit/>
          </a:bodyPr>
          <a:lstStyle/>
          <a:p>
            <a:pPr>
              <a:buClr>
                <a:schemeClr val="accent4"/>
              </a:buClr>
              <a:buFont typeface="Wingdings" pitchFamily="2" charset="2"/>
              <a:buChar char="p"/>
            </a:pPr>
            <a:r>
              <a:rPr lang="en-US" altLang="zh-CN" sz="3000" dirty="0" smtClean="0"/>
              <a:t>Graph partitioning and distribution</a:t>
            </a:r>
          </a:p>
        </p:txBody>
      </p:sp>
      <p:sp>
        <p:nvSpPr>
          <p:cNvPr id="8" name="日期占位符 7"/>
          <p:cNvSpPr>
            <a:spLocks noGrp="1"/>
          </p:cNvSpPr>
          <p:nvPr>
            <p:ph type="dt" sz="half" idx="10"/>
          </p:nvPr>
        </p:nvSpPr>
        <p:spPr/>
        <p:txBody>
          <a:bodyPr/>
          <a:lstStyle/>
          <a:p>
            <a:fld id="{023E9A15-792D-4A0B-AE65-0AD177A7F658}" type="datetime1">
              <a:rPr lang="en-US" altLang="zh-CN" smtClean="0"/>
              <a:pPr/>
              <a:t>5/15/2012</a:t>
            </a:fld>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4</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155448"/>
            <a:ext cx="8892480" cy="1252728"/>
          </a:xfrm>
        </p:spPr>
        <p:txBody>
          <a:bodyPr>
            <a:normAutofit/>
          </a:bodyPr>
          <a:lstStyle/>
          <a:p>
            <a:r>
              <a:rPr lang="en-US" altLang="zh-CN" sz="3600" dirty="0" smtClean="0">
                <a:solidFill>
                  <a:srgbClr val="FFC000"/>
                </a:solidFill>
              </a:rPr>
              <a:t>Is Pregel suitable?</a:t>
            </a:r>
            <a:endParaRPr lang="zh-CN" altLang="en-US" dirty="0"/>
          </a:p>
        </p:txBody>
      </p:sp>
      <p:sp>
        <p:nvSpPr>
          <p:cNvPr id="3" name="内容占位符 2"/>
          <p:cNvSpPr>
            <a:spLocks noGrp="1"/>
          </p:cNvSpPr>
          <p:nvPr>
            <p:ph idx="1"/>
          </p:nvPr>
        </p:nvSpPr>
        <p:spPr>
          <a:xfrm>
            <a:off x="457200" y="1775191"/>
            <a:ext cx="8435280" cy="4625609"/>
          </a:xfrm>
        </p:spPr>
        <p:txBody>
          <a:bodyPr>
            <a:normAutofit/>
          </a:bodyPr>
          <a:lstStyle/>
          <a:p>
            <a:pPr>
              <a:spcBef>
                <a:spcPts val="600"/>
              </a:spcBef>
              <a:buClr>
                <a:schemeClr val="accent4"/>
              </a:buClr>
            </a:pPr>
            <a:r>
              <a:rPr lang="en-US" altLang="zh-CN" b="1" dirty="0" smtClean="0"/>
              <a:t>How Pregel works (BSP model)</a:t>
            </a:r>
          </a:p>
          <a:p>
            <a:pPr lvl="1">
              <a:spcBef>
                <a:spcPts val="600"/>
              </a:spcBef>
              <a:buClr>
                <a:schemeClr val="accent4"/>
              </a:buClr>
            </a:pPr>
            <a:r>
              <a:rPr lang="en-US" altLang="zh-CN" dirty="0" smtClean="0"/>
              <a:t>Distribution Model: Graph partitioning</a:t>
            </a:r>
            <a:endParaRPr lang="en-US" altLang="zh-CN" i="1" dirty="0" smtClean="0"/>
          </a:p>
          <a:p>
            <a:pPr lvl="1">
              <a:spcBef>
                <a:spcPts val="600"/>
              </a:spcBef>
              <a:buClr>
                <a:schemeClr val="accent4"/>
              </a:buClr>
            </a:pPr>
            <a:r>
              <a:rPr lang="en-US" altLang="zh-CN" dirty="0" smtClean="0"/>
              <a:t>Computational model: run on each partition (vertex)</a:t>
            </a:r>
          </a:p>
          <a:p>
            <a:pPr lvl="1">
              <a:spcBef>
                <a:spcPts val="600"/>
              </a:spcBef>
              <a:buClr>
                <a:schemeClr val="accent4"/>
              </a:buClr>
            </a:pPr>
            <a:r>
              <a:rPr lang="en-US" altLang="zh-CN" dirty="0" smtClean="0"/>
              <a:t>Communication model: message passing</a:t>
            </a:r>
          </a:p>
          <a:p>
            <a:pPr>
              <a:spcBef>
                <a:spcPts val="600"/>
              </a:spcBef>
              <a:buClr>
                <a:schemeClr val="accent4"/>
              </a:buClr>
            </a:pPr>
            <a:r>
              <a:rPr lang="en-US" altLang="zh-CN" b="1" dirty="0" smtClean="0"/>
              <a:t>Why Not </a:t>
            </a:r>
            <a:r>
              <a:rPr lang="en-US" altLang="zh-CN" b="1" dirty="0" err="1" smtClean="0"/>
              <a:t>Pregel</a:t>
            </a:r>
            <a:r>
              <a:rPr lang="en-US" altLang="zh-CN" b="1" dirty="0" smtClean="0"/>
              <a:t>?</a:t>
            </a:r>
          </a:p>
          <a:p>
            <a:pPr lvl="1">
              <a:spcBef>
                <a:spcPts val="600"/>
              </a:spcBef>
              <a:buClr>
                <a:schemeClr val="accent4"/>
              </a:buClr>
            </a:pPr>
            <a:r>
              <a:rPr lang="en-US" altLang="zh-CN" b="1" dirty="0" smtClean="0"/>
              <a:t>Limitations</a:t>
            </a:r>
          </a:p>
        </p:txBody>
      </p:sp>
      <p:sp>
        <p:nvSpPr>
          <p:cNvPr id="6" name="日期占位符 5"/>
          <p:cNvSpPr>
            <a:spLocks noGrp="1"/>
          </p:cNvSpPr>
          <p:nvPr>
            <p:ph type="dt" sz="half" idx="10"/>
          </p:nvPr>
        </p:nvSpPr>
        <p:spPr/>
        <p:txBody>
          <a:bodyPr/>
          <a:lstStyle/>
          <a:p>
            <a:fld id="{9F535BE4-1C4D-4D98-9348-5C040E83726E}" type="datetime1">
              <a:rPr lang="en-US" altLang="zh-CN" smtClean="0"/>
              <a:pPr/>
              <a:t>5/15/2012</a:t>
            </a:fld>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5</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59632" y="1916832"/>
            <a:ext cx="3312368" cy="4536504"/>
          </a:xfrm>
        </p:spPr>
        <p:txBody>
          <a:bodyPr>
            <a:normAutofit/>
          </a:bodyPr>
          <a:lstStyle/>
          <a:p>
            <a:pPr marL="438912" lvl="1" indent="-320040">
              <a:spcBef>
                <a:spcPts val="0"/>
              </a:spcBef>
              <a:buClr>
                <a:schemeClr val="accent4">
                  <a:lumMod val="75000"/>
                </a:schemeClr>
              </a:buClr>
              <a:buSzPct val="80000"/>
              <a:buFont typeface="Wingdings" pitchFamily="2" charset="2"/>
              <a:buChar char="p"/>
            </a:pPr>
            <a:r>
              <a:rPr lang="en-US" altLang="zh-CN" dirty="0" smtClean="0"/>
              <a:t>Unbalanced workload</a:t>
            </a:r>
          </a:p>
          <a:p>
            <a:pPr marL="438912" lvl="1" indent="-320040">
              <a:spcBef>
                <a:spcPts val="0"/>
              </a:spcBef>
              <a:buClr>
                <a:schemeClr val="accent4">
                  <a:lumMod val="75000"/>
                </a:schemeClr>
              </a:buClr>
              <a:buSzPct val="80000"/>
              <a:buFont typeface="Wingdings" pitchFamily="2" charset="2"/>
              <a:buChar char="p"/>
            </a:pPr>
            <a:endParaRPr lang="en-US" altLang="zh-CN" dirty="0" smtClean="0"/>
          </a:p>
          <a:p>
            <a:pPr marL="438912" lvl="1" indent="-320040">
              <a:spcBef>
                <a:spcPts val="0"/>
              </a:spcBef>
              <a:buClr>
                <a:schemeClr val="accent4">
                  <a:lumMod val="75000"/>
                </a:schemeClr>
              </a:buClr>
              <a:buSzPct val="80000"/>
              <a:buNone/>
            </a:pPr>
            <a:endParaRPr lang="en-US" altLang="zh-CN" dirty="0" smtClean="0"/>
          </a:p>
          <a:p>
            <a:pPr marL="438912" lvl="1" indent="-320040">
              <a:spcBef>
                <a:spcPts val="0"/>
              </a:spcBef>
              <a:buClr>
                <a:schemeClr val="accent4">
                  <a:lumMod val="75000"/>
                </a:schemeClr>
              </a:buClr>
              <a:buSzPct val="80000"/>
              <a:buFont typeface="Wingdings" pitchFamily="2" charset="2"/>
              <a:buChar char="p"/>
            </a:pPr>
            <a:endParaRPr lang="en-US" altLang="zh-CN" dirty="0" smtClean="0"/>
          </a:p>
          <a:p>
            <a:pPr marL="438912" lvl="1" indent="-320040">
              <a:spcBef>
                <a:spcPts val="0"/>
              </a:spcBef>
              <a:buClr>
                <a:schemeClr val="accent4">
                  <a:lumMod val="75000"/>
                </a:schemeClr>
              </a:buClr>
              <a:buSzPct val="80000"/>
              <a:buFont typeface="Wingdings" pitchFamily="2" charset="2"/>
              <a:buChar char="p"/>
            </a:pPr>
            <a:r>
              <a:rPr lang="en-US" altLang="zh-CN" dirty="0" smtClean="0"/>
              <a:t>Inter-machine communication</a:t>
            </a:r>
          </a:p>
          <a:p>
            <a:pPr>
              <a:buClr>
                <a:schemeClr val="accent4">
                  <a:lumMod val="75000"/>
                </a:schemeClr>
              </a:buClr>
              <a:buNone/>
            </a:pPr>
            <a:endParaRPr lang="zh-CN" altLang="en-US" sz="2800" dirty="0"/>
          </a:p>
        </p:txBody>
      </p:sp>
      <p:sp>
        <p:nvSpPr>
          <p:cNvPr id="6" name="标题 1"/>
          <p:cNvSpPr>
            <a:spLocks noGrp="1"/>
          </p:cNvSpPr>
          <p:nvPr>
            <p:ph type="title"/>
          </p:nvPr>
        </p:nvSpPr>
        <p:spPr>
          <a:xfrm>
            <a:off x="467544" y="332656"/>
            <a:ext cx="7890080" cy="778098"/>
          </a:xfrm>
        </p:spPr>
        <p:txBody>
          <a:bodyPr>
            <a:noAutofit/>
          </a:bodyPr>
          <a:lstStyle/>
          <a:p>
            <a:r>
              <a:rPr lang="en-US" altLang="zh-CN" sz="3600" dirty="0" smtClean="0">
                <a:solidFill>
                  <a:srgbClr val="FFC000"/>
                </a:solidFill>
              </a:rPr>
              <a:t>Pregel: Limitations </a:t>
            </a:r>
            <a:endParaRPr lang="zh-CN" altLang="en-US" sz="3600" dirty="0">
              <a:solidFill>
                <a:srgbClr val="FFC000"/>
              </a:solidFill>
            </a:endParaRPr>
          </a:p>
        </p:txBody>
      </p:sp>
      <p:pic>
        <p:nvPicPr>
          <p:cNvPr id="7" name="图片 6" descr="1.jpg"/>
          <p:cNvPicPr>
            <a:picLocks noChangeAspect="1"/>
          </p:cNvPicPr>
          <p:nvPr/>
        </p:nvPicPr>
        <p:blipFill>
          <a:blip r:embed="rId3" cstate="print"/>
          <a:stretch>
            <a:fillRect/>
          </a:stretch>
        </p:blipFill>
        <p:spPr>
          <a:xfrm>
            <a:off x="4788024" y="1628800"/>
            <a:ext cx="2232248" cy="2414472"/>
          </a:xfrm>
          <a:prstGeom prst="rect">
            <a:avLst/>
          </a:prstGeom>
        </p:spPr>
      </p:pic>
      <p:pic>
        <p:nvPicPr>
          <p:cNvPr id="8" name="图片 7" descr="2.jpg"/>
          <p:cNvPicPr>
            <a:picLocks noChangeAspect="1"/>
          </p:cNvPicPr>
          <p:nvPr/>
        </p:nvPicPr>
        <p:blipFill>
          <a:blip r:embed="rId4" cstate="print"/>
          <a:stretch>
            <a:fillRect/>
          </a:stretch>
        </p:blipFill>
        <p:spPr>
          <a:xfrm>
            <a:off x="4860032" y="4149080"/>
            <a:ext cx="2156276" cy="2304256"/>
          </a:xfrm>
          <a:prstGeom prst="rect">
            <a:avLst/>
          </a:prstGeom>
        </p:spPr>
      </p:pic>
      <p:sp>
        <p:nvSpPr>
          <p:cNvPr id="11" name="日期占位符 10"/>
          <p:cNvSpPr>
            <a:spLocks noGrp="1"/>
          </p:cNvSpPr>
          <p:nvPr>
            <p:ph type="dt" sz="half" idx="10"/>
          </p:nvPr>
        </p:nvSpPr>
        <p:spPr/>
        <p:txBody>
          <a:bodyPr/>
          <a:lstStyle/>
          <a:p>
            <a:fld id="{2CA7A45D-4AC3-4436-A8B6-92F0D03DD7AE}" type="datetime1">
              <a:rPr lang="en-US" altLang="zh-CN" smtClean="0"/>
              <a:pPr/>
              <a:t>5/15/2012</a:t>
            </a:fld>
            <a:endParaRPr lang="zh-CN" altLang="en-US"/>
          </a:p>
        </p:txBody>
      </p:sp>
      <p:sp>
        <p:nvSpPr>
          <p:cNvPr id="12" name="灯片编号占位符 11"/>
          <p:cNvSpPr>
            <a:spLocks noGrp="1"/>
          </p:cNvSpPr>
          <p:nvPr>
            <p:ph type="sldNum" sz="quarter" idx="12"/>
          </p:nvPr>
        </p:nvSpPr>
        <p:spPr/>
        <p:txBody>
          <a:bodyPr/>
          <a:lstStyle/>
          <a:p>
            <a:fld id="{0C913308-F349-4B6D-A68A-DD1791B4A57B}" type="slidenum">
              <a:rPr lang="zh-CN" altLang="en-US" smtClean="0"/>
              <a:pPr/>
              <a:t>6</a:t>
            </a:fld>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88640"/>
            <a:ext cx="8229600" cy="1252728"/>
          </a:xfrm>
        </p:spPr>
        <p:txBody>
          <a:bodyPr>
            <a:normAutofit/>
          </a:bodyPr>
          <a:lstStyle/>
          <a:p>
            <a:r>
              <a:rPr lang="en-US" altLang="zh-CN" sz="4800" dirty="0" smtClean="0"/>
              <a:t>Our Solution: Sedge</a:t>
            </a:r>
            <a:endParaRPr lang="zh-CN" altLang="en-US" dirty="0"/>
          </a:p>
        </p:txBody>
      </p:sp>
      <p:sp>
        <p:nvSpPr>
          <p:cNvPr id="3" name="内容占位符 2"/>
          <p:cNvSpPr>
            <a:spLocks noGrp="1"/>
          </p:cNvSpPr>
          <p:nvPr>
            <p:ph idx="1"/>
          </p:nvPr>
        </p:nvSpPr>
        <p:spPr>
          <a:xfrm>
            <a:off x="251520" y="1775191"/>
            <a:ext cx="8640960" cy="4625609"/>
          </a:xfrm>
        </p:spPr>
        <p:txBody>
          <a:bodyPr>
            <a:normAutofit fontScale="85000" lnSpcReduction="10000"/>
          </a:bodyPr>
          <a:lstStyle/>
          <a:p>
            <a:pPr>
              <a:lnSpc>
                <a:spcPct val="150000"/>
              </a:lnSpc>
              <a:buClr>
                <a:schemeClr val="accent4"/>
              </a:buClr>
              <a:buFont typeface="Wingdings" pitchFamily="2" charset="2"/>
              <a:buChar char="p"/>
            </a:pPr>
            <a:r>
              <a:rPr lang="en-US" altLang="zh-CN" dirty="0" smtClean="0"/>
              <a:t>SEDGE: a Self Evolving Distributed Graph Processing Environment</a:t>
            </a:r>
          </a:p>
          <a:p>
            <a:pPr lvl="1">
              <a:lnSpc>
                <a:spcPct val="150000"/>
              </a:lnSpc>
              <a:buClr>
                <a:schemeClr val="accent4"/>
              </a:buClr>
              <a:buFont typeface="Wingdings" pitchFamily="2" charset="2"/>
              <a:buChar char="n"/>
            </a:pPr>
            <a:r>
              <a:rPr lang="en-US" altLang="zh-CN" dirty="0" smtClean="0"/>
              <a:t>Solving the problems facing Pregel</a:t>
            </a:r>
          </a:p>
          <a:p>
            <a:pPr lvl="2">
              <a:lnSpc>
                <a:spcPct val="150000"/>
              </a:lnSpc>
              <a:buClr>
                <a:schemeClr val="accent4"/>
              </a:buClr>
              <a:buFont typeface="Wingdings" pitchFamily="2" charset="2"/>
              <a:buChar char="n"/>
            </a:pPr>
            <a:r>
              <a:rPr lang="en-US" altLang="zh-CN" dirty="0" smtClean="0"/>
              <a:t>Workload balancing (replication)</a:t>
            </a:r>
          </a:p>
          <a:p>
            <a:pPr lvl="2">
              <a:lnSpc>
                <a:spcPct val="150000"/>
              </a:lnSpc>
              <a:buClr>
                <a:schemeClr val="accent4"/>
              </a:buClr>
              <a:buFont typeface="Wingdings" pitchFamily="2" charset="2"/>
              <a:buChar char="n"/>
            </a:pPr>
            <a:r>
              <a:rPr lang="en-US" altLang="zh-CN" dirty="0" smtClean="0"/>
              <a:t>Communication reduction</a:t>
            </a:r>
          </a:p>
          <a:p>
            <a:pPr lvl="1">
              <a:lnSpc>
                <a:spcPct val="150000"/>
              </a:lnSpc>
              <a:buClr>
                <a:schemeClr val="accent4"/>
              </a:buClr>
              <a:buFont typeface="Wingdings" pitchFamily="2" charset="2"/>
              <a:buChar char="n"/>
            </a:pPr>
            <a:r>
              <a:rPr lang="en-US" altLang="zh-CN" dirty="0" smtClean="0"/>
              <a:t>Novel partitioning techniques.</a:t>
            </a:r>
          </a:p>
          <a:p>
            <a:pPr lvl="1">
              <a:lnSpc>
                <a:spcPct val="150000"/>
              </a:lnSpc>
              <a:buClr>
                <a:schemeClr val="accent4"/>
              </a:buClr>
              <a:buFont typeface="Wingdings" pitchFamily="2" charset="2"/>
              <a:buChar char="n"/>
            </a:pPr>
            <a:r>
              <a:rPr lang="en-US" altLang="zh-CN" dirty="0" smtClean="0"/>
              <a:t>2-level partition architecture that supports the new generated partitions.</a:t>
            </a:r>
          </a:p>
        </p:txBody>
      </p:sp>
      <p:sp>
        <p:nvSpPr>
          <p:cNvPr id="6" name="日期占位符 5"/>
          <p:cNvSpPr>
            <a:spLocks noGrp="1"/>
          </p:cNvSpPr>
          <p:nvPr>
            <p:ph type="dt" sz="half" idx="10"/>
          </p:nvPr>
        </p:nvSpPr>
        <p:spPr/>
        <p:txBody>
          <a:bodyPr/>
          <a:lstStyle/>
          <a:p>
            <a:fld id="{ABFA6E96-F8AF-43BE-B08C-BE1FF0A53ABB}" type="datetime1">
              <a:rPr lang="en-US" altLang="zh-CN" smtClean="0"/>
              <a:pPr/>
              <a:t>5/15/2012</a:t>
            </a:fld>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7</a:t>
            </a:fld>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800" dirty="0" smtClean="0"/>
              <a:t>Outline</a:t>
            </a:r>
            <a:endParaRPr lang="zh-CN" altLang="en-US" sz="4800" dirty="0"/>
          </a:p>
        </p:txBody>
      </p:sp>
      <p:sp>
        <p:nvSpPr>
          <p:cNvPr id="3" name="内容占位符 2"/>
          <p:cNvSpPr>
            <a:spLocks noGrp="1"/>
          </p:cNvSpPr>
          <p:nvPr>
            <p:ph idx="1"/>
          </p:nvPr>
        </p:nvSpPr>
        <p:spPr/>
        <p:txBody>
          <a:bodyPr>
            <a:normAutofit/>
          </a:bodyPr>
          <a:lstStyle/>
          <a:p>
            <a:r>
              <a:rPr lang="en-US" altLang="zh-CN" dirty="0" smtClean="0"/>
              <a:t>Partitioning techniques</a:t>
            </a:r>
          </a:p>
          <a:p>
            <a:pPr lvl="1"/>
            <a:r>
              <a:rPr lang="en-US" altLang="zh-CN" dirty="0" smtClean="0"/>
              <a:t>Complementary partitioning</a:t>
            </a:r>
          </a:p>
          <a:p>
            <a:pPr lvl="1"/>
            <a:r>
              <a:rPr lang="en-US" altLang="zh-CN" dirty="0" smtClean="0"/>
              <a:t>On-demand partitioning</a:t>
            </a:r>
          </a:p>
          <a:p>
            <a:pPr lvl="1"/>
            <a:r>
              <a:rPr lang="en-US" altLang="zh-CN" dirty="0" smtClean="0"/>
              <a:t>Two-level partition management</a:t>
            </a:r>
          </a:p>
          <a:p>
            <a:r>
              <a:rPr lang="en-US" altLang="zh-CN" dirty="0" smtClean="0"/>
              <a:t>System Architecture</a:t>
            </a:r>
          </a:p>
          <a:p>
            <a:r>
              <a:rPr lang="en-US" altLang="zh-CN" dirty="0" smtClean="0"/>
              <a:t>Experiments</a:t>
            </a:r>
          </a:p>
          <a:p>
            <a:r>
              <a:rPr lang="en-US" altLang="zh-CN" dirty="0" smtClean="0"/>
              <a:t>Conclusions</a:t>
            </a:r>
          </a:p>
          <a:p>
            <a:endParaRPr lang="zh-CN" altLang="en-US" dirty="0"/>
          </a:p>
        </p:txBody>
      </p:sp>
      <p:sp>
        <p:nvSpPr>
          <p:cNvPr id="6" name="日期占位符 5"/>
          <p:cNvSpPr>
            <a:spLocks noGrp="1"/>
          </p:cNvSpPr>
          <p:nvPr>
            <p:ph type="dt" sz="half" idx="10"/>
          </p:nvPr>
        </p:nvSpPr>
        <p:spPr/>
        <p:txBody>
          <a:bodyPr/>
          <a:lstStyle/>
          <a:p>
            <a:fld id="{03B80D74-E81D-49F5-9702-DE4DB93A8BFF}" type="datetime1">
              <a:rPr lang="en-US" altLang="zh-CN" smtClean="0"/>
              <a:pPr/>
              <a:t>5/15/2012</a:t>
            </a:fld>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8</a:t>
            </a:fld>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400" dirty="0" smtClean="0"/>
              <a:t>Techniques: </a:t>
            </a:r>
            <a:br>
              <a:rPr lang="en-US" altLang="zh-CN" sz="4400" dirty="0" smtClean="0"/>
            </a:br>
            <a:r>
              <a:rPr lang="en-US" altLang="zh-CN" sz="4400" dirty="0" smtClean="0"/>
              <a:t>Complementary partitioning</a:t>
            </a:r>
            <a:endParaRPr lang="zh-CN" altLang="en-US" sz="4400" dirty="0"/>
          </a:p>
        </p:txBody>
      </p:sp>
      <p:sp>
        <p:nvSpPr>
          <p:cNvPr id="3" name="内容占位符 2"/>
          <p:cNvSpPr>
            <a:spLocks noGrp="1"/>
          </p:cNvSpPr>
          <p:nvPr>
            <p:ph idx="1"/>
          </p:nvPr>
        </p:nvSpPr>
        <p:spPr>
          <a:xfrm>
            <a:off x="457200" y="1556793"/>
            <a:ext cx="8229600" cy="5040559"/>
          </a:xfrm>
        </p:spPr>
        <p:txBody>
          <a:bodyPr>
            <a:normAutofit fontScale="77500" lnSpcReduction="20000"/>
          </a:bodyPr>
          <a:lstStyle/>
          <a:p>
            <a:pPr>
              <a:buClr>
                <a:schemeClr val="accent4"/>
              </a:buClr>
              <a:buFont typeface="Wingdings" pitchFamily="2" charset="2"/>
              <a:buChar char="p"/>
            </a:pPr>
            <a:r>
              <a:rPr lang="en-US" altLang="zh-CN" sz="3300" b="1" dirty="0" smtClean="0"/>
              <a:t>Complementary partitioning : repartition the graph with region constraint</a:t>
            </a:r>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2800" b="1" dirty="0" smtClean="0"/>
          </a:p>
          <a:p>
            <a:pPr>
              <a:buClr>
                <a:schemeClr val="accent4"/>
              </a:buClr>
              <a:buFont typeface="Wingdings" pitchFamily="2" charset="2"/>
              <a:buChar char="p"/>
            </a:pPr>
            <a:endParaRPr lang="en-US" altLang="zh-CN" sz="3300" b="1" dirty="0" smtClean="0"/>
          </a:p>
          <a:p>
            <a:pPr>
              <a:buClr>
                <a:schemeClr val="accent4"/>
              </a:buClr>
              <a:buFont typeface="Wingdings" pitchFamily="2" charset="2"/>
              <a:buChar char="p"/>
            </a:pPr>
            <a:r>
              <a:rPr lang="en-US" altLang="zh-CN" sz="3300" b="1" dirty="0" smtClean="0"/>
              <a:t>These two sets of partitions will run independently.</a:t>
            </a:r>
          </a:p>
        </p:txBody>
      </p:sp>
      <p:pic>
        <p:nvPicPr>
          <p:cNvPr id="4" name="图片 3" descr="1.jpg"/>
          <p:cNvPicPr>
            <a:picLocks noChangeAspect="1"/>
          </p:cNvPicPr>
          <p:nvPr/>
        </p:nvPicPr>
        <p:blipFill>
          <a:blip r:embed="rId3" cstate="print"/>
          <a:stretch>
            <a:fillRect/>
          </a:stretch>
        </p:blipFill>
        <p:spPr>
          <a:xfrm>
            <a:off x="1403648" y="2276872"/>
            <a:ext cx="2913787" cy="2955413"/>
          </a:xfrm>
          <a:prstGeom prst="rect">
            <a:avLst/>
          </a:prstGeom>
        </p:spPr>
      </p:pic>
      <p:pic>
        <p:nvPicPr>
          <p:cNvPr id="5" name="图片 4" descr="2.jpg"/>
          <p:cNvPicPr>
            <a:picLocks noChangeAspect="1"/>
          </p:cNvPicPr>
          <p:nvPr/>
        </p:nvPicPr>
        <p:blipFill>
          <a:blip r:embed="rId4" cstate="print"/>
          <a:stretch>
            <a:fillRect/>
          </a:stretch>
        </p:blipFill>
        <p:spPr>
          <a:xfrm>
            <a:off x="5004048" y="2420888"/>
            <a:ext cx="2806771" cy="2664296"/>
          </a:xfrm>
          <a:prstGeom prst="rect">
            <a:avLst/>
          </a:prstGeom>
        </p:spPr>
      </p:pic>
      <p:sp>
        <p:nvSpPr>
          <p:cNvPr id="8" name="日期占位符 7"/>
          <p:cNvSpPr>
            <a:spLocks noGrp="1"/>
          </p:cNvSpPr>
          <p:nvPr>
            <p:ph type="dt" sz="half" idx="10"/>
          </p:nvPr>
        </p:nvSpPr>
        <p:spPr/>
        <p:txBody>
          <a:bodyPr/>
          <a:lstStyle/>
          <a:p>
            <a:fld id="{4FDF52FE-C2D4-4131-AAED-623A5213AB62}" type="datetime1">
              <a:rPr lang="en-US" altLang="zh-CN" smtClean="0"/>
              <a:pPr/>
              <a:t>5/15/2012</a:t>
            </a:fld>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9</a:t>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3" end="13"/>
                                            </p:txEl>
                                          </p:spTgt>
                                        </p:tgtEl>
                                        <p:attrNameLst>
                                          <p:attrName>style.visibility</p:attrName>
                                        </p:attrNameLst>
                                      </p:cBhvr>
                                      <p:to>
                                        <p:strVal val="visible"/>
                                      </p:to>
                                    </p:set>
                                    <p:anim calcmode="lin" valueType="num">
                                      <p:cBhvr additive="base">
                                        <p:cTn id="18"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模块">
  <a:themeElements>
    <a:clrScheme name="模块">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模块">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模块">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3326</TotalTime>
  <Words>1443</Words>
  <Application>Microsoft Office PowerPoint</Application>
  <PresentationFormat>全屏显示(4:3)</PresentationFormat>
  <Paragraphs>264</Paragraphs>
  <Slides>22</Slides>
  <Notes>14</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模块</vt:lpstr>
      <vt:lpstr>Towards Effective Partition Management for Large Graphs</vt:lpstr>
      <vt:lpstr>Motivation - Challenges</vt:lpstr>
      <vt:lpstr>Motivation – Existed solutions</vt:lpstr>
      <vt:lpstr>Pregel from Google (2010)</vt:lpstr>
      <vt:lpstr>Is Pregel suitable?</vt:lpstr>
      <vt:lpstr>Pregel: Limitations </vt:lpstr>
      <vt:lpstr>Our Solution: Sedge</vt:lpstr>
      <vt:lpstr>Outline</vt:lpstr>
      <vt:lpstr>Techniques:  Complementary partitioning</vt:lpstr>
      <vt:lpstr>An Iterative Solution</vt:lpstr>
      <vt:lpstr>Cross-partition query profiling</vt:lpstr>
      <vt:lpstr>Techniques:  On-demand partitioning</vt:lpstr>
      <vt:lpstr>A Similarity-Based Greedy Algorithm</vt:lpstr>
      <vt:lpstr>Two-level partition architecture</vt:lpstr>
      <vt:lpstr>Sedge: System Architecture</vt:lpstr>
      <vt:lpstr>System Evaluation: RDF graphs</vt:lpstr>
      <vt:lpstr>Effect of complementary partitioning</vt:lpstr>
      <vt:lpstr>Evolving query workload</vt:lpstr>
      <vt:lpstr>System Evaluation: real graphs</vt:lpstr>
      <vt:lpstr>Scalability Cross-partiti0n queries vs. Avg. response time</vt:lpstr>
      <vt:lpstr>Conclusions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Sedge: a Self Evolving Distributed Graph Processing Environment</dc:title>
  <dc:creator>Shengqi</dc:creator>
  <cp:lastModifiedBy>Shengqi</cp:lastModifiedBy>
  <cp:revision>1101</cp:revision>
  <dcterms:created xsi:type="dcterms:W3CDTF">2010-11-09T04:59:34Z</dcterms:created>
  <dcterms:modified xsi:type="dcterms:W3CDTF">2012-05-16T01:07:03Z</dcterms:modified>
</cp:coreProperties>
</file>